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  <p:sldMasterId id="2147483731" r:id="rId2"/>
    <p:sldMasterId id="2147483690" r:id="rId3"/>
    <p:sldMasterId id="2147483704" r:id="rId4"/>
    <p:sldMasterId id="2147483718" r:id="rId5"/>
  </p:sldMasterIdLst>
  <p:notesMasterIdLst>
    <p:notesMasterId r:id="rId13"/>
  </p:notesMasterIdLst>
  <p:sldIdLst>
    <p:sldId id="1019" r:id="rId6"/>
    <p:sldId id="1020" r:id="rId7"/>
    <p:sldId id="1021" r:id="rId8"/>
    <p:sldId id="1022" r:id="rId9"/>
    <p:sldId id="1023" r:id="rId10"/>
    <p:sldId id="1024" r:id="rId11"/>
    <p:sldId id="1025" r:id="rId12"/>
  </p:sldIdLst>
  <p:sldSz cx="9144000" cy="5143500" type="screen16x9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alibri Light" pitchFamily="34" charset="0"/>
      <p:regular r:id="rId18"/>
      <p:italic r:id="rId19"/>
    </p:embeddedFont>
    <p:embeddedFont>
      <p:font typeface="Rockwell" pitchFamily="18" charset="0"/>
      <p:regular r:id="rId20"/>
      <p:bold r:id="rId21"/>
      <p:italic r:id="rId22"/>
      <p:boldItalic r:id="rId23"/>
    </p:embeddedFont>
    <p:embeddedFont>
      <p:font typeface="Webdings" pitchFamily="18" charset="2"/>
      <p:regular r:id="rId24"/>
    </p:embeddedFont>
    <p:embeddedFont>
      <p:font typeface="Wingdings 2" pitchFamily="18" charset="2"/>
      <p:regular r:id="rId25"/>
    </p:embeddedFont>
    <p:embeddedFont>
      <p:font typeface="Rambla" charset="0"/>
      <p:regular r:id="rId26"/>
      <p:bold r:id="rId27"/>
      <p:italic r:id="rId28"/>
      <p:boldItalic r:id="rId29"/>
    </p:embeddedFont>
  </p:embeddedFontLst>
  <p:custShowLst>
    <p:custShow name="Custom Show 1" id="0">
      <p:sldLst/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rav Pandey" initials="GP" lastIdx="4" clrIdx="0">
    <p:extLst>
      <p:ext uri="{19B8F6BF-5375-455C-9EA6-DF929625EA0E}">
        <p15:presenceInfo xmlns:p15="http://schemas.microsoft.com/office/powerpoint/2012/main" xmlns="" userId="Gaurav Pand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7E4"/>
    <a:srgbClr val="4DB6E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185" autoAdjust="0"/>
    <p:restoredTop sz="80824" autoAdjust="0"/>
  </p:normalViewPr>
  <p:slideViewPr>
    <p:cSldViewPr snapToGrid="0">
      <p:cViewPr>
        <p:scale>
          <a:sx n="90" d="100"/>
          <a:sy n="90" d="100"/>
        </p:scale>
        <p:origin x="-58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5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1744ca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1744ca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f1744ca12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f1744ca12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2522651-6475-214D-9202-3724CF44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430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755FA25-8A1E-1147-9A17-1233620F39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  <p:sp>
        <p:nvSpPr>
          <p:cNvPr id="6" name="Google Shape;49;p12">
            <a:extLst>
              <a:ext uri="{FF2B5EF4-FFF2-40B4-BE49-F238E27FC236}">
                <a16:creationId xmlns:a16="http://schemas.microsoft.com/office/drawing/2014/main" xmlns="" id="{ACB223AD-D30C-3F4B-B16B-266B78D473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3206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38480" y="228600"/>
            <a:ext cx="7924800" cy="255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>
                <a:solidFill>
                  <a:srgbClr val="0070C0"/>
                </a:solidFill>
                <a:latin typeface="Glasgow-Medium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33400" y="619125"/>
            <a:ext cx="8077200" cy="39528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SzPct val="140000"/>
              <a:buFontTx/>
              <a:buNone/>
              <a:defRPr sz="975" b="1" baseline="0">
                <a:solidFill>
                  <a:srgbClr val="0051A2"/>
                </a:solidFill>
              </a:defRPr>
            </a:lvl1pPr>
            <a:lvl2pPr marL="0" indent="171450">
              <a:buSzPct val="130000"/>
              <a:buFontTx/>
              <a:buBlip>
                <a:blip r:embed="rId2"/>
              </a:buBlip>
              <a:defRPr sz="1050" b="1" baseline="0">
                <a:solidFill>
                  <a:srgbClr val="0051A2"/>
                </a:solidFill>
              </a:defRPr>
            </a:lvl2pPr>
            <a:lvl3pPr marL="292894" indent="-128588">
              <a:buClr>
                <a:srgbClr val="E86C0A"/>
              </a:buClr>
              <a:buFont typeface="Webdings" pitchFamily="18" charset="2"/>
              <a:buChar char=""/>
              <a:defRPr sz="900">
                <a:solidFill>
                  <a:srgbClr val="404040"/>
                </a:solidFill>
              </a:defRPr>
            </a:lvl3pPr>
            <a:lvl4pPr marL="407194" indent="-114300">
              <a:buClr>
                <a:srgbClr val="00B0F0"/>
              </a:buClr>
              <a:buSzPct val="75000"/>
              <a:buFont typeface="Wingdings 2" pitchFamily="18" charset="2"/>
              <a:buChar char="æ"/>
              <a:defRPr sz="750" baseline="0">
                <a:solidFill>
                  <a:srgbClr val="404040"/>
                </a:solidFill>
              </a:defRPr>
            </a:lvl4pPr>
            <a:lvl5pPr marL="492919" indent="-85725">
              <a:buClr>
                <a:srgbClr val="00B050"/>
              </a:buClr>
              <a:buSzPct val="100000"/>
              <a:buFont typeface="Wingdings" pitchFamily="2" charset="2"/>
              <a:buChar char=""/>
              <a:defRPr sz="750" i="1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98C36A-3928-824A-9612-1342551F78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  <p:sp>
        <p:nvSpPr>
          <p:cNvPr id="8" name="Google Shape;49;p12">
            <a:extLst>
              <a:ext uri="{FF2B5EF4-FFF2-40B4-BE49-F238E27FC236}">
                <a16:creationId xmlns:a16="http://schemas.microsoft.com/office/drawing/2014/main" xmlns="" id="{55682D29-F77E-AE43-8B79-A68BE110F7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1215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07655-C06A-B747-801B-31447E9E0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26ABBD-9E26-4847-8E5A-1DF1E1D23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AD74CD-2E49-194B-BE15-7C07029A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7C0D6F-D660-AA45-B75B-4A84D1AB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0436E2-B3AD-5F4E-99C1-C54CB2A9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7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A707FC-92A3-174B-B299-396AD1E2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F938A-BF5F-D34C-BA48-5E370FF6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87693F-A3EF-C641-8902-BC3E5FAA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51019F-ACB9-BD4A-B73B-DC6912D2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813921-E2AA-DA4E-94F5-5D5DB82F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20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4CBCCC-7F1F-4346-B5C1-8A0BFE06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76B5BA-9943-1844-A247-A567F8EC6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4D2E97-1AEF-AB4E-A7A1-7D59DF29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2C38AF-D2BD-1C46-A912-980E197E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885955-C0E5-F24A-964E-F3961213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498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A3728-BF4A-7C49-BDC1-E3AA8D6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C3AE88-6720-C444-AE0C-5240FF228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9EB432-CDB1-D142-81C9-0359E41FB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AF6F9D-F24D-8546-A5D7-7A525BCD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8A75B1-6462-6144-8D13-BA111F1F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FC50CE-5963-514B-B4D6-965F7C06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4637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B2983-F6CD-644E-8D12-773BAD5F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A279F0-A58A-514B-B5BE-CC978884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D992DA-C2FB-E94C-AD06-772B6A107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51F1835-765D-B74D-B275-ACA211F76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6CB8A5-D2ED-4448-ADFC-DCE9CE286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7C8AC3-B3A1-234C-99A9-3621210F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F7776CD-3F10-794B-B338-9B901F05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6C51999-E39A-0644-B4D5-C29984C5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4686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76E5D3-3CAF-8949-AD9A-BF952A40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F633CD-E03B-F647-951B-0F9D702D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84ECF2-83B8-9A42-A5AE-EC4D7000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5E0C4D-FB58-0544-8180-B6FD49D8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451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92DDB47-671B-D14A-8D96-EE60ACA0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D290C63-5800-FB40-8DF6-B54B27DB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142EC2-D2E3-C249-B321-33CCA682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8528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7A758-105E-B749-A725-58557FDE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74BB8-ACC7-9E43-96F1-C6C377B5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E5FD96-BB89-AC44-8998-E32FE36F2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63663C-EFE6-5D4A-B90A-3A2FE27E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74C989-E185-784A-B6ED-BDB87CE0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2236CA-781D-104A-8FEE-476528A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57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F8234F5-E7CC-2748-88FE-2A0B69C8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2806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85B07-B5DF-AF41-9AD8-F10E1D20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9B13B55-4A03-8648-A70D-A26C30479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BE82CE-AA9D-8E4A-AD4A-19262A3D1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EE14A4-0C3B-E849-AAC8-ECE8F025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727A2A-31A6-6A4F-9B36-902563D8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18DA4A-FB24-9340-9248-E95D4E65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550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93B75-3602-4948-92F4-A9EA8450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F57023-4783-784C-884E-09015D450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156B67-0146-4A47-80E4-E4C6AE44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94687F-5A13-F44B-A170-54653B9D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FFD0CD-074D-6344-9C1A-FDBB6F65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9583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9687BBF-663F-3046-8683-4C66E5787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7A0387-738D-A04F-AA3A-A0F9F56A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F20285-CEDA-1C4C-8DCB-29B01647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66C0B1-718D-CF4B-9083-09C92DA2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E5F6D4-EF43-2241-9BF8-82D55891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3424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6835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6065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19762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05371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62575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64842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2140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77FBD0-BB00-F846-8213-8F4F42CB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8342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788813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37584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22939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20685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95075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Layout" preserve="1">
  <p:cSld name="1_Content Layout"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/>
          <p:nvPr/>
        </p:nvSpPr>
        <p:spPr>
          <a:xfrm>
            <a:off x="1" y="427062"/>
            <a:ext cx="9147300" cy="44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6500" tIns="33250" rIns="66500" bIns="33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8525414" y="4869262"/>
            <a:ext cx="618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51658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096632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30571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670559" y="392773"/>
            <a:ext cx="81356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33395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711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2BAC8A-207D-474E-8EC1-72B9B1A5E9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88282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56462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176252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84014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Google Shape;14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223172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Google Shape;14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424707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9" name="Google Shape;14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462531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8950174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Layout" preserve="1">
  <p:cSld name="1_Content Layout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/>
          <p:nvPr/>
        </p:nvSpPr>
        <p:spPr>
          <a:xfrm>
            <a:off x="0" y="427062"/>
            <a:ext cx="9147300" cy="44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6500" tIns="33250" rIns="66500" bIns="33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4" name="Google Shape;154;p40"/>
          <p:cNvSpPr txBox="1">
            <a:spLocks noGrp="1"/>
          </p:cNvSpPr>
          <p:nvPr>
            <p:ph type="sldNum" idx="12"/>
          </p:nvPr>
        </p:nvSpPr>
        <p:spPr>
          <a:xfrm>
            <a:off x="8525413" y="4869263"/>
            <a:ext cx="618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lvl="1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lvl="2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lvl="3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lvl="4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lvl="5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lvl="6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lvl="7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lvl="8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32300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836534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4" name="Google Shape;164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8067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91CE3B-59C0-334F-B439-93096977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16674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154494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Google Shape;176;p4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7" name="Google Shape;177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3893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73666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Google Shape;18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99455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4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Google Shape;191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224438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4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4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8" name="Google Shape;198;p4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Google Shape;200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868235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935016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5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Google Shape;211;p50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Google Shape;212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42368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5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Google Shape;219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330735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4" name="Google Shape;224;p52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Google Shape;225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8428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99D1A2E-A895-2E4D-A42A-32C5E18E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12657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0" name="Google Shape;230;p5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Google Shape;231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6459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E38C49-DFB9-4B46-8747-656BFB77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293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8BDBB6-800A-DC4B-83BC-A8CC00A9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31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Layout">
  <p:cSld name="1_Content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27062"/>
            <a:ext cx="9147300" cy="444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6500" tIns="33250" rIns="66500" bIns="33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525413" y="4869263"/>
            <a:ext cx="618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43884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6B0FC56-B51C-C541-9BA1-E5549847E92B}"/>
              </a:ext>
            </a:extLst>
          </p:cNvPr>
          <p:cNvSpPr/>
          <p:nvPr userDrawn="1"/>
        </p:nvSpPr>
        <p:spPr>
          <a:xfrm>
            <a:off x="0" y="445025"/>
            <a:ext cx="311700" cy="399706"/>
          </a:xfrm>
          <a:prstGeom prst="rect">
            <a:avLst/>
          </a:prstGeom>
          <a:solidFill>
            <a:srgbClr val="4D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3F320C50-3C66-1948-B592-C6F995CA35DE}"/>
              </a:ext>
            </a:extLst>
          </p:cNvPr>
          <p:cNvSpPr/>
          <p:nvPr userDrawn="1"/>
        </p:nvSpPr>
        <p:spPr>
          <a:xfrm rot="5400000">
            <a:off x="340206" y="416519"/>
            <a:ext cx="399706" cy="456718"/>
          </a:xfrm>
          <a:prstGeom prst="triangle">
            <a:avLst>
              <a:gd name="adj" fmla="val 0"/>
            </a:avLst>
          </a:prstGeom>
          <a:solidFill>
            <a:srgbClr val="4D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0060B4-E9C9-8047-AB56-AF89CDFB2A34}"/>
              </a:ext>
            </a:extLst>
          </p:cNvPr>
          <p:cNvSpPr txBox="1"/>
          <p:nvPr userDrawn="1"/>
        </p:nvSpPr>
        <p:spPr>
          <a:xfrm>
            <a:off x="2919790" y="4881890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4DB6E3"/>
                </a:solidFill>
              </a:rPr>
              <a:t>DOu</a:t>
            </a:r>
            <a:r>
              <a:rPr lang="en-US" sz="1100" dirty="0">
                <a:solidFill>
                  <a:srgbClr val="4DB6E3"/>
                </a:solidFill>
              </a:rPr>
              <a:t> – Certified Tester in DevOps (CTD)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028EA11-B9B7-644F-A486-D174BFC8F25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428962" y="-61066"/>
            <a:ext cx="635691" cy="6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22449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7" r:id="rId9"/>
    <p:sldLayoutId id="2147483688" r:id="rId10"/>
    <p:sldLayoutId id="214748368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4B79273-DC78-9E4E-B25F-6B3A05ED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8000F-F3B8-7D4A-9A90-768E57C93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90C4DB-3612-0144-B4F1-797DE514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0AA315-4612-3340-B54C-33BDDD93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A8239C-B480-8E43-BB12-42093E1E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048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7A8D71-400B-064E-89B0-E59A0C0BB5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396" y="4781006"/>
            <a:ext cx="852484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43600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768418" y="314389"/>
            <a:ext cx="8063882" cy="61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873229-A0AE-DD4B-BCF9-668C98AA83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396" y="4781006"/>
            <a:ext cx="852484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60930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8" name="Google Shape;158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5A38147-FE1F-6F4A-833C-E3B5E55727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396" y="4781006"/>
            <a:ext cx="852484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0206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angsaltuniv/FirstRepo.git" TargetMode="External"/><Relationship Id="rId2" Type="http://schemas.openxmlformats.org/officeDocument/2006/relationships/hyperlink" Target="https://github.com/login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angsaltuniv/FirstRepo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angsaltuniv/Branching-Merging.git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Exercise: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Web Fork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Open the browser and go to </a:t>
            </a:r>
            <a:r>
              <a:rPr lang="en-US" sz="1800" dirty="0" smtClean="0">
                <a:hlinkClick r:id="rId2"/>
              </a:rPr>
              <a:t>https://github.com/login</a:t>
            </a:r>
            <a:endParaRPr lang="en-US" sz="1800" dirty="0" smtClean="0">
              <a:hlinkClick r:id="rId3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Login to your account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Launch URL </a:t>
            </a:r>
            <a:r>
              <a:rPr lang="en-US" sz="1800" dirty="0" smtClean="0">
                <a:hlinkClick r:id="rId3"/>
              </a:rPr>
              <a:t>https://github.com/umangsaltuniv/FirstRepo.git</a:t>
            </a:r>
            <a:endParaRPr lang="en-US" sz="1800" dirty="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Click Fork at right top section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“</a:t>
            </a:r>
            <a:r>
              <a:rPr lang="en-US" sz="1800" dirty="0" err="1" smtClean="0">
                <a:latin typeface="+mn-lt"/>
              </a:rPr>
              <a:t>FirstRepo</a:t>
            </a:r>
            <a:r>
              <a:rPr lang="en-US" sz="1800" dirty="0" smtClean="0">
                <a:latin typeface="+mn-lt"/>
              </a:rPr>
              <a:t>” repository will be added on your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account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Download code on local machine from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web by ZIP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Unzip the folder</a:t>
            </a:r>
          </a:p>
          <a:p>
            <a:pPr>
              <a:spcBef>
                <a:spcPts val="0"/>
              </a:spcBef>
            </a:pPr>
            <a:endParaRPr lang="en-US" sz="1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Exercise: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Web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Login to </a:t>
            </a:r>
            <a:r>
              <a:rPr lang="en-US" sz="1800" dirty="0" err="1" smtClean="0">
                <a:latin typeface="+mn-lt"/>
              </a:rPr>
              <a:t>GitHub</a:t>
            </a:r>
            <a:endParaRPr lang="en-US" sz="1800" dirty="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Create new repository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Upload code(HelloJava.java) to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web from machine’s folder(where you have downloaded from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web’s ZIP) by clicking “uploading an existing file” link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Write comment for commit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Click </a:t>
            </a:r>
            <a:r>
              <a:rPr lang="en-US" sz="1800" b="1" dirty="0" smtClean="0">
                <a:latin typeface="+mn-lt"/>
              </a:rPr>
              <a:t>Commit changes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See the code on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web 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+mn-lt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Exercise: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Desktop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latin typeface="+mn-lt"/>
              </a:rPr>
              <a:t>Download code(HelloJava.java) on local machine from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web by using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desktop</a:t>
            </a:r>
          </a:p>
          <a:p>
            <a:r>
              <a:rPr lang="en-US" sz="1800" dirty="0" smtClean="0">
                <a:latin typeface="+mn-lt"/>
              </a:rPr>
              <a:t>Do code changes from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desktop</a:t>
            </a:r>
          </a:p>
          <a:p>
            <a:r>
              <a:rPr lang="en-US" sz="1800" dirty="0" smtClean="0">
                <a:latin typeface="+mn-lt"/>
              </a:rPr>
              <a:t>Write comment for commit</a:t>
            </a:r>
          </a:p>
          <a:p>
            <a:r>
              <a:rPr lang="en-US" sz="1800" dirty="0" smtClean="0">
                <a:latin typeface="+mn-lt"/>
              </a:rPr>
              <a:t>Do Commit &amp; Push</a:t>
            </a:r>
          </a:p>
          <a:p>
            <a:r>
              <a:rPr lang="en-US" sz="1800" dirty="0" smtClean="0">
                <a:latin typeface="+mn-lt"/>
              </a:rPr>
              <a:t>See the code changes on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web </a:t>
            </a:r>
          </a:p>
          <a:p>
            <a:r>
              <a:rPr lang="en-US" sz="1800" dirty="0" smtClean="0">
                <a:latin typeface="+mn-lt"/>
              </a:rPr>
              <a:t>Do changes in code using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Desktop by following commit and push commands</a:t>
            </a:r>
          </a:p>
          <a:p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itchFamily="34" charset="0"/>
                <a:cs typeface="Calibri" pitchFamily="34" charset="0"/>
              </a:rPr>
              <a:t>Exercise: Git</a:t>
            </a:r>
            <a:endParaRPr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 smtClean="0">
                <a:latin typeface="+mn-lt"/>
              </a:rPr>
              <a:t>Pre-requisites:</a:t>
            </a:r>
          </a:p>
          <a:p>
            <a:pPr>
              <a:buNone/>
            </a:pPr>
            <a:r>
              <a:rPr lang="en-US" b="1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folder is created in any drive(e.g. C).</a:t>
            </a:r>
          </a:p>
          <a:p>
            <a:pPr>
              <a:buNone/>
            </a:pPr>
            <a:r>
              <a:rPr lang="en-US" dirty="0" err="1" smtClean="0"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username &amp; email are setup in </a:t>
            </a:r>
            <a:r>
              <a:rPr lang="en-US" dirty="0" err="1" smtClean="0">
                <a:latin typeface="+mn-lt"/>
              </a:rPr>
              <a:t>GitBash</a:t>
            </a:r>
            <a:r>
              <a:rPr lang="en-US" dirty="0" smtClean="0">
                <a:latin typeface="+mn-lt"/>
              </a:rPr>
              <a:t>(Refer to Setup Guide).</a:t>
            </a:r>
          </a:p>
          <a:p>
            <a:pPr>
              <a:buNone/>
            </a:pPr>
            <a:endParaRPr>
              <a:latin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>
                <a:latin typeface="+mn-lt"/>
              </a:rPr>
              <a:t>Launch </a:t>
            </a:r>
            <a:r>
              <a:rPr lang="en" dirty="0">
                <a:latin typeface="+mn-lt"/>
              </a:rPr>
              <a:t>GitBash from C:\Program </a:t>
            </a:r>
            <a:r>
              <a:rPr lang="en" dirty="0" smtClean="0">
                <a:latin typeface="+mn-lt"/>
              </a:rPr>
              <a:t>Files\Git\git-bash.exe</a:t>
            </a:r>
            <a:endParaRPr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 smtClean="0">
                <a:latin typeface="Calibri" pitchFamily="34" charset="0"/>
                <a:cs typeface="Calibri" pitchFamily="34" charset="0"/>
              </a:rPr>
              <a:t>Git Commands</a:t>
            </a:r>
            <a:endParaRPr lang="e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3" name="Google Shape;20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n-lt"/>
              </a:rPr>
              <a:t>Launch following commands in </a:t>
            </a:r>
            <a:r>
              <a:rPr lang="en-US" dirty="0" err="1" smtClean="0">
                <a:latin typeface="+mn-lt"/>
              </a:rPr>
              <a:t>GitBash</a:t>
            </a:r>
            <a:r>
              <a:rPr lang="en-US" dirty="0" smtClean="0">
                <a:latin typeface="+mn-lt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en-US" dirty="0" err="1" smtClean="0">
                <a:latin typeface="+mn-lt"/>
              </a:rPr>
              <a:t>cd</a:t>
            </a:r>
            <a:r>
              <a:rPr lang="en-US" dirty="0" smtClean="0">
                <a:latin typeface="+mn-lt"/>
              </a:rPr>
              <a:t> C/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/</a:t>
            </a:r>
          </a:p>
          <a:p>
            <a:pPr lvl="1">
              <a:spcBef>
                <a:spcPts val="0"/>
              </a:spcBef>
            </a:pP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clone </a:t>
            </a:r>
            <a:r>
              <a:rPr lang="en-US" dirty="0" smtClean="0">
                <a:latin typeface="+mn-lt"/>
                <a:hlinkClick r:id="rId3"/>
              </a:rPr>
              <a:t>https://github.com/umangsaltuniv/FirstRepo.git</a:t>
            </a:r>
            <a:endParaRPr lang="en-US" dirty="0" smtClean="0">
              <a:latin typeface="+mn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Note: Use your repo link in above command</a:t>
            </a:r>
            <a:endParaRPr lang="en-US" dirty="0" smtClean="0"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en-US" dirty="0" err="1" smtClean="0">
                <a:latin typeface="+mn-lt"/>
              </a:rPr>
              <a:t>cd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FirstRepo</a:t>
            </a:r>
            <a:endParaRPr lang="en-US" dirty="0" smtClean="0">
              <a:latin typeface="+mn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Do changes in HelloJava.java</a:t>
            </a:r>
          </a:p>
          <a:p>
            <a:pPr lvl="1">
              <a:spcBef>
                <a:spcPts val="0"/>
              </a:spcBef>
            </a:pP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commit -m "</a:t>
            </a:r>
            <a:r>
              <a:rPr lang="en-US" dirty="0" err="1" smtClean="0">
                <a:latin typeface="+mn-lt"/>
              </a:rPr>
              <a:t>myfirstcommit</a:t>
            </a:r>
            <a:r>
              <a:rPr lang="en-US" dirty="0" smtClean="0">
                <a:latin typeface="+mn-lt"/>
              </a:rPr>
              <a:t>" HelloJava.java</a:t>
            </a:r>
          </a:p>
          <a:p>
            <a:pPr lvl="1">
              <a:spcBef>
                <a:spcPts val="0"/>
              </a:spcBef>
            </a:pP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push -u origin master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Login with </a:t>
            </a:r>
            <a:r>
              <a:rPr lang="en-US" dirty="0" err="1" smtClean="0"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credentials if </a:t>
            </a:r>
            <a:r>
              <a:rPr lang="en-US" dirty="0" err="1" smtClean="0"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login windows appears.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See the code changes on </a:t>
            </a:r>
            <a:r>
              <a:rPr lang="en-US" dirty="0" err="1" smtClean="0"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web.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Do changes in code from </a:t>
            </a:r>
            <a:r>
              <a:rPr lang="en-US" dirty="0" err="1" smtClean="0"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web/desktop.</a:t>
            </a:r>
          </a:p>
          <a:p>
            <a:pPr lvl="1">
              <a:spcBef>
                <a:spcPts val="0"/>
              </a:spcBef>
            </a:pP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pull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</a:t>
            </a:r>
            <a:r>
              <a:rPr lang="en-US" dirty="0" err="1" smtClean="0"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web/desktop code changes will be shown in local machine as well under 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folder.</a:t>
            </a:r>
          </a:p>
          <a:p>
            <a:pPr lvl="1">
              <a:spcBef>
                <a:spcPts val="0"/>
              </a:spcBef>
            </a:pPr>
            <a:endParaRPr lang="en-US" dirty="0" smtClean="0">
              <a:latin typeface="+mn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</a:t>
            </a:r>
          </a:p>
          <a:p>
            <a:pPr lvl="1">
              <a:spcBef>
                <a:spcPts val="0"/>
              </a:spcBef>
              <a:buNone/>
            </a:pPr>
            <a:endParaRPr lang="en-US" dirty="0" smtClean="0">
              <a:latin typeface="+mn-lt"/>
            </a:endParaRPr>
          </a:p>
          <a:p>
            <a:pPr lvl="1">
              <a:spcBef>
                <a:spcPts val="0"/>
              </a:spcBef>
            </a:pPr>
            <a:endParaRPr lang="en-US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Exercise: Branching &amp; Merging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>
                <a:latin typeface="+mn-lt"/>
              </a:rPr>
              <a:t>Create branching-merging repo on </a:t>
            </a:r>
            <a:r>
              <a:rPr lang="en-US" sz="1400" dirty="0" err="1" smtClean="0">
                <a:latin typeface="+mn-lt"/>
              </a:rPr>
              <a:t>github</a:t>
            </a:r>
            <a:r>
              <a:rPr lang="en-US" sz="1400" dirty="0" smtClean="0">
                <a:latin typeface="+mn-lt"/>
              </a:rPr>
              <a:t> web having some code(e.g. HelloJava.java file) in it</a:t>
            </a:r>
          </a:p>
          <a:p>
            <a:r>
              <a:rPr lang="en-US" sz="1400" dirty="0" smtClean="0">
                <a:latin typeface="+mn-lt"/>
              </a:rPr>
              <a:t>Launch below commands on </a:t>
            </a:r>
            <a:r>
              <a:rPr lang="en-US" sz="1400" dirty="0" err="1" smtClean="0">
                <a:latin typeface="+mn-lt"/>
              </a:rPr>
              <a:t>GitBash</a:t>
            </a:r>
            <a:endParaRPr lang="en-US" sz="1400" dirty="0" smtClean="0">
              <a:latin typeface="+mn-lt"/>
            </a:endParaRPr>
          </a:p>
          <a:p>
            <a:r>
              <a:rPr lang="en-US" sz="1400" dirty="0" err="1" smtClean="0">
                <a:latin typeface="+mn-lt"/>
              </a:rPr>
              <a:t>cd</a:t>
            </a:r>
            <a:r>
              <a:rPr lang="en-US" sz="1400" dirty="0" smtClean="0">
                <a:latin typeface="+mn-lt"/>
              </a:rPr>
              <a:t> /C/</a:t>
            </a:r>
            <a:r>
              <a:rPr lang="en-US" sz="1400" dirty="0" err="1" smtClean="0">
                <a:latin typeface="+mn-lt"/>
              </a:rPr>
              <a:t>git</a:t>
            </a:r>
            <a:endParaRPr lang="en-US" sz="1400" dirty="0" smtClean="0">
              <a:latin typeface="+mn-lt"/>
            </a:endParaRP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clone </a:t>
            </a:r>
            <a:r>
              <a:rPr lang="en-US" sz="1400" dirty="0" smtClean="0">
                <a:latin typeface="+mn-lt"/>
                <a:hlinkClick r:id="rId2"/>
              </a:rPr>
              <a:t>https://github.com/umangsaltuniv/Branching-Merging.git</a:t>
            </a:r>
            <a:endParaRPr lang="en-US" sz="1400" dirty="0" smtClean="0">
              <a:latin typeface="+mn-lt"/>
            </a:endParaRPr>
          </a:p>
          <a:p>
            <a:pPr>
              <a:buNone/>
            </a:pPr>
            <a:r>
              <a:rPr lang="en-US" sz="1400" dirty="0" smtClean="0">
                <a:latin typeface="+mn-lt"/>
              </a:rPr>
              <a:t>	Note: Use your repo link in above command</a:t>
            </a:r>
          </a:p>
          <a:p>
            <a:r>
              <a:rPr lang="en-US" sz="1400" dirty="0" err="1" smtClean="0">
                <a:latin typeface="+mn-lt"/>
              </a:rPr>
              <a:t>cd</a:t>
            </a:r>
            <a:r>
              <a:rPr lang="en-US" sz="1400" dirty="0" smtClean="0">
                <a:latin typeface="+mn-lt"/>
              </a:rPr>
              <a:t> Branching-Merging</a:t>
            </a: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status</a:t>
            </a: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branch &lt;your new branch name&gt;	(e.g. </a:t>
            </a:r>
            <a:r>
              <a:rPr lang="en-US" sz="1400" dirty="0" err="1" smtClean="0">
                <a:latin typeface="+mn-lt"/>
              </a:rPr>
              <a:t>mybranch</a:t>
            </a:r>
            <a:r>
              <a:rPr lang="en-US" sz="1400" dirty="0" smtClean="0">
                <a:latin typeface="+mn-lt"/>
              </a:rPr>
              <a:t>)</a:t>
            </a: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checkout </a:t>
            </a:r>
            <a:r>
              <a:rPr lang="en-US" sz="1400" dirty="0" err="1" smtClean="0">
                <a:latin typeface="+mn-lt"/>
              </a:rPr>
              <a:t>mybranch</a:t>
            </a:r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touch HiJava.java</a:t>
            </a: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add .			(Keep space &amp; dot after add)</a:t>
            </a: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commit -m "Added </a:t>
            </a:r>
            <a:r>
              <a:rPr lang="en-US" sz="1400" dirty="0" err="1" smtClean="0">
                <a:latin typeface="+mn-lt"/>
              </a:rPr>
              <a:t>HiJava</a:t>
            </a:r>
            <a:r>
              <a:rPr lang="en-US" sz="1400" dirty="0" smtClean="0">
                <a:latin typeface="+mn-lt"/>
              </a:rPr>
              <a:t> file"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Exercise: Branching &amp; Merging…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push -u origin </a:t>
            </a:r>
            <a:r>
              <a:rPr lang="en-US" sz="1400" dirty="0" err="1" smtClean="0">
                <a:latin typeface="+mn-lt"/>
              </a:rPr>
              <a:t>mybranch</a:t>
            </a:r>
            <a:endParaRPr lang="en-US" sz="1400" dirty="0" smtClean="0">
              <a:latin typeface="+mn-lt"/>
            </a:endParaRPr>
          </a:p>
          <a:p>
            <a:pPr>
              <a:buNone/>
            </a:pPr>
            <a:r>
              <a:rPr lang="en-US" sz="1400" dirty="0" smtClean="0">
                <a:latin typeface="+mn-lt"/>
              </a:rPr>
              <a:t>	Go to  </a:t>
            </a:r>
            <a:r>
              <a:rPr lang="en-US" sz="1400" dirty="0" err="1" smtClean="0">
                <a:latin typeface="+mn-lt"/>
              </a:rPr>
              <a:t>GitHub</a:t>
            </a:r>
            <a:r>
              <a:rPr lang="en-US" sz="1400" dirty="0" smtClean="0">
                <a:latin typeface="+mn-lt"/>
              </a:rPr>
              <a:t> web repo &amp; refresh the repo page,  now branch count will be 2(master &amp; </a:t>
            </a:r>
            <a:r>
              <a:rPr lang="en-US" sz="1400" dirty="0" err="1" smtClean="0">
                <a:latin typeface="+mn-lt"/>
              </a:rPr>
              <a:t>mybranch</a:t>
            </a:r>
            <a:r>
              <a:rPr lang="en-US" sz="1400" dirty="0" smtClean="0">
                <a:latin typeface="+mn-lt"/>
              </a:rPr>
              <a:t>).</a:t>
            </a:r>
          </a:p>
          <a:p>
            <a:pPr>
              <a:buNone/>
            </a:pPr>
            <a:r>
              <a:rPr lang="en-US" sz="1400" dirty="0" smtClean="0">
                <a:latin typeface="+mn-lt"/>
              </a:rPr>
              <a:t>	master branch will contain only HelloJava.java where as </a:t>
            </a:r>
            <a:r>
              <a:rPr lang="en-US" sz="1400" dirty="0" err="1" smtClean="0">
                <a:latin typeface="+mn-lt"/>
              </a:rPr>
              <a:t>mybranch</a:t>
            </a:r>
            <a:r>
              <a:rPr lang="en-US" sz="1400" dirty="0" smtClean="0">
                <a:latin typeface="+mn-lt"/>
              </a:rPr>
              <a:t> will contain HelloJava.java &amp; HiJava.java.</a:t>
            </a:r>
          </a:p>
          <a:p>
            <a:pPr>
              <a:buNone/>
            </a:pPr>
            <a:r>
              <a:rPr lang="en-US" sz="1400" dirty="0" smtClean="0">
                <a:latin typeface="+mn-lt"/>
              </a:rPr>
              <a:t>	Launch below commands on </a:t>
            </a:r>
            <a:r>
              <a:rPr lang="en-US" sz="1400" dirty="0" err="1" smtClean="0">
                <a:latin typeface="+mn-lt"/>
              </a:rPr>
              <a:t>GitBash</a:t>
            </a:r>
            <a:endParaRPr lang="en-US" sz="1400" dirty="0" smtClean="0">
              <a:latin typeface="+mn-lt"/>
            </a:endParaRP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checkout master</a:t>
            </a: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merge </a:t>
            </a:r>
            <a:r>
              <a:rPr lang="en-US" sz="1400" dirty="0" err="1" smtClean="0">
                <a:latin typeface="+mn-lt"/>
              </a:rPr>
              <a:t>mybranch</a:t>
            </a:r>
            <a:endParaRPr lang="en-US" sz="1400" dirty="0" smtClean="0">
              <a:latin typeface="+mn-lt"/>
            </a:endParaRP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push </a:t>
            </a:r>
          </a:p>
          <a:p>
            <a:pPr>
              <a:buNone/>
            </a:pPr>
            <a:r>
              <a:rPr lang="en-US" sz="1400" dirty="0" smtClean="0">
                <a:latin typeface="+mn-lt"/>
              </a:rPr>
              <a:t>	After merging, if you want to delete your branch then follow below commands</a:t>
            </a: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branch -d </a:t>
            </a:r>
            <a:r>
              <a:rPr lang="en-US" sz="1400" dirty="0" err="1" smtClean="0">
                <a:latin typeface="+mn-lt"/>
              </a:rPr>
              <a:t>mybranch</a:t>
            </a:r>
            <a:endParaRPr lang="en-US" sz="1400" dirty="0" smtClean="0">
              <a:latin typeface="+mn-lt"/>
            </a:endParaRP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push origin --delete </a:t>
            </a:r>
            <a:r>
              <a:rPr lang="en-US" sz="1400" dirty="0" err="1" smtClean="0">
                <a:latin typeface="+mn-lt"/>
              </a:rPr>
              <a:t>mybranch</a:t>
            </a:r>
            <a:endParaRPr lang="en-US" sz="14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" id="{395F5188-59B8-DD43-985C-595C15C29AB3}" vid="{B257473D-1D28-4C4E-B603-9C32BD286EF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</Template>
  <TotalTime>3961</TotalTime>
  <Words>248</Words>
  <Application>Microsoft Macintosh PowerPoint</Application>
  <PresentationFormat>On-screen Show (16:9)</PresentationFormat>
  <Paragraphs>68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Glasgow-Medium</vt:lpstr>
      <vt:lpstr>Webdings</vt:lpstr>
      <vt:lpstr>Wingdings 2</vt:lpstr>
      <vt:lpstr>Wingdings</vt:lpstr>
      <vt:lpstr>Rambla</vt:lpstr>
      <vt:lpstr>AI</vt:lpstr>
      <vt:lpstr>Custom Design</vt:lpstr>
      <vt:lpstr>Simple Light</vt:lpstr>
      <vt:lpstr>1_Simple Light</vt:lpstr>
      <vt:lpstr>Office Theme</vt:lpstr>
      <vt:lpstr>Exercise: GitHub Web Fork</vt:lpstr>
      <vt:lpstr>Exercise: GitHub Web</vt:lpstr>
      <vt:lpstr>Exercise: GitHub Desktop</vt:lpstr>
      <vt:lpstr>Exercise: Git</vt:lpstr>
      <vt:lpstr>Git Commands</vt:lpstr>
      <vt:lpstr>Exercise: Branching &amp; Merging</vt:lpstr>
      <vt:lpstr>Exercise: Branching &amp; Merging…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 Testing</dc:title>
  <dc:creator>vipul</dc:creator>
  <cp:lastModifiedBy>Umang Agarwal</cp:lastModifiedBy>
  <cp:revision>135</cp:revision>
  <dcterms:modified xsi:type="dcterms:W3CDTF">2019-08-26T11:20:54Z</dcterms:modified>
</cp:coreProperties>
</file>