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wmf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83"/>
  </p:notesMasterIdLst>
  <p:sldIdLst>
    <p:sldId id="256" r:id="rId2"/>
    <p:sldId id="398" r:id="rId3"/>
    <p:sldId id="276" r:id="rId4"/>
    <p:sldId id="279" r:id="rId5"/>
    <p:sldId id="278" r:id="rId6"/>
    <p:sldId id="343" r:id="rId7"/>
    <p:sldId id="344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399" r:id="rId16"/>
    <p:sldId id="277" r:id="rId17"/>
    <p:sldId id="264" r:id="rId18"/>
    <p:sldId id="265" r:id="rId19"/>
    <p:sldId id="266" r:id="rId20"/>
    <p:sldId id="271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5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39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675" autoAdjust="0"/>
  </p:normalViewPr>
  <p:slideViewPr>
    <p:cSldViewPr>
      <p:cViewPr varScale="1">
        <p:scale>
          <a:sx n="79" d="100"/>
          <a:sy n="79" d="100"/>
        </p:scale>
        <p:origin x="17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430F92-E497-46A6-B98B-79AAD61B0CCE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2815A9-3DA8-4F04-934A-7C798F0DE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6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83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08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936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37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15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Too much text. </a:t>
            </a:r>
          </a:p>
          <a:p>
            <a:pPr>
              <a:spcBef>
                <a:spcPct val="0"/>
              </a:spcBef>
            </a:pPr>
            <a:r>
              <a:rPr lang="en-US" smtClean="0"/>
              <a:t>Open Source</a:t>
            </a:r>
          </a:p>
          <a:p>
            <a:pPr>
              <a:spcBef>
                <a:spcPct val="0"/>
              </a:spcBef>
            </a:pPr>
            <a:r>
              <a:rPr lang="en-US" smtClean="0"/>
              <a:t>High Performance</a:t>
            </a:r>
          </a:p>
          <a:p>
            <a:pPr>
              <a:spcBef>
                <a:spcPct val="0"/>
              </a:spcBef>
            </a:pPr>
            <a:r>
              <a:rPr lang="en-US" smtClean="0"/>
              <a:t>CA bullets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DD380-8CED-4F1A-82CC-65CA903139C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Images for key / value</a:t>
            </a:r>
          </a:p>
          <a:p>
            <a:pPr>
              <a:spcBef>
                <a:spcPct val="0"/>
              </a:spcBef>
            </a:pPr>
            <a:r>
              <a:rPr lang="en-US" smtClean="0"/>
              <a:t>Pictures of document schema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F9CCBB-C568-49DE-81C3-04ADD7BE81D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Quotes from a person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9FF5E9-A10C-4011-A443-365A471465E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BDA14F-AEF1-4FAB-A0D3-454E55690AC4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913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206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82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87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308100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B342B34-D9A3-4BD2-8414-22E7C7E3F048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BDCAEAA-130F-4278-92FC-2B5D0C065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D7B0BB-F8D5-4164-9719-3172B64DCF83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D81A02D-0097-4A1A-92B5-0D817D6E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F2D7CF5-9845-4F7D-8AF3-5870CA6773DF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A2C995-5C62-4ADA-A468-AF7C12DEE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E27390B-F9DF-4714-99DA-133ABC7CE139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225A024-CF28-4931-AD49-E680D682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6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487D917-211A-4FA1-B3D0-EA47E4F2589E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33F3E60-7AF7-4287-8D36-A72C65094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C505E6D-332D-491E-963E-91A7F67055D2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FA9F3A5-0BBE-413B-A02B-4105204AC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5E0DAB3-E7D5-47F0-8C07-4357514CA871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335F8C3-B8FA-4A3B-A466-2EAF2AFDF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795961-833A-41D5-AEA8-1D92B4315D21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A8BD4D-D16C-40C6-BC89-CE798598D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6C03FF1-C3CD-4345-9C1E-FA4B725D2009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8AAE134-B7BE-4830-8A50-60BB59522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3EEF479-4FAF-474F-9CB4-0A1392CECED4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F43382-CA8F-45AD-ABD4-EBD517C9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3ECC56-92DE-463D-BC83-1A36E9F70714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7188DAA-A4CE-47E2-8A2A-594BFA02C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A0F879B-00D1-471E-A0AF-67F6D669C091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DB0992-2796-4559-9839-853DC5B1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01F349B-606F-4E20-82BF-62EAFC7D412A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EA30A4D-CBF0-4C3F-8FAB-33A91BDD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5A9052B-59FF-47C9-90CD-A687D2AC9222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40FB9C-766F-4D30-9D48-582A699B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7DBEF63-60DF-45A2-AC43-9A741D052802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E05951-5DFF-4B46-9BA9-6E7B2B16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0ED559-EF6F-43A2-B3EC-2D1A5F286BD9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8BA9D9-22C0-4824-8E81-DEBAFB6E6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138363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0638" y="0"/>
            <a:ext cx="176688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6833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1513" y="2133600"/>
            <a:ext cx="6686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13" y="6130925"/>
            <a:ext cx="86042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fld id="{DEFBEB4C-1284-44E1-A3DA-0D54A3035994}" type="datetimeFigureOut">
              <a:rPr lang="en-US"/>
              <a:pPr>
                <a:defRPr/>
              </a:pPr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513" y="6135688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463" y="787400"/>
            <a:ext cx="58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Century Gothic"/>
              </a:defRPr>
            </a:lvl1pPr>
          </a:lstStyle>
          <a:p>
            <a:pPr>
              <a:defRPr/>
            </a:pPr>
            <a:fld id="{3A07BFE0-57B9-42CA-B464-0B5C66DD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org/download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ngodb.org/manual/reference/program/mongod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ngodb.org/manual/reference/operator/aggregation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ubtitle 2"/>
          <p:cNvSpPr>
            <a:spLocks noGrp="1"/>
          </p:cNvSpPr>
          <p:nvPr>
            <p:ph type="subTitle" idx="1"/>
          </p:nvPr>
        </p:nvSpPr>
        <p:spPr>
          <a:xfrm>
            <a:off x="152400" y="6172200"/>
            <a:ext cx="6400800" cy="533400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mongodb.org</a:t>
            </a:r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057400"/>
            <a:ext cx="5119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201613" y="5002213"/>
            <a:ext cx="88201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A. Im, G. Cai, H. Tunc, J. Stevens, Y. Barve, S. Hei</a:t>
            </a:r>
          </a:p>
          <a:p>
            <a:pPr algn="ctr"/>
            <a:r>
              <a:rPr lang="en-US" sz="2400"/>
              <a:t>Vanderbilt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“Binary JSON”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Binary-encoded serialization of JSON-like docs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allows “referencing”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structure reduces need for joins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Traversable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(decoding and encoding)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://bsonspec.org/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"_id"</a:t>
            </a:r>
            <a:r>
              <a:rPr lang="en-US" sz="2600" smtClean="0"/>
              <a:t> : 	"37010"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"city"</a:t>
            </a:r>
            <a:r>
              <a:rPr lang="en-US" sz="2600" smtClean="0"/>
              <a:t> : 	"ADAMS",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"pop"</a:t>
            </a:r>
            <a:r>
              <a:rPr lang="en-US" sz="2600" smtClean="0"/>
              <a:t> : 	2660,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"state"</a:t>
            </a:r>
            <a:r>
              <a:rPr lang="en-US" sz="2600" smtClean="0"/>
              <a:t> : 	"TN",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“councilman”</a:t>
            </a:r>
            <a:r>
              <a:rPr lang="en-US" sz="2600" smtClean="0"/>
              <a:t> : 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   </a:t>
            </a:r>
            <a:r>
              <a:rPr lang="en-US" sz="2600" b="1" smtClean="0"/>
              <a:t>name:</a:t>
            </a:r>
            <a:r>
              <a:rPr lang="en-US" sz="2600" smtClean="0"/>
              <a:t> “John Smith”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   </a:t>
            </a:r>
            <a:r>
              <a:rPr lang="en-US" sz="2600" b="1" smtClean="0"/>
              <a:t>address:</a:t>
            </a:r>
            <a:r>
              <a:rPr lang="en-US" sz="2600" smtClean="0"/>
              <a:t> “13 Scenic Way”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}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}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92300" y="1560513"/>
          <a:ext cx="5359694" cy="4606208"/>
        </p:xfrm>
        <a:graphic>
          <a:graphicData uri="http://schemas.openxmlformats.org/drawingml/2006/table">
            <a:tbl>
              <a:tblPr/>
              <a:tblGrid>
                <a:gridCol w="2679847"/>
                <a:gridCol w="2679847"/>
              </a:tblGrid>
              <a:tr h="238209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Object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Array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Binary data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Object id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Date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Null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Regular Expression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JavaScript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Symbol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JavaScript (with scope)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32-bit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Timestamp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64-bit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Min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 dirty="0"/>
                        <a:t>Max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881" name="Rectangle 5"/>
          <p:cNvSpPr>
            <a:spLocks noChangeArrowheads="1"/>
          </p:cNvSpPr>
          <p:nvPr/>
        </p:nvSpPr>
        <p:spPr bwMode="auto">
          <a:xfrm>
            <a:off x="381000" y="6400800"/>
            <a:ext cx="457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http://docs.mongodb.org/manual/reference/bson-types/</a:t>
            </a:r>
          </a:p>
        </p:txBody>
      </p:sp>
      <p:sp>
        <p:nvSpPr>
          <p:cNvPr id="35882" name="TextBox 1"/>
          <p:cNvSpPr txBox="1">
            <a:spLocks noChangeArrowheads="1"/>
          </p:cNvSpPr>
          <p:nvPr/>
        </p:nvSpPr>
        <p:spPr bwMode="auto">
          <a:xfrm>
            <a:off x="5715000" y="2657475"/>
            <a:ext cx="2514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number can be used with the $type operator to query by type!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The _id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each document contains an _id field. This field has a number of special characteristics: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serves as primary key for collection.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is unique, immutable, and may be any non-array type.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data type is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“small, likely unique, fast to generate, and ordered.” Sorting on an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value is roughly equivalent to sorting on creation time.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1371600" y="586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http://docs.mongodb.org/manual/reference/bson-types/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mongoDB vs. SQL</a:t>
            </a:r>
          </a:p>
        </p:txBody>
      </p:sp>
      <p:graphicFrame>
        <p:nvGraphicFramePr>
          <p:cNvPr id="21562" name="Group 58"/>
          <p:cNvGraphicFramePr>
            <a:graphicFrameLocks noGrp="1"/>
          </p:cNvGraphicFramePr>
          <p:nvPr>
            <p:ph idx="1"/>
          </p:nvPr>
        </p:nvGraphicFramePr>
        <p:xfrm>
          <a:off x="1941513" y="2133600"/>
          <a:ext cx="6686550" cy="3095625"/>
        </p:xfrm>
        <a:graphic>
          <a:graphicData uri="http://schemas.openxmlformats.org/drawingml/2006/table">
            <a:tbl>
              <a:tblPr/>
              <a:tblGrid>
                <a:gridCol w="3343275"/>
                <a:gridCol w="33432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mongoDB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Tuple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Table/View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_id Field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Any Attribute(s)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Uniformity not Required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 Relation Schema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Embedded Structure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Joins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6683375" cy="2057400"/>
          </a:xfrm>
        </p:spPr>
        <p:txBody>
          <a:bodyPr/>
          <a:lstStyle/>
          <a:p>
            <a:r>
              <a:rPr lang="en-US" sz="4400" smtClean="0"/>
              <a:t>CRUD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2400" i="1" smtClean="0"/>
              <a:t>Create, Read, Update, Delete</a:t>
            </a:r>
            <a:endParaRPr lang="en-US" sz="4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Getting Started with mongoDB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10000"/>
          </a:bodyPr>
          <a:lstStyle/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install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go to this link and click on the appropriate OS and architecture: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http://www.mongodb.org/downloads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First, extract the files 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preferrably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C drive).</a:t>
            </a: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Finally, create a data directory on C:\ 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</a:t>
            </a:r>
          </a:p>
          <a:p>
            <a:pPr marL="41148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i.e. “md data” followed by “md data\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://docs.mongodb.org/manual/tutorial/install-mongodb-on-windows/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Getting Started with mongoDB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7500" lnSpcReduction="20000"/>
          </a:bodyPr>
          <a:lstStyle/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your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/bin directory and run mongod.exe to start the database server.</a:t>
            </a: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establish a connection to the server, open another command prompt window and go to the same directory, entering in mongo.exe. This engages the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shell—it’s that easy!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http://docs.mongodb.org/manual/tutorial/getting-started/</a:t>
            </a:r>
            <a:endParaRPr lang="en-US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7620000" cy="3778250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check which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you’re using		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en-US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all databases						show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dbs</a:t>
            </a:r>
            <a:endParaRPr lang="en-US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/make a new one	     		use &lt;name&gt;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See what collections exist	     	     show collections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not actually created until you insert data!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7363" y="4343400"/>
            <a:ext cx="49530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905000" y="3276600"/>
            <a:ext cx="6400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 (cont.)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/>
              <a:t>To insert documents into a collection/make a new collection: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z="2800" smtClean="0"/>
              <a:t>db.&lt;collection&gt;.insert(&lt;document&gt;)</a:t>
            </a:r>
          </a:p>
          <a:p>
            <a:pPr marL="0" indent="0">
              <a:buFont typeface="Arial" charset="0"/>
              <a:buNone/>
            </a:pPr>
            <a:r>
              <a:rPr lang="en-US" smtClean="0">
                <a:sym typeface="Wingdings" pitchFamily="2" charset="2"/>
              </a:rPr>
              <a:t>&lt;=&gt;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INSERT INTO &lt;table&gt;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VALUES(&lt;attributevalues&gt;);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Content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 smtClean="0"/>
              <a:t>Part 1: Introduction &amp; Basics</a:t>
            </a:r>
          </a:p>
          <a:p>
            <a:r>
              <a:rPr lang="en-US" sz="2400" smtClean="0"/>
              <a:t>2: CRUD</a:t>
            </a:r>
          </a:p>
          <a:p>
            <a:r>
              <a:rPr lang="en-US" sz="2400" smtClean="0"/>
              <a:t>3: Schema Design</a:t>
            </a:r>
          </a:p>
          <a:p>
            <a:r>
              <a:rPr lang="en-US" sz="2400" smtClean="0"/>
              <a:t>4: Indexes</a:t>
            </a:r>
          </a:p>
          <a:p>
            <a:r>
              <a:rPr lang="en-US" sz="2400" smtClean="0"/>
              <a:t>5: Aggregation</a:t>
            </a:r>
          </a:p>
          <a:p>
            <a:r>
              <a:rPr lang="en-US" sz="2400" smtClean="0"/>
              <a:t>6: Replication &amp; Sharding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2514600"/>
            <a:ext cx="7010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Inserting Data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256463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Insert one document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db.&lt;collection&gt;.insert({&lt;field&gt;:&lt;value&gt;})</a:t>
            </a:r>
          </a:p>
          <a:p>
            <a:pPr marL="0" indent="0">
              <a:buFont typeface="Arial" charset="0"/>
              <a:buNone/>
            </a:pPr>
            <a:endParaRPr lang="en-US" sz="2800" smtClean="0"/>
          </a:p>
          <a:p>
            <a:pPr marL="0" indent="0">
              <a:buFont typeface="Arial" charset="0"/>
              <a:buNone/>
            </a:pPr>
            <a:r>
              <a:rPr lang="en-US" sz="2000" smtClean="0"/>
              <a:t>Inserting a document with a field name new to the collection is inherently supported by the BSON model.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To insert multiple documents, use an array.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3150" y="5181600"/>
            <a:ext cx="42862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24150" y="3962400"/>
            <a:ext cx="3371850" cy="566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95800" y="2438400"/>
            <a:ext cx="3505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Done on collections.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all docs: db.&lt;collection&gt;.find()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cursor, which is iterated over shell to display first 20 results.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.limit(&lt;number&gt;) to limit results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&lt;table&gt;;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one doc: db.&lt;collection&gt;.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findOne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4267200"/>
            <a:ext cx="6934200" cy="15541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2133600"/>
            <a:ext cx="6096000" cy="2133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180263" cy="40830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match a specific value: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“AND”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db.&lt;collection&gt;.find({&lt;field1&gt;:&lt;value1&gt;,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&lt;field2&gt;:&lt;value2&gt;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 AND &lt;field2&gt; = &lt;value2&gt;;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5524500"/>
            <a:ext cx="70104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3690938"/>
            <a:ext cx="6596063" cy="13430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1905000"/>
            <a:ext cx="3733800" cy="1706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32663" cy="377825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db.&lt;collection&gt;.find({ $or: [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&lt;field&gt;:&lt;value1&gt;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&lt;field&gt;:&lt;value2&gt;         ]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})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ea typeface="MS Mincho" pitchFamily="49" charset="-128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SELECT *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FROM &lt;table&gt;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WHERE &lt;field&gt; = &lt;value1&gt; OR &lt;field&gt; = &lt;value2&gt;;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for multiple values of same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 {$in [&lt;value&gt;, &lt;value&gt;]}})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650" y="4953000"/>
            <a:ext cx="65849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313" y="4071938"/>
            <a:ext cx="7608887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486025"/>
            <a:ext cx="2514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1600200"/>
            <a:ext cx="7772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Including/excluding document fields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db.&lt;collection&gt;.find({&lt;field1&gt;:&lt;value&gt;}, {&lt;field2&gt;: 0})</a:t>
            </a:r>
          </a:p>
          <a:p>
            <a:pPr marL="0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SELECT field1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FROM &lt;table&gt;;</a:t>
            </a:r>
          </a:p>
          <a:p>
            <a:pPr marL="0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db.&lt;collection&gt;.find({&lt;field&gt;:&lt;value&gt;}, {&lt;field2&gt;: 1})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Find documents with or w/o field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db.&lt;collection&gt;.find({&lt;field&gt;: { $exists: true}})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76400" y="4800600"/>
            <a:ext cx="41148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71600" y="1828800"/>
            <a:ext cx="7086600" cy="18875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db.&lt;collection&gt;.update(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{&lt;field1&gt;:&lt;value1&gt;}, 	//all docs in which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{$set: {&lt;field2&gt;:&lt;value2&gt;}}, 		//set field to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multi:true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)		//update multiple docs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upsert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if true, creates a new doc when none matches search criteria.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&lt;table&gt;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&lt;field2&gt; = 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7738" y="3962400"/>
            <a:ext cx="69342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47738" y="2362200"/>
            <a:ext cx="69342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485063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a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{ $unset: { &lt;field&gt;: 1}})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field-value pairs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{ &lt;field&gt;:&lt;value&gt;, 						    			    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*NOTE: This overwrites ALL the contents of a document, even removing fields.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5132388"/>
            <a:ext cx="6781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3327400"/>
            <a:ext cx="3886200" cy="10429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8800" y="2511425"/>
            <a:ext cx="6019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D: Removal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7180263" cy="3778250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all records where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DELETE 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WHERE &lt;field&gt; = &lt;value&gt;;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above, but only remove first document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db.&lt;collection&gt;.remove({&lt;field&gt;:&lt;value&gt;}, true)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5257800"/>
            <a:ext cx="7086600" cy="1066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CRUD: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7256463" cy="4038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all writes are atomic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level of a single document.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means that, by default, all writes can be interleaved with other operations.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isolate writes on an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unsharded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collection by adding $isolated:1 in the query area: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.&lt;collection&gt;.remove({&lt;field&gt;:&lt;value&gt;,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$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isolated: 1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})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ctrTitle"/>
          </p:nvPr>
        </p:nvSpPr>
        <p:spPr>
          <a:xfrm>
            <a:off x="1941513" y="2514600"/>
            <a:ext cx="6686550" cy="2262188"/>
          </a:xfrm>
        </p:spPr>
        <p:txBody>
          <a:bodyPr/>
          <a:lstStyle/>
          <a:p>
            <a:r>
              <a:rPr lang="en-US" smtClean="0"/>
              <a:t>Schema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513" y="4776788"/>
            <a:ext cx="6686550" cy="1127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History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6686550" cy="3778250"/>
          </a:xfrm>
        </p:spPr>
        <p:txBody>
          <a:bodyPr/>
          <a:lstStyle/>
          <a:p>
            <a:r>
              <a:rPr lang="en-US" sz="2800" smtClean="0"/>
              <a:t>mongoDB = “Hu</a:t>
            </a:r>
            <a:r>
              <a:rPr lang="en-US" sz="2800" b="1" smtClean="0"/>
              <a:t>mongo</a:t>
            </a:r>
            <a:r>
              <a:rPr lang="en-US" sz="2800" smtClean="0"/>
              <a:t>us DB”</a:t>
            </a:r>
          </a:p>
          <a:p>
            <a:pPr lvl="1"/>
            <a:r>
              <a:rPr lang="en-US" sz="2800" smtClean="0"/>
              <a:t>Open-source</a:t>
            </a:r>
          </a:p>
          <a:p>
            <a:pPr lvl="1"/>
            <a:r>
              <a:rPr lang="en-US" sz="2800" smtClean="0"/>
              <a:t>Document-based</a:t>
            </a:r>
          </a:p>
          <a:p>
            <a:pPr lvl="1"/>
            <a:r>
              <a:rPr lang="en-US" sz="2800" smtClean="0"/>
              <a:t>“High performance, high availability”</a:t>
            </a:r>
          </a:p>
          <a:p>
            <a:pPr lvl="1"/>
            <a:r>
              <a:rPr lang="en-US" sz="2800" smtClean="0"/>
              <a:t>Automatic scaling</a:t>
            </a:r>
          </a:p>
          <a:p>
            <a:pPr lvl="1"/>
            <a:r>
              <a:rPr lang="en-US" sz="2800" smtClean="0"/>
              <a:t>C-P on CAP</a:t>
            </a: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685800" y="5640388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-blog.mongodb.org/post/475279604/on-distributed-consistency-part-1</a:t>
            </a:r>
          </a:p>
          <a:p>
            <a:r>
              <a:rPr lang="en-US" sz="1200"/>
              <a:t>-mongodb.org/manual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"/>
          <p:cNvGraphicFramePr>
            <a:graphicFrameLocks noGrp="1"/>
          </p:cNvGraphicFramePr>
          <p:nvPr/>
        </p:nvGraphicFramePr>
        <p:xfrm>
          <a:off x="1219200" y="838200"/>
          <a:ext cx="5925741" cy="5222560"/>
        </p:xfrm>
        <a:graphic>
          <a:graphicData uri="http://schemas.openxmlformats.org/drawingml/2006/table">
            <a:tbl>
              <a:tblPr/>
              <a:tblGrid>
                <a:gridCol w="2127647"/>
                <a:gridCol w="647700"/>
                <a:gridCol w="3150394"/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RDBMS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PT Sans" charset="0"/>
                        <a:ea typeface="ヒラギノ角ゴ ProN W3" charset="0"/>
                        <a:cs typeface="ヒラギノ角ゴ ProN W3" charset="0"/>
                        <a:sym typeface="PT Sans" charset="0"/>
                      </a:endParaRP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MongoDB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Table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Collection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Row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Join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Embedded 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Foreign Key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Reference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023225" cy="1325563"/>
          </a:xfrm>
        </p:spPr>
        <p:txBody>
          <a:bodyPr/>
          <a:lstStyle/>
          <a:p>
            <a:r>
              <a:rPr lang="en-US" b="1" smtClean="0"/>
              <a:t>Intuition – why database exist in the first 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we just write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operate on objects? 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limit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cannot swap back from disk merely by OS for the page based memory management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can’t we have the database operating on the same data structure as in program?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where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comes in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b="1" smtClean="0"/>
              <a:t>Mongo is basically schema-free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schema in SQL is for meeting the requirements of tables and quirky SQL implementation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a database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is a data structure, much like a 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C, or a “class” in Java. A table is then an array (or list) of such data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we what we design in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basically same way how we design a compound data type binding in JSON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There are some patterns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Embedding</a:t>
            </a:r>
          </a:p>
          <a:p>
            <a:endParaRPr lang="en-US" sz="4000" smtClean="0">
              <a:solidFill>
                <a:srgbClr val="FF0000"/>
              </a:solidFill>
            </a:endParaRPr>
          </a:p>
          <a:p>
            <a:r>
              <a:rPr lang="en-US" sz="4000" smtClean="0">
                <a:solidFill>
                  <a:srgbClr val="FF0000"/>
                </a:solidFill>
              </a:rPr>
              <a:t>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Embedding &amp; Linking</a:t>
            </a:r>
          </a:p>
        </p:txBody>
      </p:sp>
      <p:pic>
        <p:nvPicPr>
          <p:cNvPr id="6" name="Picture 7"/>
          <p:cNvPicPr>
            <a:picLocks noGrp="1" noChangeArrowheads="1"/>
          </p:cNvPicPr>
          <p:nvPr>
            <p:ph idx="1"/>
          </p:nvPr>
        </p:nvPicPr>
        <p:blipFill>
          <a:blip r:embed="rId2"/>
          <a:srcRect l="142" r="142"/>
          <a:stretch>
            <a:fillRect/>
          </a:stretch>
        </p:blipFill>
        <p:spPr>
          <a:xfrm>
            <a:off x="781050" y="1724025"/>
            <a:ext cx="6015038" cy="4351338"/>
          </a:xfrm>
          <a:ln w="63500" cap="flat">
            <a:solidFill>
              <a:srgbClr val="EAEAEA">
                <a:alpha val="54999"/>
              </a:srgbClr>
            </a:solidFill>
            <a:round/>
          </a:ln>
          <a:effectLst>
            <a:outerShdw blurRad="114300" dist="38099" dir="2700000" algn="ctr" rotWithShape="0">
              <a:schemeClr val="bg2">
                <a:alpha val="23000"/>
              </a:schemeClr>
            </a:outerShdw>
          </a:effectLst>
          <a:extLst/>
        </p:spPr>
      </p:pic>
      <p:cxnSp>
        <p:nvCxnSpPr>
          <p:cNvPr id="10" name="Straight Connector 9"/>
          <p:cNvCxnSpPr/>
          <p:nvPr/>
        </p:nvCxnSpPr>
        <p:spPr>
          <a:xfrm>
            <a:off x="3382963" y="3614738"/>
            <a:ext cx="1204912" cy="568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One relationship</a:t>
            </a:r>
          </a:p>
        </p:txBody>
      </p:sp>
      <p:sp>
        <p:nvSpPr>
          <p:cNvPr id="59394" name="Rectangle 5"/>
          <p:cNvSpPr>
            <a:spLocks/>
          </p:cNvSpPr>
          <p:nvPr/>
        </p:nvSpPr>
        <p:spPr bwMode="auto">
          <a:xfrm>
            <a:off x="4398963" y="1690688"/>
            <a:ext cx="312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ts val="2163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_id: 35004 ,</a:t>
            </a: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city: “ACMAR”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loc: [-86, 33],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pop: 6065,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State: “AL”</a:t>
            </a:r>
            <a:r>
              <a:rPr lang="en-US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,</a:t>
            </a:r>
          </a:p>
          <a:p>
            <a:pPr>
              <a:lnSpc>
                <a:spcPts val="2163"/>
              </a:lnSpc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council_per</a:t>
            </a:r>
            <a:r>
              <a:rPr lang="en-US" altLang="zh-CN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son:</a:t>
            </a: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name: “John Doe",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address: “123 Fake St.”,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Phone: 123456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</p:txBody>
      </p:sp>
      <p:sp>
        <p:nvSpPr>
          <p:cNvPr id="59395" name="Rectangle 2"/>
          <p:cNvSpPr txBox="1">
            <a:spLocks noChangeArrowheads="1"/>
          </p:cNvSpPr>
          <p:nvPr/>
        </p:nvSpPr>
        <p:spPr bwMode="auto">
          <a:xfrm>
            <a:off x="914400" y="827088"/>
            <a:ext cx="311626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_id: 35004,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city: “ACMAR”,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loc: [-86, 33],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pop: 6065,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State: “AL”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Council_person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zip_id = 35004,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name: “John Doe",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address: “123 Fake St.”,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Phone: 123456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3384550" y="3330575"/>
            <a:ext cx="527050" cy="503238"/>
          </a:xfrm>
          <a:prstGeom prst="rightArrow">
            <a:avLst>
              <a:gd name="adj1" fmla="val 50000"/>
              <a:gd name="adj2" fmla="val 50118"/>
            </a:avLst>
          </a:prstGeom>
          <a:solidFill>
            <a:srgbClr val="0076C0"/>
          </a:solidFill>
          <a:ln w="9525" cap="flat">
            <a:solidFill>
              <a:srgbClr val="EE9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60418" name="Rectangle 2"/>
          <p:cNvSpPr txBox="1">
            <a:spLocks noChangeArrowheads="1"/>
          </p:cNvSpPr>
          <p:nvPr/>
        </p:nvSpPr>
        <p:spPr bwMode="auto">
          <a:xfrm>
            <a:off x="0" y="1027113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MongoDB: The Definitive Guide,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By Kristina Chodorow and Mike Dirolf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Published: 9/24/2010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Pages: 216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Language: English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Publisher: O’Reilly Media, CA</a:t>
            </a: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pic>
        <p:nvPicPr>
          <p:cNvPr id="60419" name="Picture 5"/>
          <p:cNvPicPr>
            <a:picLocks noChangeAspect="1" noChangeArrowheads="1"/>
          </p:cNvPicPr>
          <p:nvPr/>
        </p:nvPicPr>
        <p:blipFill>
          <a:blip r:embed="rId2"/>
          <a:srcRect l="11784" r="12488"/>
          <a:stretch>
            <a:fillRect/>
          </a:stretch>
        </p:blipFill>
        <p:spPr bwMode="auto">
          <a:xfrm>
            <a:off x="5588000" y="1795463"/>
            <a:ext cx="250348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many relationship - Embedding</a:t>
            </a:r>
          </a:p>
        </p:txBody>
      </p:sp>
      <p:sp>
        <p:nvSpPr>
          <p:cNvPr id="61442" name="Rectangle 2"/>
          <p:cNvSpPr txBox="1">
            <a:spLocks noChangeArrowheads="1"/>
          </p:cNvSpPr>
          <p:nvPr/>
        </p:nvSpPr>
        <p:spPr bwMode="auto">
          <a:xfrm>
            <a:off x="792163" y="622300"/>
            <a:ext cx="5915025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authors: [ "Kristina Chodorow", "Mike Dirolf" ]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publisher: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name: "O’Reilly Media",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founded: "1980",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location: "CA"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many relationship – Linking</a:t>
            </a:r>
          </a:p>
        </p:txBody>
      </p:sp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942975" y="1400175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publisher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"oreilly",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"O’Reilly Media",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founded: "1980",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location: "CA"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authors: [ "Kristina Chodorow", "Mike Dirolf" ]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publisher_id: "oreilly"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5227638" y="1828800"/>
            <a:ext cx="1631950" cy="4778375"/>
          </a:xfrm>
          <a:prstGeom prst="curvedRightArrow">
            <a:avLst>
              <a:gd name="adj1" fmla="val 25000"/>
              <a:gd name="adj2" fmla="val 52368"/>
              <a:gd name="adj3" fmla="val 23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Linking vs. Embedding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 smtClean="0"/>
              <a:t>Embedding is a bit like pre-joining data</a:t>
            </a:r>
          </a:p>
          <a:p>
            <a:r>
              <a:rPr lang="en-US" sz="2400" smtClean="0"/>
              <a:t>Document level operations are easy for the server to handle</a:t>
            </a:r>
          </a:p>
          <a:p>
            <a:r>
              <a:rPr lang="en-US" sz="2400" smtClean="0"/>
              <a:t>Embed when the “many” objects always appear with (viewed in the context of) their parents.</a:t>
            </a:r>
          </a:p>
          <a:p>
            <a:r>
              <a:rPr lang="en-US" sz="2400" smtClean="0"/>
              <a:t>Linking when you need more flexibility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Other NoSQL Types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3400" y="18288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Key/value (Dynamo)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Columnar/tabular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http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://www.aaronstannard.com/post/2011/06/30/MongoDB-vs-SQL-Server.aspx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3932238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Many to 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put relation in either one of the documents (embedding in one of the documents)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Focus how data is accessed queried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5538" name="Rectangle 1"/>
          <p:cNvSpPr>
            <a:spLocks/>
          </p:cNvSpPr>
          <p:nvPr/>
        </p:nvSpPr>
        <p:spPr bwMode="auto">
          <a:xfrm>
            <a:off x="800100" y="1651000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 : [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{ _id: "kchodorow", name: "Kristina Chodorow” }, 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{ _id: "mdirolf", name: "Mike Dirolf” 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]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author = { 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"kchodorow",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"Kristina Chodorow",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hometown: "New York"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db.books.find( { authors.name : "</a:t>
            </a: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Kristina Chodorow</a:t>
            </a: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" }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What is bad about SQL ( semantically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“Primary keys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of a database table are in essence persistent 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addresses for the object.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address may not be the same when the object is reloaded into memory. This is why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primary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Foreign key functions just like a pointer in C, persistently point to the primary key.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Whenever we need to deference a pointer, we do JOIN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not intuitive for programming and also JOIN is time consuming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6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PT Sans"/>
              </a:rPr>
              <a:t>Example 3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603250" y="2238375"/>
            <a:ext cx="6138863" cy="43703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255588" indent="-255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457200" indent="-457200">
              <a:lnSpc>
                <a:spcPts val="3500"/>
              </a:lnSpc>
              <a:spcBef>
                <a:spcPts val="1200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Book can be checked out by one 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student </a:t>
            </a: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at 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a time</a:t>
            </a:r>
            <a:endParaRPr lang="en-US" sz="3000" dirty="0">
              <a:latin typeface="+mn-lt"/>
              <a:ea typeface="Lucida Grande" charset="0"/>
              <a:cs typeface="Lucida Grande" charset="0"/>
              <a:sym typeface="PT Sans" charset="0"/>
            </a:endParaRP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S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tudent </a:t>
            </a: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can check out many books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PT Sans"/>
                <a:cs typeface="PT Sans"/>
                <a:sym typeface="PT Sans"/>
              </a:rPr>
              <a:t>Modeling Checkouts</a:t>
            </a:r>
            <a:endParaRPr lang="en-US" smtClean="0">
              <a:ea typeface="ヒラギノ角ゴ ProN W3"/>
              <a:cs typeface="ヒラギノ角ゴ ProN W3"/>
              <a:sym typeface="PT Sans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student 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= {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_id: "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name: "Joe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Bookreader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join_date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ISODate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("2011-10-15"),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address: { ... 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 = {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_id: "123456789"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title: "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MongoDB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The Definitive Guide",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authors: [ "Kristina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Chodorow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", "Mike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Dirolf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 ],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...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</p:txBody>
      </p:sp>
      <p:sp>
        <p:nvSpPr>
          <p:cNvPr id="68611" name="Rectangle 4"/>
          <p:cNvSpPr>
            <a:spLocks/>
          </p:cNvSpPr>
          <p:nvPr/>
        </p:nvSpPr>
        <p:spPr bwMode="auto">
          <a:xfrm>
            <a:off x="2944813" y="6264275"/>
            <a:ext cx="32543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PT Sans"/>
                <a:cs typeface="PT Sans"/>
                <a:sym typeface="PT Sans"/>
              </a:rPr>
              <a:t>Modeling Checkouts</a:t>
            </a:r>
            <a:endParaRPr lang="en-US" smtClean="0">
              <a:ea typeface="ヒラギノ角ゴ ProN W3"/>
              <a:cs typeface="ヒラギノ角ゴ ProN W3"/>
              <a:sym typeface="PT Sans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student = {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"joe"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"Joe Bookreader",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join_date: ISODate("2011-10-15"),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address: { ...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checked_out: [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{ _id: "123456789", checked_out: "2012-10-15"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{ _id: "987654321", checked_out: "2012-09-12"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...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]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69635" name="Rectangle 4"/>
          <p:cNvSpPr>
            <a:spLocks/>
          </p:cNvSpPr>
          <p:nvPr/>
        </p:nvSpPr>
        <p:spPr bwMode="auto">
          <a:xfrm>
            <a:off x="2944813" y="6264275"/>
            <a:ext cx="32543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What is good about mongoDB?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mtClean="0"/>
              <a:t>find() is more semantically clear for programming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De-normalization provides </a:t>
            </a:r>
            <a:r>
              <a:rPr lang="en-US" sz="3200" b="1" smtClean="0">
                <a:solidFill>
                  <a:srgbClr val="FF0000"/>
                </a:solidFill>
              </a:rPr>
              <a:t>Data locality, and Data locality provides speed</a:t>
            </a:r>
            <a:endParaRPr lang="en-US" b="1" smtClean="0">
              <a:solidFill>
                <a:srgbClr val="FF0000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2438400" y="2667000"/>
            <a:ext cx="5370513" cy="830263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</p:spPr>
        <p:txBody>
          <a:bodyPr wrap="none" lIns="47610"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008B"/>
                </a:solidFill>
                <a:latin typeface="Arial Unicode MS" pitchFamily="34" charset="-128"/>
                <a:ea typeface="Inconsolata"/>
                <a:cs typeface="Inconsolata"/>
              </a:rPr>
              <a:t>(map (lambda (b) b.title) </a:t>
            </a:r>
          </a:p>
          <a:p>
            <a:pPr eaLnBrk="0" hangingPunct="0"/>
            <a:r>
              <a:rPr lang="en-US" sz="2400">
                <a:solidFill>
                  <a:srgbClr val="00008B"/>
                </a:solidFill>
                <a:latin typeface="Arial Unicode MS" pitchFamily="34" charset="-128"/>
                <a:ea typeface="Inconsolata"/>
                <a:cs typeface="Inconsolata"/>
              </a:rPr>
              <a:t>      (filter (lambda (p) (&gt; p 100)) Book)</a:t>
            </a:r>
            <a:r>
              <a:rPr lang="en-US" sz="1600"/>
              <a:t> </a:t>
            </a:r>
            <a:endParaRPr 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1430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4: Index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86688" cy="868363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Before</a:t>
            </a:r>
            <a:r>
              <a:rPr lang="en-US" smtClean="0"/>
              <a:t> Index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133475" y="1131888"/>
            <a:ext cx="6511925" cy="1189037"/>
          </a:xfrm>
        </p:spPr>
        <p:txBody>
          <a:bodyPr/>
          <a:lstStyle/>
          <a:p>
            <a:r>
              <a:rPr lang="en-US" b="1" smtClean="0"/>
              <a:t>What does database normally do when we query?</a:t>
            </a:r>
          </a:p>
          <a:p>
            <a:pPr lvl="1"/>
            <a:r>
              <a:rPr lang="en-US" sz="1800" b="1" smtClean="0"/>
              <a:t>MongoDB must scan </a:t>
            </a:r>
            <a:r>
              <a:rPr lang="en-US" sz="1800" b="1" smtClean="0">
                <a:solidFill>
                  <a:srgbClr val="FF0000"/>
                </a:solidFill>
              </a:rPr>
              <a:t>every</a:t>
            </a:r>
            <a:r>
              <a:rPr lang="en-US" sz="1800" b="1" smtClean="0"/>
              <a:t> document.</a:t>
            </a:r>
          </a:p>
          <a:p>
            <a:pPr lvl="1"/>
            <a:r>
              <a:rPr lang="en-US" sz="1800" b="1" smtClean="0"/>
              <a:t>Inefficient because process </a:t>
            </a:r>
            <a:r>
              <a:rPr lang="en-US" sz="1800" b="1" smtClean="0">
                <a:solidFill>
                  <a:srgbClr val="FF0000"/>
                </a:solidFill>
              </a:rPr>
              <a:t>large volume</a:t>
            </a:r>
            <a:r>
              <a:rPr lang="en-US" sz="1800" b="1" smtClean="0"/>
              <a:t> of data</a:t>
            </a:r>
          </a:p>
          <a:p>
            <a:endParaRPr lang="en-US" sz="1600" smtClean="0"/>
          </a:p>
        </p:txBody>
      </p:sp>
      <p:pic>
        <p:nvPicPr>
          <p:cNvPr id="7270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963" y="3594100"/>
            <a:ext cx="2989262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Left Arrow 5"/>
          <p:cNvSpPr>
            <a:spLocks noChangeArrowheads="1"/>
          </p:cNvSpPr>
          <p:nvPr/>
        </p:nvSpPr>
        <p:spPr bwMode="auto">
          <a:xfrm>
            <a:off x="2051050" y="4292600"/>
            <a:ext cx="2830513" cy="509588"/>
          </a:xfrm>
          <a:prstGeom prst="leftArrow">
            <a:avLst>
              <a:gd name="adj1" fmla="val 50000"/>
              <a:gd name="adj2" fmla="val 500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847725" y="2320925"/>
            <a:ext cx="568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db.</a:t>
            </a:r>
            <a:r>
              <a:rPr lang="en-US">
                <a:solidFill>
                  <a:srgbClr val="FF0000"/>
                </a:solidFill>
              </a:rPr>
              <a:t>users</a:t>
            </a:r>
            <a:r>
              <a:rPr lang="en-US"/>
              <a:t>.find( { score: { “$lt” : 30} } ) </a:t>
            </a:r>
          </a:p>
        </p:txBody>
      </p:sp>
      <p:sp>
        <p:nvSpPr>
          <p:cNvPr id="72710" name="Up Arrow 7"/>
          <p:cNvSpPr>
            <a:spLocks noChangeArrowheads="1"/>
          </p:cNvSpPr>
          <p:nvPr/>
        </p:nvSpPr>
        <p:spPr bwMode="auto">
          <a:xfrm>
            <a:off x="1308100" y="2846388"/>
            <a:ext cx="433388" cy="10144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pic>
        <p:nvPicPr>
          <p:cNvPr id="7271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3475" y="3981450"/>
            <a:ext cx="781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Definition of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89050"/>
            <a:ext cx="4768850" cy="14509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 are special data structures that store a small portion of the </a:t>
            </a:r>
            <a:r>
              <a:rPr lang="en-US" sz="1800" b="1" dirty="0" smtClean="0">
                <a:solidFill>
                  <a:srgbClr val="FF0000"/>
                </a:solidFill>
              </a:rPr>
              <a:t>collection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data set in an easy to traverse form.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731" name="TextBox 3"/>
          <p:cNvSpPr txBox="1">
            <a:spLocks noChangeArrowheads="1"/>
          </p:cNvSpPr>
          <p:nvPr/>
        </p:nvSpPr>
        <p:spPr bwMode="auto">
          <a:xfrm>
            <a:off x="1638300" y="5934075"/>
            <a:ext cx="54371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/>
              <a:t>Diagram of a query that uses an index to select</a:t>
            </a:r>
          </a:p>
        </p:txBody>
      </p:sp>
      <p:cxnSp>
        <p:nvCxnSpPr>
          <p:cNvPr id="73732" name="Straight Connector 7"/>
          <p:cNvCxnSpPr>
            <a:cxnSpLocks noChangeShapeType="1"/>
          </p:cNvCxnSpPr>
          <p:nvPr/>
        </p:nvCxnSpPr>
        <p:spPr bwMode="auto">
          <a:xfrm>
            <a:off x="4876800" y="2032000"/>
            <a:ext cx="1903413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373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1490663"/>
            <a:ext cx="781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7" descr="C:\Users\defuser\Desktop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2819400"/>
            <a:ext cx="5791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Left Arrow 15"/>
          <p:cNvSpPr>
            <a:spLocks noChangeArrowheads="1"/>
          </p:cNvSpPr>
          <p:nvPr/>
        </p:nvSpPr>
        <p:spPr bwMode="auto">
          <a:xfrm rot="5400000">
            <a:off x="6871494" y="4412457"/>
            <a:ext cx="647700" cy="360362"/>
          </a:xfrm>
          <a:prstGeom prst="lef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3736" name="TextBox 9"/>
          <p:cNvSpPr txBox="1">
            <a:spLocks noChangeArrowheads="1"/>
          </p:cNvSpPr>
          <p:nvPr/>
        </p:nvSpPr>
        <p:spPr bwMode="auto">
          <a:xfrm>
            <a:off x="6813550" y="4989513"/>
            <a:ext cx="827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Motivations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676400" y="1371600"/>
            <a:ext cx="6951663" cy="5181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with SQL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Rigid schema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easily scalable (designed for 90’s technology or worse)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unintuitive joins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Perks of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interface with common languages (Java,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PHP,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 tech should run anywhere (VM’s, cloud,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Keeps essential features of RDBMS’s while learning from key-value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://www.slideshare.net/spf13/mongodb-9794741?v=qf1&amp;b=&amp;from_search=13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73238"/>
            <a:ext cx="4967287" cy="439261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db.users.ensureIndex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{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} )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db.users.getIndexes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Drop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db.users.dropIndex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{score: 1}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Explain—Explain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db.users.find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().explain()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document that describes the process and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db.users.find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().hint({score: 1})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Overide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MongoDB’s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default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 selection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39750" y="1341438"/>
            <a:ext cx="1728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Operations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31800" y="1225550"/>
            <a:ext cx="4968875" cy="4940300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5778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5779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grpSp>
        <p:nvGrpSpPr>
          <p:cNvPr id="75780" name="Group 15"/>
          <p:cNvGrpSpPr>
            <a:grpSpLocks/>
          </p:cNvGrpSpPr>
          <p:nvPr/>
        </p:nvGrpSpPr>
        <p:grpSpPr bwMode="auto">
          <a:xfrm>
            <a:off x="725488" y="2501900"/>
            <a:ext cx="6789737" cy="3781425"/>
            <a:chOff x="661650" y="1838624"/>
            <a:chExt cx="6790670" cy="378042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61650" y="1838624"/>
              <a:ext cx="6790670" cy="37804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Pct val="110000"/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18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16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»"/>
                <a:defRPr sz="16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en-US" sz="1800" b="1" kern="0" dirty="0" smtClean="0"/>
                <a:t>Single Field Indexes</a:t>
              </a:r>
              <a:endParaRPr lang="en-US" sz="1800" kern="0" dirty="0"/>
            </a:p>
            <a:p>
              <a:pPr lvl="1">
                <a:defRPr/>
              </a:pPr>
              <a:r>
                <a:rPr lang="en-US" sz="1800" dirty="0" err="1" smtClean="0"/>
                <a:t>db.users.ensureIndex</a:t>
              </a:r>
              <a:r>
                <a:rPr lang="en-US" sz="1800" dirty="0"/>
                <a:t>( { score: 1 } ) </a:t>
              </a:r>
            </a:p>
            <a:p>
              <a:pPr>
                <a:defRPr/>
              </a:pPr>
              <a:endParaRPr lang="en-US" sz="1800" b="1" kern="0" dirty="0" smtClean="0"/>
            </a:p>
            <a:p>
              <a:pPr>
                <a:defRPr/>
              </a:pPr>
              <a:endParaRPr lang="en-US" sz="1800" b="1" kern="0" dirty="0"/>
            </a:p>
            <a:p>
              <a:pPr>
                <a:defRPr/>
              </a:pPr>
              <a:endParaRPr lang="en-US" sz="1800" b="1" kern="0" dirty="0" smtClean="0"/>
            </a:p>
            <a:p>
              <a:pPr>
                <a:defRPr/>
              </a:pPr>
              <a:endParaRPr lang="en-US" sz="1800" b="1" kern="0" dirty="0"/>
            </a:p>
            <a:p>
              <a:pPr>
                <a:defRPr/>
              </a:pPr>
              <a:endParaRPr lang="en-US" sz="1800" b="1" kern="0" dirty="0" smtClean="0"/>
            </a:p>
            <a:p>
              <a:pPr marL="457200" lvl="1" indent="0">
                <a:buFont typeface="Times" pitchFamily="18" charset="0"/>
                <a:buNone/>
                <a:defRPr/>
              </a:pPr>
              <a:endParaRPr lang="en-US" sz="1400" b="1" kern="0" dirty="0" smtClean="0"/>
            </a:p>
            <a:p>
              <a:pPr lvl="1">
                <a:defRPr/>
              </a:pPr>
              <a:endParaRPr lang="en-US" sz="1400" b="1" kern="0" dirty="0"/>
            </a:p>
            <a:p>
              <a:pPr>
                <a:defRPr/>
              </a:pPr>
              <a:endParaRPr lang="en-US" sz="1600" kern="0" dirty="0" smtClean="0"/>
            </a:p>
          </p:txBody>
        </p:sp>
        <p:pic>
          <p:nvPicPr>
            <p:cNvPr id="757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3608" y="2653274"/>
              <a:ext cx="591502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FF0000"/>
                </a:solidFill>
              </a:rPr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/>
              <a:t>Multikey</a:t>
            </a:r>
            <a:r>
              <a:rPr lang="en-US" b="1" kern="0" dirty="0"/>
              <a:t> Indexes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6802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6803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5488" y="2501900"/>
            <a:ext cx="6789737" cy="378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sz="1800" b="1" kern="0" dirty="0">
                <a:solidFill>
                  <a:srgbClr val="FF0000"/>
                </a:solidFill>
              </a:rPr>
              <a:t>Compound Field Indexes</a:t>
            </a:r>
          </a:p>
          <a:p>
            <a:pPr lvl="1">
              <a:defRPr/>
            </a:pPr>
            <a:r>
              <a:rPr lang="en-US" sz="1800" dirty="0" err="1" smtClean="0"/>
              <a:t>db.users.ensureIndex</a:t>
            </a:r>
            <a:r>
              <a:rPr lang="en-US" sz="1800" dirty="0"/>
              <a:t>( { </a:t>
            </a:r>
            <a:r>
              <a:rPr lang="en-US" sz="1800" dirty="0" smtClean="0"/>
              <a:t>userid:1, score: -1 </a:t>
            </a:r>
            <a:r>
              <a:rPr lang="en-US" sz="1800" dirty="0"/>
              <a:t>} ) </a:t>
            </a:r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 marL="457200" lvl="1" indent="0">
              <a:buFont typeface="Times" pitchFamily="18" charset="0"/>
              <a:buNone/>
              <a:defRPr/>
            </a:pPr>
            <a:endParaRPr lang="en-US" sz="1400" b="1" kern="0" dirty="0" smtClean="0"/>
          </a:p>
          <a:p>
            <a:pPr lvl="1">
              <a:defRPr/>
            </a:pPr>
            <a:endParaRPr lang="en-US" sz="1400" b="1" kern="0" dirty="0"/>
          </a:p>
          <a:p>
            <a:pPr>
              <a:defRPr/>
            </a:pPr>
            <a:endParaRPr lang="en-US" sz="1600" kern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FF0000"/>
                </a:solidFill>
              </a:rPr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/>
              <a:t>Multikey</a:t>
            </a:r>
            <a:r>
              <a:rPr lang="en-US" b="1" kern="0" dirty="0"/>
              <a:t> Indexes</a:t>
            </a:r>
            <a:endParaRPr lang="en-US" kern="0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3352800"/>
            <a:ext cx="5686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730500"/>
            <a:ext cx="58388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7827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7828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5488" y="2501900"/>
            <a:ext cx="6789737" cy="378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sz="1800" b="1" kern="0" dirty="0" err="1">
                <a:solidFill>
                  <a:srgbClr val="FF0000"/>
                </a:solidFill>
              </a:rPr>
              <a:t>Multikey</a:t>
            </a:r>
            <a:r>
              <a:rPr lang="en-US" sz="1800" b="1" kern="0" dirty="0">
                <a:solidFill>
                  <a:srgbClr val="FF0000"/>
                </a:solidFill>
              </a:rPr>
              <a:t> Indexes</a:t>
            </a:r>
            <a:endParaRPr lang="en-US" sz="1800" kern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800" dirty="0" err="1" smtClean="0"/>
              <a:t>db.users.ensureIndex</a:t>
            </a:r>
            <a:r>
              <a:rPr lang="en-US" sz="1800" dirty="0"/>
              <a:t>( { </a:t>
            </a:r>
            <a:r>
              <a:rPr lang="en-US" sz="1800" dirty="0" smtClean="0"/>
              <a:t>addr.zip:1} </a:t>
            </a:r>
            <a:r>
              <a:rPr lang="en-US" sz="1800" dirty="0"/>
              <a:t>) </a:t>
            </a:r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 marL="457200" lvl="1" indent="0">
              <a:buFont typeface="Times" pitchFamily="18" charset="0"/>
              <a:buNone/>
              <a:defRPr/>
            </a:pPr>
            <a:endParaRPr lang="en-US" sz="1400" b="1" kern="0" dirty="0" smtClean="0"/>
          </a:p>
          <a:p>
            <a:pPr lvl="1">
              <a:defRPr/>
            </a:pPr>
            <a:endParaRPr lang="en-US" sz="1400" b="1" kern="0" dirty="0"/>
          </a:p>
          <a:p>
            <a:pPr>
              <a:defRPr/>
            </a:pPr>
            <a:endParaRPr lang="en-US" sz="1600" kern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>
                <a:solidFill>
                  <a:srgbClr val="FF0000"/>
                </a:solidFill>
              </a:rPr>
              <a:t>Multikey</a:t>
            </a:r>
            <a:r>
              <a:rPr lang="en-US" b="1" kern="0" dirty="0">
                <a:solidFill>
                  <a:srgbClr val="FF0000"/>
                </a:solidFill>
              </a:rPr>
              <a:t> Indexes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5275" y="1676400"/>
            <a:ext cx="2879725" cy="4419600"/>
          </a:xfrm>
          <a:solidFill>
            <a:schemeClr val="bg2"/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2286000"/>
            <a:ext cx="593566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2879725" cy="4267200"/>
          </a:xfrm>
          <a:solidFill>
            <a:schemeClr val="bg2"/>
          </a:solidFill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rgbClr val="FF0000"/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514600"/>
            <a:ext cx="3438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2879725" cy="4378325"/>
          </a:xfrm>
          <a:solidFill>
            <a:schemeClr val="bg2"/>
          </a:solidFill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35179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850" y="1752600"/>
            <a:ext cx="2879725" cy="4549775"/>
          </a:xfrm>
          <a:solidFill>
            <a:schemeClr val="bg2"/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rgbClr val="FF0000"/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9575" y="2311400"/>
            <a:ext cx="61896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03688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rgbClr val="FF0000"/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138" y="2384425"/>
            <a:ext cx="6275387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03688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rgbClr val="FF0000"/>
                </a:solidFill>
              </a:rPr>
              <a:t>Multikey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25" y="2292350"/>
            <a:ext cx="619283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Company Using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3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powers Under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Armour’s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online store, and was chosen for its dynamic schema, ability to scale horizontally and perform multi-data center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replication.”</a:t>
            </a: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://www.mongodb.org/about/production-deployments/</a:t>
            </a:r>
            <a:endParaRPr lang="en-US" sz="2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85913"/>
            <a:ext cx="26241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484313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76713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063" y="1989138"/>
            <a:ext cx="50006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219200" y="319088"/>
            <a:ext cx="6835775" cy="1281112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2879725" cy="4419600"/>
          </a:xfrm>
          <a:solidFill>
            <a:schemeClr val="bg2"/>
          </a:solidFill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Compare with data without indexes</a:t>
            </a:r>
            <a:endParaRPr lang="en-US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6516688" y="1628775"/>
            <a:ext cx="1331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Without Index</a:t>
            </a:r>
          </a:p>
        </p:txBody>
      </p:sp>
      <p:sp>
        <p:nvSpPr>
          <p:cNvPr id="86020" name="TextBox 7"/>
          <p:cNvSpPr txBox="1">
            <a:spLocks noChangeArrowheads="1"/>
          </p:cNvSpPr>
          <p:nvPr/>
        </p:nvSpPr>
        <p:spPr bwMode="auto">
          <a:xfrm>
            <a:off x="4529138" y="4999038"/>
            <a:ext cx="136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With Index</a:t>
            </a: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813" y="3390900"/>
            <a:ext cx="3024187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288" y="1089025"/>
            <a:ext cx="3311525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process data records and return computed results. 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aggregation operations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aggregation on the 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mongod"/>
              </a:rPr>
              <a:t>mongod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instance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simplifies application code and limits resource requirements.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752600"/>
            <a:ext cx="6686550" cy="4159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Modeled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concept of data processing pipelines.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operate like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queries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modify the form of the output document.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tools for: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sorting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field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contents of arrays, including arrays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operators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for tasks such as calculating the average or concatenating a string.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3" descr="C:\Users\Crzyosh\Documents\Vandy\Classes\CS_292\Presentation\MongoDB\pipeline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0"/>
            <a:ext cx="8261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Pipelines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3200" smtClean="0"/>
              <a:t>$limit</a:t>
            </a:r>
          </a:p>
          <a:p>
            <a:r>
              <a:rPr lang="en-US" sz="3200" smtClean="0"/>
              <a:t>$skip</a:t>
            </a:r>
          </a:p>
          <a:p>
            <a:r>
              <a:rPr lang="en-US" sz="3200" smtClean="0"/>
              <a:t>$sort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600200"/>
            <a:ext cx="6686550" cy="43116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two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phases: </a:t>
            </a:r>
            <a:endParaRPr lang="en-US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stage that processes each document and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one or more objects for each input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reduce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phase that combines the output of the map operation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optional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stage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final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modifications to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Custom JavaScript functions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greater flexibility but is less efficient and more complex than the aggregation pipeline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output sets that exceed the 16 megabyte output limitation of the aggregation pipeline.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C:\Users\Crzyosh\Documents\Vandy\Classes\CS_292\Presentation\MongoDB\mapreduce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0"/>
            <a:ext cx="8943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Single Purpose Aggregation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database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count of matching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distinct values for 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based on the values of a field.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documents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 single collection. 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Lack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flexibility and capabilities of the aggregation pipeline and map-reduce.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2" descr="C:\Users\Crzyosh\Documents\Vandy\Classes\CS_292\Presentation\MongoDB\distinct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"/>
            <a:ext cx="512445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81000"/>
            <a:ext cx="6934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1104900" y="5943600"/>
            <a:ext cx="693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-Steve Francia, http://www.slideshare.net/spf13/mongodb-9794741?v=qf1&amp;b=&amp;from_search=13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4645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4513"/>
            <a:ext cx="8396288" cy="635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0"/>
            <a:ext cx="84359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61938"/>
            <a:ext cx="61341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Replication &amp; Sharding</a:t>
            </a:r>
          </a:p>
        </p:txBody>
      </p:sp>
      <p:pic>
        <p:nvPicPr>
          <p:cNvPr id="99330" name="Content Placeholder 3" descr="Screen Shot 2014-02-22 at 6.00.39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90865" r="-90865"/>
          <a:stretch>
            <a:fillRect/>
          </a:stretch>
        </p:blipFill>
        <p:spPr>
          <a:xfrm>
            <a:off x="517525" y="1328738"/>
            <a:ext cx="8110538" cy="4583112"/>
          </a:xfrm>
        </p:spPr>
      </p:pic>
      <p:sp>
        <p:nvSpPr>
          <p:cNvPr id="99331" name="TextBox 5"/>
          <p:cNvSpPr txBox="1">
            <a:spLocks noChangeArrowheads="1"/>
          </p:cNvSpPr>
          <p:nvPr/>
        </p:nvSpPr>
        <p:spPr bwMode="auto">
          <a:xfrm>
            <a:off x="5276850" y="61753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99332" name="TextBox 6"/>
          <p:cNvSpPr txBox="1">
            <a:spLocks noChangeArrowheads="1"/>
          </p:cNvSpPr>
          <p:nvPr/>
        </p:nvSpPr>
        <p:spPr bwMode="auto">
          <a:xfrm>
            <a:off x="5176838" y="6140450"/>
            <a:ext cx="22113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entury Gothic" pitchFamily="34" charset="0"/>
              </a:rPr>
              <a:t>Image source: http://mongodb.in.th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963" y="2133600"/>
            <a:ext cx="3698875" cy="37782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 replication?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replication/redundancy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Fault tolerance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Availability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capacity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1379" name="Content Placeholder 4" descr="Screen Shot 2014-02-17 at 7.53.12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26" b="226"/>
          <a:stretch>
            <a:fillRect/>
          </a:stretch>
        </p:blipFill>
        <p:spPr>
          <a:xfrm>
            <a:off x="5392738" y="2125663"/>
            <a:ext cx="3235325" cy="3778250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 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513" y="2133600"/>
            <a:ext cx="3235325" cy="3778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Replica Set Members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Read, Write operations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Arbiter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Voting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Delayed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427" name="Content Placeholder 4" descr="Screen Shot 2014-02-22 at 6.05.12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6989" b="-46989"/>
          <a:stretch>
            <a:fillRect/>
          </a:stretch>
        </p:blipFill>
        <p:spPr>
          <a:xfrm>
            <a:off x="4510088" y="2125663"/>
            <a:ext cx="4400550" cy="3778250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 in MongoDB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sz="half" idx="1"/>
          </p:nvPr>
        </p:nvSpPr>
        <p:spPr>
          <a:xfrm>
            <a:off x="1941513" y="2133600"/>
            <a:ext cx="3235325" cy="3778250"/>
          </a:xfrm>
        </p:spPr>
        <p:txBody>
          <a:bodyPr/>
          <a:lstStyle/>
          <a:p>
            <a:r>
              <a:rPr lang="en-US" smtClean="0"/>
              <a:t>Automatic Failover</a:t>
            </a:r>
          </a:p>
          <a:p>
            <a:pPr lvl="1"/>
            <a:r>
              <a:rPr lang="en-US" smtClean="0"/>
              <a:t>Heartbeats</a:t>
            </a:r>
          </a:p>
          <a:p>
            <a:pPr lvl="1"/>
            <a:r>
              <a:rPr lang="en-US" smtClean="0"/>
              <a:t>Elections</a:t>
            </a:r>
          </a:p>
          <a:p>
            <a:r>
              <a:rPr lang="en-US" smtClean="0"/>
              <a:t>The Standard Replica Set Deployment </a:t>
            </a:r>
            <a:endParaRPr lang="en-US" smtClean="0">
              <a:solidFill>
                <a:srgbClr val="A53010"/>
              </a:solidFill>
            </a:endParaRPr>
          </a:p>
          <a:p>
            <a:r>
              <a:rPr lang="en-US" smtClean="0"/>
              <a:t>Deploy an Odd Number of Members</a:t>
            </a:r>
          </a:p>
          <a:p>
            <a:r>
              <a:rPr lang="en-US" smtClean="0"/>
              <a:t>Rollback</a:t>
            </a:r>
          </a:p>
          <a:p>
            <a:r>
              <a:rPr lang="en-US" smtClean="0"/>
              <a:t>Security</a:t>
            </a:r>
          </a:p>
          <a:p>
            <a:pPr lvl="1"/>
            <a:r>
              <a:rPr lang="en-US" smtClean="0"/>
              <a:t>SSL/TLS</a:t>
            </a:r>
          </a:p>
        </p:txBody>
      </p:sp>
      <p:pic>
        <p:nvPicPr>
          <p:cNvPr id="105475" name="Content Placeholder 4" descr="Screen Shot 2014-02-17 at 8.29.36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584" b="584"/>
          <a:stretch>
            <a:fillRect/>
          </a:stretch>
        </p:blipFill>
        <p:spPr>
          <a:xfrm>
            <a:off x="5392738" y="2125663"/>
            <a:ext cx="3235325" cy="3778250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for Replication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683375" cy="1281113"/>
          </a:xfrm>
        </p:spPr>
        <p:txBody>
          <a:bodyPr/>
          <a:lstStyle/>
          <a:p>
            <a:r>
              <a:rPr lang="en-US" smtClean="0"/>
              <a:t>Sharding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235325" cy="3778250"/>
          </a:xfrm>
        </p:spPr>
        <p:txBody>
          <a:bodyPr/>
          <a:lstStyle/>
          <a:p>
            <a:r>
              <a:rPr lang="en-US" smtClean="0"/>
              <a:t>What is sharding?</a:t>
            </a:r>
          </a:p>
          <a:p>
            <a:r>
              <a:rPr lang="en-US" smtClean="0"/>
              <a:t>Purpose of sharding</a:t>
            </a:r>
          </a:p>
          <a:p>
            <a:pPr lvl="1"/>
            <a:r>
              <a:rPr lang="en-US" smtClean="0"/>
              <a:t>Horizontal scaling out</a:t>
            </a:r>
          </a:p>
          <a:p>
            <a:r>
              <a:rPr lang="en-US" smtClean="0"/>
              <a:t>Query Routers</a:t>
            </a:r>
          </a:p>
          <a:p>
            <a:pPr lvl="1"/>
            <a:r>
              <a:rPr lang="en-US" smtClean="0"/>
              <a:t>mongos</a:t>
            </a:r>
          </a:p>
          <a:p>
            <a:r>
              <a:rPr lang="en-US" smtClean="0"/>
              <a:t>Shard keys</a:t>
            </a:r>
          </a:p>
          <a:p>
            <a:pPr lvl="1"/>
            <a:r>
              <a:rPr lang="en-US" smtClean="0"/>
              <a:t>Range based sharding</a:t>
            </a:r>
          </a:p>
          <a:p>
            <a:pPr lvl="1"/>
            <a:r>
              <a:rPr lang="en-US" smtClean="0"/>
              <a:t>Cardinality</a:t>
            </a:r>
          </a:p>
          <a:p>
            <a:pPr lvl="1"/>
            <a:r>
              <a:rPr lang="en-US" smtClean="0"/>
              <a:t>Avoid hotspotting</a:t>
            </a:r>
            <a:endParaRPr lang="en-US" smtClean="0">
              <a:solidFill>
                <a:srgbClr val="A53010"/>
              </a:solidFill>
            </a:endParaRPr>
          </a:p>
          <a:p>
            <a:endParaRPr lang="en-US" smtClean="0">
              <a:solidFill>
                <a:srgbClr val="A53010"/>
              </a:solidFill>
            </a:endParaRPr>
          </a:p>
        </p:txBody>
      </p:sp>
      <p:pic>
        <p:nvPicPr>
          <p:cNvPr id="109571" name="Content Placeholder 4" descr="Screen Shot 2014-02-22 at 7.13.53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545" r="-7545"/>
          <a:stretch>
            <a:fillRect/>
          </a:stretch>
        </p:blipFill>
        <p:spPr>
          <a:xfrm>
            <a:off x="4357688" y="915988"/>
            <a:ext cx="4270375" cy="52593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Data Model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Document-Based (max 16 MB)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are in BSON format, consisting of field-value pairs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document stored in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index set in common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 tables of relational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do not have to have uniform structure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-docs.mongodb.org/manual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for Sharding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886700" cy="1325563"/>
          </a:xfrm>
        </p:spPr>
        <p:txBody>
          <a:bodyPr/>
          <a:lstStyle/>
          <a:p>
            <a:r>
              <a:rPr lang="en-US" smtClean="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JSON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“JavaScript Object Notation”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for humans to write/read, easy for computers to parse/generate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can be nested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Built 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name/value pairs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Ordered list of values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http://json.org/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2553</Words>
  <Application>Microsoft Macintosh PowerPoint</Application>
  <PresentationFormat>On-screen Show (4:3)</PresentationFormat>
  <Paragraphs>731</Paragraphs>
  <Slides>81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Arial Unicode MS</vt:lpstr>
      <vt:lpstr>Calibri</vt:lpstr>
      <vt:lpstr>Century Gothic</vt:lpstr>
      <vt:lpstr>Inconsolata</vt:lpstr>
      <vt:lpstr>Lucida Grande</vt:lpstr>
      <vt:lpstr>MS Mincho</vt:lpstr>
      <vt:lpstr>PT Sans</vt:lpstr>
      <vt:lpstr>Times</vt:lpstr>
      <vt:lpstr>Wingdings</vt:lpstr>
      <vt:lpstr>Wingdings 3</vt:lpstr>
      <vt:lpstr>Zapf Dingbats</vt:lpstr>
      <vt:lpstr>ヒラギノ角ゴ ProN W3</vt:lpstr>
      <vt:lpstr>ヒラギノ角ゴ ProN W6</vt:lpstr>
      <vt:lpstr>幼圆</vt:lpstr>
      <vt:lpstr>Arial</vt:lpstr>
      <vt:lpstr>Wisp</vt:lpstr>
      <vt:lpstr>PowerPoint Presentation</vt:lpstr>
      <vt:lpstr>Content</vt:lpstr>
      <vt:lpstr>History</vt:lpstr>
      <vt:lpstr>Other NoSQL Types</vt:lpstr>
      <vt:lpstr>Motivations</vt:lpstr>
      <vt:lpstr>Company Using mongoDB</vt:lpstr>
      <vt:lpstr>PowerPoint Presentation</vt:lpstr>
      <vt:lpstr>Data Model</vt:lpstr>
      <vt:lpstr>JSON</vt:lpstr>
      <vt:lpstr>BSON</vt:lpstr>
      <vt:lpstr>BSON Example</vt:lpstr>
      <vt:lpstr>BSON Types</vt:lpstr>
      <vt:lpstr>The _id Field</vt:lpstr>
      <vt:lpstr>mongoDB vs. SQL</vt:lpstr>
      <vt:lpstr>CRUD  Create, Read, Update, Delete</vt:lpstr>
      <vt:lpstr>Getting Started with mongoDB</vt:lpstr>
      <vt:lpstr>Getting Started with mongoDB</vt:lpstr>
      <vt:lpstr>CRUD: Using the Shell</vt:lpstr>
      <vt:lpstr>CRUD: Using the Shell (cont.)</vt:lpstr>
      <vt:lpstr>CRUD: Inserting Data</vt:lpstr>
      <vt:lpstr>CRUD: Querying </vt:lpstr>
      <vt:lpstr>CRUD: Querying </vt:lpstr>
      <vt:lpstr>CRUD: Querying </vt:lpstr>
      <vt:lpstr>CRUD: Querying </vt:lpstr>
      <vt:lpstr>CRUD: Updating</vt:lpstr>
      <vt:lpstr>CRUD: Updating</vt:lpstr>
      <vt:lpstr>CRUD: Removal</vt:lpstr>
      <vt:lpstr>CRUD: Isolation</vt:lpstr>
      <vt:lpstr>Schema Design</vt:lpstr>
      <vt:lpstr>PowerPoint Presentation</vt:lpstr>
      <vt:lpstr>Intuition – why database exist in the first place?</vt:lpstr>
      <vt:lpstr>Mongo is basically schema-free </vt:lpstr>
      <vt:lpstr>There are some patterns</vt:lpstr>
      <vt:lpstr>Embedding &amp; Linking</vt:lpstr>
      <vt:lpstr>One to One relationship</vt:lpstr>
      <vt:lpstr>Example 2</vt:lpstr>
      <vt:lpstr>One to many relationship - Embedding</vt:lpstr>
      <vt:lpstr>One to many relationship – Linking</vt:lpstr>
      <vt:lpstr>Linking vs. Embedding</vt:lpstr>
      <vt:lpstr>Many to many relationship</vt:lpstr>
      <vt:lpstr>Example</vt:lpstr>
      <vt:lpstr>What is bad about SQL ( semantically )</vt:lpstr>
      <vt:lpstr>Example 3</vt:lpstr>
      <vt:lpstr>Modeling Checkouts</vt:lpstr>
      <vt:lpstr>Modeling Checkouts</vt:lpstr>
      <vt:lpstr>What is good about mongoDB?</vt:lpstr>
      <vt:lpstr> Part 4: Index in MongoDB</vt:lpstr>
      <vt:lpstr>Before Index</vt:lpstr>
      <vt:lpstr>Definition of Index</vt:lpstr>
      <vt:lpstr>Index in MongoDB</vt:lpstr>
      <vt:lpstr>Index in MongoDB</vt:lpstr>
      <vt:lpstr>Index in MongoDB</vt:lpstr>
      <vt:lpstr>Index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Aggregation</vt:lpstr>
      <vt:lpstr>Pipelines</vt:lpstr>
      <vt:lpstr>PowerPoint Presentation</vt:lpstr>
      <vt:lpstr>Pipelines</vt:lpstr>
      <vt:lpstr>Map-Reduce</vt:lpstr>
      <vt:lpstr>PowerPoint Presentation</vt:lpstr>
      <vt:lpstr>Single Purpose Aggregation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 &amp; Sharding</vt:lpstr>
      <vt:lpstr>Replication</vt:lpstr>
      <vt:lpstr>Replication in MongoDB</vt:lpstr>
      <vt:lpstr>Replication in MongoDB</vt:lpstr>
      <vt:lpstr>Demo for Replication</vt:lpstr>
      <vt:lpstr>Sharding</vt:lpstr>
      <vt:lpstr>Demo for Sharding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 Public Computer</dc:creator>
  <cp:lastModifiedBy>Joseph Picone</cp:lastModifiedBy>
  <cp:revision>55</cp:revision>
  <dcterms:created xsi:type="dcterms:W3CDTF">2014-02-16T22:38:42Z</dcterms:created>
  <dcterms:modified xsi:type="dcterms:W3CDTF">2015-11-15T05:48:49Z</dcterms:modified>
</cp:coreProperties>
</file>