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79b6f442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79b6f442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79b6f442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79b6f442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79b6f442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379b6f442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79b6f442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79b6f442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79b6f442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79b6f442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79b6f442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79b6f442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79b6f442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79b6f442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79b6f442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379b6f442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79b6f442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79b6f442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geeksforgeeks.org/sql-with-clause/?ref=lbp" TargetMode="Externa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17650"/>
            <a:ext cx="8520600" cy="5796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None/>
            </a:pPr>
            <a:r>
              <a:rPr b="1" lang="en" sz="1600">
                <a:solidFill>
                  <a:srgbClr val="000000"/>
                </a:solidFill>
                <a:highlight>
                  <a:srgbClr val="FFFFFF"/>
                </a:highlight>
              </a:rPr>
              <a:t>MySQL | Ranking Functions</a:t>
            </a:r>
            <a:endParaRPr sz="1600">
              <a:solidFill>
                <a:srgbClr val="000000"/>
              </a:solidFill>
            </a:endParaRPr>
          </a:p>
        </p:txBody>
      </p:sp>
      <p:pic>
        <p:nvPicPr>
          <p:cNvPr id="55" name="Google Shape;55;p13"/>
          <p:cNvPicPr preferRelativeResize="0"/>
          <p:nvPr/>
        </p:nvPicPr>
        <p:blipFill>
          <a:blip r:embed="rId3">
            <a:alphaModFix/>
          </a:blip>
          <a:stretch>
            <a:fillRect/>
          </a:stretch>
        </p:blipFill>
        <p:spPr>
          <a:xfrm>
            <a:off x="152400" y="949650"/>
            <a:ext cx="8839198" cy="356802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nvSpPr>
        <p:spPr>
          <a:xfrm>
            <a:off x="224025" y="4238775"/>
            <a:ext cx="83481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References: </a:t>
            </a:r>
            <a:br>
              <a:rPr lang="en" sz="800"/>
            </a:br>
            <a:r>
              <a:rPr lang="en" sz="800" u="sng">
                <a:solidFill>
                  <a:schemeClr val="hlink"/>
                </a:solidFill>
                <a:hlinkClick r:id="rId3"/>
              </a:rPr>
              <a:t>https://www.geeksforgeeks.org/sql-with-clause/?ref=lbp</a:t>
            </a:r>
            <a:br>
              <a:rPr lang="en" sz="800"/>
            </a:br>
            <a:r>
              <a:rPr lang="en" sz="800">
                <a:solidFill>
                  <a:schemeClr val="dk1"/>
                </a:solidFill>
              </a:rPr>
              <a:t>https://www.guru99.com/views.html#:~:text=What%20are%20Views%20in%20MySQL,few%20rows%20from%20a%20table.</a:t>
            </a:r>
            <a:endParaRPr sz="800">
              <a:solidFill>
                <a:schemeClr val="dk1"/>
              </a:solidFill>
            </a:endParaRPr>
          </a:p>
          <a:p>
            <a:pPr indent="0" lvl="0" marL="0" rtl="0" algn="l">
              <a:spcBef>
                <a:spcPts val="0"/>
              </a:spcBef>
              <a:spcAft>
                <a:spcPts val="0"/>
              </a:spcAft>
              <a:buNone/>
            </a:pPr>
            <a:r>
              <a:t/>
            </a:r>
            <a:endParaRPr sz="1000"/>
          </a:p>
        </p:txBody>
      </p:sp>
      <p:sp>
        <p:nvSpPr>
          <p:cNvPr id="124" name="Google Shape;124;p22"/>
          <p:cNvSpPr txBox="1"/>
          <p:nvPr/>
        </p:nvSpPr>
        <p:spPr>
          <a:xfrm>
            <a:off x="0" y="0"/>
            <a:ext cx="7766100" cy="1400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rgbClr val="222222"/>
              </a:buClr>
              <a:buSzPts val="1000"/>
              <a:buChar char="●"/>
            </a:pPr>
            <a:r>
              <a:rPr lang="en" sz="1000">
                <a:solidFill>
                  <a:srgbClr val="222222"/>
                </a:solidFill>
                <a:highlight>
                  <a:srgbClr val="FFFFFF"/>
                </a:highlight>
              </a:rPr>
              <a:t>Views are virtual tables; they do not contain the data that is returned. The data is stored in the tables referenced in the SELECT statement.</a:t>
            </a:r>
            <a:endParaRPr sz="1000">
              <a:solidFill>
                <a:srgbClr val="222222"/>
              </a:solidFill>
              <a:highlight>
                <a:srgbClr val="FFFFFF"/>
              </a:highlight>
            </a:endParaRPr>
          </a:p>
          <a:p>
            <a:pPr indent="-292100" lvl="0" marL="457200" rtl="0" algn="l">
              <a:lnSpc>
                <a:spcPct val="115000"/>
              </a:lnSpc>
              <a:spcBef>
                <a:spcPts val="0"/>
              </a:spcBef>
              <a:spcAft>
                <a:spcPts val="0"/>
              </a:spcAft>
              <a:buClr>
                <a:srgbClr val="222222"/>
              </a:buClr>
              <a:buSzPts val="1000"/>
              <a:buChar char="●"/>
            </a:pPr>
            <a:r>
              <a:rPr lang="en" sz="1000">
                <a:solidFill>
                  <a:srgbClr val="222222"/>
                </a:solidFill>
                <a:highlight>
                  <a:srgbClr val="FFFFFF"/>
                </a:highlight>
              </a:rPr>
              <a:t>Views improve security of the database by showing only intended data to authorized users. They hide sensitive data.</a:t>
            </a:r>
            <a:endParaRPr sz="1000">
              <a:solidFill>
                <a:srgbClr val="222222"/>
              </a:solidFill>
              <a:highlight>
                <a:srgbClr val="FFFFFF"/>
              </a:highlight>
            </a:endParaRPr>
          </a:p>
          <a:p>
            <a:pPr indent="-292100" lvl="0" marL="457200" rtl="0" algn="l">
              <a:lnSpc>
                <a:spcPct val="115000"/>
              </a:lnSpc>
              <a:spcBef>
                <a:spcPts val="0"/>
              </a:spcBef>
              <a:spcAft>
                <a:spcPts val="0"/>
              </a:spcAft>
              <a:buClr>
                <a:srgbClr val="222222"/>
              </a:buClr>
              <a:buSzPts val="1000"/>
              <a:buChar char="●"/>
            </a:pPr>
            <a:r>
              <a:rPr lang="en" sz="1000">
                <a:solidFill>
                  <a:srgbClr val="222222"/>
                </a:solidFill>
                <a:highlight>
                  <a:srgbClr val="FFFFFF"/>
                </a:highlight>
              </a:rPr>
              <a:t>Views make life easy as you do not have write complex queries time and again.</a:t>
            </a:r>
            <a:endParaRPr sz="1000">
              <a:solidFill>
                <a:srgbClr val="222222"/>
              </a:solidFill>
              <a:highlight>
                <a:srgbClr val="FFFFFF"/>
              </a:highlight>
            </a:endParaRPr>
          </a:p>
          <a:p>
            <a:pPr indent="-292100" lvl="0" marL="457200" rtl="0" algn="l">
              <a:lnSpc>
                <a:spcPct val="115000"/>
              </a:lnSpc>
              <a:spcBef>
                <a:spcPts val="0"/>
              </a:spcBef>
              <a:spcAft>
                <a:spcPts val="0"/>
              </a:spcAft>
              <a:buClr>
                <a:srgbClr val="222222"/>
              </a:buClr>
              <a:buSzPts val="1000"/>
              <a:buChar char="●"/>
            </a:pPr>
            <a:r>
              <a:rPr lang="en" sz="1000">
                <a:solidFill>
                  <a:srgbClr val="222222"/>
                </a:solidFill>
                <a:highlight>
                  <a:srgbClr val="FFFFFF"/>
                </a:highlight>
              </a:rPr>
              <a:t>It’s possible to use INSERT, UPDATE and DELETE on a VIEW. These operations will change the underlying tables of the VIEW. The only consideration is that VIEW should contain all NOT NULL columns of the tables it references. Ideally, you should not use VIEWS for updating.</a:t>
            </a:r>
            <a:endParaRPr sz="1000">
              <a:solidFill>
                <a:srgbClr val="222222"/>
              </a:solidFill>
              <a:highlight>
                <a:srgbClr val="FFFFFF"/>
              </a:highlight>
            </a:endParaRPr>
          </a:p>
        </p:txBody>
      </p:sp>
      <p:sp>
        <p:nvSpPr>
          <p:cNvPr id="125" name="Google Shape;125;p22"/>
          <p:cNvSpPr txBox="1"/>
          <p:nvPr/>
        </p:nvSpPr>
        <p:spPr>
          <a:xfrm>
            <a:off x="130400" y="4042350"/>
            <a:ext cx="612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p>
        </p:txBody>
      </p:sp>
      <p:pic>
        <p:nvPicPr>
          <p:cNvPr id="126" name="Google Shape;126;p22"/>
          <p:cNvPicPr preferRelativeResize="0"/>
          <p:nvPr/>
        </p:nvPicPr>
        <p:blipFill>
          <a:blip r:embed="rId4">
            <a:alphaModFix/>
          </a:blip>
          <a:stretch>
            <a:fillRect/>
          </a:stretch>
        </p:blipFill>
        <p:spPr>
          <a:xfrm>
            <a:off x="152400" y="1362250"/>
            <a:ext cx="5527276" cy="2985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52400" y="152400"/>
            <a:ext cx="3216325" cy="3694650"/>
          </a:xfrm>
          <a:prstGeom prst="rect">
            <a:avLst/>
          </a:prstGeom>
          <a:noFill/>
          <a:ln>
            <a:noFill/>
          </a:ln>
        </p:spPr>
      </p:pic>
      <p:pic>
        <p:nvPicPr>
          <p:cNvPr id="61" name="Google Shape;61;p14"/>
          <p:cNvPicPr preferRelativeResize="0"/>
          <p:nvPr/>
        </p:nvPicPr>
        <p:blipFill>
          <a:blip r:embed="rId4">
            <a:alphaModFix/>
          </a:blip>
          <a:stretch>
            <a:fillRect/>
          </a:stretch>
        </p:blipFill>
        <p:spPr>
          <a:xfrm>
            <a:off x="3853351" y="116175"/>
            <a:ext cx="3619789" cy="4838698"/>
          </a:xfrm>
          <a:prstGeom prst="rect">
            <a:avLst/>
          </a:prstGeom>
          <a:noFill/>
          <a:ln>
            <a:noFill/>
          </a:ln>
        </p:spPr>
      </p:pic>
      <p:sp>
        <p:nvSpPr>
          <p:cNvPr id="62" name="Google Shape;62;p14"/>
          <p:cNvSpPr/>
          <p:nvPr/>
        </p:nvSpPr>
        <p:spPr>
          <a:xfrm>
            <a:off x="5078400" y="1978050"/>
            <a:ext cx="1796700" cy="934500"/>
          </a:xfrm>
          <a:prstGeom prst="bracketPair">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5078300" y="2912550"/>
            <a:ext cx="1796700" cy="934500"/>
          </a:xfrm>
          <a:prstGeom prst="bracketPair">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5078300" y="3891100"/>
            <a:ext cx="1796700" cy="934500"/>
          </a:xfrm>
          <a:prstGeom prst="bracketPair">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7308875" y="2912550"/>
            <a:ext cx="1674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Based on marks </a:t>
            </a:r>
            <a:r>
              <a:rPr lang="en">
                <a:solidFill>
                  <a:srgbClr val="FF0000"/>
                </a:solidFill>
              </a:rPr>
              <a:t>descending</a:t>
            </a:r>
            <a:r>
              <a:rPr lang="en">
                <a:solidFill>
                  <a:srgbClr val="FF0000"/>
                </a:solidFill>
              </a:rPr>
              <a:t> </a:t>
            </a:r>
            <a:r>
              <a:rPr lang="en">
                <a:solidFill>
                  <a:srgbClr val="FF0000"/>
                </a:solidFill>
              </a:rPr>
              <a:t>ranking</a:t>
            </a:r>
            <a:r>
              <a:rPr lang="en">
                <a:solidFill>
                  <a:srgbClr val="FF0000"/>
                </a:solidFill>
              </a:rPr>
              <a:t> done</a:t>
            </a:r>
            <a:endParaRPr>
              <a:solidFill>
                <a:srgbClr val="FF0000"/>
              </a:solidFill>
            </a:endParaRPr>
          </a:p>
          <a:p>
            <a:pPr indent="0" lvl="0" marL="0" rtl="0" algn="l">
              <a:spcBef>
                <a:spcPts val="0"/>
              </a:spcBef>
              <a:spcAft>
                <a:spcPts val="0"/>
              </a:spcAft>
              <a:buNone/>
            </a:pPr>
            <a:r>
              <a:t/>
            </a:r>
            <a:endParaRPr/>
          </a:p>
        </p:txBody>
      </p:sp>
      <p:cxnSp>
        <p:nvCxnSpPr>
          <p:cNvPr id="66" name="Google Shape;66;p14"/>
          <p:cNvCxnSpPr/>
          <p:nvPr/>
        </p:nvCxnSpPr>
        <p:spPr>
          <a:xfrm rot="10800000">
            <a:off x="6821100" y="2571825"/>
            <a:ext cx="573900" cy="449400"/>
          </a:xfrm>
          <a:prstGeom prst="straightConnector1">
            <a:avLst/>
          </a:prstGeom>
          <a:noFill/>
          <a:ln cap="flat" cmpd="sng" w="9525">
            <a:solidFill>
              <a:srgbClr val="FF0000"/>
            </a:solidFill>
            <a:prstDash val="solid"/>
            <a:round/>
            <a:headEnd len="med" w="med" type="none"/>
            <a:tailEnd len="med" w="med" type="triangle"/>
          </a:ln>
        </p:spPr>
      </p:cxnSp>
      <p:cxnSp>
        <p:nvCxnSpPr>
          <p:cNvPr id="67" name="Google Shape;67;p14"/>
          <p:cNvCxnSpPr/>
          <p:nvPr/>
        </p:nvCxnSpPr>
        <p:spPr>
          <a:xfrm rot="10800000">
            <a:off x="6897200" y="3334000"/>
            <a:ext cx="534000" cy="13200"/>
          </a:xfrm>
          <a:prstGeom prst="straightConnector1">
            <a:avLst/>
          </a:prstGeom>
          <a:noFill/>
          <a:ln cap="flat" cmpd="sng" w="9525">
            <a:solidFill>
              <a:srgbClr val="FF0000"/>
            </a:solidFill>
            <a:prstDash val="solid"/>
            <a:round/>
            <a:headEnd len="med" w="med" type="none"/>
            <a:tailEnd len="med" w="med" type="triangle"/>
          </a:ln>
        </p:spPr>
      </p:cxnSp>
      <p:cxnSp>
        <p:nvCxnSpPr>
          <p:cNvPr id="68" name="Google Shape;68;p14"/>
          <p:cNvCxnSpPr/>
          <p:nvPr/>
        </p:nvCxnSpPr>
        <p:spPr>
          <a:xfrm flipH="1">
            <a:off x="6849325" y="3622500"/>
            <a:ext cx="552900" cy="512700"/>
          </a:xfrm>
          <a:prstGeom prst="straightConnector1">
            <a:avLst/>
          </a:prstGeom>
          <a:noFill/>
          <a:ln cap="flat" cmpd="sng" w="9525">
            <a:solidFill>
              <a:srgbClr val="FF0000"/>
            </a:solidFill>
            <a:prstDash val="solid"/>
            <a:round/>
            <a:headEnd len="med" w="med" type="none"/>
            <a:tailEnd len="med" w="med" type="triangle"/>
          </a:ln>
        </p:spPr>
      </p:cxnSp>
      <p:sp>
        <p:nvSpPr>
          <p:cNvPr id="69" name="Google Shape;69;p14"/>
          <p:cNvSpPr txBox="1"/>
          <p:nvPr/>
        </p:nvSpPr>
        <p:spPr>
          <a:xfrm>
            <a:off x="0" y="3723600"/>
            <a:ext cx="4969800" cy="140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solidFill>
                  <a:srgbClr val="273239"/>
                </a:solidFill>
                <a:highlight>
                  <a:srgbClr val="FFFFFF"/>
                </a:highlight>
              </a:rPr>
              <a:t>Explanation-</a:t>
            </a:r>
            <a:endParaRPr b="1" sz="1000">
              <a:solidFill>
                <a:srgbClr val="273239"/>
              </a:solidFill>
              <a:highlight>
                <a:srgbClr val="FFFFFF"/>
              </a:highlight>
            </a:endParaRPr>
          </a:p>
          <a:p>
            <a:pPr indent="0" lvl="0" marL="0" rtl="0" algn="l">
              <a:lnSpc>
                <a:spcPct val="115000"/>
              </a:lnSpc>
              <a:spcBef>
                <a:spcPts val="0"/>
              </a:spcBef>
              <a:spcAft>
                <a:spcPts val="0"/>
              </a:spcAft>
              <a:buNone/>
            </a:pPr>
            <a:r>
              <a:rPr lang="en" sz="1000">
                <a:solidFill>
                  <a:srgbClr val="273239"/>
                </a:solidFill>
                <a:highlight>
                  <a:srgbClr val="FFFFFF"/>
                </a:highlight>
              </a:rPr>
              <a:t>Here, table is partitioned on the basis of “subjects”.</a:t>
            </a:r>
            <a:endParaRPr sz="1000">
              <a:solidFill>
                <a:srgbClr val="273239"/>
              </a:solidFill>
              <a:highlight>
                <a:srgbClr val="FFFFFF"/>
              </a:highlight>
            </a:endParaRPr>
          </a:p>
          <a:p>
            <a:pPr indent="0" lvl="0" marL="0" rtl="0" algn="l">
              <a:lnSpc>
                <a:spcPct val="115000"/>
              </a:lnSpc>
              <a:spcBef>
                <a:spcPts val="0"/>
              </a:spcBef>
              <a:spcAft>
                <a:spcPts val="0"/>
              </a:spcAft>
              <a:buNone/>
            </a:pPr>
            <a:r>
              <a:rPr b="1" lang="en" sz="1000">
                <a:solidFill>
                  <a:srgbClr val="273239"/>
                </a:solidFill>
                <a:highlight>
                  <a:srgbClr val="FFFFFF"/>
                </a:highlight>
              </a:rPr>
              <a:t>order by</a:t>
            </a:r>
            <a:r>
              <a:rPr lang="en" sz="1000">
                <a:solidFill>
                  <a:srgbClr val="273239"/>
                </a:solidFill>
                <a:highlight>
                  <a:srgbClr val="FFFFFF"/>
                </a:highlight>
              </a:rPr>
              <a:t> clause is used to arrange rows of each partition in descending order by “mark”.</a:t>
            </a:r>
            <a:endParaRPr sz="1000">
              <a:solidFill>
                <a:srgbClr val="273239"/>
              </a:solidFill>
              <a:highlight>
                <a:srgbClr val="FFFFFF"/>
              </a:highlight>
            </a:endParaRPr>
          </a:p>
          <a:p>
            <a:pPr indent="0" lvl="0" marL="0" rtl="0" algn="l">
              <a:lnSpc>
                <a:spcPct val="115000"/>
              </a:lnSpc>
              <a:spcBef>
                <a:spcPts val="0"/>
              </a:spcBef>
              <a:spcAft>
                <a:spcPts val="0"/>
              </a:spcAft>
              <a:buNone/>
            </a:pPr>
            <a:r>
              <a:rPr b="1" lang="en" sz="1000">
                <a:solidFill>
                  <a:srgbClr val="273239"/>
                </a:solidFill>
                <a:highlight>
                  <a:srgbClr val="FFFFFF"/>
                </a:highlight>
              </a:rPr>
              <a:t>dense_rank()</a:t>
            </a:r>
            <a:r>
              <a:rPr lang="en" sz="1000">
                <a:solidFill>
                  <a:srgbClr val="273239"/>
                </a:solidFill>
                <a:highlight>
                  <a:srgbClr val="FFFFFF"/>
                </a:highlight>
              </a:rPr>
              <a:t> is used to rank students in each subject.</a:t>
            </a:r>
            <a:endParaRPr sz="1000">
              <a:solidFill>
                <a:srgbClr val="273239"/>
              </a:solidFill>
              <a:highlight>
                <a:srgbClr val="FFFFFF"/>
              </a:highlight>
            </a:endParaRPr>
          </a:p>
          <a:p>
            <a:pPr indent="0" lvl="0" marL="0" rtl="0" algn="l">
              <a:lnSpc>
                <a:spcPct val="115000"/>
              </a:lnSpc>
              <a:spcBef>
                <a:spcPts val="0"/>
              </a:spcBef>
              <a:spcAft>
                <a:spcPts val="0"/>
              </a:spcAft>
              <a:buNone/>
            </a:pPr>
            <a:r>
              <a:rPr b="1" lang="en" sz="1000">
                <a:solidFill>
                  <a:srgbClr val="273239"/>
                </a:solidFill>
                <a:highlight>
                  <a:srgbClr val="FFFFFF"/>
                </a:highlight>
              </a:rPr>
              <a:t>Note,</a:t>
            </a:r>
            <a:r>
              <a:rPr lang="en" sz="1000">
                <a:solidFill>
                  <a:srgbClr val="273239"/>
                </a:solidFill>
                <a:highlight>
                  <a:srgbClr val="FFFFFF"/>
                </a:highlight>
              </a:rPr>
              <a:t> for science subject there is a tie between Ankita and Pratibha, so they both are assigned same rank. The next rank value is incremented by 1 i.e 2 for Swarna.</a:t>
            </a:r>
            <a:endParaRPr sz="1000">
              <a:solidFill>
                <a:srgbClr val="273239"/>
              </a:solidFill>
              <a:highlight>
                <a:srgbClr val="FFFFFF"/>
              </a:highlight>
            </a:endParaRPr>
          </a:p>
        </p:txBody>
      </p:sp>
      <p:cxnSp>
        <p:nvCxnSpPr>
          <p:cNvPr id="70" name="Google Shape;70;p14"/>
          <p:cNvCxnSpPr/>
          <p:nvPr/>
        </p:nvCxnSpPr>
        <p:spPr>
          <a:xfrm flipH="1" rot="10800000">
            <a:off x="2818150" y="920375"/>
            <a:ext cx="1188000" cy="50700"/>
          </a:xfrm>
          <a:prstGeom prst="straightConnector1">
            <a:avLst/>
          </a:prstGeom>
          <a:noFill/>
          <a:ln cap="flat" cmpd="sng" w="9525">
            <a:solidFill>
              <a:srgbClr val="FF0000"/>
            </a:solidFill>
            <a:prstDash val="solid"/>
            <a:round/>
            <a:headEnd len="med" w="med" type="none"/>
            <a:tailEnd len="med" w="med" type="triangle"/>
          </a:ln>
        </p:spPr>
      </p:cxnSp>
      <p:cxnSp>
        <p:nvCxnSpPr>
          <p:cNvPr id="71" name="Google Shape;71;p14"/>
          <p:cNvCxnSpPr/>
          <p:nvPr/>
        </p:nvCxnSpPr>
        <p:spPr>
          <a:xfrm>
            <a:off x="5983950" y="1108700"/>
            <a:ext cx="27300" cy="5118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5"/>
          <p:cNvPicPr preferRelativeResize="0"/>
          <p:nvPr/>
        </p:nvPicPr>
        <p:blipFill>
          <a:blip r:embed="rId3">
            <a:alphaModFix/>
          </a:blip>
          <a:stretch>
            <a:fillRect/>
          </a:stretch>
        </p:blipFill>
        <p:spPr>
          <a:xfrm>
            <a:off x="152400" y="152400"/>
            <a:ext cx="3912481" cy="4838701"/>
          </a:xfrm>
          <a:prstGeom prst="rect">
            <a:avLst/>
          </a:prstGeom>
          <a:noFill/>
          <a:ln>
            <a:noFill/>
          </a:ln>
        </p:spPr>
      </p:pic>
      <p:sp>
        <p:nvSpPr>
          <p:cNvPr id="77" name="Google Shape;77;p15"/>
          <p:cNvSpPr txBox="1"/>
          <p:nvPr/>
        </p:nvSpPr>
        <p:spPr>
          <a:xfrm>
            <a:off x="4114800" y="1676400"/>
            <a:ext cx="3000000" cy="125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solidFill>
                  <a:srgbClr val="273239"/>
                </a:solidFill>
                <a:highlight>
                  <a:srgbClr val="FFFFFF"/>
                </a:highlight>
              </a:rPr>
              <a:t>Explanation-</a:t>
            </a:r>
            <a:endParaRPr b="1" sz="1000">
              <a:solidFill>
                <a:srgbClr val="273239"/>
              </a:solidFill>
              <a:highlight>
                <a:srgbClr val="FFFFFF"/>
              </a:highlight>
            </a:endParaRPr>
          </a:p>
          <a:p>
            <a:pPr indent="0" lvl="0" marL="0" rtl="0" algn="l">
              <a:lnSpc>
                <a:spcPct val="115000"/>
              </a:lnSpc>
              <a:spcBef>
                <a:spcPts val="800"/>
              </a:spcBef>
              <a:spcAft>
                <a:spcPts val="0"/>
              </a:spcAft>
              <a:buNone/>
            </a:pPr>
            <a:r>
              <a:rPr lang="en" sz="1000">
                <a:solidFill>
                  <a:srgbClr val="273239"/>
                </a:solidFill>
                <a:highlight>
                  <a:srgbClr val="FFFFFF"/>
                </a:highlight>
              </a:rPr>
              <a:t>It’s output is similar to dense_rank() function.</a:t>
            </a:r>
            <a:endParaRPr sz="1000">
              <a:solidFill>
                <a:srgbClr val="273239"/>
              </a:solidFill>
              <a:highlight>
                <a:srgbClr val="FFFFFF"/>
              </a:highlight>
            </a:endParaRPr>
          </a:p>
          <a:p>
            <a:pPr indent="0" lvl="0" marL="0" rtl="0" algn="l">
              <a:lnSpc>
                <a:spcPct val="115000"/>
              </a:lnSpc>
              <a:spcBef>
                <a:spcPts val="800"/>
              </a:spcBef>
              <a:spcAft>
                <a:spcPts val="800"/>
              </a:spcAft>
              <a:buNone/>
            </a:pPr>
            <a:r>
              <a:rPr lang="en" sz="1000">
                <a:solidFill>
                  <a:srgbClr val="273239"/>
                </a:solidFill>
                <a:highlight>
                  <a:srgbClr val="FFFFFF"/>
                </a:highlight>
              </a:rPr>
              <a:t>Except, that for Science subject in case of a tie between Ankita and Pratibha, the next rank value is incremented by 2 i.e 3 for Swarna.</a:t>
            </a:r>
            <a:endParaRPr sz="1000">
              <a:solidFill>
                <a:srgbClr val="273239"/>
              </a:solidFill>
              <a:highlight>
                <a:srgbClr val="FFFFFF"/>
              </a:highlight>
            </a:endParaRPr>
          </a:p>
        </p:txBody>
      </p:sp>
      <p:sp>
        <p:nvSpPr>
          <p:cNvPr id="78" name="Google Shape;78;p15"/>
          <p:cNvSpPr/>
          <p:nvPr/>
        </p:nvSpPr>
        <p:spPr>
          <a:xfrm>
            <a:off x="1318450" y="3941825"/>
            <a:ext cx="1796700" cy="934500"/>
          </a:xfrm>
          <a:prstGeom prst="bracketPair">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 name="Google Shape;79;p15"/>
          <p:cNvCxnSpPr/>
          <p:nvPr/>
        </p:nvCxnSpPr>
        <p:spPr>
          <a:xfrm flipH="1">
            <a:off x="3115025" y="2905300"/>
            <a:ext cx="1543200" cy="14763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152400" y="674000"/>
            <a:ext cx="8839200" cy="4339244"/>
          </a:xfrm>
          <a:prstGeom prst="rect">
            <a:avLst/>
          </a:prstGeom>
          <a:noFill/>
          <a:ln>
            <a:noFill/>
          </a:ln>
        </p:spPr>
      </p:pic>
      <p:sp>
        <p:nvSpPr>
          <p:cNvPr id="85" name="Google Shape;85;p16"/>
          <p:cNvSpPr txBox="1"/>
          <p:nvPr/>
        </p:nvSpPr>
        <p:spPr>
          <a:xfrm>
            <a:off x="2854375" y="123150"/>
            <a:ext cx="1861800" cy="33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800"/>
              </a:spcAft>
              <a:buNone/>
            </a:pPr>
            <a:r>
              <a:rPr b="1" lang="en" sz="1000">
                <a:solidFill>
                  <a:srgbClr val="273239"/>
                </a:solidFill>
                <a:highlight>
                  <a:srgbClr val="FFFFFF"/>
                </a:highlight>
              </a:rPr>
              <a:t>SQL WITH CLAUSE</a:t>
            </a:r>
            <a:endParaRPr sz="1000">
              <a:solidFill>
                <a:srgbClr val="273239"/>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7"/>
          <p:cNvPicPr preferRelativeResize="0"/>
          <p:nvPr/>
        </p:nvPicPr>
        <p:blipFill>
          <a:blip r:embed="rId3">
            <a:alphaModFix/>
          </a:blip>
          <a:stretch>
            <a:fillRect/>
          </a:stretch>
        </p:blipFill>
        <p:spPr>
          <a:xfrm>
            <a:off x="152400" y="152400"/>
            <a:ext cx="7519476" cy="652050"/>
          </a:xfrm>
          <a:prstGeom prst="rect">
            <a:avLst/>
          </a:prstGeom>
          <a:noFill/>
          <a:ln>
            <a:noFill/>
          </a:ln>
        </p:spPr>
      </p:pic>
      <p:pic>
        <p:nvPicPr>
          <p:cNvPr id="91" name="Google Shape;91;p17"/>
          <p:cNvPicPr preferRelativeResize="0"/>
          <p:nvPr/>
        </p:nvPicPr>
        <p:blipFill>
          <a:blip r:embed="rId4">
            <a:alphaModFix/>
          </a:blip>
          <a:stretch>
            <a:fillRect/>
          </a:stretch>
        </p:blipFill>
        <p:spPr>
          <a:xfrm>
            <a:off x="116875" y="1145225"/>
            <a:ext cx="4455125" cy="2419325"/>
          </a:xfrm>
          <a:prstGeom prst="rect">
            <a:avLst/>
          </a:prstGeom>
          <a:noFill/>
          <a:ln>
            <a:noFill/>
          </a:ln>
        </p:spPr>
      </p:pic>
      <p:pic>
        <p:nvPicPr>
          <p:cNvPr id="92" name="Google Shape;92;p17"/>
          <p:cNvPicPr preferRelativeResize="0"/>
          <p:nvPr/>
        </p:nvPicPr>
        <p:blipFill>
          <a:blip r:embed="rId5">
            <a:alphaModFix/>
          </a:blip>
          <a:stretch>
            <a:fillRect/>
          </a:stretch>
        </p:blipFill>
        <p:spPr>
          <a:xfrm>
            <a:off x="4753350" y="916888"/>
            <a:ext cx="3679325" cy="2876000"/>
          </a:xfrm>
          <a:prstGeom prst="rect">
            <a:avLst/>
          </a:prstGeom>
          <a:noFill/>
          <a:ln>
            <a:noFill/>
          </a:ln>
        </p:spPr>
      </p:pic>
      <p:sp>
        <p:nvSpPr>
          <p:cNvPr id="93" name="Google Shape;93;p17"/>
          <p:cNvSpPr txBox="1"/>
          <p:nvPr/>
        </p:nvSpPr>
        <p:spPr>
          <a:xfrm>
            <a:off x="543325" y="4285975"/>
            <a:ext cx="783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273239"/>
                </a:solidFill>
                <a:highlight>
                  <a:srgbClr val="FFFFFF"/>
                </a:highlight>
              </a:rPr>
              <a:t>Explanation:</a:t>
            </a:r>
            <a:r>
              <a:rPr lang="en" sz="1000">
                <a:solidFill>
                  <a:srgbClr val="273239"/>
                </a:solidFill>
                <a:highlight>
                  <a:srgbClr val="FFFFFF"/>
                </a:highlight>
              </a:rPr>
              <a:t> The average salary of all employees is 70591. Therefore, all employees whose salary is more than the obtained average lies in the output relation.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8"/>
          <p:cNvPicPr preferRelativeResize="0"/>
          <p:nvPr/>
        </p:nvPicPr>
        <p:blipFill>
          <a:blip r:embed="rId3">
            <a:alphaModFix/>
          </a:blip>
          <a:stretch>
            <a:fillRect/>
          </a:stretch>
        </p:blipFill>
        <p:spPr>
          <a:xfrm>
            <a:off x="152400" y="152400"/>
            <a:ext cx="6130739" cy="48386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nvSpPr>
        <p:spPr>
          <a:xfrm>
            <a:off x="0" y="0"/>
            <a:ext cx="7802400" cy="546300"/>
          </a:xfrm>
          <a:prstGeom prst="rect">
            <a:avLst/>
          </a:prstGeom>
          <a:noFill/>
          <a:ln>
            <a:noFill/>
          </a:ln>
        </p:spPr>
        <p:txBody>
          <a:bodyPr anchorCtr="0" anchor="t" bIns="91425" lIns="91425" spcFirstLastPara="1" rIns="91425" wrap="square" tIns="91425">
            <a:spAutoFit/>
          </a:bodyPr>
          <a:lstStyle/>
          <a:p>
            <a:pPr indent="0" lvl="0" marL="0" rtl="0" algn="ctr">
              <a:lnSpc>
                <a:spcPct val="108510"/>
              </a:lnSpc>
              <a:spcBef>
                <a:spcPts val="2400"/>
              </a:spcBef>
              <a:spcAft>
                <a:spcPts val="0"/>
              </a:spcAft>
              <a:buNone/>
            </a:pPr>
            <a:r>
              <a:rPr b="1" lang="en" sz="2350">
                <a:solidFill>
                  <a:srgbClr val="222222"/>
                </a:solidFill>
                <a:highlight>
                  <a:srgbClr val="FFFFFF"/>
                </a:highlight>
              </a:rPr>
              <a:t>MySQL Views</a:t>
            </a:r>
            <a:endParaRPr b="1" sz="2350">
              <a:solidFill>
                <a:srgbClr val="222222"/>
              </a:solidFill>
              <a:highlight>
                <a:srgbClr val="FFFFFF"/>
              </a:highlight>
            </a:endParaRPr>
          </a:p>
        </p:txBody>
      </p:sp>
      <p:sp>
        <p:nvSpPr>
          <p:cNvPr id="104" name="Google Shape;104;p19"/>
          <p:cNvSpPr txBox="1"/>
          <p:nvPr/>
        </p:nvSpPr>
        <p:spPr>
          <a:xfrm>
            <a:off x="173975" y="956575"/>
            <a:ext cx="7172100" cy="1430700"/>
          </a:xfrm>
          <a:prstGeom prst="rect">
            <a:avLst/>
          </a:prstGeom>
          <a:noFill/>
          <a:ln>
            <a:noFill/>
          </a:ln>
        </p:spPr>
        <p:txBody>
          <a:bodyPr anchorCtr="0" anchor="t" bIns="91425" lIns="91425" spcFirstLastPara="1" rIns="91425" wrap="square" tIns="91425">
            <a:spAutoFit/>
          </a:bodyPr>
          <a:lstStyle/>
          <a:p>
            <a:pPr indent="0" lvl="0" marL="0" rtl="0" algn="l">
              <a:lnSpc>
                <a:spcPct val="153846"/>
              </a:lnSpc>
              <a:spcBef>
                <a:spcPts val="1800"/>
              </a:spcBef>
              <a:spcAft>
                <a:spcPts val="0"/>
              </a:spcAft>
              <a:buNone/>
            </a:pPr>
            <a:r>
              <a:rPr b="1" lang="en" sz="1600">
                <a:solidFill>
                  <a:srgbClr val="222222"/>
                </a:solidFill>
                <a:highlight>
                  <a:srgbClr val="FFFFFF"/>
                </a:highlight>
              </a:rPr>
              <a:t>What are Views in MySQL?</a:t>
            </a:r>
            <a:endParaRPr b="1" sz="1600">
              <a:solidFill>
                <a:srgbClr val="222222"/>
              </a:solidFill>
              <a:highlight>
                <a:srgbClr val="FFFFFF"/>
              </a:highlight>
            </a:endParaRPr>
          </a:p>
          <a:p>
            <a:pPr indent="0" lvl="0" marL="0" rtl="0" algn="l">
              <a:lnSpc>
                <a:spcPct val="115000"/>
              </a:lnSpc>
              <a:spcBef>
                <a:spcPts val="1000"/>
              </a:spcBef>
              <a:spcAft>
                <a:spcPts val="0"/>
              </a:spcAft>
              <a:buNone/>
            </a:pPr>
            <a:r>
              <a:rPr b="1" lang="en" sz="1000">
                <a:solidFill>
                  <a:srgbClr val="222222"/>
                </a:solidFill>
                <a:highlight>
                  <a:srgbClr val="FFFFFF"/>
                </a:highlight>
              </a:rPr>
              <a:t>VIEWS</a:t>
            </a:r>
            <a:r>
              <a:rPr lang="en" sz="1000">
                <a:solidFill>
                  <a:srgbClr val="222222"/>
                </a:solidFill>
                <a:highlight>
                  <a:srgbClr val="FFFFFF"/>
                </a:highlight>
              </a:rPr>
              <a:t> are virtual tables that do not store any data of their own but display data stored in other tables. In other words, VIEWS are nothing but SQL Queries. A view can contain all or a few rows from a table. A MySQL view can show data from one table or many tables.</a:t>
            </a:r>
            <a:endParaRPr sz="1000">
              <a:solidFill>
                <a:srgbClr val="222222"/>
              </a:solidFill>
              <a:highlight>
                <a:srgbClr val="FFFFFF"/>
              </a:highlight>
            </a:endParaRPr>
          </a:p>
          <a:p>
            <a:pPr indent="0" lvl="0" marL="0" rtl="0" algn="l">
              <a:lnSpc>
                <a:spcPct val="115000"/>
              </a:lnSpc>
              <a:spcBef>
                <a:spcPts val="0"/>
              </a:spcBef>
              <a:spcAft>
                <a:spcPts val="0"/>
              </a:spcAft>
              <a:buNone/>
            </a:pPr>
            <a:r>
              <a:t/>
            </a:r>
            <a:endParaRPr sz="1350">
              <a:solidFill>
                <a:srgbClr val="222222"/>
              </a:solidFill>
              <a:highlight>
                <a:srgbClr val="FFFFFF"/>
              </a:highlight>
            </a:endParaRPr>
          </a:p>
        </p:txBody>
      </p:sp>
      <p:pic>
        <p:nvPicPr>
          <p:cNvPr id="105" name="Google Shape;105;p19"/>
          <p:cNvPicPr preferRelativeResize="0"/>
          <p:nvPr/>
        </p:nvPicPr>
        <p:blipFill>
          <a:blip r:embed="rId3">
            <a:alphaModFix/>
          </a:blip>
          <a:stretch>
            <a:fillRect/>
          </a:stretch>
        </p:blipFill>
        <p:spPr>
          <a:xfrm>
            <a:off x="152400" y="2105000"/>
            <a:ext cx="8839199" cy="721334"/>
          </a:xfrm>
          <a:prstGeom prst="rect">
            <a:avLst/>
          </a:prstGeom>
          <a:noFill/>
          <a:ln>
            <a:noFill/>
          </a:ln>
        </p:spPr>
      </p:pic>
      <p:sp>
        <p:nvSpPr>
          <p:cNvPr id="106" name="Google Shape;106;p19"/>
          <p:cNvSpPr txBox="1"/>
          <p:nvPr/>
        </p:nvSpPr>
        <p:spPr>
          <a:xfrm>
            <a:off x="108950" y="2797550"/>
            <a:ext cx="3000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solidFill>
                  <a:srgbClr val="222222"/>
                </a:solidFill>
                <a:highlight>
                  <a:srgbClr val="FFFFFF"/>
                </a:highlight>
              </a:rPr>
              <a:t>Example:</a:t>
            </a:r>
            <a:endParaRPr/>
          </a:p>
        </p:txBody>
      </p:sp>
      <p:pic>
        <p:nvPicPr>
          <p:cNvPr id="107" name="Google Shape;107;p19"/>
          <p:cNvPicPr preferRelativeResize="0"/>
          <p:nvPr/>
        </p:nvPicPr>
        <p:blipFill>
          <a:blip r:embed="rId4">
            <a:alphaModFix/>
          </a:blip>
          <a:stretch>
            <a:fillRect/>
          </a:stretch>
        </p:blipFill>
        <p:spPr>
          <a:xfrm>
            <a:off x="152400" y="3288650"/>
            <a:ext cx="7323876" cy="84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0"/>
          <p:cNvPicPr preferRelativeResize="0"/>
          <p:nvPr/>
        </p:nvPicPr>
        <p:blipFill>
          <a:blip r:embed="rId3">
            <a:alphaModFix/>
          </a:blip>
          <a:stretch>
            <a:fillRect/>
          </a:stretch>
        </p:blipFill>
        <p:spPr>
          <a:xfrm>
            <a:off x="152400" y="152400"/>
            <a:ext cx="5809825"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1"/>
          <p:cNvPicPr preferRelativeResize="0"/>
          <p:nvPr/>
        </p:nvPicPr>
        <p:blipFill>
          <a:blip r:embed="rId3">
            <a:alphaModFix/>
          </a:blip>
          <a:stretch>
            <a:fillRect/>
          </a:stretch>
        </p:blipFill>
        <p:spPr>
          <a:xfrm>
            <a:off x="739024" y="670825"/>
            <a:ext cx="4253652" cy="4320277"/>
          </a:xfrm>
          <a:prstGeom prst="rect">
            <a:avLst/>
          </a:prstGeom>
          <a:noFill/>
          <a:ln>
            <a:noFill/>
          </a:ln>
        </p:spPr>
      </p:pic>
      <p:sp>
        <p:nvSpPr>
          <p:cNvPr id="118" name="Google Shape;118;p21"/>
          <p:cNvSpPr txBox="1"/>
          <p:nvPr/>
        </p:nvSpPr>
        <p:spPr>
          <a:xfrm>
            <a:off x="0" y="0"/>
            <a:ext cx="3000000" cy="438600"/>
          </a:xfrm>
          <a:prstGeom prst="rect">
            <a:avLst/>
          </a:prstGeom>
          <a:noFill/>
          <a:ln>
            <a:noFill/>
          </a:ln>
        </p:spPr>
        <p:txBody>
          <a:bodyPr anchorCtr="0" anchor="t" bIns="91425" lIns="91425" spcFirstLastPara="1" rIns="91425" wrap="square" tIns="91425">
            <a:spAutoFit/>
          </a:bodyPr>
          <a:lstStyle/>
          <a:p>
            <a:pPr indent="0" lvl="0" marL="0" rtl="0" algn="l">
              <a:lnSpc>
                <a:spcPct val="113636"/>
              </a:lnSpc>
              <a:spcBef>
                <a:spcPts val="0"/>
              </a:spcBef>
              <a:spcAft>
                <a:spcPts val="700"/>
              </a:spcAft>
              <a:buNone/>
            </a:pPr>
            <a:r>
              <a:rPr b="1" lang="en" sz="1650">
                <a:solidFill>
                  <a:srgbClr val="222222"/>
                </a:solidFill>
                <a:highlight>
                  <a:srgbClr val="FFFFFF"/>
                </a:highlight>
              </a:rPr>
              <a:t>Joins and Views in MySQL</a:t>
            </a:r>
            <a:endParaRPr b="1" sz="1650">
              <a:solidFill>
                <a:srgbClr val="222222"/>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