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7" r:id="rId5"/>
    <p:sldId id="256" r:id="rId6"/>
    <p:sldId id="276" r:id="rId7"/>
    <p:sldId id="278" r:id="rId8"/>
    <p:sldId id="289" r:id="rId9"/>
    <p:sldId id="290" r:id="rId10"/>
    <p:sldId id="291" r:id="rId11"/>
    <p:sldId id="296" r:id="rId12"/>
    <p:sldId id="283" r:id="rId13"/>
    <p:sldId id="277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921E3-185E-488C-A9F1-2020717C23BC}" v="69" dt="2023-05-14T21:34:11.364"/>
    <p1510:client id="{67BA3F23-A17D-472B-84EF-EAD4341F6BC6}" v="55" dt="2023-05-15T11:25:14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1" d="100"/>
          <a:sy n="81" d="100"/>
        </p:scale>
        <p:origin x="754" y="9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127\Desktop\Job_Analytics_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127\Desktop\Job_Analytics_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127\Desktop\Job_Analytics_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[Job_Analytics_Dashboard.xlsx]Q1!PivotTableQ1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Jobs by City and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ACE-4250-9E69-60D136B195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'Q1'!$A$5:$A$21</c:f>
              <c:multiLvlStrCache>
                <c:ptCount val="12"/>
                <c:lvl>
                  <c:pt idx="0">
                    <c:v>Junior</c:v>
                  </c:pt>
                  <c:pt idx="1">
                    <c:v>Mid</c:v>
                  </c:pt>
                  <c:pt idx="2">
                    <c:v>Senior</c:v>
                  </c:pt>
                  <c:pt idx="3">
                    <c:v>Junior</c:v>
                  </c:pt>
                  <c:pt idx="4">
                    <c:v>Mid</c:v>
                  </c:pt>
                  <c:pt idx="5">
                    <c:v>Senior</c:v>
                  </c:pt>
                  <c:pt idx="6">
                    <c:v>Junior</c:v>
                  </c:pt>
                  <c:pt idx="7">
                    <c:v>Mid</c:v>
                  </c:pt>
                  <c:pt idx="8">
                    <c:v>Senior</c:v>
                  </c:pt>
                  <c:pt idx="9">
                    <c:v>Junior</c:v>
                  </c:pt>
                  <c:pt idx="10">
                    <c:v>Mid</c:v>
                  </c:pt>
                  <c:pt idx="11">
                    <c:v>Senior</c:v>
                  </c:pt>
                </c:lvl>
                <c:lvl>
                  <c:pt idx="0">
                    <c:v>Bangalore</c:v>
                  </c:pt>
                  <c:pt idx="3">
                    <c:v>Gurgaon</c:v>
                  </c:pt>
                  <c:pt idx="6">
                    <c:v>Hyderabad</c:v>
                  </c:pt>
                  <c:pt idx="9">
                    <c:v>Mumbai</c:v>
                  </c:pt>
                </c:lvl>
              </c:multiLvlStrCache>
            </c:multiLvlStrRef>
          </c:cat>
          <c:val>
            <c:numRef>
              <c:f>'Q1'!$B$5:$B$21</c:f>
              <c:numCache>
                <c:formatCode>General</c:formatCode>
                <c:ptCount val="12"/>
                <c:pt idx="0">
                  <c:v>121</c:v>
                </c:pt>
                <c:pt idx="1">
                  <c:v>95</c:v>
                </c:pt>
                <c:pt idx="2">
                  <c:v>83</c:v>
                </c:pt>
                <c:pt idx="3">
                  <c:v>33</c:v>
                </c:pt>
                <c:pt idx="4">
                  <c:v>23</c:v>
                </c:pt>
                <c:pt idx="5">
                  <c:v>17</c:v>
                </c:pt>
                <c:pt idx="6">
                  <c:v>26</c:v>
                </c:pt>
                <c:pt idx="7">
                  <c:v>19</c:v>
                </c:pt>
                <c:pt idx="8">
                  <c:v>20</c:v>
                </c:pt>
                <c:pt idx="9">
                  <c:v>24</c:v>
                </c:pt>
                <c:pt idx="10">
                  <c:v>15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2-461A-B59E-25DAE5337A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019723871"/>
        <c:axId val="2019721471"/>
      </c:barChart>
      <c:catAx>
        <c:axId val="201972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21471"/>
        <c:crosses val="autoZero"/>
        <c:auto val="1"/>
        <c:lblAlgn val="ctr"/>
        <c:lblOffset val="100"/>
        <c:noMultiLvlLbl val="0"/>
      </c:catAx>
      <c:valAx>
        <c:axId val="20197214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72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[Job_Analytics_Dashboard.xlsx]Q2!PivotTableQ2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Number of Jobs by Industry</a:t>
            </a:r>
          </a:p>
        </c:rich>
      </c:tx>
      <c:layout>
        <c:manualLayout>
          <c:xMode val="edge"/>
          <c:yMode val="edge"/>
          <c:x val="0.411941401346570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'Q2'!$B$4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0AF-4097-BC98-ACCAD311CB7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0AF-4097-BC98-ACCAD311CB7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0AF-4097-BC98-ACCAD311CB7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0AF-4097-BC98-ACCAD311CB7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0AF-4097-BC98-ACCAD311CB7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0AF-4097-BC98-ACCAD311CB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'Q2'!$A$5:$A$11</c:f>
              <c:strCache>
                <c:ptCount val="6"/>
                <c:pt idx="0">
                  <c:v>Account Management</c:v>
                </c:pt>
                <c:pt idx="1">
                  <c:v>Data Science/Data Analytics/Data Engineers</c:v>
                </c:pt>
                <c:pt idx="2">
                  <c:v>Human Resources Management</c:v>
                </c:pt>
                <c:pt idx="3">
                  <c:v>Management &amp; Technical</c:v>
                </c:pt>
                <c:pt idx="4">
                  <c:v>Marketing</c:v>
                </c:pt>
                <c:pt idx="5">
                  <c:v>Software &amp; Technology</c:v>
                </c:pt>
              </c:strCache>
            </c:strRef>
          </c:cat>
          <c:val>
            <c:numRef>
              <c:f>'Q2'!$B$5:$B$11</c:f>
              <c:numCache>
                <c:formatCode>0%</c:formatCode>
                <c:ptCount val="6"/>
                <c:pt idx="0">
                  <c:v>2.1246458923512748E-2</c:v>
                </c:pt>
                <c:pt idx="1">
                  <c:v>0.15439093484419264</c:v>
                </c:pt>
                <c:pt idx="2">
                  <c:v>2.4079320113314446E-2</c:v>
                </c:pt>
                <c:pt idx="3">
                  <c:v>0.14872521246458922</c:v>
                </c:pt>
                <c:pt idx="4">
                  <c:v>0.11189801699716714</c:v>
                </c:pt>
                <c:pt idx="5">
                  <c:v>0.53966005665722383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0AF-4097-BC98-ACCAD311CB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41873026741217"/>
          <c:y val="0.25655396110345829"/>
          <c:w val="0.2974266803606071"/>
          <c:h val="0.44392966025622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[Job_Analytics_Dashboard.xlsx]Q3!PivotTableQ3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Number of Openings by Company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'Q3'!$B$4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'Q3'!$A$5:$A$11</c:f>
              <c:strCach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400</c:v>
                </c:pt>
                <c:pt idx="4">
                  <c:v>1000</c:v>
                </c:pt>
                <c:pt idx="5">
                  <c:v>&gt;1000</c:v>
                </c:pt>
              </c:strCache>
            </c:strRef>
          </c:cat>
          <c:val>
            <c:numRef>
              <c:f>'Q3'!$B$5:$B$11</c:f>
              <c:numCache>
                <c:formatCode>General</c:formatCode>
                <c:ptCount val="6"/>
                <c:pt idx="0">
                  <c:v>37</c:v>
                </c:pt>
                <c:pt idx="1">
                  <c:v>133</c:v>
                </c:pt>
                <c:pt idx="2">
                  <c:v>140</c:v>
                </c:pt>
                <c:pt idx="3">
                  <c:v>80</c:v>
                </c:pt>
                <c:pt idx="4">
                  <c:v>30</c:v>
                </c:pt>
                <c:pt idx="5">
                  <c:v>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1-4599-92F1-DB0FEFCB7C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33091392"/>
        <c:axId val="1233094272"/>
        <c:axId val="0"/>
      </c:bar3DChart>
      <c:catAx>
        <c:axId val="123309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094272"/>
        <c:crosses val="autoZero"/>
        <c:auto val="1"/>
        <c:lblAlgn val="ctr"/>
        <c:lblOffset val="100"/>
        <c:noMultiLvlLbl val="0"/>
      </c:catAx>
      <c:valAx>
        <c:axId val="123309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Openings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0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chemeClr val="bg1"/>
            </a:gs>
            <a:gs pos="91000">
              <a:srgbClr val="0D8295"/>
            </a:gs>
            <a:gs pos="65000">
              <a:srgbClr val="0D82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6985" y="2277979"/>
            <a:ext cx="547035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Capstone 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Presentation 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85" y="3659132"/>
            <a:ext cx="5470358" cy="1994392"/>
          </a:xfrm>
          <a:ln>
            <a:solidFill>
              <a:schemeClr val="tx1"/>
            </a:solidFill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7200" b="1" dirty="0">
                <a:solidFill>
                  <a:srgbClr val="0D8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sz="7200" b="1" dirty="0">
                <a:solidFill>
                  <a:srgbClr val="CE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55979" y="3579842"/>
            <a:ext cx="1589490" cy="1172738"/>
            <a:chOff x="4792862" y="2328555"/>
            <a:chExt cx="1589490" cy="1172738"/>
          </a:xfrm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2862" y="2328555"/>
              <a:ext cx="1589490" cy="11727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181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811" y="2561806"/>
              <a:ext cx="1112643" cy="298043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181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0"/>
            <a:ext cx="2125980" cy="159448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26985" y="5775161"/>
            <a:ext cx="5470358" cy="0"/>
          </a:xfrm>
          <a:prstGeom prst="line">
            <a:avLst/>
          </a:prstGeom>
          <a:ln w="38100">
            <a:solidFill>
              <a:srgbClr val="0D8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9385" y="5927561"/>
            <a:ext cx="5175984" cy="0"/>
          </a:xfrm>
          <a:prstGeom prst="line">
            <a:avLst/>
          </a:prstGeom>
          <a:ln w="38100">
            <a:solidFill>
              <a:srgbClr val="0D8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42484" y="4255278"/>
            <a:ext cx="45843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Presented by Group 1A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Harsha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Hari (pd20_111)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Ajaykumar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(pd20_010)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Sanaa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Abbasi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(pd19_090)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Puneet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Pahadia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(pd20_085)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08" y="588564"/>
            <a:ext cx="2026339" cy="4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18134" y="27429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-MARKET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SIZE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jobs are arising in the field of Software and Technical,  Data Analysis /Scientists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whose market size is bigger than 1000 have a large number of job openings for different roles and positions.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91743" y="3564879"/>
            <a:ext cx="1883730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prioritize high-paying jobs, work satisfaction, and growth in skills as key factors when considering their career choices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jobs in different domains based on location are in Bangalore and other metro-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polatian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Masive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jobs opportunity in Software &amp; technology  due to work shifts to IT and technology 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mond 11">
            <a:extLst>
              <a:ext uri="{FF2B5EF4-FFF2-40B4-BE49-F238E27FC236}">
                <a16:creationId xmlns:a16="http://schemas.microsoft.com/office/drawing/2014/main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solidFill>
            <a:srgbClr val="0D8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462" y="1049186"/>
            <a:ext cx="10149250" cy="343478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Instahyre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Instahyre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recruitment platform based in India. It connects job seekers with employers and aims to streamline the hiring process. </a:t>
            </a:r>
            <a:r>
              <a:rPr lang="en-US" sz="32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a matching algorithm to match job seekers with relevant job opportunities based on their skills, experience, and preferences.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37606" y="531613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77767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Instahyre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Analytics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6021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Visualization by Excel 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26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Meaningful insights and conclusions with the help of excel and analysis tools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8490" y="164996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by Selenium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158" y="3359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by Python library pandas 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9757" y="51437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EDA with NumPy , pandas and SciPy stats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23392" y="3533307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6C994-11A7-0056-FC00-5D601027A2FB}"/>
              </a:ext>
            </a:extLst>
          </p:cNvPr>
          <p:cNvSpPr txBox="1"/>
          <p:nvPr/>
        </p:nvSpPr>
        <p:spPr>
          <a:xfrm>
            <a:off x="4216400" y="251218"/>
            <a:ext cx="366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7229" y="266965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673" y="1179754"/>
            <a:ext cx="2178359" cy="20699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674" y="3845675"/>
            <a:ext cx="2191058" cy="20699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416" y="2346530"/>
            <a:ext cx="2202213" cy="21697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239" y="2286010"/>
            <a:ext cx="2174614" cy="21697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63927" y="1179754"/>
            <a:ext cx="2264124" cy="21892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5977" y="4076168"/>
            <a:ext cx="2264123" cy="2355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41" idx="6"/>
          </p:cNvCxnSpPr>
          <p:nvPr/>
        </p:nvCxnSpPr>
        <p:spPr>
          <a:xfrm>
            <a:off x="3298032" y="2214721"/>
            <a:ext cx="12700" cy="2665921"/>
          </a:xfrm>
          <a:prstGeom prst="bentConnector3">
            <a:avLst>
              <a:gd name="adj1" fmla="val 19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56590" y="3429000"/>
            <a:ext cx="315826" cy="242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9735" y="3368961"/>
            <a:ext cx="36450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68853" y="3368961"/>
            <a:ext cx="17951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8958032" y="2008840"/>
            <a:ext cx="12700" cy="3768230"/>
          </a:xfrm>
          <a:prstGeom prst="bentConnector3">
            <a:avLst>
              <a:gd name="adj1" fmla="val 2093882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406096" y="1680966"/>
            <a:ext cx="1607895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Objectives-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management, communication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590083" y="3862932"/>
            <a:ext cx="1371600" cy="1969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Objectives- 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Opportunities, Efficient Job Application Process, Access to Quality Employers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53008" y="2842707"/>
            <a:ext cx="1542457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Objectives-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Market Trends, Skill Gap Analysis , Recruitment Efficiency, Geographic Insights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756207" y="2674947"/>
            <a:ext cx="1450678" cy="1508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 collation, data visualization, interpretation, conclusion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90993" y="1759927"/>
            <a:ext cx="1880945" cy="89255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Tasks-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 Scraping, data cleaning, data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visualization,meaningful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262564" y="4685590"/>
            <a:ext cx="1466850" cy="11387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Resources-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Selenium,Beautifulsoup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 ,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excel 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E1A1-3912-A0EB-B30E-AEB91E9C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Junior Role Is Higher Each City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2925D-FAE9-4F77-8F1F-5E50A1332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28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972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9871-7333-E161-0713-9B99D8F7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maximum number of jobs are in the software &amp; technology.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953F6D-FDC7-5CBA-7144-92A2E4B0F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20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35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A675-37CD-423F-49F7-BD076B1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 of job opening is highest whose company size is greater than 1000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C896F-D68F-B73B-0DC8-765B7EB0A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10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19B7FC5-A630-25FB-F774-C7904C29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" y="982768"/>
            <a:ext cx="12086367" cy="4892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2902D8-749F-B51D-A817-52F55791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" y="982768"/>
            <a:ext cx="12086367" cy="48924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A9DF7F-8C92-B725-5FCB-40CB16729585}"/>
              </a:ext>
            </a:extLst>
          </p:cNvPr>
          <p:cNvSpPr txBox="1"/>
          <p:nvPr/>
        </p:nvSpPr>
        <p:spPr>
          <a:xfrm>
            <a:off x="4213185" y="289367"/>
            <a:ext cx="327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36230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2439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Instrahyre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giving jobs opportunity across the India  and in different domains. 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Instrahyre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 jobs preference according to the job seekers skills – set , qualification.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companies which are looking for employees are situated in Metro- city.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people who are not having technical and management skill set have less no of opportunity.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4465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Instrahyre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to identify the job seekers skills – set and requirements then they can easily Grab the target audience of the market.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massive growth in software and technology industry which give large number of employment opportunity.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 market is very volatile and changes with time jobs seekers have to works on holistic  development rather then depending on one skill.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546</TotalTime>
  <Words>549</Words>
  <Application>Microsoft Office PowerPoint</Application>
  <PresentationFormat>Widescreen</PresentationFormat>
  <Paragraphs>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Segoe UI Light</vt:lpstr>
      <vt:lpstr>Times New Roman</vt:lpstr>
      <vt:lpstr>Office Theme</vt:lpstr>
      <vt:lpstr>JOB ANALYTICS</vt:lpstr>
      <vt:lpstr>What is Instahyre?  Instahyre is an online recruitment platform based in India. It connects job seekers with employers and aims to streamline the hiring process. It utilizes a matching algorithm to match job seekers with relevant job opportunities based on their skills, experience, and preferences.</vt:lpstr>
      <vt:lpstr>Project analysis slide 2</vt:lpstr>
      <vt:lpstr>Project analysis slide 4</vt:lpstr>
      <vt:lpstr>Number of Junior Role Is Higher Each City </vt:lpstr>
      <vt:lpstr>The maximum number of jobs are in the software &amp; technology.</vt:lpstr>
      <vt:lpstr>Number of job opening is highest whose company size is greater than 1000 </vt:lpstr>
      <vt:lpstr>PowerPoint Presentation</vt:lpstr>
      <vt:lpstr>Project analysis slide 8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sa1275105@gmail.com</dc:creator>
  <cp:lastModifiedBy>sa1275105@gmail.com</cp:lastModifiedBy>
  <cp:revision>3</cp:revision>
  <dcterms:created xsi:type="dcterms:W3CDTF">2023-05-14T09:27:46Z</dcterms:created>
  <dcterms:modified xsi:type="dcterms:W3CDTF">2023-05-15T12:29:22Z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