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68" r:id="rId3"/>
    <p:sldId id="261" r:id="rId4"/>
    <p:sldId id="258" r:id="rId5"/>
    <p:sldId id="259" r:id="rId6"/>
    <p:sldId id="276" r:id="rId7"/>
    <p:sldId id="264" r:id="rId8"/>
    <p:sldId id="279" r:id="rId9"/>
    <p:sldId id="280" r:id="rId10"/>
    <p:sldId id="278" r:id="rId11"/>
    <p:sldId id="275" r:id="rId12"/>
    <p:sldId id="282" r:id="rId13"/>
    <p:sldId id="283" r:id="rId14"/>
    <p:sldId id="265" r:id="rId15"/>
  </p:sldIdLst>
  <p:sldSz cx="12192000" cy="6858000"/>
  <p:notesSz cx="6858000" cy="9144000"/>
  <p:embeddedFontLst>
    <p:embeddedFont>
      <p:font typeface="Bodoni MT" panose="02070603080606020203" pitchFamily="18" charset="0"/>
      <p:regular r:id="rId16"/>
      <p:bold r:id="rId17"/>
      <p:italic r:id="rId18"/>
      <p:boldItalic r:id="rId19"/>
    </p:embeddedFont>
    <p:embeddedFont>
      <p:font typeface="Copperplate Gothic Bold" panose="020E0705020206020404" pitchFamily="34" charset="0"/>
      <p:regular r:id="rId20"/>
    </p:embeddedFont>
    <p:embeddedFont>
      <p:font typeface="Fira Sans Medium" panose="020B0603050000020004" pitchFamily="34" charset="0"/>
      <p:regular r:id="rId21"/>
      <p:italic r:id="rId22"/>
    </p:embeddedFont>
    <p:embeddedFont>
      <p:font typeface="High Tower Text" panose="02040502050506030303" pitchFamily="18" charset="0"/>
      <p:regular r:id="rId23"/>
      <p:italic r:id="rId24"/>
    </p:embeddedFont>
    <p:embeddedFont>
      <p:font typeface="Palatino Linotype" panose="02040502050505030304" pitchFamily="18" charset="0"/>
      <p:regular r:id="rId25"/>
      <p:bold r:id="rId26"/>
      <p:italic r:id="rId27"/>
      <p:boldItalic r:id="rId28"/>
    </p:embeddedFont>
    <p:embeddedFont>
      <p:font typeface="Roboto" panose="02000000000000000000" pitchFamily="2" charset="0"/>
      <p:regular r:id="rId29"/>
      <p:bold r:id="rId30"/>
      <p:italic r:id="rId31"/>
    </p:embeddedFont>
    <p:embeddedFont>
      <p:font typeface="Segoe UI Variable Text Semibold" pitchFamily="2" charset="0"/>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guide id="3" pos="415" userDrawn="1">
          <p15:clr>
            <a:srgbClr val="A4A3A4"/>
          </p15:clr>
        </p15:guide>
        <p15:guide id="4" pos="7242" userDrawn="1">
          <p15:clr>
            <a:srgbClr val="A4A3A4"/>
          </p15:clr>
        </p15:guide>
        <p15:guide id="5" orient="horz" pos="300" userDrawn="1">
          <p15:clr>
            <a:srgbClr val="A4A3A4"/>
          </p15:clr>
        </p15:guide>
        <p15:guide id="6" orient="horz" pos="4020" userDrawn="1">
          <p15:clr>
            <a:srgbClr val="A4A3A4"/>
          </p15:clr>
        </p15:guide>
        <p15:guide id="7" pos="5768" userDrawn="1">
          <p15:clr>
            <a:srgbClr val="A4A3A4"/>
          </p15:clr>
        </p15:guide>
        <p15:guide id="8" orient="horz" pos="2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674B"/>
    <a:srgbClr val="00AAE1"/>
    <a:srgbClr val="131921"/>
    <a:srgbClr val="D9D9D9"/>
    <a:srgbClr val="232F3E"/>
    <a:srgbClr val="FFA542"/>
    <a:srgbClr val="181717"/>
    <a:srgbClr val="E15436"/>
    <a:srgbClr val="05A0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6283" autoAdjust="0"/>
  </p:normalViewPr>
  <p:slideViewPr>
    <p:cSldViewPr snapToGrid="0" showGuides="1">
      <p:cViewPr varScale="1">
        <p:scale>
          <a:sx n="82" d="100"/>
          <a:sy n="82" d="100"/>
        </p:scale>
        <p:origin x="850" y="48"/>
      </p:cViewPr>
      <p:guideLst>
        <p:guide orient="horz" pos="2137"/>
        <p:guide pos="3840"/>
        <p:guide pos="415"/>
        <p:guide pos="7242"/>
        <p:guide orient="horz" pos="300"/>
        <p:guide orient="horz" pos="4020"/>
        <p:guide pos="5768"/>
        <p:guide orient="horz" pos="2432"/>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2960CAF-861B-4DA5-991A-1546B2B4F195}"/>
              </a:ext>
            </a:extLst>
          </p:cNvPr>
          <p:cNvSpPr>
            <a:spLocks noGrp="1"/>
          </p:cNvSpPr>
          <p:nvPr>
            <p:ph type="pic" sz="quarter" idx="10"/>
          </p:nvPr>
        </p:nvSpPr>
        <p:spPr>
          <a:xfrm>
            <a:off x="7353299" y="1095375"/>
            <a:ext cx="3590925" cy="4667250"/>
          </a:xfrm>
          <a:custGeom>
            <a:avLst/>
            <a:gdLst>
              <a:gd name="connsiteX0" fmla="*/ 312734 w 3590925"/>
              <a:gd name="connsiteY0" fmla="*/ 0 h 4667250"/>
              <a:gd name="connsiteX1" fmla="*/ 3278191 w 3590925"/>
              <a:gd name="connsiteY1" fmla="*/ 0 h 4667250"/>
              <a:gd name="connsiteX2" fmla="*/ 3590925 w 3590925"/>
              <a:gd name="connsiteY2" fmla="*/ 312734 h 4667250"/>
              <a:gd name="connsiteX3" fmla="*/ 3590925 w 3590925"/>
              <a:gd name="connsiteY3" fmla="*/ 4354516 h 4667250"/>
              <a:gd name="connsiteX4" fmla="*/ 3278191 w 3590925"/>
              <a:gd name="connsiteY4" fmla="*/ 4667250 h 4667250"/>
              <a:gd name="connsiteX5" fmla="*/ 312734 w 3590925"/>
              <a:gd name="connsiteY5" fmla="*/ 4667250 h 4667250"/>
              <a:gd name="connsiteX6" fmla="*/ 0 w 3590925"/>
              <a:gd name="connsiteY6" fmla="*/ 4354516 h 4667250"/>
              <a:gd name="connsiteX7" fmla="*/ 0 w 3590925"/>
              <a:gd name="connsiteY7" fmla="*/ 312734 h 4667250"/>
              <a:gd name="connsiteX8" fmla="*/ 312734 w 3590925"/>
              <a:gd name="connsiteY8" fmla="*/ 0 h 466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0925" h="4667250">
                <a:moveTo>
                  <a:pt x="312734" y="0"/>
                </a:moveTo>
                <a:lnTo>
                  <a:pt x="3278191" y="0"/>
                </a:lnTo>
                <a:cubicBezTo>
                  <a:pt x="3450909" y="0"/>
                  <a:pt x="3590925" y="140016"/>
                  <a:pt x="3590925" y="312734"/>
                </a:cubicBezTo>
                <a:lnTo>
                  <a:pt x="3590925" y="4354516"/>
                </a:lnTo>
                <a:cubicBezTo>
                  <a:pt x="3590925" y="4527234"/>
                  <a:pt x="3450909" y="4667250"/>
                  <a:pt x="3278191" y="4667250"/>
                </a:cubicBezTo>
                <a:lnTo>
                  <a:pt x="312734" y="4667250"/>
                </a:lnTo>
                <a:cubicBezTo>
                  <a:pt x="140016" y="4667250"/>
                  <a:pt x="0" y="4527234"/>
                  <a:pt x="0" y="4354516"/>
                </a:cubicBezTo>
                <a:lnTo>
                  <a:pt x="0" y="312734"/>
                </a:lnTo>
                <a:cubicBezTo>
                  <a:pt x="0" y="140016"/>
                  <a:pt x="140016" y="0"/>
                  <a:pt x="312734" y="0"/>
                </a:cubicBezTo>
                <a:close/>
              </a:path>
            </a:pathLst>
          </a:custGeom>
        </p:spPr>
        <p:txBody>
          <a:bodyPr wrap="square">
            <a:noAutofit/>
          </a:bodyPr>
          <a:lstStyle/>
          <a:p>
            <a:endParaRPr lang="en-IN"/>
          </a:p>
        </p:txBody>
      </p:sp>
    </p:spTree>
    <p:extLst>
      <p:ext uri="{BB962C8B-B14F-4D97-AF65-F5344CB8AC3E}">
        <p14:creationId xmlns:p14="http://schemas.microsoft.com/office/powerpoint/2010/main" val="271275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962F-E843-4796-A161-C9ED6D7607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D8781-6CDB-4BB3-BD02-9A729F19F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B6EE6-B9B5-446A-9442-B6C746F8309C}"/>
              </a:ext>
            </a:extLst>
          </p:cNvPr>
          <p:cNvSpPr>
            <a:spLocks noGrp="1"/>
          </p:cNvSpPr>
          <p:nvPr>
            <p:ph type="dt" sz="half" idx="10"/>
          </p:nvPr>
        </p:nvSpPr>
        <p:spPr/>
        <p:txBody>
          <a:bodyPr/>
          <a:lstStyle/>
          <a:p>
            <a:fld id="{98B8ED53-04B1-4CE0-9945-0D8638B42437}" type="datetimeFigureOut">
              <a:rPr lang="en-IN" smtClean="0"/>
              <a:t>27-12-2024</a:t>
            </a:fld>
            <a:endParaRPr lang="en-IN"/>
          </a:p>
        </p:txBody>
      </p:sp>
      <p:sp>
        <p:nvSpPr>
          <p:cNvPr id="5" name="Footer Placeholder 4">
            <a:extLst>
              <a:ext uri="{FF2B5EF4-FFF2-40B4-BE49-F238E27FC236}">
                <a16:creationId xmlns:a16="http://schemas.microsoft.com/office/drawing/2014/main" id="{BE53721F-EE68-427C-91E4-AC64563FC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D8722-B26B-4E13-8D6D-2E97C6ED35FD}"/>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3987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975F4-F194-4338-94EC-EFA16C5619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40457-343B-47C0-833C-69814E68F4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B4437-8197-42E9-9A43-DC3777426C55}"/>
              </a:ext>
            </a:extLst>
          </p:cNvPr>
          <p:cNvSpPr>
            <a:spLocks noGrp="1"/>
          </p:cNvSpPr>
          <p:nvPr>
            <p:ph type="dt" sz="half" idx="10"/>
          </p:nvPr>
        </p:nvSpPr>
        <p:spPr/>
        <p:txBody>
          <a:bodyPr/>
          <a:lstStyle/>
          <a:p>
            <a:fld id="{98B8ED53-04B1-4CE0-9945-0D8638B42437}" type="datetimeFigureOut">
              <a:rPr lang="en-IN" smtClean="0"/>
              <a:t>27-12-2024</a:t>
            </a:fld>
            <a:endParaRPr lang="en-IN"/>
          </a:p>
        </p:txBody>
      </p:sp>
      <p:sp>
        <p:nvSpPr>
          <p:cNvPr id="5" name="Footer Placeholder 4">
            <a:extLst>
              <a:ext uri="{FF2B5EF4-FFF2-40B4-BE49-F238E27FC236}">
                <a16:creationId xmlns:a16="http://schemas.microsoft.com/office/drawing/2014/main" id="{6FACF554-DBEA-48F3-955E-350BFB3D3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A3AF5-2D1D-4FE9-B6B5-A3095B30BE96}"/>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604882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6A83-9487-4EB6-8CB2-AD4C3EF5A5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838ED3-0025-4F7A-9267-31DD264D0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E56656-4618-462B-BCB7-04789B8C950B}"/>
              </a:ext>
            </a:extLst>
          </p:cNvPr>
          <p:cNvSpPr>
            <a:spLocks noGrp="1"/>
          </p:cNvSpPr>
          <p:nvPr>
            <p:ph type="dt" sz="half" idx="10"/>
          </p:nvPr>
        </p:nvSpPr>
        <p:spPr/>
        <p:txBody>
          <a:bodyPr/>
          <a:lstStyle/>
          <a:p>
            <a:fld id="{7EBE7F2F-AABE-4892-8D4C-C67BF5CA2C98}" type="datetimeFigureOut">
              <a:rPr lang="en-GB" smtClean="0"/>
              <a:t>27/12/2024</a:t>
            </a:fld>
            <a:endParaRPr lang="en-GB" dirty="0"/>
          </a:p>
        </p:txBody>
      </p:sp>
      <p:sp>
        <p:nvSpPr>
          <p:cNvPr id="5" name="Footer Placeholder 4">
            <a:extLst>
              <a:ext uri="{FF2B5EF4-FFF2-40B4-BE49-F238E27FC236}">
                <a16:creationId xmlns:a16="http://schemas.microsoft.com/office/drawing/2014/main" id="{86046534-FB55-49CF-A2B6-E853082275F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CB60703-50BB-4E5C-A126-DEF6F814866A}"/>
              </a:ext>
            </a:extLst>
          </p:cNvPr>
          <p:cNvSpPr>
            <a:spLocks noGrp="1"/>
          </p:cNvSpPr>
          <p:nvPr>
            <p:ph type="sldNum" sz="quarter" idx="12"/>
          </p:nvPr>
        </p:nvSpPr>
        <p:spPr/>
        <p:txBody>
          <a:bodyPr/>
          <a:lstStyle/>
          <a:p>
            <a:fld id="{20B63F60-ACF9-4F7B-8317-B93A3EF12787}" type="slidenum">
              <a:rPr lang="en-GB" smtClean="0"/>
              <a:t>‹#›</a:t>
            </a:fld>
            <a:endParaRPr lang="en-GB" dirty="0"/>
          </a:p>
        </p:txBody>
      </p:sp>
    </p:spTree>
    <p:extLst>
      <p:ext uri="{BB962C8B-B14F-4D97-AF65-F5344CB8AC3E}">
        <p14:creationId xmlns:p14="http://schemas.microsoft.com/office/powerpoint/2010/main" val="3265771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7F81A14-FB9F-46B7-B6FB-EA02364F7CFE}"/>
              </a:ext>
            </a:extLst>
          </p:cNvPr>
          <p:cNvSpPr>
            <a:spLocks noGrp="1"/>
          </p:cNvSpPr>
          <p:nvPr>
            <p:ph type="pic" sz="quarter" idx="10"/>
          </p:nvPr>
        </p:nvSpPr>
        <p:spPr>
          <a:xfrm>
            <a:off x="1089025" y="1937268"/>
            <a:ext cx="5206611" cy="3349690"/>
          </a:xfrm>
          <a:custGeom>
            <a:avLst/>
            <a:gdLst>
              <a:gd name="connsiteX0" fmla="*/ 139180 w 5206611"/>
              <a:gd name="connsiteY0" fmla="*/ 0 h 3349690"/>
              <a:gd name="connsiteX1" fmla="*/ 5067431 w 5206611"/>
              <a:gd name="connsiteY1" fmla="*/ 0 h 3349690"/>
              <a:gd name="connsiteX2" fmla="*/ 5206611 w 5206611"/>
              <a:gd name="connsiteY2" fmla="*/ 139180 h 3349690"/>
              <a:gd name="connsiteX3" fmla="*/ 5206611 w 5206611"/>
              <a:gd name="connsiteY3" fmla="*/ 3210510 h 3349690"/>
              <a:gd name="connsiteX4" fmla="*/ 5067431 w 5206611"/>
              <a:gd name="connsiteY4" fmla="*/ 3349690 h 3349690"/>
              <a:gd name="connsiteX5" fmla="*/ 139180 w 5206611"/>
              <a:gd name="connsiteY5" fmla="*/ 3349690 h 3349690"/>
              <a:gd name="connsiteX6" fmla="*/ 0 w 5206611"/>
              <a:gd name="connsiteY6" fmla="*/ 3210510 h 3349690"/>
              <a:gd name="connsiteX7" fmla="*/ 0 w 5206611"/>
              <a:gd name="connsiteY7" fmla="*/ 139180 h 3349690"/>
              <a:gd name="connsiteX8" fmla="*/ 139180 w 5206611"/>
              <a:gd name="connsiteY8" fmla="*/ 0 h 334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6611" h="3349690">
                <a:moveTo>
                  <a:pt x="139180" y="0"/>
                </a:moveTo>
                <a:lnTo>
                  <a:pt x="5067431" y="0"/>
                </a:lnTo>
                <a:cubicBezTo>
                  <a:pt x="5144298" y="0"/>
                  <a:pt x="5206611" y="62313"/>
                  <a:pt x="5206611" y="139180"/>
                </a:cubicBezTo>
                <a:lnTo>
                  <a:pt x="5206611" y="3210510"/>
                </a:lnTo>
                <a:cubicBezTo>
                  <a:pt x="5206611" y="3287377"/>
                  <a:pt x="5144298" y="3349690"/>
                  <a:pt x="5067431" y="3349690"/>
                </a:cubicBezTo>
                <a:lnTo>
                  <a:pt x="139180" y="3349690"/>
                </a:lnTo>
                <a:cubicBezTo>
                  <a:pt x="62313" y="3349690"/>
                  <a:pt x="0" y="3287377"/>
                  <a:pt x="0" y="3210510"/>
                </a:cubicBezTo>
                <a:lnTo>
                  <a:pt x="0" y="139180"/>
                </a:lnTo>
                <a:cubicBezTo>
                  <a:pt x="0" y="62313"/>
                  <a:pt x="62313" y="0"/>
                  <a:pt x="139180" y="0"/>
                </a:cubicBezTo>
                <a:close/>
              </a:path>
            </a:pathLst>
          </a:custGeom>
        </p:spPr>
        <p:txBody>
          <a:bodyPr wrap="square">
            <a:noAutofit/>
          </a:bodyPr>
          <a:lstStyle/>
          <a:p>
            <a:endParaRPr lang="en-IN"/>
          </a:p>
        </p:txBody>
      </p:sp>
      <p:sp>
        <p:nvSpPr>
          <p:cNvPr id="16" name="Picture Placeholder 15">
            <a:extLst>
              <a:ext uri="{FF2B5EF4-FFF2-40B4-BE49-F238E27FC236}">
                <a16:creationId xmlns:a16="http://schemas.microsoft.com/office/drawing/2014/main" id="{6FE1E317-8122-4D45-8E3E-80072EC743BF}"/>
              </a:ext>
            </a:extLst>
          </p:cNvPr>
          <p:cNvSpPr>
            <a:spLocks noGrp="1"/>
          </p:cNvSpPr>
          <p:nvPr>
            <p:ph type="pic" sz="quarter" idx="11"/>
          </p:nvPr>
        </p:nvSpPr>
        <p:spPr>
          <a:xfrm>
            <a:off x="5781160" y="2620011"/>
            <a:ext cx="1427728" cy="2933647"/>
          </a:xfrm>
          <a:custGeom>
            <a:avLst/>
            <a:gdLst>
              <a:gd name="connsiteX0" fmla="*/ 187889 w 1427728"/>
              <a:gd name="connsiteY0" fmla="*/ 0 h 2933647"/>
              <a:gd name="connsiteX1" fmla="*/ 1239839 w 1427728"/>
              <a:gd name="connsiteY1" fmla="*/ 0 h 2933647"/>
              <a:gd name="connsiteX2" fmla="*/ 1427728 w 1427728"/>
              <a:gd name="connsiteY2" fmla="*/ 187889 h 2933647"/>
              <a:gd name="connsiteX3" fmla="*/ 1427728 w 1427728"/>
              <a:gd name="connsiteY3" fmla="*/ 2745758 h 2933647"/>
              <a:gd name="connsiteX4" fmla="*/ 1239839 w 1427728"/>
              <a:gd name="connsiteY4" fmla="*/ 2933647 h 2933647"/>
              <a:gd name="connsiteX5" fmla="*/ 187889 w 1427728"/>
              <a:gd name="connsiteY5" fmla="*/ 2933647 h 2933647"/>
              <a:gd name="connsiteX6" fmla="*/ 0 w 1427728"/>
              <a:gd name="connsiteY6" fmla="*/ 2745758 h 2933647"/>
              <a:gd name="connsiteX7" fmla="*/ 0 w 1427728"/>
              <a:gd name="connsiteY7" fmla="*/ 187889 h 2933647"/>
              <a:gd name="connsiteX8" fmla="*/ 187889 w 1427728"/>
              <a:gd name="connsiteY8" fmla="*/ 0 h 293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7728" h="2933647">
                <a:moveTo>
                  <a:pt x="187889" y="0"/>
                </a:moveTo>
                <a:lnTo>
                  <a:pt x="1239839" y="0"/>
                </a:lnTo>
                <a:cubicBezTo>
                  <a:pt x="1343607" y="0"/>
                  <a:pt x="1427728" y="84121"/>
                  <a:pt x="1427728" y="187889"/>
                </a:cubicBezTo>
                <a:lnTo>
                  <a:pt x="1427728" y="2745758"/>
                </a:lnTo>
                <a:cubicBezTo>
                  <a:pt x="1427728" y="2849526"/>
                  <a:pt x="1343607" y="2933647"/>
                  <a:pt x="1239839" y="2933647"/>
                </a:cubicBezTo>
                <a:lnTo>
                  <a:pt x="187889" y="2933647"/>
                </a:lnTo>
                <a:cubicBezTo>
                  <a:pt x="84121" y="2933647"/>
                  <a:pt x="0" y="2849526"/>
                  <a:pt x="0" y="2745758"/>
                </a:cubicBezTo>
                <a:lnTo>
                  <a:pt x="0" y="187889"/>
                </a:lnTo>
                <a:cubicBezTo>
                  <a:pt x="0" y="84121"/>
                  <a:pt x="84121" y="0"/>
                  <a:pt x="187889" y="0"/>
                </a:cubicBezTo>
                <a:close/>
              </a:path>
            </a:pathLst>
          </a:custGeom>
        </p:spPr>
        <p:txBody>
          <a:bodyPr wrap="square">
            <a:noAutofit/>
          </a:bodyPr>
          <a:lstStyle/>
          <a:p>
            <a:endParaRPr lang="en-IN" dirty="0"/>
          </a:p>
        </p:txBody>
      </p:sp>
    </p:spTree>
    <p:extLst>
      <p:ext uri="{BB962C8B-B14F-4D97-AF65-F5344CB8AC3E}">
        <p14:creationId xmlns:p14="http://schemas.microsoft.com/office/powerpoint/2010/main" val="317344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354F-2012-4029-9730-271EC3635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D8C55F-E642-46A2-AC21-9964AA553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1242C-FDCE-4D21-B817-E558F4685B08}"/>
              </a:ext>
            </a:extLst>
          </p:cNvPr>
          <p:cNvSpPr>
            <a:spLocks noGrp="1"/>
          </p:cNvSpPr>
          <p:nvPr>
            <p:ph type="dt" sz="half" idx="10"/>
          </p:nvPr>
        </p:nvSpPr>
        <p:spPr/>
        <p:txBody>
          <a:bodyPr/>
          <a:lstStyle/>
          <a:p>
            <a:fld id="{98B8ED53-04B1-4CE0-9945-0D8638B42437}" type="datetimeFigureOut">
              <a:rPr lang="en-IN" smtClean="0"/>
              <a:t>27-12-2024</a:t>
            </a:fld>
            <a:endParaRPr lang="en-IN"/>
          </a:p>
        </p:txBody>
      </p:sp>
      <p:sp>
        <p:nvSpPr>
          <p:cNvPr id="5" name="Footer Placeholder 4">
            <a:extLst>
              <a:ext uri="{FF2B5EF4-FFF2-40B4-BE49-F238E27FC236}">
                <a16:creationId xmlns:a16="http://schemas.microsoft.com/office/drawing/2014/main" id="{13E195A9-FA22-4C81-9F51-1591A4449A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40D58-B8D1-4908-83F2-66FB74081460}"/>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16606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B33-A575-4453-ACC3-2C4206CFFE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4D3D68-175E-4CFA-9324-7BDA938EE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C30B8E-D15F-4A4A-87C6-8D0E25953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208E0E-8AC4-4768-BFEC-32AB2E026787}"/>
              </a:ext>
            </a:extLst>
          </p:cNvPr>
          <p:cNvSpPr>
            <a:spLocks noGrp="1"/>
          </p:cNvSpPr>
          <p:nvPr>
            <p:ph type="dt" sz="half" idx="10"/>
          </p:nvPr>
        </p:nvSpPr>
        <p:spPr/>
        <p:txBody>
          <a:bodyPr/>
          <a:lstStyle/>
          <a:p>
            <a:fld id="{98B8ED53-04B1-4CE0-9945-0D8638B42437}" type="datetimeFigureOut">
              <a:rPr lang="en-IN" smtClean="0"/>
              <a:t>27-12-2024</a:t>
            </a:fld>
            <a:endParaRPr lang="en-IN"/>
          </a:p>
        </p:txBody>
      </p:sp>
      <p:sp>
        <p:nvSpPr>
          <p:cNvPr id="6" name="Footer Placeholder 5">
            <a:extLst>
              <a:ext uri="{FF2B5EF4-FFF2-40B4-BE49-F238E27FC236}">
                <a16:creationId xmlns:a16="http://schemas.microsoft.com/office/drawing/2014/main" id="{A85AD9A2-F0AC-49B7-A2EE-E8461BD22E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C0028-707D-46D3-8CC3-5FDB72FE0916}"/>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4388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EE4E-C111-42F9-8BB6-746E32D565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9735DA-7523-4CFF-9DFC-8E4E2619F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C3EAE-EB02-4501-9EE5-3BC1AF069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A28CF6-4F3B-4542-92C8-25C006568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1217DC-0C6D-48B9-81EF-3D00E6BFF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3C24F4-66DE-48A8-9D49-40DA37F620A8}"/>
              </a:ext>
            </a:extLst>
          </p:cNvPr>
          <p:cNvSpPr>
            <a:spLocks noGrp="1"/>
          </p:cNvSpPr>
          <p:nvPr>
            <p:ph type="dt" sz="half" idx="10"/>
          </p:nvPr>
        </p:nvSpPr>
        <p:spPr/>
        <p:txBody>
          <a:bodyPr/>
          <a:lstStyle/>
          <a:p>
            <a:fld id="{98B8ED53-04B1-4CE0-9945-0D8638B42437}" type="datetimeFigureOut">
              <a:rPr lang="en-IN" smtClean="0"/>
              <a:t>27-12-2024</a:t>
            </a:fld>
            <a:endParaRPr lang="en-IN"/>
          </a:p>
        </p:txBody>
      </p:sp>
      <p:sp>
        <p:nvSpPr>
          <p:cNvPr id="8" name="Footer Placeholder 7">
            <a:extLst>
              <a:ext uri="{FF2B5EF4-FFF2-40B4-BE49-F238E27FC236}">
                <a16:creationId xmlns:a16="http://schemas.microsoft.com/office/drawing/2014/main" id="{30F56F18-AD73-4E71-AF9B-3AB91B7F02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ADC409-F581-4FA3-8470-49C1CF2C8F27}"/>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19218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959F-D94F-4A3D-A24D-40E998CA4E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D3C73D-5419-44B5-AA21-49796EA7855C}"/>
              </a:ext>
            </a:extLst>
          </p:cNvPr>
          <p:cNvSpPr>
            <a:spLocks noGrp="1"/>
          </p:cNvSpPr>
          <p:nvPr>
            <p:ph type="dt" sz="half" idx="10"/>
          </p:nvPr>
        </p:nvSpPr>
        <p:spPr/>
        <p:txBody>
          <a:bodyPr/>
          <a:lstStyle/>
          <a:p>
            <a:fld id="{98B8ED53-04B1-4CE0-9945-0D8638B42437}" type="datetimeFigureOut">
              <a:rPr lang="en-IN" smtClean="0"/>
              <a:t>27-12-2024</a:t>
            </a:fld>
            <a:endParaRPr lang="en-IN"/>
          </a:p>
        </p:txBody>
      </p:sp>
      <p:sp>
        <p:nvSpPr>
          <p:cNvPr id="4" name="Footer Placeholder 3">
            <a:extLst>
              <a:ext uri="{FF2B5EF4-FFF2-40B4-BE49-F238E27FC236}">
                <a16:creationId xmlns:a16="http://schemas.microsoft.com/office/drawing/2014/main" id="{0D027FCA-52C9-41C4-8066-ED3083E829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A93430-DE59-4BE6-9095-A839C074089C}"/>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3668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9BF92-7A7C-4058-BB24-D42AFCB84E5C}"/>
              </a:ext>
            </a:extLst>
          </p:cNvPr>
          <p:cNvSpPr>
            <a:spLocks noGrp="1"/>
          </p:cNvSpPr>
          <p:nvPr>
            <p:ph type="dt" sz="half" idx="10"/>
          </p:nvPr>
        </p:nvSpPr>
        <p:spPr/>
        <p:txBody>
          <a:bodyPr/>
          <a:lstStyle/>
          <a:p>
            <a:fld id="{98B8ED53-04B1-4CE0-9945-0D8638B42437}" type="datetimeFigureOut">
              <a:rPr lang="en-IN" smtClean="0"/>
              <a:t>27-12-2024</a:t>
            </a:fld>
            <a:endParaRPr lang="en-IN"/>
          </a:p>
        </p:txBody>
      </p:sp>
      <p:sp>
        <p:nvSpPr>
          <p:cNvPr id="3" name="Footer Placeholder 2">
            <a:extLst>
              <a:ext uri="{FF2B5EF4-FFF2-40B4-BE49-F238E27FC236}">
                <a16:creationId xmlns:a16="http://schemas.microsoft.com/office/drawing/2014/main" id="{16EE9ABA-2B03-4C5B-9270-EC42625F7A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C01FDB-556A-4B27-A9A9-18EAB9D1794A}"/>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53151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DFD6-00C6-482F-B7A6-347043469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B38055-61A4-4A30-A0D2-3A0A2F062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8B1B23-E579-4666-AEBE-62A3489D0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89FB2-B9BA-4C64-A3CC-7491909E4473}"/>
              </a:ext>
            </a:extLst>
          </p:cNvPr>
          <p:cNvSpPr>
            <a:spLocks noGrp="1"/>
          </p:cNvSpPr>
          <p:nvPr>
            <p:ph type="dt" sz="half" idx="10"/>
          </p:nvPr>
        </p:nvSpPr>
        <p:spPr/>
        <p:txBody>
          <a:bodyPr/>
          <a:lstStyle/>
          <a:p>
            <a:fld id="{98B8ED53-04B1-4CE0-9945-0D8638B42437}" type="datetimeFigureOut">
              <a:rPr lang="en-IN" smtClean="0"/>
              <a:t>27-12-2024</a:t>
            </a:fld>
            <a:endParaRPr lang="en-IN"/>
          </a:p>
        </p:txBody>
      </p:sp>
      <p:sp>
        <p:nvSpPr>
          <p:cNvPr id="6" name="Footer Placeholder 5">
            <a:extLst>
              <a:ext uri="{FF2B5EF4-FFF2-40B4-BE49-F238E27FC236}">
                <a16:creationId xmlns:a16="http://schemas.microsoft.com/office/drawing/2014/main" id="{0B124EB4-B9E2-4695-BBB7-DF34F38049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CA07C-36EF-4AD9-8AD8-759044DDD683}"/>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40661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4494-F332-4EBB-A5DB-1017AE278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B47CA2-0954-40A9-9D99-730920CF6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FC8143-B631-4DA1-87F9-783F74914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7DCE4-4E07-446E-96D1-178DBD7D58E5}"/>
              </a:ext>
            </a:extLst>
          </p:cNvPr>
          <p:cNvSpPr>
            <a:spLocks noGrp="1"/>
          </p:cNvSpPr>
          <p:nvPr>
            <p:ph type="dt" sz="half" idx="10"/>
          </p:nvPr>
        </p:nvSpPr>
        <p:spPr/>
        <p:txBody>
          <a:bodyPr/>
          <a:lstStyle/>
          <a:p>
            <a:fld id="{98B8ED53-04B1-4CE0-9945-0D8638B42437}" type="datetimeFigureOut">
              <a:rPr lang="en-IN" smtClean="0"/>
              <a:t>27-12-2024</a:t>
            </a:fld>
            <a:endParaRPr lang="en-IN"/>
          </a:p>
        </p:txBody>
      </p:sp>
      <p:sp>
        <p:nvSpPr>
          <p:cNvPr id="6" name="Footer Placeholder 5">
            <a:extLst>
              <a:ext uri="{FF2B5EF4-FFF2-40B4-BE49-F238E27FC236}">
                <a16:creationId xmlns:a16="http://schemas.microsoft.com/office/drawing/2014/main" id="{818A130A-AA2D-47B3-ADD8-9F1014DA6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BEF34-BEB7-4321-8FAC-297314A41F47}"/>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88421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CAB94-16D2-4E14-AC20-3A7AE99F6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AFF215-ABCB-4225-8EB4-E5940553E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56D5D-38C5-495E-8F8E-BBC080180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8ED53-04B1-4CE0-9945-0D8638B42437}" type="datetimeFigureOut">
              <a:rPr lang="en-IN" smtClean="0"/>
              <a:t>27-12-2024</a:t>
            </a:fld>
            <a:endParaRPr lang="en-IN"/>
          </a:p>
        </p:txBody>
      </p:sp>
      <p:sp>
        <p:nvSpPr>
          <p:cNvPr id="5" name="Footer Placeholder 4">
            <a:extLst>
              <a:ext uri="{FF2B5EF4-FFF2-40B4-BE49-F238E27FC236}">
                <a16:creationId xmlns:a16="http://schemas.microsoft.com/office/drawing/2014/main" id="{1D9304FE-36F3-47D5-8300-F8FB4A5AE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10620F-861B-43D8-BDF2-531883814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FBDD0-AF6D-4FD7-94FA-3ED5E2D9C814}" type="slidenum">
              <a:rPr lang="en-IN" smtClean="0"/>
              <a:t>‹#›</a:t>
            </a:fld>
            <a:endParaRPr lang="en-IN"/>
          </a:p>
        </p:txBody>
      </p:sp>
    </p:spTree>
    <p:extLst>
      <p:ext uri="{BB962C8B-B14F-4D97-AF65-F5344CB8AC3E}">
        <p14:creationId xmlns:p14="http://schemas.microsoft.com/office/powerpoint/2010/main" val="163382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6" name="Graphic 4">
            <a:extLst>
              <a:ext uri="{FF2B5EF4-FFF2-40B4-BE49-F238E27FC236}">
                <a16:creationId xmlns:a16="http://schemas.microsoft.com/office/drawing/2014/main" id="{834BA1D4-0C72-474A-83FF-2D1B207A407E}"/>
              </a:ext>
            </a:extLst>
          </p:cNvPr>
          <p:cNvSpPr/>
          <p:nvPr/>
        </p:nvSpPr>
        <p:spPr>
          <a:xfrm rot="2476041">
            <a:off x="-1505993"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2192543"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252DD0B8-1BD4-48CA-8863-8067FDD9A41A}"/>
              </a:ext>
            </a:extLst>
          </p:cNvPr>
          <p:cNvGrpSpPr/>
          <p:nvPr/>
        </p:nvGrpSpPr>
        <p:grpSpPr>
          <a:xfrm>
            <a:off x="2026417" y="1174335"/>
            <a:ext cx="9720116" cy="2800767"/>
            <a:chOff x="2219325" y="2544510"/>
            <a:chExt cx="9720116" cy="2800767"/>
          </a:xfrm>
        </p:grpSpPr>
        <p:sp>
          <p:nvSpPr>
            <p:cNvPr id="24" name="TextBox 23">
              <a:extLst>
                <a:ext uri="{FF2B5EF4-FFF2-40B4-BE49-F238E27FC236}">
                  <a16:creationId xmlns:a16="http://schemas.microsoft.com/office/drawing/2014/main" id="{CC9BD28D-55F8-486A-9F93-D3268DEDBC31}"/>
                </a:ext>
              </a:extLst>
            </p:cNvPr>
            <p:cNvSpPr txBox="1"/>
            <p:nvPr/>
          </p:nvSpPr>
          <p:spPr>
            <a:xfrm>
              <a:off x="2219325" y="2544510"/>
              <a:ext cx="9720116" cy="2800767"/>
            </a:xfrm>
            <a:prstGeom prst="rect">
              <a:avLst/>
            </a:prstGeom>
            <a:noFill/>
          </p:spPr>
          <p:txBody>
            <a:bodyPr wrap="square" rtlCol="0">
              <a:spAutoFit/>
            </a:bodyPr>
            <a:lstStyle/>
            <a:p>
              <a:pPr algn="ctr"/>
              <a:r>
                <a:rPr lang="en-IN" sz="8800" dirty="0">
                  <a:latin typeface="Fira Sans Medium" panose="020B0603050000020004" pitchFamily="34" charset="0"/>
                </a:rPr>
                <a:t>Amazon Sales Analysis</a:t>
              </a:r>
              <a:endParaRPr lang="en-IN" sz="7200" dirty="0">
                <a:latin typeface="Fira Sans Medium" panose="020B0603050000020004" pitchFamily="34" charset="0"/>
              </a:endParaRPr>
            </a:p>
          </p:txBody>
        </p:sp>
        <p:grpSp>
          <p:nvGrpSpPr>
            <p:cNvPr id="8" name="Group 7">
              <a:extLst>
                <a:ext uri="{FF2B5EF4-FFF2-40B4-BE49-F238E27FC236}">
                  <a16:creationId xmlns:a16="http://schemas.microsoft.com/office/drawing/2014/main" id="{EDDA832C-0B8E-44C3-8812-0B0115BD3728}"/>
                </a:ext>
              </a:extLst>
            </p:cNvPr>
            <p:cNvGrpSpPr/>
            <p:nvPr/>
          </p:nvGrpSpPr>
          <p:grpSpPr>
            <a:xfrm>
              <a:off x="4054331" y="3677545"/>
              <a:ext cx="2122355" cy="451536"/>
              <a:chOff x="2624288" y="3479164"/>
              <a:chExt cx="4047824" cy="1039046"/>
            </a:xfrm>
            <a:solidFill>
              <a:srgbClr val="FF9900"/>
            </a:solidFill>
          </p:grpSpPr>
          <p:sp>
            <p:nvSpPr>
              <p:cNvPr id="9" name="Freeform: Shape 8">
                <a:extLst>
                  <a:ext uri="{FF2B5EF4-FFF2-40B4-BE49-F238E27FC236}">
                    <a16:creationId xmlns:a16="http://schemas.microsoft.com/office/drawing/2014/main" id="{E72E5EF1-F411-425A-A90F-C84961599327}"/>
                  </a:ext>
                </a:extLst>
              </p:cNvPr>
              <p:cNvSpPr/>
              <p:nvPr/>
            </p:nvSpPr>
            <p:spPr>
              <a:xfrm>
                <a:off x="2624288" y="3479166"/>
                <a:ext cx="3680536" cy="1039044"/>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036A53D7-29B1-45C8-9FA1-87C9D13A5BE1}"/>
                  </a:ext>
                </a:extLst>
              </p:cNvPr>
              <p:cNvSpPr/>
              <p:nvPr/>
            </p:nvSpPr>
            <p:spPr>
              <a:xfrm>
                <a:off x="5937532" y="3479164"/>
                <a:ext cx="734580"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grpSp>
      <p:sp>
        <p:nvSpPr>
          <p:cNvPr id="25" name="Graphic 11">
            <a:extLst>
              <a:ext uri="{FF2B5EF4-FFF2-40B4-BE49-F238E27FC236}">
                <a16:creationId xmlns:a16="http://schemas.microsoft.com/office/drawing/2014/main" id="{22B03510-4CF1-46CA-BE80-1E37CD0837F6}"/>
              </a:ext>
            </a:extLst>
          </p:cNvPr>
          <p:cNvSpPr/>
          <p:nvPr/>
        </p:nvSpPr>
        <p:spPr>
          <a:xfrm rot="8901965">
            <a:off x="2258794"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dirty="0"/>
          </a:p>
        </p:txBody>
      </p:sp>
      <p:sp>
        <p:nvSpPr>
          <p:cNvPr id="4" name="TextBox 3">
            <a:extLst>
              <a:ext uri="{FF2B5EF4-FFF2-40B4-BE49-F238E27FC236}">
                <a16:creationId xmlns:a16="http://schemas.microsoft.com/office/drawing/2014/main" id="{F68CE8AD-2B3C-58D4-DE76-87A31F7D6408}"/>
              </a:ext>
            </a:extLst>
          </p:cNvPr>
          <p:cNvSpPr txBox="1"/>
          <p:nvPr/>
        </p:nvSpPr>
        <p:spPr>
          <a:xfrm>
            <a:off x="877970" y="4859471"/>
            <a:ext cx="4784110" cy="1708160"/>
          </a:xfrm>
          <a:prstGeom prst="rect">
            <a:avLst/>
          </a:prstGeom>
          <a:noFill/>
        </p:spPr>
        <p:txBody>
          <a:bodyPr wrap="square" rtlCol="0">
            <a:spAutoFit/>
          </a:bodyPr>
          <a:lstStyle/>
          <a:p>
            <a:r>
              <a:rPr lang="en-IN" sz="2100" b="1" dirty="0"/>
              <a:t>By:</a:t>
            </a:r>
          </a:p>
          <a:p>
            <a:r>
              <a:rPr lang="en-IN" sz="2100" dirty="0"/>
              <a:t>Bhargav </a:t>
            </a:r>
            <a:r>
              <a:rPr lang="en-IN" sz="2100" dirty="0" err="1"/>
              <a:t>Kanneti</a:t>
            </a:r>
            <a:r>
              <a:rPr lang="en-IN" sz="2100" dirty="0"/>
              <a:t>       --AP21110010204</a:t>
            </a:r>
          </a:p>
          <a:p>
            <a:r>
              <a:rPr lang="en-IN" sz="2100" dirty="0"/>
              <a:t>Puneet Sai </a:t>
            </a:r>
            <a:r>
              <a:rPr lang="en-IN" sz="2100" dirty="0" err="1"/>
              <a:t>Sadanala</a:t>
            </a:r>
            <a:r>
              <a:rPr lang="en-IN" sz="2100" dirty="0"/>
              <a:t>--AP21110010256</a:t>
            </a:r>
          </a:p>
          <a:p>
            <a:r>
              <a:rPr lang="en-IN" sz="2100" dirty="0"/>
              <a:t>Aditya Sai </a:t>
            </a:r>
            <a:r>
              <a:rPr lang="en-IN" sz="2100" dirty="0" err="1"/>
              <a:t>Ungati</a:t>
            </a:r>
            <a:r>
              <a:rPr lang="en-IN" sz="2100" dirty="0"/>
              <a:t>      --AP21110011049</a:t>
            </a:r>
          </a:p>
          <a:p>
            <a:endParaRPr lang="en-IN" sz="2100" dirty="0"/>
          </a:p>
        </p:txBody>
      </p:sp>
    </p:spTree>
    <p:extLst>
      <p:ext uri="{BB962C8B-B14F-4D97-AF65-F5344CB8AC3E}">
        <p14:creationId xmlns:p14="http://schemas.microsoft.com/office/powerpoint/2010/main" val="141615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670B9DC-91C1-484E-9617-115F58B33276}"/>
              </a:ext>
            </a:extLst>
          </p:cNvPr>
          <p:cNvSpPr txBox="1"/>
          <p:nvPr/>
        </p:nvSpPr>
        <p:spPr>
          <a:xfrm>
            <a:off x="2801909" y="285293"/>
            <a:ext cx="5453737" cy="769441"/>
          </a:xfrm>
          <a:prstGeom prst="rect">
            <a:avLst/>
          </a:prstGeom>
          <a:noFill/>
        </p:spPr>
        <p:txBody>
          <a:bodyPr wrap="none" rtlCol="0">
            <a:spAutoFit/>
          </a:bodyPr>
          <a:lstStyle/>
          <a:p>
            <a:r>
              <a:rPr lang="en-IN" sz="4400" dirty="0">
                <a:latin typeface="Fira Sans Medium" panose="020B0603050000020004" pitchFamily="34" charset="0"/>
              </a:rPr>
              <a:t>Visualization of data</a:t>
            </a:r>
            <a:endParaRPr lang="en-IN" sz="3600" dirty="0">
              <a:latin typeface="Fira Sans Medium" panose="020B0603050000020004" pitchFamily="34" charset="0"/>
            </a:endParaRPr>
          </a:p>
        </p:txBody>
      </p:sp>
      <p:grpSp>
        <p:nvGrpSpPr>
          <p:cNvPr id="2" name="Group 1">
            <a:extLst>
              <a:ext uri="{FF2B5EF4-FFF2-40B4-BE49-F238E27FC236}">
                <a16:creationId xmlns:a16="http://schemas.microsoft.com/office/drawing/2014/main" id="{456B0755-F542-4AD2-806E-5C3E583925D6}"/>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6CDA27CB-64B5-4E07-8322-ADE408B3BE40}"/>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88E0D15D-E6FD-45C4-8A4E-6DAA2DFAFABD}"/>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07FDEC7E-2582-4D41-9B1B-1B99DEF33F69}"/>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8E92D25A-6A8A-4A17-9F85-0FD4B3B90E81}"/>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6" name="Picture 5">
            <a:extLst>
              <a:ext uri="{FF2B5EF4-FFF2-40B4-BE49-F238E27FC236}">
                <a16:creationId xmlns:a16="http://schemas.microsoft.com/office/drawing/2014/main" id="{E9620C34-C3AD-C47B-BCAC-DEBF2E43E38A}"/>
              </a:ext>
            </a:extLst>
          </p:cNvPr>
          <p:cNvPicPr>
            <a:picLocks noChangeAspect="1"/>
          </p:cNvPicPr>
          <p:nvPr/>
        </p:nvPicPr>
        <p:blipFill>
          <a:blip r:embed="rId2"/>
          <a:stretch>
            <a:fillRect/>
          </a:stretch>
        </p:blipFill>
        <p:spPr>
          <a:xfrm>
            <a:off x="5846743" y="1637637"/>
            <a:ext cx="6145914" cy="3662152"/>
          </a:xfrm>
          <a:prstGeom prst="rect">
            <a:avLst/>
          </a:prstGeom>
        </p:spPr>
      </p:pic>
      <p:pic>
        <p:nvPicPr>
          <p:cNvPr id="10" name="Picture 9">
            <a:extLst>
              <a:ext uri="{FF2B5EF4-FFF2-40B4-BE49-F238E27FC236}">
                <a16:creationId xmlns:a16="http://schemas.microsoft.com/office/drawing/2014/main" id="{38BF7D12-9D4C-25AA-52AF-D7962D7A4642}"/>
              </a:ext>
            </a:extLst>
          </p:cNvPr>
          <p:cNvPicPr>
            <a:picLocks noChangeAspect="1"/>
          </p:cNvPicPr>
          <p:nvPr/>
        </p:nvPicPr>
        <p:blipFill>
          <a:blip r:embed="rId3"/>
          <a:stretch>
            <a:fillRect/>
          </a:stretch>
        </p:blipFill>
        <p:spPr>
          <a:xfrm>
            <a:off x="199343" y="1437273"/>
            <a:ext cx="5326842" cy="4298052"/>
          </a:xfrm>
          <a:prstGeom prst="rect">
            <a:avLst/>
          </a:prstGeom>
        </p:spPr>
      </p:pic>
    </p:spTree>
    <p:extLst>
      <p:ext uri="{BB962C8B-B14F-4D97-AF65-F5344CB8AC3E}">
        <p14:creationId xmlns:p14="http://schemas.microsoft.com/office/powerpoint/2010/main" val="24875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DDAA390-1E4B-4C70-A47D-16A356D3DECE}"/>
              </a:ext>
            </a:extLst>
          </p:cNvPr>
          <p:cNvSpPr/>
          <p:nvPr/>
        </p:nvSpPr>
        <p:spPr>
          <a:xfrm>
            <a:off x="4033963" y="629023"/>
            <a:ext cx="3654461" cy="759296"/>
          </a:xfrm>
          <a:prstGeom prst="roundRect">
            <a:avLst>
              <a:gd name="adj" fmla="val 18424"/>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lumMod val="95000"/>
                  </a:schemeClr>
                </a:solidFill>
                <a:latin typeface="Bodoni MT" panose="02070603080606020203" pitchFamily="18" charset="0"/>
                <a:ea typeface="Inter" panose="02000503000000020004" pitchFamily="50" charset="0"/>
                <a:cs typeface="Inter" panose="02000503000000020004" pitchFamily="50" charset="0"/>
              </a:rPr>
              <a:t>Key Insights  </a:t>
            </a:r>
            <a:endParaRPr lang="en-GB" sz="4800" dirty="0">
              <a:solidFill>
                <a:schemeClr val="bg1">
                  <a:lumMod val="95000"/>
                </a:schemeClr>
              </a:solidFill>
              <a:latin typeface="Bodoni MT" panose="02070603080606020203" pitchFamily="18" charset="0"/>
              <a:ea typeface="Inter" panose="02000503000000020004" pitchFamily="50" charset="0"/>
              <a:cs typeface="Inter" panose="02000503000000020004" pitchFamily="50" charset="0"/>
            </a:endParaRPr>
          </a:p>
        </p:txBody>
      </p:sp>
      <p:sp>
        <p:nvSpPr>
          <p:cNvPr id="14" name="TextBox 13">
            <a:extLst>
              <a:ext uri="{FF2B5EF4-FFF2-40B4-BE49-F238E27FC236}">
                <a16:creationId xmlns:a16="http://schemas.microsoft.com/office/drawing/2014/main" id="{42B47718-DFBC-6DAE-0458-3F5977C450EF}"/>
              </a:ext>
            </a:extLst>
          </p:cNvPr>
          <p:cNvSpPr txBox="1"/>
          <p:nvPr/>
        </p:nvSpPr>
        <p:spPr>
          <a:xfrm>
            <a:off x="364454" y="2061146"/>
            <a:ext cx="10086392" cy="4154984"/>
          </a:xfrm>
          <a:prstGeom prst="rect">
            <a:avLst/>
          </a:prstGeom>
          <a:noFill/>
        </p:spPr>
        <p:txBody>
          <a:bodyPr wrap="square" rtlCol="0">
            <a:spAutoFit/>
          </a:bodyPr>
          <a:lstStyle/>
          <a:p>
            <a:r>
              <a:rPr lang="en-IN" sz="2400" dirty="0">
                <a:latin typeface="Palatino Linotype" panose="02040502050505030304" pitchFamily="18" charset="0"/>
              </a:rPr>
              <a:t>Some of the key insights we understood from visualized data are:</a:t>
            </a:r>
          </a:p>
          <a:p>
            <a:endParaRPr lang="en-IN" sz="2400" dirty="0"/>
          </a:p>
          <a:p>
            <a:pPr marL="285750" indent="-285750">
              <a:buFont typeface="Arial" panose="020B0604020202020204" pitchFamily="34" charset="0"/>
              <a:buChar char="•"/>
            </a:pPr>
            <a:r>
              <a:rPr lang="en-US" sz="2200" b="1" dirty="0">
                <a:solidFill>
                  <a:srgbClr val="000000"/>
                </a:solidFill>
                <a:latin typeface="Arial" panose="020B0604020202020204" pitchFamily="34" charset="0"/>
                <a:cs typeface="Arial" panose="020B0604020202020204" pitchFamily="34" charset="0"/>
              </a:rPr>
              <a:t>M</a:t>
            </a:r>
            <a:r>
              <a:rPr lang="en-US" sz="2200" b="1" i="0" dirty="0">
                <a:solidFill>
                  <a:srgbClr val="000000"/>
                </a:solidFill>
                <a:effectLst/>
                <a:latin typeface="Arial" panose="020B0604020202020204" pitchFamily="34" charset="0"/>
                <a:cs typeface="Arial" panose="020B0604020202020204" pitchFamily="34" charset="0"/>
              </a:rPr>
              <a:t>ost of the people buy M-sized products.</a:t>
            </a:r>
          </a:p>
          <a:p>
            <a:pPr marL="285750" indent="-285750">
              <a:buFont typeface="Arial" panose="020B0604020202020204" pitchFamily="34" charset="0"/>
              <a:buChar char="•"/>
            </a:pPr>
            <a:r>
              <a:rPr lang="en-US" sz="2200" b="1" dirty="0">
                <a:solidFill>
                  <a:srgbClr val="000000"/>
                </a:solidFill>
                <a:latin typeface="Arial" panose="020B0604020202020204" pitchFamily="34" charset="0"/>
                <a:cs typeface="Arial" panose="020B0604020202020204" pitchFamily="34" charset="0"/>
              </a:rPr>
              <a:t>M</a:t>
            </a:r>
            <a:r>
              <a:rPr lang="en-US" sz="2200" b="1" i="0" dirty="0">
                <a:solidFill>
                  <a:srgbClr val="000000"/>
                </a:solidFill>
                <a:effectLst/>
                <a:latin typeface="Arial" panose="020B0604020202020204" pitchFamily="34" charset="0"/>
                <a:cs typeface="Arial" panose="020B0604020202020204" pitchFamily="34" charset="0"/>
              </a:rPr>
              <a:t>ajority of the orders are shipped through the courier , and only few orders are cancelled.</a:t>
            </a:r>
          </a:p>
          <a:p>
            <a:pPr marL="285750" indent="-285750">
              <a:buFont typeface="Arial" panose="020B0604020202020204" pitchFamily="34" charset="0"/>
              <a:buChar char="•"/>
            </a:pPr>
            <a:r>
              <a:rPr lang="en-US" sz="2200" b="1" i="0" dirty="0">
                <a:solidFill>
                  <a:srgbClr val="000000"/>
                </a:solidFill>
                <a:effectLst/>
                <a:latin typeface="Arial" panose="020B0604020202020204" pitchFamily="34" charset="0"/>
                <a:cs typeface="Arial" panose="020B0604020202020204" pitchFamily="34" charset="0"/>
              </a:rPr>
              <a:t>T-shirts are the most bought products.</a:t>
            </a:r>
            <a:endParaRPr lang="en-IN"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b="1" dirty="0">
                <a:solidFill>
                  <a:srgbClr val="000000"/>
                </a:solidFill>
                <a:latin typeface="Arial" panose="020B0604020202020204" pitchFamily="34" charset="0"/>
                <a:cs typeface="Arial" panose="020B0604020202020204" pitchFamily="34" charset="0"/>
              </a:rPr>
              <a:t>M</a:t>
            </a:r>
            <a:r>
              <a:rPr lang="en-US" sz="2200" b="1" i="0" dirty="0">
                <a:solidFill>
                  <a:srgbClr val="000000"/>
                </a:solidFill>
                <a:effectLst/>
                <a:latin typeface="Arial" panose="020B0604020202020204" pitchFamily="34" charset="0"/>
                <a:cs typeface="Arial" panose="020B0604020202020204" pitchFamily="34" charset="0"/>
              </a:rPr>
              <a:t>aximum i.e.99.2% of buyers are retailers and 0.8% are B2B buyers.</a:t>
            </a:r>
          </a:p>
          <a:p>
            <a:pPr marL="285750" indent="-285750">
              <a:buFont typeface="Arial" panose="020B0604020202020204" pitchFamily="34" charset="0"/>
              <a:buChar char="•"/>
            </a:pPr>
            <a:r>
              <a:rPr lang="en-US" sz="2200" b="1" i="0" dirty="0">
                <a:solidFill>
                  <a:srgbClr val="000000"/>
                </a:solidFill>
                <a:effectLst/>
                <a:latin typeface="Arial" panose="020B0604020202020204" pitchFamily="34" charset="0"/>
                <a:cs typeface="Arial" panose="020B0604020202020204" pitchFamily="34" charset="0"/>
              </a:rPr>
              <a:t>T-Shirts and Shirts are available in every size , whereas blazers, socks and trousers are available only until XL size.</a:t>
            </a:r>
          </a:p>
          <a:p>
            <a:pPr marL="285750" indent="-285750">
              <a:buFont typeface="Arial" panose="020B0604020202020204" pitchFamily="34" charset="0"/>
              <a:buChar char="•"/>
            </a:pPr>
            <a:r>
              <a:rPr lang="en-US" sz="2200" b="1" i="0" dirty="0">
                <a:solidFill>
                  <a:srgbClr val="000000"/>
                </a:solidFill>
                <a:effectLst/>
                <a:latin typeface="Arial" panose="020B0604020202020204" pitchFamily="34" charset="0"/>
                <a:cs typeface="Arial" panose="020B0604020202020204" pitchFamily="34" charset="0"/>
              </a:rPr>
              <a:t>People in New Delhi order more products.</a:t>
            </a:r>
          </a:p>
          <a:p>
            <a:pPr marL="285750" indent="-285750">
              <a:buFont typeface="Arial" panose="020B0604020202020204" pitchFamily="34" charset="0"/>
              <a:buChar char="•"/>
            </a:pPr>
            <a:r>
              <a:rPr lang="en-US" sz="2200" b="1" i="0" dirty="0">
                <a:solidFill>
                  <a:srgbClr val="000000"/>
                </a:solidFill>
                <a:effectLst/>
                <a:latin typeface="Arial" panose="020B0604020202020204" pitchFamily="34" charset="0"/>
                <a:cs typeface="Arial" panose="020B0604020202020204" pitchFamily="34" charset="0"/>
              </a:rPr>
              <a:t>Most of the </a:t>
            </a:r>
            <a:r>
              <a:rPr lang="en-US" sz="2200" b="1" dirty="0">
                <a:solidFill>
                  <a:srgbClr val="000000"/>
                </a:solidFill>
                <a:latin typeface="Arial" panose="020B0604020202020204" pitchFamily="34" charset="0"/>
                <a:cs typeface="Arial" panose="020B0604020202020204" pitchFamily="34" charset="0"/>
              </a:rPr>
              <a:t>customers</a:t>
            </a:r>
            <a:r>
              <a:rPr lang="en-US" sz="2200" b="1" i="0" dirty="0">
                <a:solidFill>
                  <a:srgbClr val="000000"/>
                </a:solidFill>
                <a:effectLst/>
                <a:latin typeface="Arial" panose="020B0604020202020204" pitchFamily="34" charset="0"/>
                <a:cs typeface="Arial" panose="020B0604020202020204" pitchFamily="34" charset="0"/>
              </a:rPr>
              <a:t> are from Maharashtra state.</a:t>
            </a:r>
            <a:endParaRPr lang="en-US" b="1" i="0" dirty="0">
              <a:solidFill>
                <a:srgbClr val="000000"/>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26A3BED7-9655-ECD2-49A2-176C8BEC6A3B}"/>
              </a:ext>
            </a:extLst>
          </p:cNvPr>
          <p:cNvPicPr>
            <a:picLocks noChangeAspect="1"/>
          </p:cNvPicPr>
          <p:nvPr/>
        </p:nvPicPr>
        <p:blipFill>
          <a:blip r:embed="rId2"/>
          <a:stretch>
            <a:fillRect/>
          </a:stretch>
        </p:blipFill>
        <p:spPr>
          <a:xfrm>
            <a:off x="9488003" y="535910"/>
            <a:ext cx="2339543" cy="2377646"/>
          </a:xfrm>
          <a:prstGeom prst="rect">
            <a:avLst/>
          </a:prstGeom>
        </p:spPr>
      </p:pic>
    </p:spTree>
    <p:extLst>
      <p:ext uri="{BB962C8B-B14F-4D97-AF65-F5344CB8AC3E}">
        <p14:creationId xmlns:p14="http://schemas.microsoft.com/office/powerpoint/2010/main" val="123808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DDAA390-1E4B-4C70-A47D-16A356D3DECE}"/>
              </a:ext>
            </a:extLst>
          </p:cNvPr>
          <p:cNvSpPr/>
          <p:nvPr/>
        </p:nvSpPr>
        <p:spPr>
          <a:xfrm>
            <a:off x="3996641" y="453684"/>
            <a:ext cx="3589147" cy="707886"/>
          </a:xfrm>
          <a:prstGeom prst="roundRect">
            <a:avLst>
              <a:gd name="adj" fmla="val 18424"/>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lumMod val="95000"/>
                  </a:schemeClr>
                </a:solidFill>
                <a:latin typeface="Bodoni MT" panose="02070603080606020203" pitchFamily="18" charset="0"/>
                <a:ea typeface="Inter" panose="02000503000000020004" pitchFamily="50" charset="0"/>
                <a:cs typeface="Inter" panose="02000503000000020004" pitchFamily="50" charset="0"/>
              </a:rPr>
              <a:t>Suggestions</a:t>
            </a:r>
            <a:r>
              <a:rPr lang="en-US" sz="4800" dirty="0">
                <a:solidFill>
                  <a:schemeClr val="bg1">
                    <a:lumMod val="95000"/>
                  </a:schemeClr>
                </a:solidFill>
                <a:latin typeface="High Tower Text" panose="02040502050506030303" pitchFamily="18" charset="0"/>
                <a:ea typeface="Inter" panose="02000503000000020004" pitchFamily="50" charset="0"/>
                <a:cs typeface="Inter" panose="02000503000000020004" pitchFamily="50" charset="0"/>
              </a:rPr>
              <a:t>  </a:t>
            </a:r>
            <a:endParaRPr lang="en-GB" sz="4800" dirty="0">
              <a:solidFill>
                <a:schemeClr val="bg1">
                  <a:lumMod val="95000"/>
                </a:schemeClr>
              </a:solidFill>
              <a:latin typeface="High Tower Text" panose="02040502050506030303" pitchFamily="18" charset="0"/>
              <a:ea typeface="Inter" panose="02000503000000020004" pitchFamily="50" charset="0"/>
              <a:cs typeface="Inter" panose="02000503000000020004" pitchFamily="50" charset="0"/>
            </a:endParaRPr>
          </a:p>
        </p:txBody>
      </p:sp>
      <p:sp>
        <p:nvSpPr>
          <p:cNvPr id="14" name="TextBox 13">
            <a:extLst>
              <a:ext uri="{FF2B5EF4-FFF2-40B4-BE49-F238E27FC236}">
                <a16:creationId xmlns:a16="http://schemas.microsoft.com/office/drawing/2014/main" id="{42B47718-DFBC-6DAE-0458-3F5977C450EF}"/>
              </a:ext>
            </a:extLst>
          </p:cNvPr>
          <p:cNvSpPr txBox="1"/>
          <p:nvPr/>
        </p:nvSpPr>
        <p:spPr>
          <a:xfrm>
            <a:off x="903514" y="1763485"/>
            <a:ext cx="10384972" cy="6186309"/>
          </a:xfrm>
          <a:prstGeom prst="rect">
            <a:avLst/>
          </a:prstGeom>
          <a:noFill/>
        </p:spPr>
        <p:txBody>
          <a:bodyPr wrap="square" rtlCol="0">
            <a:spAutoFit/>
          </a:bodyPr>
          <a:lstStyle/>
          <a:p>
            <a:r>
              <a:rPr lang="en-IN" sz="2400" dirty="0">
                <a:latin typeface="Palatino Linotype" panose="02040502050505030304" pitchFamily="18" charset="0"/>
              </a:rPr>
              <a:t>Based on this analysis, Amazon should try to implement the below aspects:</a:t>
            </a:r>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r>
              <a:rPr lang="en-IN" sz="2400" b="1" dirty="0"/>
              <a:t>Since most of the orders are from Maharashtra and Delhi, amazon should try to increase their distribution partners in these areas so that they can deliver the products without any inconvenience. </a:t>
            </a:r>
          </a:p>
          <a:p>
            <a:pPr marL="342900" indent="-342900">
              <a:buFont typeface="Wingdings" panose="05000000000000000000" pitchFamily="2" charset="2"/>
              <a:buChar char="v"/>
            </a:pPr>
            <a:r>
              <a:rPr lang="en-IN" sz="2400" b="1" dirty="0"/>
              <a:t>They should try to increase T-shirt production before they get out of stock.</a:t>
            </a:r>
          </a:p>
          <a:p>
            <a:pPr marL="342900" indent="-342900">
              <a:buFont typeface="Wingdings" panose="05000000000000000000" pitchFamily="2" charset="2"/>
              <a:buChar char="v"/>
            </a:pPr>
            <a:r>
              <a:rPr lang="en-IN" sz="2400" b="1" dirty="0"/>
              <a:t>Marketing team of the company should focus more on the least ordered products and zones and continuously follow the latest trends which are in high demand but less production.</a:t>
            </a:r>
          </a:p>
          <a:p>
            <a:pPr marL="342900" indent="-342900">
              <a:buFont typeface="Wingdings" panose="05000000000000000000" pitchFamily="2" charset="2"/>
              <a:buChar char="v"/>
            </a:pPr>
            <a:r>
              <a:rPr lang="en-IN" sz="2400" b="1" dirty="0"/>
              <a:t>Company should try to address problems which lead to cancellation of the orders by taking feedback from the customers.</a:t>
            </a:r>
          </a:p>
          <a:p>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endParaRPr lang="en-US" b="1" i="0"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5838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48E5E13-86FE-4923-8C65-F03A91827BC2}"/>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51695F52-4DFE-426F-A6E5-454B7D1E29FE}"/>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58CF9FB-F5CA-4B59-A222-7F046A3ED07B}"/>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A8E8C83-9B3D-4B47-8C29-1713C483237F}"/>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ED0050DF-723B-4A1F-97B0-2DEE56B879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C6C2E425-BB4B-45A0-A496-681679873C48}"/>
              </a:ext>
            </a:extLst>
          </p:cNvPr>
          <p:cNvSpPr txBox="1"/>
          <p:nvPr/>
        </p:nvSpPr>
        <p:spPr>
          <a:xfrm>
            <a:off x="3193334" y="601746"/>
            <a:ext cx="4261103" cy="830997"/>
          </a:xfrm>
          <a:prstGeom prst="rect">
            <a:avLst/>
          </a:prstGeom>
          <a:noFill/>
        </p:spPr>
        <p:txBody>
          <a:bodyPr wrap="none" rtlCol="0">
            <a:spAutoFit/>
          </a:bodyPr>
          <a:lstStyle/>
          <a:p>
            <a:r>
              <a:rPr lang="en-IN" sz="4800" dirty="0">
                <a:latin typeface="Copperplate Gothic Bold" panose="020E0705020206020404" pitchFamily="34" charset="0"/>
              </a:rPr>
              <a:t>Conclusion</a:t>
            </a:r>
          </a:p>
        </p:txBody>
      </p:sp>
      <p:sp>
        <p:nvSpPr>
          <p:cNvPr id="7" name="TextBox 6">
            <a:extLst>
              <a:ext uri="{FF2B5EF4-FFF2-40B4-BE49-F238E27FC236}">
                <a16:creationId xmlns:a16="http://schemas.microsoft.com/office/drawing/2014/main" id="{6303825C-A929-1BA0-6049-690633A7AFB6}"/>
              </a:ext>
            </a:extLst>
          </p:cNvPr>
          <p:cNvSpPr txBox="1"/>
          <p:nvPr/>
        </p:nvSpPr>
        <p:spPr>
          <a:xfrm>
            <a:off x="493293" y="1709809"/>
            <a:ext cx="8665719" cy="4154984"/>
          </a:xfrm>
          <a:prstGeom prst="rect">
            <a:avLst/>
          </a:prstGeom>
          <a:noFill/>
        </p:spPr>
        <p:txBody>
          <a:bodyPr wrap="square">
            <a:spAutoFit/>
          </a:bodyPr>
          <a:lstStyle/>
          <a:p>
            <a:pPr marL="342900" indent="-342900">
              <a:buFont typeface="Wingdings" panose="05000000000000000000" pitchFamily="2" charset="2"/>
              <a:buChar char="§"/>
            </a:pPr>
            <a:r>
              <a:rPr lang="en-IN" sz="2400" dirty="0"/>
              <a:t>By conducting a thorough analysis of the dataset, we aim to provide valuable insights into industry dynamics, choices of the people in the market, and current trends in the market and also where to invest more to get more income according to the interest of the customers.</a:t>
            </a:r>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
            </a:pPr>
            <a:r>
              <a:rPr lang="en-US" sz="2400" dirty="0"/>
              <a:t>The project’s findings would be very valuable for investors policy makers, and marketing committees to find a better strategy to get profit in the sales market for the company and also make decisions related to amount of number of quantities to be produced to get the profits.</a:t>
            </a:r>
            <a:endParaRPr lang="en-IN" sz="2400" dirty="0"/>
          </a:p>
        </p:txBody>
      </p:sp>
    </p:spTree>
    <p:extLst>
      <p:ext uri="{BB962C8B-B14F-4D97-AF65-F5344CB8AC3E}">
        <p14:creationId xmlns:p14="http://schemas.microsoft.com/office/powerpoint/2010/main" val="254926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TextBox 23">
            <a:extLst>
              <a:ext uri="{FF2B5EF4-FFF2-40B4-BE49-F238E27FC236}">
                <a16:creationId xmlns:a16="http://schemas.microsoft.com/office/drawing/2014/main" id="{CC9BD28D-55F8-486A-9F93-D3268DEDBC31}"/>
              </a:ext>
            </a:extLst>
          </p:cNvPr>
          <p:cNvSpPr txBox="1"/>
          <p:nvPr/>
        </p:nvSpPr>
        <p:spPr>
          <a:xfrm>
            <a:off x="3607512" y="2767280"/>
            <a:ext cx="4995278" cy="1323439"/>
          </a:xfrm>
          <a:prstGeom prst="rect">
            <a:avLst/>
          </a:prstGeom>
          <a:noFill/>
        </p:spPr>
        <p:txBody>
          <a:bodyPr wrap="none" rtlCol="0">
            <a:spAutoFit/>
          </a:bodyPr>
          <a:lstStyle/>
          <a:p>
            <a:pPr algn="ctr"/>
            <a:r>
              <a:rPr lang="en-IN" sz="8000" dirty="0">
                <a:latin typeface="Fira Sans Medium" panose="020B0603050000020004" pitchFamily="34" charset="0"/>
              </a:rPr>
              <a:t>Thank you</a:t>
            </a:r>
            <a:endParaRPr lang="en-IN" sz="6600" dirty="0">
              <a:latin typeface="Fira Sans Medium" panose="020B0603050000020004" pitchFamily="34" charset="0"/>
            </a:endParaRPr>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1677F821-6945-4FB5-9887-69FB75DABC89}"/>
              </a:ext>
            </a:extLst>
          </p:cNvPr>
          <p:cNvGrpSpPr/>
          <p:nvPr/>
        </p:nvGrpSpPr>
        <p:grpSpPr>
          <a:xfrm>
            <a:off x="-3681143" y="-2297674"/>
            <a:ext cx="7362285" cy="7105531"/>
            <a:chOff x="-2861483" y="-2254131"/>
            <a:chExt cx="7362285" cy="7105531"/>
          </a:xfrm>
        </p:grpSpPr>
        <p:sp>
          <p:nvSpPr>
            <p:cNvPr id="6" name="Graphic 4">
              <a:extLst>
                <a:ext uri="{FF2B5EF4-FFF2-40B4-BE49-F238E27FC236}">
                  <a16:creationId xmlns:a16="http://schemas.microsoft.com/office/drawing/2014/main" id="{834BA1D4-0C72-474A-83FF-2D1B207A407E}"/>
                </a:ext>
              </a:extLst>
            </p:cNvPr>
            <p:cNvSpPr/>
            <p:nvPr/>
          </p:nvSpPr>
          <p:spPr>
            <a:xfrm rot="2476041">
              <a:off x="-634236"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1320786"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sp>
          <p:nvSpPr>
            <p:cNvPr id="25" name="Graphic 11">
              <a:extLst>
                <a:ext uri="{FF2B5EF4-FFF2-40B4-BE49-F238E27FC236}">
                  <a16:creationId xmlns:a16="http://schemas.microsoft.com/office/drawing/2014/main" id="{22B03510-4CF1-46CA-BE80-1E37CD0837F6}"/>
                </a:ext>
              </a:extLst>
            </p:cNvPr>
            <p:cNvSpPr/>
            <p:nvPr/>
          </p:nvSpPr>
          <p:spPr>
            <a:xfrm rot="8901965">
              <a:off x="3130551"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sp>
        <p:nvSpPr>
          <p:cNvPr id="9" name="Freeform: Shape 8">
            <a:extLst>
              <a:ext uri="{FF2B5EF4-FFF2-40B4-BE49-F238E27FC236}">
                <a16:creationId xmlns:a16="http://schemas.microsoft.com/office/drawing/2014/main" id="{B22F9731-B0FC-4706-9E67-202F61A914FF}"/>
              </a:ext>
            </a:extLst>
          </p:cNvPr>
          <p:cNvSpPr/>
          <p:nvPr/>
        </p:nvSpPr>
        <p:spPr>
          <a:xfrm>
            <a:off x="5105400" y="3832087"/>
            <a:ext cx="1503082" cy="403669"/>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753DC809-06A1-40CF-AA17-0E8089FE7962}"/>
              </a:ext>
            </a:extLst>
          </p:cNvPr>
          <p:cNvSpPr/>
          <p:nvPr/>
        </p:nvSpPr>
        <p:spPr>
          <a:xfrm>
            <a:off x="6393463" y="3832087"/>
            <a:ext cx="405318" cy="330866"/>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174069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1D768DA-1DA7-4CBE-8E6C-2229D90C9DE0}"/>
              </a:ext>
            </a:extLst>
          </p:cNvPr>
          <p:cNvSpPr/>
          <p:nvPr/>
        </p:nvSpPr>
        <p:spPr>
          <a:xfrm>
            <a:off x="0" y="-324873"/>
            <a:ext cx="4372860" cy="7508753"/>
          </a:xfrm>
          <a:custGeom>
            <a:avLst/>
            <a:gdLst>
              <a:gd name="connsiteX0" fmla="*/ 2661351 w 4372860"/>
              <a:gd name="connsiteY0" fmla="*/ 1435 h 7508753"/>
              <a:gd name="connsiteX1" fmla="*/ 4282136 w 4372860"/>
              <a:gd name="connsiteY1" fmla="*/ 739952 h 7508753"/>
              <a:gd name="connsiteX2" fmla="*/ 4175271 w 4372860"/>
              <a:gd name="connsiteY2" fmla="*/ 3127041 h 7508753"/>
              <a:gd name="connsiteX3" fmla="*/ 4164583 w 4372860"/>
              <a:gd name="connsiteY3" fmla="*/ 5152012 h 7508753"/>
              <a:gd name="connsiteX4" fmla="*/ 3477088 w 4372860"/>
              <a:gd name="connsiteY4" fmla="*/ 7200814 h 7508753"/>
              <a:gd name="connsiteX5" fmla="*/ 1951028 w 4372860"/>
              <a:gd name="connsiteY5" fmla="*/ 7350182 h 7508753"/>
              <a:gd name="connsiteX6" fmla="*/ 1790700 w 4372860"/>
              <a:gd name="connsiteY6" fmla="*/ 7268067 h 7508753"/>
              <a:gd name="connsiteX7" fmla="*/ 1790700 w 4372860"/>
              <a:gd name="connsiteY7" fmla="*/ 7360673 h 7508753"/>
              <a:gd name="connsiteX8" fmla="*/ 0 w 4372860"/>
              <a:gd name="connsiteY8" fmla="*/ 7360673 h 7508753"/>
              <a:gd name="connsiteX9" fmla="*/ 0 w 4372860"/>
              <a:gd name="connsiteY9" fmla="*/ 185173 h 7508753"/>
              <a:gd name="connsiteX10" fmla="*/ 1659303 w 4372860"/>
              <a:gd name="connsiteY10" fmla="*/ 185173 h 7508753"/>
              <a:gd name="connsiteX11" fmla="*/ 1661275 w 4372860"/>
              <a:gd name="connsiteY11" fmla="*/ 184277 h 7508753"/>
              <a:gd name="connsiteX12" fmla="*/ 2661351 w 4372860"/>
              <a:gd name="connsiteY12" fmla="*/ 1435 h 750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2860" h="7508753">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TextBox 29">
            <a:extLst>
              <a:ext uri="{FF2B5EF4-FFF2-40B4-BE49-F238E27FC236}">
                <a16:creationId xmlns:a16="http://schemas.microsoft.com/office/drawing/2014/main" id="{8BDC5375-5814-427B-930D-D88EDD79BF3F}"/>
              </a:ext>
            </a:extLst>
          </p:cNvPr>
          <p:cNvSpPr txBox="1"/>
          <p:nvPr/>
        </p:nvSpPr>
        <p:spPr>
          <a:xfrm>
            <a:off x="624664" y="2942769"/>
            <a:ext cx="2701381" cy="830997"/>
          </a:xfrm>
          <a:prstGeom prst="rect">
            <a:avLst/>
          </a:prstGeom>
          <a:noFill/>
        </p:spPr>
        <p:txBody>
          <a:bodyPr wrap="none" rtlCol="0">
            <a:spAutoFit/>
          </a:bodyPr>
          <a:lstStyle/>
          <a:p>
            <a:r>
              <a:rPr lang="en-IN" sz="4800" dirty="0">
                <a:solidFill>
                  <a:schemeClr val="bg1"/>
                </a:solidFill>
                <a:latin typeface="Fira Sans Medium" panose="020B0603050000020004" pitchFamily="34" charset="0"/>
              </a:rPr>
              <a:t>Contents</a:t>
            </a:r>
            <a:endParaRPr lang="en-IN" sz="4000" dirty="0">
              <a:solidFill>
                <a:schemeClr val="bg1"/>
              </a:solidFill>
              <a:latin typeface="Fira Sans Medium" panose="020B0603050000020004" pitchFamily="34" charset="0"/>
            </a:endParaRPr>
          </a:p>
        </p:txBody>
      </p:sp>
      <p:sp>
        <p:nvSpPr>
          <p:cNvPr id="32" name="TextBox 31">
            <a:extLst>
              <a:ext uri="{FF2B5EF4-FFF2-40B4-BE49-F238E27FC236}">
                <a16:creationId xmlns:a16="http://schemas.microsoft.com/office/drawing/2014/main" id="{189F3F56-1988-439E-BA2E-26475C3AB60B}"/>
              </a:ext>
            </a:extLst>
          </p:cNvPr>
          <p:cNvSpPr txBox="1"/>
          <p:nvPr/>
        </p:nvSpPr>
        <p:spPr>
          <a:xfrm>
            <a:off x="6677842" y="1287998"/>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Introduction</a:t>
            </a:r>
            <a:endParaRPr lang="en-IN" dirty="0">
              <a:latin typeface="Fira Sans Medium" panose="020B0603050000020004" pitchFamily="34" charset="0"/>
            </a:endParaRPr>
          </a:p>
        </p:txBody>
      </p:sp>
      <p:sp>
        <p:nvSpPr>
          <p:cNvPr id="33" name="TextBox 32">
            <a:extLst>
              <a:ext uri="{FF2B5EF4-FFF2-40B4-BE49-F238E27FC236}">
                <a16:creationId xmlns:a16="http://schemas.microsoft.com/office/drawing/2014/main" id="{5C9B9B7F-18A8-4C58-AAF2-3FB3E1D83597}"/>
              </a:ext>
            </a:extLst>
          </p:cNvPr>
          <p:cNvSpPr txBox="1"/>
          <p:nvPr/>
        </p:nvSpPr>
        <p:spPr>
          <a:xfrm>
            <a:off x="6653889" y="1936990"/>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Work flow of project</a:t>
            </a:r>
            <a:endParaRPr lang="en-IN" dirty="0">
              <a:latin typeface="Fira Sans Medium" panose="020B0603050000020004" pitchFamily="34" charset="0"/>
            </a:endParaRPr>
          </a:p>
        </p:txBody>
      </p:sp>
      <p:sp>
        <p:nvSpPr>
          <p:cNvPr id="34" name="TextBox 33">
            <a:extLst>
              <a:ext uri="{FF2B5EF4-FFF2-40B4-BE49-F238E27FC236}">
                <a16:creationId xmlns:a16="http://schemas.microsoft.com/office/drawing/2014/main" id="{C382D672-5F99-41CB-9E9E-873E1E7D3065}"/>
              </a:ext>
            </a:extLst>
          </p:cNvPr>
          <p:cNvSpPr txBox="1"/>
          <p:nvPr/>
        </p:nvSpPr>
        <p:spPr>
          <a:xfrm>
            <a:off x="6653889" y="2599258"/>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System Requirements</a:t>
            </a:r>
            <a:endParaRPr lang="en-IN" dirty="0">
              <a:latin typeface="Fira Sans Medium" panose="020B0603050000020004" pitchFamily="34" charset="0"/>
            </a:endParaRPr>
          </a:p>
        </p:txBody>
      </p:sp>
      <p:sp>
        <p:nvSpPr>
          <p:cNvPr id="35" name="TextBox 34">
            <a:extLst>
              <a:ext uri="{FF2B5EF4-FFF2-40B4-BE49-F238E27FC236}">
                <a16:creationId xmlns:a16="http://schemas.microsoft.com/office/drawing/2014/main" id="{9463D3C9-2C80-4CBA-9EB0-56C1A4688153}"/>
              </a:ext>
            </a:extLst>
          </p:cNvPr>
          <p:cNvSpPr txBox="1"/>
          <p:nvPr/>
        </p:nvSpPr>
        <p:spPr>
          <a:xfrm>
            <a:off x="6677844" y="3224032"/>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Visualisation</a:t>
            </a:r>
            <a:endParaRPr lang="en-IN" dirty="0">
              <a:latin typeface="Fira Sans Medium" panose="020B0603050000020004" pitchFamily="34" charset="0"/>
            </a:endParaRPr>
          </a:p>
        </p:txBody>
      </p:sp>
      <p:sp>
        <p:nvSpPr>
          <p:cNvPr id="36" name="TextBox 35">
            <a:extLst>
              <a:ext uri="{FF2B5EF4-FFF2-40B4-BE49-F238E27FC236}">
                <a16:creationId xmlns:a16="http://schemas.microsoft.com/office/drawing/2014/main" id="{88966208-5B6C-48D9-B93A-D29B368A5542}"/>
              </a:ext>
            </a:extLst>
          </p:cNvPr>
          <p:cNvSpPr txBox="1"/>
          <p:nvPr/>
        </p:nvSpPr>
        <p:spPr>
          <a:xfrm>
            <a:off x="6677845" y="3872255"/>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Key Insights </a:t>
            </a:r>
            <a:endParaRPr lang="en-IN" dirty="0">
              <a:latin typeface="Fira Sans Medium" panose="020B0603050000020004" pitchFamily="34" charset="0"/>
            </a:endParaRPr>
          </a:p>
        </p:txBody>
      </p:sp>
      <p:grpSp>
        <p:nvGrpSpPr>
          <p:cNvPr id="44" name="Group 43">
            <a:extLst>
              <a:ext uri="{FF2B5EF4-FFF2-40B4-BE49-F238E27FC236}">
                <a16:creationId xmlns:a16="http://schemas.microsoft.com/office/drawing/2014/main" id="{7C1C0611-29CB-4817-A0BC-F7BF53A734A8}"/>
              </a:ext>
            </a:extLst>
          </p:cNvPr>
          <p:cNvGrpSpPr/>
          <p:nvPr/>
        </p:nvGrpSpPr>
        <p:grpSpPr>
          <a:xfrm>
            <a:off x="6083564" y="815056"/>
            <a:ext cx="158616" cy="5240511"/>
            <a:chOff x="5198868" y="938018"/>
            <a:chExt cx="158344" cy="5242322"/>
          </a:xfrm>
        </p:grpSpPr>
        <p:cxnSp>
          <p:nvCxnSpPr>
            <p:cNvPr id="12" name="Straight Connector 11">
              <a:extLst>
                <a:ext uri="{FF2B5EF4-FFF2-40B4-BE49-F238E27FC236}">
                  <a16:creationId xmlns:a16="http://schemas.microsoft.com/office/drawing/2014/main" id="{9A4C75BB-2684-4FC5-8A3B-909FB4A17999}"/>
                </a:ext>
              </a:extLst>
            </p:cNvPr>
            <p:cNvCxnSpPr>
              <a:cxnSpLocks/>
            </p:cNvCxnSpPr>
            <p:nvPr/>
          </p:nvCxnSpPr>
          <p:spPr>
            <a:xfrm>
              <a:off x="5276849" y="1016000"/>
              <a:ext cx="0" cy="5051425"/>
            </a:xfrm>
            <a:prstGeom prst="line">
              <a:avLst/>
            </a:prstGeom>
            <a:ln w="38100" cap="rnd">
              <a:solidFill>
                <a:schemeClr val="tx1">
                  <a:lumMod val="65000"/>
                  <a:lumOff val="35000"/>
                  <a:alpha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C28BED4-C907-42EB-BA8D-D0AB5A841AF8}"/>
                </a:ext>
              </a:extLst>
            </p:cNvPr>
            <p:cNvSpPr/>
            <p:nvPr/>
          </p:nvSpPr>
          <p:spPr>
            <a:xfrm>
              <a:off x="5198868" y="9380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0E494FF-2B0F-4AF2-BB3F-F356831C2AA7}"/>
                </a:ext>
              </a:extLst>
            </p:cNvPr>
            <p:cNvSpPr/>
            <p:nvPr/>
          </p:nvSpPr>
          <p:spPr>
            <a:xfrm>
              <a:off x="5198868" y="1564585"/>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FB5A5CD-C6FE-4A85-B64D-9A297D73FA9C}"/>
                </a:ext>
              </a:extLst>
            </p:cNvPr>
            <p:cNvSpPr/>
            <p:nvPr/>
          </p:nvSpPr>
          <p:spPr>
            <a:xfrm>
              <a:off x="5198868" y="2191152"/>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E0ED9E14-D1D3-47D6-84CE-60ACBFCA09C9}"/>
                </a:ext>
              </a:extLst>
            </p:cNvPr>
            <p:cNvSpPr/>
            <p:nvPr/>
          </p:nvSpPr>
          <p:spPr>
            <a:xfrm>
              <a:off x="5198868" y="2846291"/>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C54AD29-E340-4100-AEAF-2BFD671E827F}"/>
                </a:ext>
              </a:extLst>
            </p:cNvPr>
            <p:cNvSpPr/>
            <p:nvPr/>
          </p:nvSpPr>
          <p:spPr>
            <a:xfrm>
              <a:off x="5198868" y="34800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965F061A-4290-44CA-A3DC-9E69882AF9E9}"/>
                </a:ext>
              </a:extLst>
            </p:cNvPr>
            <p:cNvSpPr/>
            <p:nvPr/>
          </p:nvSpPr>
          <p:spPr>
            <a:xfrm>
              <a:off x="5198868" y="41137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6F45837C-36A9-453E-9797-13E5AD22484F}"/>
                </a:ext>
              </a:extLst>
            </p:cNvPr>
            <p:cNvSpPr/>
            <p:nvPr/>
          </p:nvSpPr>
          <p:spPr>
            <a:xfrm>
              <a:off x="5198868" y="4749810"/>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C81E11A5-98F7-4B68-B35F-8D355C18A68B}"/>
                </a:ext>
              </a:extLst>
            </p:cNvPr>
            <p:cNvSpPr/>
            <p:nvPr/>
          </p:nvSpPr>
          <p:spPr>
            <a:xfrm>
              <a:off x="5198868" y="53859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7CC8808A-2315-46CD-B29E-68A20FEF1FBF}"/>
                </a:ext>
              </a:extLst>
            </p:cNvPr>
            <p:cNvSpPr/>
            <p:nvPr/>
          </p:nvSpPr>
          <p:spPr>
            <a:xfrm>
              <a:off x="5201249" y="6024377"/>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TextBox 39">
            <a:extLst>
              <a:ext uri="{FF2B5EF4-FFF2-40B4-BE49-F238E27FC236}">
                <a16:creationId xmlns:a16="http://schemas.microsoft.com/office/drawing/2014/main" id="{6381D9B4-93B7-42F2-8D32-8ED071BC3419}"/>
              </a:ext>
            </a:extLst>
          </p:cNvPr>
          <p:cNvSpPr txBox="1"/>
          <p:nvPr/>
        </p:nvSpPr>
        <p:spPr>
          <a:xfrm>
            <a:off x="6677843" y="4473765"/>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Suggestions </a:t>
            </a:r>
            <a:endParaRPr lang="en-IN" dirty="0">
              <a:latin typeface="Fira Sans Medium" panose="020B0603050000020004" pitchFamily="34" charset="0"/>
            </a:endParaRPr>
          </a:p>
        </p:txBody>
      </p:sp>
      <p:sp>
        <p:nvSpPr>
          <p:cNvPr id="41" name="TextBox 40">
            <a:extLst>
              <a:ext uri="{FF2B5EF4-FFF2-40B4-BE49-F238E27FC236}">
                <a16:creationId xmlns:a16="http://schemas.microsoft.com/office/drawing/2014/main" id="{CC1D7BD8-8896-4972-BF10-159C0BF911D8}"/>
              </a:ext>
            </a:extLst>
          </p:cNvPr>
          <p:cNvSpPr txBox="1"/>
          <p:nvPr/>
        </p:nvSpPr>
        <p:spPr>
          <a:xfrm>
            <a:off x="6653889" y="5122757"/>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Conclusion</a:t>
            </a:r>
            <a:endParaRPr lang="en-IN" dirty="0">
              <a:latin typeface="Fira Sans Medium" panose="020B0603050000020004" pitchFamily="34" charset="0"/>
            </a:endParaRPr>
          </a:p>
        </p:txBody>
      </p:sp>
      <p:sp>
        <p:nvSpPr>
          <p:cNvPr id="42" name="TextBox 41">
            <a:extLst>
              <a:ext uri="{FF2B5EF4-FFF2-40B4-BE49-F238E27FC236}">
                <a16:creationId xmlns:a16="http://schemas.microsoft.com/office/drawing/2014/main" id="{9FAF568A-D958-457A-8DE2-4F190BE2D93B}"/>
              </a:ext>
            </a:extLst>
          </p:cNvPr>
          <p:cNvSpPr txBox="1"/>
          <p:nvPr/>
        </p:nvSpPr>
        <p:spPr>
          <a:xfrm>
            <a:off x="6677841" y="700196"/>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Abstract</a:t>
            </a:r>
            <a:endParaRPr lang="en-IN" dirty="0">
              <a:latin typeface="Fira Sans Medium" panose="020B0603050000020004" pitchFamily="34" charset="0"/>
            </a:endParaRPr>
          </a:p>
        </p:txBody>
      </p:sp>
      <p:sp>
        <p:nvSpPr>
          <p:cNvPr id="47" name="Graphic 4">
            <a:extLst>
              <a:ext uri="{FF2B5EF4-FFF2-40B4-BE49-F238E27FC236}">
                <a16:creationId xmlns:a16="http://schemas.microsoft.com/office/drawing/2014/main" id="{FDE3956F-D0F9-4520-9EDA-791F817D6CBB}"/>
              </a:ext>
            </a:extLst>
          </p:cNvPr>
          <p:cNvSpPr/>
          <p:nvPr/>
        </p:nvSpPr>
        <p:spPr>
          <a:xfrm rot="12382247">
            <a:off x="11217169" y="4896190"/>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48" name="Graphic 4">
            <a:extLst>
              <a:ext uri="{FF2B5EF4-FFF2-40B4-BE49-F238E27FC236}">
                <a16:creationId xmlns:a16="http://schemas.microsoft.com/office/drawing/2014/main" id="{145D7E10-549D-49F4-A303-0DA5C5A7C5DD}"/>
              </a:ext>
            </a:extLst>
          </p:cNvPr>
          <p:cNvSpPr/>
          <p:nvPr/>
        </p:nvSpPr>
        <p:spPr>
          <a:xfrm rot="3308474" flipH="1">
            <a:off x="11102532" y="5638359"/>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sp>
        <p:nvSpPr>
          <p:cNvPr id="27" name="TextBox 26">
            <a:extLst>
              <a:ext uri="{FF2B5EF4-FFF2-40B4-BE49-F238E27FC236}">
                <a16:creationId xmlns:a16="http://schemas.microsoft.com/office/drawing/2014/main" id="{560A116B-CEAA-4F52-BBCF-7ACCB506DD15}"/>
              </a:ext>
            </a:extLst>
          </p:cNvPr>
          <p:cNvSpPr txBox="1"/>
          <p:nvPr/>
        </p:nvSpPr>
        <p:spPr>
          <a:xfrm>
            <a:off x="5008057" y="67853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01</a:t>
            </a:r>
            <a:endParaRPr lang="en-IN" dirty="0">
              <a:latin typeface="Fira Sans Medium" panose="020B0603050000020004" pitchFamily="34" charset="0"/>
            </a:endParaRPr>
          </a:p>
        </p:txBody>
      </p:sp>
      <p:sp>
        <p:nvSpPr>
          <p:cNvPr id="28" name="TextBox 27">
            <a:extLst>
              <a:ext uri="{FF2B5EF4-FFF2-40B4-BE49-F238E27FC236}">
                <a16:creationId xmlns:a16="http://schemas.microsoft.com/office/drawing/2014/main" id="{357E1C47-5F9B-4DEC-AB74-280817249E80}"/>
              </a:ext>
            </a:extLst>
          </p:cNvPr>
          <p:cNvSpPr txBox="1"/>
          <p:nvPr/>
        </p:nvSpPr>
        <p:spPr>
          <a:xfrm>
            <a:off x="5008057" y="130337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02</a:t>
            </a:r>
            <a:endParaRPr lang="en-IN" dirty="0">
              <a:latin typeface="Fira Sans Medium" panose="020B0603050000020004" pitchFamily="34" charset="0"/>
            </a:endParaRPr>
          </a:p>
        </p:txBody>
      </p:sp>
      <p:sp>
        <p:nvSpPr>
          <p:cNvPr id="29" name="TextBox 28">
            <a:extLst>
              <a:ext uri="{FF2B5EF4-FFF2-40B4-BE49-F238E27FC236}">
                <a16:creationId xmlns:a16="http://schemas.microsoft.com/office/drawing/2014/main" id="{C69CE701-A04C-4B00-A98E-45155D83FCD6}"/>
              </a:ext>
            </a:extLst>
          </p:cNvPr>
          <p:cNvSpPr txBox="1"/>
          <p:nvPr/>
        </p:nvSpPr>
        <p:spPr>
          <a:xfrm>
            <a:off x="5008057" y="19265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03</a:t>
            </a:r>
            <a:endParaRPr lang="en-IN" dirty="0">
              <a:latin typeface="Fira Sans Medium" panose="020B0603050000020004" pitchFamily="34" charset="0"/>
            </a:endParaRPr>
          </a:p>
        </p:txBody>
      </p:sp>
      <p:sp>
        <p:nvSpPr>
          <p:cNvPr id="39" name="TextBox 38">
            <a:extLst>
              <a:ext uri="{FF2B5EF4-FFF2-40B4-BE49-F238E27FC236}">
                <a16:creationId xmlns:a16="http://schemas.microsoft.com/office/drawing/2014/main" id="{83DF6690-26EA-40D7-A858-D4888A649056}"/>
              </a:ext>
            </a:extLst>
          </p:cNvPr>
          <p:cNvSpPr txBox="1"/>
          <p:nvPr/>
        </p:nvSpPr>
        <p:spPr>
          <a:xfrm>
            <a:off x="5008057" y="257999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04</a:t>
            </a:r>
            <a:endParaRPr lang="en-IN" dirty="0">
              <a:latin typeface="Fira Sans Medium" panose="020B0603050000020004" pitchFamily="34" charset="0"/>
            </a:endParaRPr>
          </a:p>
        </p:txBody>
      </p:sp>
      <p:sp>
        <p:nvSpPr>
          <p:cNvPr id="43" name="TextBox 42">
            <a:extLst>
              <a:ext uri="{FF2B5EF4-FFF2-40B4-BE49-F238E27FC236}">
                <a16:creationId xmlns:a16="http://schemas.microsoft.com/office/drawing/2014/main" id="{C7991D8B-9248-4507-96C8-9632F6372F65}"/>
              </a:ext>
            </a:extLst>
          </p:cNvPr>
          <p:cNvSpPr txBox="1"/>
          <p:nvPr/>
        </p:nvSpPr>
        <p:spPr>
          <a:xfrm>
            <a:off x="5008057" y="322231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05</a:t>
            </a:r>
            <a:endParaRPr lang="en-IN" dirty="0">
              <a:latin typeface="Fira Sans Medium" panose="020B0603050000020004" pitchFamily="34" charset="0"/>
            </a:endParaRPr>
          </a:p>
        </p:txBody>
      </p:sp>
      <p:sp>
        <p:nvSpPr>
          <p:cNvPr id="45" name="TextBox 44">
            <a:extLst>
              <a:ext uri="{FF2B5EF4-FFF2-40B4-BE49-F238E27FC236}">
                <a16:creationId xmlns:a16="http://schemas.microsoft.com/office/drawing/2014/main" id="{5FB414D4-51D6-47FB-B7F0-69A452F41C2C}"/>
              </a:ext>
            </a:extLst>
          </p:cNvPr>
          <p:cNvSpPr txBox="1"/>
          <p:nvPr/>
        </p:nvSpPr>
        <p:spPr>
          <a:xfrm>
            <a:off x="5008057" y="38529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06</a:t>
            </a:r>
            <a:endParaRPr lang="en-IN" dirty="0">
              <a:latin typeface="Fira Sans Medium" panose="020B0603050000020004" pitchFamily="34" charset="0"/>
            </a:endParaRPr>
          </a:p>
        </p:txBody>
      </p:sp>
      <p:sp>
        <p:nvSpPr>
          <p:cNvPr id="46" name="TextBox 45">
            <a:extLst>
              <a:ext uri="{FF2B5EF4-FFF2-40B4-BE49-F238E27FC236}">
                <a16:creationId xmlns:a16="http://schemas.microsoft.com/office/drawing/2014/main" id="{79A6B042-B334-4F4D-9C90-18B8C401E2FF}"/>
              </a:ext>
            </a:extLst>
          </p:cNvPr>
          <p:cNvSpPr txBox="1"/>
          <p:nvPr/>
        </p:nvSpPr>
        <p:spPr>
          <a:xfrm>
            <a:off x="5008057" y="4488261"/>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07</a:t>
            </a:r>
            <a:endParaRPr lang="en-IN" dirty="0">
              <a:latin typeface="Fira Sans Medium" panose="020B0603050000020004" pitchFamily="34" charset="0"/>
            </a:endParaRPr>
          </a:p>
        </p:txBody>
      </p:sp>
      <p:sp>
        <p:nvSpPr>
          <p:cNvPr id="50" name="TextBox 49">
            <a:extLst>
              <a:ext uri="{FF2B5EF4-FFF2-40B4-BE49-F238E27FC236}">
                <a16:creationId xmlns:a16="http://schemas.microsoft.com/office/drawing/2014/main" id="{343C3476-6A5D-481C-970C-E198648BD50A}"/>
              </a:ext>
            </a:extLst>
          </p:cNvPr>
          <p:cNvSpPr txBox="1"/>
          <p:nvPr/>
        </p:nvSpPr>
        <p:spPr>
          <a:xfrm>
            <a:off x="5008057" y="5123527"/>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08</a:t>
            </a:r>
            <a:endParaRPr lang="en-IN" dirty="0">
              <a:latin typeface="Fira Sans Medium" panose="020B0603050000020004" pitchFamily="34" charset="0"/>
            </a:endParaRPr>
          </a:p>
        </p:txBody>
      </p:sp>
    </p:spTree>
    <p:extLst>
      <p:ext uri="{BB962C8B-B14F-4D97-AF65-F5344CB8AC3E}">
        <p14:creationId xmlns:p14="http://schemas.microsoft.com/office/powerpoint/2010/main" val="136443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59358E82-2085-4FDC-BB98-0AC776133192}"/>
              </a:ext>
            </a:extLst>
          </p:cNvPr>
          <p:cNvSpPr/>
          <p:nvPr/>
        </p:nvSpPr>
        <p:spPr>
          <a:xfrm>
            <a:off x="-266700" y="-3262994"/>
            <a:ext cx="12725400" cy="5687787"/>
          </a:xfrm>
          <a:prstGeom prst="ellipse">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E01B0333-67C2-4114-8841-981615299F70}"/>
              </a:ext>
            </a:extLst>
          </p:cNvPr>
          <p:cNvGrpSpPr/>
          <p:nvPr/>
        </p:nvGrpSpPr>
        <p:grpSpPr>
          <a:xfrm>
            <a:off x="939830" y="1031216"/>
            <a:ext cx="10312340" cy="1826284"/>
            <a:chOff x="3311855" y="3736152"/>
            <a:chExt cx="4123771" cy="928902"/>
          </a:xfrm>
          <a:solidFill>
            <a:srgbClr val="FF9900"/>
          </a:solidFill>
        </p:grpSpPr>
        <p:sp>
          <p:nvSpPr>
            <p:cNvPr id="7" name="Freeform: Shape 6">
              <a:extLst>
                <a:ext uri="{FF2B5EF4-FFF2-40B4-BE49-F238E27FC236}">
                  <a16:creationId xmlns:a16="http://schemas.microsoft.com/office/drawing/2014/main" id="{CB3B074F-AF3B-45D4-9277-1CA1BB0C11C6}"/>
                </a:ext>
              </a:extLst>
            </p:cNvPr>
            <p:cNvSpPr/>
            <p:nvPr/>
          </p:nvSpPr>
          <p:spPr>
            <a:xfrm>
              <a:off x="3311855" y="3817376"/>
              <a:ext cx="3760826" cy="847678"/>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6ED209F1-7EAD-4F07-B776-7C23C809D52D}"/>
                </a:ext>
              </a:extLst>
            </p:cNvPr>
            <p:cNvSpPr/>
            <p:nvPr/>
          </p:nvSpPr>
          <p:spPr>
            <a:xfrm>
              <a:off x="6662590" y="3736152"/>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sp>
        <p:nvSpPr>
          <p:cNvPr id="17" name="TextBox 16">
            <a:extLst>
              <a:ext uri="{FF2B5EF4-FFF2-40B4-BE49-F238E27FC236}">
                <a16:creationId xmlns:a16="http://schemas.microsoft.com/office/drawing/2014/main" id="{FC53E84F-9260-4622-8A3A-9672B61461A5}"/>
              </a:ext>
            </a:extLst>
          </p:cNvPr>
          <p:cNvSpPr txBox="1"/>
          <p:nvPr/>
        </p:nvSpPr>
        <p:spPr>
          <a:xfrm>
            <a:off x="457199" y="3301397"/>
            <a:ext cx="10991461" cy="2056973"/>
          </a:xfrm>
          <a:prstGeom prst="rect">
            <a:avLst/>
          </a:prstGeom>
          <a:noFill/>
        </p:spPr>
        <p:txBody>
          <a:bodyPr wrap="square" rtlCol="0">
            <a:spAutoFit/>
          </a:bodyPr>
          <a:lstStyle/>
          <a:p>
            <a:pPr algn="ctr">
              <a:lnSpc>
                <a:spcPct val="130000"/>
              </a:lnSpc>
            </a:pPr>
            <a:r>
              <a:rPr lang="en-US" sz="2000" dirty="0">
                <a:latin typeface="Segoe UI Variable Text Semibold" pitchFamily="2" charset="0"/>
                <a:ea typeface="Roboto" panose="02000000000000000000" pitchFamily="2" charset="0"/>
                <a:cs typeface="Roboto" panose="02000000000000000000" pitchFamily="2" charset="0"/>
              </a:rPr>
              <a:t>The primary objective of this data analysis project is to gain a</a:t>
            </a:r>
          </a:p>
          <a:p>
            <a:pPr algn="ctr">
              <a:lnSpc>
                <a:spcPct val="130000"/>
              </a:lnSpc>
            </a:pPr>
            <a:r>
              <a:rPr lang="en-US" sz="2000" dirty="0">
                <a:latin typeface="Segoe UI Variable Text Semibold" pitchFamily="2" charset="0"/>
                <a:ea typeface="Roboto" panose="02000000000000000000" pitchFamily="2" charset="0"/>
                <a:cs typeface="Roboto" panose="02000000000000000000" pitchFamily="2" charset="0"/>
              </a:rPr>
              <a:t>comprehensive understanding of Amazon’s sales performance, customer behavior, and</a:t>
            </a:r>
          </a:p>
          <a:p>
            <a:pPr algn="ctr">
              <a:lnSpc>
                <a:spcPct val="130000"/>
              </a:lnSpc>
            </a:pPr>
            <a:r>
              <a:rPr lang="en-US" sz="2000" dirty="0">
                <a:latin typeface="Segoe UI Variable Text Semibold" pitchFamily="2" charset="0"/>
                <a:ea typeface="Roboto" panose="02000000000000000000" pitchFamily="2" charset="0"/>
                <a:cs typeface="Roboto" panose="02000000000000000000" pitchFamily="2" charset="0"/>
              </a:rPr>
              <a:t>market trends. By analyzing historical sales data, we aim to answer critical questions that</a:t>
            </a:r>
          </a:p>
          <a:p>
            <a:pPr algn="ctr">
              <a:lnSpc>
                <a:spcPct val="130000"/>
              </a:lnSpc>
            </a:pPr>
            <a:r>
              <a:rPr lang="en-US" sz="2000" dirty="0">
                <a:latin typeface="Segoe UI Variable Text Semibold" pitchFamily="2" charset="0"/>
                <a:ea typeface="Roboto" panose="02000000000000000000" pitchFamily="2" charset="0"/>
                <a:cs typeface="Roboto" panose="02000000000000000000" pitchFamily="2" charset="0"/>
              </a:rPr>
              <a:t>can help businesses and stakeholders harness Amazon’s potential and achieve better</a:t>
            </a:r>
          </a:p>
          <a:p>
            <a:pPr algn="ctr">
              <a:lnSpc>
                <a:spcPct val="130000"/>
              </a:lnSpc>
            </a:pPr>
            <a:r>
              <a:rPr lang="en-US" sz="2000" dirty="0">
                <a:latin typeface="Segoe UI Variable Text Semibold" pitchFamily="2" charset="0"/>
                <a:ea typeface="Roboto" panose="02000000000000000000" pitchFamily="2" charset="0"/>
                <a:cs typeface="Roboto" panose="02000000000000000000" pitchFamily="2" charset="0"/>
              </a:rPr>
              <a:t>outcomes in the competitive e-commerce landscape.</a:t>
            </a:r>
            <a:endParaRPr lang="en-IN" sz="2000" dirty="0">
              <a:latin typeface="Segoe UI Variable Text Semibold"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286C64CC-1120-6FB5-AFA6-88033C9291EE}"/>
              </a:ext>
            </a:extLst>
          </p:cNvPr>
          <p:cNvSpPr txBox="1"/>
          <p:nvPr/>
        </p:nvSpPr>
        <p:spPr>
          <a:xfrm>
            <a:off x="4616406" y="578827"/>
            <a:ext cx="4702628" cy="1200329"/>
          </a:xfrm>
          <a:prstGeom prst="rect">
            <a:avLst/>
          </a:prstGeom>
          <a:noFill/>
        </p:spPr>
        <p:txBody>
          <a:bodyPr wrap="square" rtlCol="0">
            <a:spAutoFit/>
          </a:bodyPr>
          <a:lstStyle/>
          <a:p>
            <a:r>
              <a:rPr lang="en-IN" sz="7200" dirty="0">
                <a:solidFill>
                  <a:schemeClr val="accent4">
                    <a:lumMod val="20000"/>
                    <a:lumOff val="80000"/>
                  </a:schemeClr>
                </a:solidFill>
              </a:rPr>
              <a:t>Abstract</a:t>
            </a:r>
          </a:p>
        </p:txBody>
      </p:sp>
    </p:spTree>
    <p:extLst>
      <p:ext uri="{BB962C8B-B14F-4D97-AF65-F5344CB8AC3E}">
        <p14:creationId xmlns:p14="http://schemas.microsoft.com/office/powerpoint/2010/main" val="461845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530D8D3-3A57-4631-8427-8B7115FAEE7A}"/>
              </a:ext>
            </a:extLst>
          </p:cNvPr>
          <p:cNvSpPr/>
          <p:nvPr/>
        </p:nvSpPr>
        <p:spPr>
          <a:xfrm rot="2700000">
            <a:off x="832286" y="1607323"/>
            <a:ext cx="354933" cy="1494180"/>
          </a:xfrm>
          <a:prstGeom prst="roundRect">
            <a:avLst>
              <a:gd name="adj" fmla="val 13772"/>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C542C89-8FC5-4E6E-B09F-1F6DDB6FEF54}"/>
              </a:ext>
            </a:extLst>
          </p:cNvPr>
          <p:cNvSpPr/>
          <p:nvPr/>
        </p:nvSpPr>
        <p:spPr>
          <a:xfrm rot="2700000">
            <a:off x="11212830" y="5308278"/>
            <a:ext cx="354933" cy="1494182"/>
          </a:xfrm>
          <a:prstGeom prst="roundRect">
            <a:avLst>
              <a:gd name="adj" fmla="val 13772"/>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4CD0DDA-5D2C-4EC9-9C5B-51BAF7200AFA}"/>
              </a:ext>
            </a:extLst>
          </p:cNvPr>
          <p:cNvSpPr/>
          <p:nvPr/>
        </p:nvSpPr>
        <p:spPr>
          <a:xfrm rot="5400000">
            <a:off x="5366919" y="-557703"/>
            <a:ext cx="1192231" cy="3590925"/>
          </a:xfrm>
          <a:prstGeom prst="roundRect">
            <a:avLst>
              <a:gd name="adj" fmla="val 19231"/>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0DAC882-EE8C-41E4-8ACB-AFC718BC0E0B}"/>
              </a:ext>
            </a:extLst>
          </p:cNvPr>
          <p:cNvSpPr txBox="1"/>
          <p:nvPr/>
        </p:nvSpPr>
        <p:spPr>
          <a:xfrm>
            <a:off x="4423822" y="881123"/>
            <a:ext cx="3078423" cy="713272"/>
          </a:xfrm>
          <a:prstGeom prst="rect">
            <a:avLst/>
          </a:prstGeom>
          <a:noFill/>
        </p:spPr>
        <p:txBody>
          <a:bodyPr wrap="square" rtlCol="0">
            <a:spAutoFit/>
          </a:bodyPr>
          <a:lstStyle/>
          <a:p>
            <a:pPr algn="ctr">
              <a:lnSpc>
                <a:spcPct val="120000"/>
              </a:lnSpc>
            </a:pPr>
            <a:r>
              <a:rPr lang="en-IN" sz="3600" dirty="0">
                <a:solidFill>
                  <a:schemeClr val="bg1"/>
                </a:solidFill>
                <a:latin typeface="Fira Sans Medium" panose="020B0603050000020004" pitchFamily="34" charset="0"/>
                <a:ea typeface="Roboto" panose="02000000000000000000" pitchFamily="2" charset="0"/>
                <a:cs typeface="Roboto" panose="02000000000000000000" pitchFamily="2" charset="0"/>
              </a:rPr>
              <a:t>Introduction</a:t>
            </a:r>
          </a:p>
        </p:txBody>
      </p:sp>
      <p:sp>
        <p:nvSpPr>
          <p:cNvPr id="13" name="TextBox 12">
            <a:extLst>
              <a:ext uri="{FF2B5EF4-FFF2-40B4-BE49-F238E27FC236}">
                <a16:creationId xmlns:a16="http://schemas.microsoft.com/office/drawing/2014/main" id="{07D2F3FD-31F1-4C82-930D-27CC1B593B02}"/>
              </a:ext>
            </a:extLst>
          </p:cNvPr>
          <p:cNvSpPr txBox="1"/>
          <p:nvPr/>
        </p:nvSpPr>
        <p:spPr>
          <a:xfrm>
            <a:off x="1047296" y="2351067"/>
            <a:ext cx="10690614" cy="6852645"/>
          </a:xfrm>
          <a:prstGeom prst="rect">
            <a:avLst/>
          </a:prstGeom>
          <a:noFill/>
        </p:spPr>
        <p:txBody>
          <a:bodyPr wrap="square" rtlCol="0">
            <a:spAutoFit/>
          </a:bodyPr>
          <a:lstStyle/>
          <a:p>
            <a:pPr>
              <a:lnSpc>
                <a:spcPct val="130000"/>
              </a:lnSpc>
            </a:pPr>
            <a:endParaRPr lang="en-IN"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171450" indent="-171450">
              <a:lnSpc>
                <a:spcPct val="130000"/>
              </a:lnSpc>
              <a:buFont typeface="Wingdings" panose="05000000000000000000" pitchFamily="2" charset="2"/>
              <a:buChar char="§"/>
            </a:pPr>
            <a:r>
              <a:rPr lang="en-US" sz="2100" dirty="0">
                <a:solidFill>
                  <a:srgbClr val="000000"/>
                </a:solidFill>
                <a:latin typeface="Palatino Linotype" panose="02040502050505030304" pitchFamily="18" charset="0"/>
                <a:ea typeface="Roboto" panose="02000000000000000000" pitchFamily="2" charset="0"/>
                <a:cs typeface="Roboto" panose="02000000000000000000" pitchFamily="2" charset="0"/>
              </a:rPr>
              <a:t>In recent years, e-commerce has experienced explosive growth, with Amazon being one of the leading players in the global online retail market. As a result, analyzing Amazon sales data has become increasingly crucial for businesses and analysts seeking to understand consumer behavior, market trends, and overall performance.</a:t>
            </a:r>
          </a:p>
          <a:p>
            <a:pPr marL="171450" indent="-171450">
              <a:lnSpc>
                <a:spcPct val="130000"/>
              </a:lnSpc>
              <a:buFont typeface="Wingdings" panose="05000000000000000000" pitchFamily="2" charset="2"/>
              <a:buChar char="§"/>
            </a:pPr>
            <a:r>
              <a:rPr lang="en-US" sz="2100" dirty="0">
                <a:solidFill>
                  <a:srgbClr val="000000"/>
                </a:solidFill>
                <a:latin typeface="Palatino Linotype" panose="02040502050505030304" pitchFamily="18" charset="0"/>
                <a:ea typeface="Roboto" panose="02000000000000000000" pitchFamily="2" charset="0"/>
                <a:cs typeface="Roboto" panose="02000000000000000000" pitchFamily="2" charset="0"/>
              </a:rPr>
              <a:t>In this analysis, we collected a data set of amazon sales record from the internet. The variables of interest include product names, types, sizes, place of delivery, and cost of the product. </a:t>
            </a:r>
          </a:p>
          <a:p>
            <a:pPr marL="171450" indent="-171450">
              <a:lnSpc>
                <a:spcPct val="130000"/>
              </a:lnSpc>
              <a:buFont typeface="Wingdings" panose="05000000000000000000" pitchFamily="2" charset="2"/>
              <a:buChar char="§"/>
            </a:pPr>
            <a:r>
              <a:rPr lang="en-US" sz="2100" dirty="0">
                <a:solidFill>
                  <a:srgbClr val="000000"/>
                </a:solidFill>
                <a:latin typeface="Palatino Linotype" panose="02040502050505030304" pitchFamily="18" charset="0"/>
                <a:ea typeface="Roboto" panose="02000000000000000000" pitchFamily="2" charset="0"/>
                <a:cs typeface="Roboto" panose="02000000000000000000" pitchFamily="2" charset="0"/>
              </a:rPr>
              <a:t>We applied statistical and data visualization techniques to interpret the findings effectively using matplotlib, seaborn, pandas and NumPy.</a:t>
            </a:r>
          </a:p>
          <a:p>
            <a:pPr marL="171450" indent="-171450">
              <a:lnSpc>
                <a:spcPct val="130000"/>
              </a:lnSpc>
              <a:buFont typeface="Wingdings" panose="05000000000000000000" pitchFamily="2" charset="2"/>
              <a:buChar char="§"/>
            </a:pPr>
            <a:endParaRPr lang="en-IN" dirty="0">
              <a:solidFill>
                <a:srgbClr val="000000"/>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20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20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20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20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200" dirty="0">
              <a:solidFill>
                <a:srgbClr val="000000"/>
              </a:solidFill>
              <a:latin typeface="Roboto" panose="02000000000000000000" pitchFamily="2" charset="0"/>
              <a:ea typeface="Roboto" panose="02000000000000000000" pitchFamily="2" charset="0"/>
              <a:cs typeface="Roboto" panose="02000000000000000000" pitchFamily="2" charset="0"/>
            </a:endParaRPr>
          </a:p>
        </p:txBody>
      </p:sp>
      <p:sp>
        <p:nvSpPr>
          <p:cNvPr id="17" name="Graphic 4">
            <a:extLst>
              <a:ext uri="{FF2B5EF4-FFF2-40B4-BE49-F238E27FC236}">
                <a16:creationId xmlns:a16="http://schemas.microsoft.com/office/drawing/2014/main" id="{CD57E20B-33A1-4C5C-98F1-40B694DE3E8F}"/>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8" name="Graphic 4">
            <a:extLst>
              <a:ext uri="{FF2B5EF4-FFF2-40B4-BE49-F238E27FC236}">
                <a16:creationId xmlns:a16="http://schemas.microsoft.com/office/drawing/2014/main" id="{ED30B1BB-52E2-4005-8F4B-EF9AF5569359}"/>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235981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48C95BF-BB97-40A1-B7AA-C169121157C0}"/>
              </a:ext>
            </a:extLst>
          </p:cNvPr>
          <p:cNvSpPr txBox="1"/>
          <p:nvPr/>
        </p:nvSpPr>
        <p:spPr>
          <a:xfrm>
            <a:off x="659238" y="1309680"/>
            <a:ext cx="7868197" cy="3662541"/>
          </a:xfrm>
          <a:prstGeom prst="rect">
            <a:avLst/>
          </a:prstGeom>
          <a:noFill/>
        </p:spPr>
        <p:txBody>
          <a:bodyPr wrap="square" rtlCol="0">
            <a:spAutoFit/>
          </a:bodyPr>
          <a:lstStyle/>
          <a:p>
            <a:r>
              <a:rPr lang="en-IN" sz="2800" b="1" dirty="0">
                <a:solidFill>
                  <a:schemeClr val="accent2"/>
                </a:solidFill>
                <a:latin typeface="Fira Sans Medium" panose="020B0603050000020004" pitchFamily="34" charset="0"/>
              </a:rPr>
              <a:t>Software:</a:t>
            </a:r>
          </a:p>
          <a:p>
            <a:pPr marL="457200" indent="-457200">
              <a:buFont typeface="Arial" panose="020B0604020202020204" pitchFamily="34" charset="0"/>
              <a:buChar char="•"/>
            </a:pPr>
            <a:r>
              <a:rPr lang="en-IN" sz="2400" dirty="0">
                <a:latin typeface="Fira Sans Medium" panose="020B0603050000020004" pitchFamily="34" charset="0"/>
              </a:rPr>
              <a:t>Excel (for the CSV data)</a:t>
            </a:r>
          </a:p>
          <a:p>
            <a:pPr marL="457200" indent="-457200">
              <a:buFont typeface="Arial" panose="020B0604020202020204" pitchFamily="34" charset="0"/>
              <a:buChar char="•"/>
            </a:pPr>
            <a:r>
              <a:rPr lang="en-IN" sz="2400" dirty="0" err="1">
                <a:latin typeface="Fira Sans Medium" panose="020B0603050000020004" pitchFamily="34" charset="0"/>
              </a:rPr>
              <a:t>Jupyter</a:t>
            </a:r>
            <a:r>
              <a:rPr lang="en-IN" sz="2400" dirty="0">
                <a:latin typeface="Fira Sans Medium" panose="020B0603050000020004" pitchFamily="34" charset="0"/>
              </a:rPr>
              <a:t> Notebook (for analysing and visualising)</a:t>
            </a:r>
          </a:p>
          <a:p>
            <a:endParaRPr lang="en-IN" sz="2800" dirty="0">
              <a:latin typeface="Fira Sans Medium" panose="020B0603050000020004" pitchFamily="34" charset="0"/>
            </a:endParaRPr>
          </a:p>
          <a:p>
            <a:r>
              <a:rPr lang="en-IN" sz="2800" b="1" dirty="0">
                <a:solidFill>
                  <a:schemeClr val="accent2"/>
                </a:solidFill>
                <a:latin typeface="Fira Sans Medium" panose="020B0603050000020004" pitchFamily="34" charset="0"/>
              </a:rPr>
              <a:t>Hardware:</a:t>
            </a:r>
          </a:p>
          <a:p>
            <a:pPr marL="457200" indent="-457200">
              <a:buFont typeface="Arial" panose="020B0604020202020204" pitchFamily="34" charset="0"/>
              <a:buChar char="•"/>
            </a:pPr>
            <a:r>
              <a:rPr lang="en-IN" sz="2400" dirty="0">
                <a:latin typeface="Fira Sans Medium" panose="020B0603050000020004" pitchFamily="34" charset="0"/>
              </a:rPr>
              <a:t>Processor(</a:t>
            </a:r>
            <a:r>
              <a:rPr lang="en-IN" sz="2400" dirty="0" err="1">
                <a:latin typeface="Fira Sans Medium" panose="020B0603050000020004" pitchFamily="34" charset="0"/>
              </a:rPr>
              <a:t>cpu</a:t>
            </a:r>
            <a:r>
              <a:rPr lang="en-IN" sz="2400" dirty="0">
                <a:latin typeface="Fira Sans Medium" panose="020B0603050000020004" pitchFamily="34" charset="0"/>
              </a:rPr>
              <a:t>) – Inter Core i3 and above</a:t>
            </a:r>
          </a:p>
          <a:p>
            <a:pPr marL="457200" indent="-457200">
              <a:buFont typeface="Arial" panose="020B0604020202020204" pitchFamily="34" charset="0"/>
              <a:buChar char="•"/>
            </a:pPr>
            <a:r>
              <a:rPr lang="en-IN" sz="2400" dirty="0">
                <a:latin typeface="Fira Sans Medium" panose="020B0603050000020004" pitchFamily="34" charset="0"/>
              </a:rPr>
              <a:t>Memory – 8 GB RAM and above</a:t>
            </a:r>
          </a:p>
          <a:p>
            <a:pPr marL="457200" indent="-457200">
              <a:buFont typeface="Arial" panose="020B0604020202020204" pitchFamily="34" charset="0"/>
              <a:buChar char="•"/>
            </a:pPr>
            <a:r>
              <a:rPr lang="en-IN" sz="2400" dirty="0">
                <a:latin typeface="Fira Sans Medium" panose="020B0603050000020004" pitchFamily="34" charset="0"/>
              </a:rPr>
              <a:t>Storage – 256 GB internal storage drive</a:t>
            </a:r>
          </a:p>
          <a:p>
            <a:endParaRPr lang="en-IN" sz="2800" b="1" dirty="0">
              <a:latin typeface="Fira Sans Medium" panose="020B0603050000020004" pitchFamily="34" charset="0"/>
            </a:endParaRPr>
          </a:p>
        </p:txBody>
      </p:sp>
      <p:sp>
        <p:nvSpPr>
          <p:cNvPr id="2" name="Freeform: Shape 1">
            <a:extLst>
              <a:ext uri="{FF2B5EF4-FFF2-40B4-BE49-F238E27FC236}">
                <a16:creationId xmlns:a16="http://schemas.microsoft.com/office/drawing/2014/main" id="{A48E5E13-86FE-4923-8C65-F03A91827BC2}"/>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51695F52-4DFE-426F-A6E5-454B7D1E29FE}"/>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58CF9FB-F5CA-4B59-A222-7F046A3ED07B}"/>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A8E8C83-9B3D-4B47-8C29-1713C483237F}"/>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ED0050DF-723B-4A1F-97B0-2DEE56B879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C6C2E425-BB4B-45A0-A496-681679873C48}"/>
              </a:ext>
            </a:extLst>
          </p:cNvPr>
          <p:cNvSpPr txBox="1"/>
          <p:nvPr/>
        </p:nvSpPr>
        <p:spPr>
          <a:xfrm>
            <a:off x="2052676" y="309349"/>
            <a:ext cx="5803192" cy="769441"/>
          </a:xfrm>
          <a:prstGeom prst="rect">
            <a:avLst/>
          </a:prstGeom>
          <a:noFill/>
        </p:spPr>
        <p:txBody>
          <a:bodyPr wrap="none" rtlCol="0">
            <a:spAutoFit/>
          </a:bodyPr>
          <a:lstStyle/>
          <a:p>
            <a:r>
              <a:rPr lang="en-IN" sz="4400" dirty="0">
                <a:latin typeface="Fira Sans Medium" panose="020B0603050000020004" pitchFamily="34" charset="0"/>
              </a:rPr>
              <a:t>System Requirements</a:t>
            </a:r>
            <a:endParaRPr lang="en-IN" sz="3600" dirty="0">
              <a:latin typeface="Fira Sans Medium" panose="020B0603050000020004" pitchFamily="34" charset="0"/>
            </a:endParaRPr>
          </a:p>
        </p:txBody>
      </p:sp>
      <p:pic>
        <p:nvPicPr>
          <p:cNvPr id="7" name="Picture 6">
            <a:extLst>
              <a:ext uri="{FF2B5EF4-FFF2-40B4-BE49-F238E27FC236}">
                <a16:creationId xmlns:a16="http://schemas.microsoft.com/office/drawing/2014/main" id="{C2ACBCB7-4C16-E191-8954-A18A3CFF3D33}"/>
              </a:ext>
            </a:extLst>
          </p:cNvPr>
          <p:cNvPicPr>
            <a:picLocks noChangeAspect="1"/>
          </p:cNvPicPr>
          <p:nvPr/>
        </p:nvPicPr>
        <p:blipFill>
          <a:blip r:embed="rId4"/>
          <a:stretch>
            <a:fillRect/>
          </a:stretch>
        </p:blipFill>
        <p:spPr>
          <a:xfrm>
            <a:off x="3331350" y="4891379"/>
            <a:ext cx="3245844" cy="1713367"/>
          </a:xfrm>
          <a:prstGeom prst="rect">
            <a:avLst/>
          </a:prstGeom>
        </p:spPr>
      </p:pic>
    </p:spTree>
    <p:extLst>
      <p:ext uri="{BB962C8B-B14F-4D97-AF65-F5344CB8AC3E}">
        <p14:creationId xmlns:p14="http://schemas.microsoft.com/office/powerpoint/2010/main" val="124718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raphic 4">
            <a:extLst>
              <a:ext uri="{FF2B5EF4-FFF2-40B4-BE49-F238E27FC236}">
                <a16:creationId xmlns:a16="http://schemas.microsoft.com/office/drawing/2014/main" id="{CD57E20B-33A1-4C5C-98F1-40B694DE3E8F}"/>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8" name="Graphic 4">
            <a:extLst>
              <a:ext uri="{FF2B5EF4-FFF2-40B4-BE49-F238E27FC236}">
                <a16:creationId xmlns:a16="http://schemas.microsoft.com/office/drawing/2014/main" id="{ED30B1BB-52E2-4005-8F4B-EF9AF5569359}"/>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sp>
        <p:nvSpPr>
          <p:cNvPr id="2" name="TextBox 1">
            <a:extLst>
              <a:ext uri="{FF2B5EF4-FFF2-40B4-BE49-F238E27FC236}">
                <a16:creationId xmlns:a16="http://schemas.microsoft.com/office/drawing/2014/main" id="{FC9E3FD3-5F99-499A-4ABA-DB31413F7310}"/>
              </a:ext>
            </a:extLst>
          </p:cNvPr>
          <p:cNvSpPr txBox="1"/>
          <p:nvPr/>
        </p:nvSpPr>
        <p:spPr>
          <a:xfrm>
            <a:off x="3652611" y="457001"/>
            <a:ext cx="5090982" cy="707886"/>
          </a:xfrm>
          <a:prstGeom prst="rect">
            <a:avLst/>
          </a:prstGeom>
          <a:noFill/>
        </p:spPr>
        <p:txBody>
          <a:bodyPr wrap="square" rtlCol="0">
            <a:spAutoFit/>
          </a:bodyPr>
          <a:lstStyle/>
          <a:p>
            <a:r>
              <a:rPr lang="en-IN" sz="4000" b="1" u="sng" dirty="0">
                <a:latin typeface="Palatino Linotype" panose="02040502050505030304" pitchFamily="18" charset="0"/>
              </a:rPr>
              <a:t>Work Flow of Project</a:t>
            </a:r>
          </a:p>
        </p:txBody>
      </p:sp>
      <p:sp>
        <p:nvSpPr>
          <p:cNvPr id="3" name="TextBox 2">
            <a:extLst>
              <a:ext uri="{FF2B5EF4-FFF2-40B4-BE49-F238E27FC236}">
                <a16:creationId xmlns:a16="http://schemas.microsoft.com/office/drawing/2014/main" id="{A046CEB8-2DE7-DD52-B4E1-B5A16BC443F6}"/>
              </a:ext>
            </a:extLst>
          </p:cNvPr>
          <p:cNvSpPr txBox="1"/>
          <p:nvPr/>
        </p:nvSpPr>
        <p:spPr>
          <a:xfrm>
            <a:off x="750693" y="1574934"/>
            <a:ext cx="10690614" cy="4370427"/>
          </a:xfrm>
          <a:prstGeom prst="rect">
            <a:avLst/>
          </a:prstGeom>
          <a:noFill/>
        </p:spPr>
        <p:txBody>
          <a:bodyPr wrap="square" rtlCol="0">
            <a:spAutoFit/>
          </a:bodyPr>
          <a:lstStyle/>
          <a:p>
            <a:pPr marL="342900" indent="-342900">
              <a:lnSpc>
                <a:spcPct val="130000"/>
              </a:lnSpc>
              <a:buFont typeface="Wingdings" panose="05000000000000000000" pitchFamily="2" charset="2"/>
              <a:buChar char="Ø"/>
            </a:pPr>
            <a:r>
              <a:rPr lang="en-US" sz="2400" b="0" i="0" dirty="0">
                <a:solidFill>
                  <a:srgbClr val="000000"/>
                </a:solidFill>
                <a:effectLst/>
                <a:latin typeface="Palatino Linotype" panose="02040502050505030304" pitchFamily="18" charset="0"/>
                <a:ea typeface="Roboto" panose="02000000000000000000" pitchFamily="2" charset="0"/>
                <a:cs typeface="Roboto" panose="02000000000000000000" pitchFamily="2" charset="0"/>
              </a:rPr>
              <a:t>Reading the dataset</a:t>
            </a:r>
          </a:p>
          <a:p>
            <a:pPr marL="342900" indent="-342900">
              <a:lnSpc>
                <a:spcPct val="130000"/>
              </a:lnSpc>
              <a:buFont typeface="Wingdings" panose="05000000000000000000" pitchFamily="2" charset="2"/>
              <a:buChar char="Ø"/>
            </a:pPr>
            <a:r>
              <a:rPr lang="en-US" sz="2400" b="0" i="0" dirty="0">
                <a:solidFill>
                  <a:srgbClr val="000000"/>
                </a:solidFill>
                <a:effectLst/>
                <a:latin typeface="Palatino Linotype" panose="02040502050505030304" pitchFamily="18" charset="0"/>
                <a:ea typeface="Roboto" panose="02000000000000000000" pitchFamily="2" charset="0"/>
                <a:cs typeface="Roboto" panose="02000000000000000000" pitchFamily="2" charset="0"/>
              </a:rPr>
              <a:t>Applying basic functions</a:t>
            </a:r>
          </a:p>
          <a:p>
            <a:pPr marL="342900" indent="-342900">
              <a:lnSpc>
                <a:spcPct val="130000"/>
              </a:lnSpc>
              <a:buFont typeface="Wingdings" panose="05000000000000000000" pitchFamily="2" charset="2"/>
              <a:buChar char="Ø"/>
            </a:pPr>
            <a:r>
              <a:rPr lang="en-US" sz="2400" b="0" i="0" dirty="0">
                <a:solidFill>
                  <a:srgbClr val="000000"/>
                </a:solidFill>
                <a:effectLst/>
                <a:latin typeface="Palatino Linotype" panose="02040502050505030304" pitchFamily="18" charset="0"/>
                <a:ea typeface="Roboto" panose="02000000000000000000" pitchFamily="2" charset="0"/>
                <a:cs typeface="Roboto" panose="02000000000000000000" pitchFamily="2" charset="0"/>
              </a:rPr>
              <a:t>Data Cleaning</a:t>
            </a:r>
          </a:p>
          <a:p>
            <a:pPr marL="342900" indent="-342900">
              <a:lnSpc>
                <a:spcPct val="130000"/>
              </a:lnSpc>
              <a:buFont typeface="Wingdings" panose="05000000000000000000" pitchFamily="2" charset="2"/>
              <a:buChar char="Ø"/>
            </a:pPr>
            <a:r>
              <a:rPr lang="en-US" sz="2400" b="0" i="0" dirty="0">
                <a:solidFill>
                  <a:srgbClr val="000000"/>
                </a:solidFill>
                <a:effectLst/>
                <a:latin typeface="Palatino Linotype" panose="02040502050505030304" pitchFamily="18" charset="0"/>
                <a:ea typeface="Roboto" panose="02000000000000000000" pitchFamily="2" charset="0"/>
                <a:cs typeface="Roboto" panose="02000000000000000000" pitchFamily="2" charset="0"/>
              </a:rPr>
              <a:t>Data Filtering</a:t>
            </a:r>
          </a:p>
          <a:p>
            <a:pPr marL="342900" indent="-342900">
              <a:lnSpc>
                <a:spcPct val="130000"/>
              </a:lnSpc>
              <a:buFont typeface="Wingdings" panose="05000000000000000000" pitchFamily="2" charset="2"/>
              <a:buChar char="Ø"/>
            </a:pPr>
            <a:r>
              <a:rPr lang="en-US" sz="2400" b="0" i="0" dirty="0">
                <a:solidFill>
                  <a:srgbClr val="000000"/>
                </a:solidFill>
                <a:effectLst/>
                <a:latin typeface="Palatino Linotype" panose="02040502050505030304" pitchFamily="18" charset="0"/>
                <a:ea typeface="Roboto" panose="02000000000000000000" pitchFamily="2" charset="0"/>
                <a:cs typeface="Roboto" panose="02000000000000000000" pitchFamily="2" charset="0"/>
              </a:rPr>
              <a:t>Grouping the data</a:t>
            </a:r>
          </a:p>
          <a:p>
            <a:pPr marL="342900" indent="-342900">
              <a:lnSpc>
                <a:spcPct val="130000"/>
              </a:lnSpc>
              <a:buFont typeface="Wingdings" panose="05000000000000000000" pitchFamily="2" charset="2"/>
              <a:buChar char="Ø"/>
            </a:pPr>
            <a:r>
              <a:rPr lang="en-US" sz="2400" b="0" i="0" dirty="0">
                <a:solidFill>
                  <a:srgbClr val="000000"/>
                </a:solidFill>
                <a:effectLst/>
                <a:latin typeface="Palatino Linotype" panose="02040502050505030304" pitchFamily="18" charset="0"/>
                <a:ea typeface="Roboto" panose="02000000000000000000" pitchFamily="2" charset="0"/>
                <a:cs typeface="Roboto" panose="02000000000000000000" pitchFamily="2" charset="0"/>
              </a:rPr>
              <a:t>Sorting the data</a:t>
            </a:r>
          </a:p>
          <a:p>
            <a:pPr marL="342900" indent="-342900">
              <a:lnSpc>
                <a:spcPct val="130000"/>
              </a:lnSpc>
              <a:buFont typeface="Wingdings" panose="05000000000000000000" pitchFamily="2" charset="2"/>
              <a:buChar char="Ø"/>
            </a:pPr>
            <a:r>
              <a:rPr lang="en-US" sz="2400" b="0" i="0" dirty="0">
                <a:solidFill>
                  <a:srgbClr val="000000"/>
                </a:solidFill>
                <a:effectLst/>
                <a:latin typeface="Palatino Linotype" panose="02040502050505030304" pitchFamily="18" charset="0"/>
                <a:ea typeface="Roboto" panose="02000000000000000000" pitchFamily="2" charset="0"/>
                <a:cs typeface="Roboto" panose="02000000000000000000" pitchFamily="2" charset="0"/>
              </a:rPr>
              <a:t>Aggregations(min, max, mean, mode, variance)</a:t>
            </a:r>
          </a:p>
          <a:p>
            <a:pPr marL="342900" indent="-342900">
              <a:lnSpc>
                <a:spcPct val="130000"/>
              </a:lnSpc>
              <a:buFont typeface="Wingdings" panose="05000000000000000000" pitchFamily="2" charset="2"/>
              <a:buChar char="Ø"/>
            </a:pPr>
            <a:r>
              <a:rPr lang="en-US" sz="2400" b="0" i="0" dirty="0">
                <a:solidFill>
                  <a:srgbClr val="000000"/>
                </a:solidFill>
                <a:effectLst/>
                <a:latin typeface="Palatino Linotype" panose="02040502050505030304" pitchFamily="18" charset="0"/>
                <a:ea typeface="Roboto" panose="02000000000000000000" pitchFamily="2" charset="0"/>
                <a:cs typeface="Roboto" panose="02000000000000000000" pitchFamily="2" charset="0"/>
              </a:rPr>
              <a:t>Data Visualization</a:t>
            </a:r>
          </a:p>
          <a:p>
            <a:pPr marL="342900" indent="-342900">
              <a:lnSpc>
                <a:spcPct val="130000"/>
              </a:lnSpc>
              <a:buFont typeface="Wingdings" panose="05000000000000000000" pitchFamily="2" charset="2"/>
              <a:buChar char="Ø"/>
            </a:pPr>
            <a:r>
              <a:rPr lang="en-US" sz="2400" b="0" i="0" dirty="0">
                <a:solidFill>
                  <a:srgbClr val="000000"/>
                </a:solidFill>
                <a:effectLst/>
                <a:latin typeface="Palatino Linotype" panose="02040502050505030304" pitchFamily="18" charset="0"/>
                <a:ea typeface="Roboto" panose="02000000000000000000" pitchFamily="2" charset="0"/>
                <a:cs typeface="Roboto" panose="02000000000000000000" pitchFamily="2" charset="0"/>
              </a:rPr>
              <a:t>Observation</a:t>
            </a:r>
            <a:r>
              <a:rPr lang="en-IN" sz="2400" b="0" i="0" dirty="0">
                <a:solidFill>
                  <a:srgbClr val="000000"/>
                </a:solidFill>
                <a:effectLst/>
                <a:latin typeface="Palatino Linotype" panose="02040502050505030304" pitchFamily="18" charset="0"/>
                <a:ea typeface="Roboto" panose="02000000000000000000" pitchFamily="2" charset="0"/>
                <a:cs typeface="Roboto" panose="02000000000000000000" pitchFamily="2" charset="0"/>
              </a:rPr>
              <a:t>s and Conclusion</a:t>
            </a:r>
            <a:endParaRPr lang="en-US" sz="2400" b="0" i="0" dirty="0">
              <a:solidFill>
                <a:srgbClr val="000000"/>
              </a:solidFill>
              <a:effectLst/>
              <a:latin typeface="Palatino Linotype" panose="02040502050505030304" pitchFamily="18"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B2B6D36A-D5D8-695C-0416-2A3E0FA538C3}"/>
              </a:ext>
            </a:extLst>
          </p:cNvPr>
          <p:cNvPicPr>
            <a:picLocks noChangeAspect="1"/>
          </p:cNvPicPr>
          <p:nvPr/>
        </p:nvPicPr>
        <p:blipFill>
          <a:blip r:embed="rId2"/>
          <a:stretch>
            <a:fillRect/>
          </a:stretch>
        </p:blipFill>
        <p:spPr>
          <a:xfrm>
            <a:off x="8743593" y="1700653"/>
            <a:ext cx="2697714" cy="4244708"/>
          </a:xfrm>
          <a:prstGeom prst="rect">
            <a:avLst/>
          </a:prstGeom>
        </p:spPr>
      </p:pic>
    </p:spTree>
    <p:extLst>
      <p:ext uri="{BB962C8B-B14F-4D97-AF65-F5344CB8AC3E}">
        <p14:creationId xmlns:p14="http://schemas.microsoft.com/office/powerpoint/2010/main" val="159963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670B9DC-91C1-484E-9617-115F58B33276}"/>
              </a:ext>
            </a:extLst>
          </p:cNvPr>
          <p:cNvSpPr txBox="1"/>
          <p:nvPr/>
        </p:nvSpPr>
        <p:spPr>
          <a:xfrm>
            <a:off x="2801909" y="285293"/>
            <a:ext cx="5453737" cy="769441"/>
          </a:xfrm>
          <a:prstGeom prst="rect">
            <a:avLst/>
          </a:prstGeom>
          <a:noFill/>
        </p:spPr>
        <p:txBody>
          <a:bodyPr wrap="none" rtlCol="0">
            <a:spAutoFit/>
          </a:bodyPr>
          <a:lstStyle/>
          <a:p>
            <a:r>
              <a:rPr lang="en-IN" sz="4400" dirty="0">
                <a:latin typeface="Fira Sans Medium" panose="020B0603050000020004" pitchFamily="34" charset="0"/>
              </a:rPr>
              <a:t>Visualization of data</a:t>
            </a:r>
            <a:endParaRPr lang="en-IN" sz="3600" dirty="0">
              <a:latin typeface="Fira Sans Medium" panose="020B0603050000020004" pitchFamily="34" charset="0"/>
            </a:endParaRPr>
          </a:p>
        </p:txBody>
      </p:sp>
      <p:grpSp>
        <p:nvGrpSpPr>
          <p:cNvPr id="2" name="Group 1">
            <a:extLst>
              <a:ext uri="{FF2B5EF4-FFF2-40B4-BE49-F238E27FC236}">
                <a16:creationId xmlns:a16="http://schemas.microsoft.com/office/drawing/2014/main" id="{456B0755-F542-4AD2-806E-5C3E583925D6}"/>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6CDA27CB-64B5-4E07-8322-ADE408B3BE40}"/>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88E0D15D-E6FD-45C4-8A4E-6DAA2DFAFABD}"/>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07FDEC7E-2582-4D41-9B1B-1B99DEF33F69}"/>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8E92D25A-6A8A-4A17-9F85-0FD4B3B90E81}"/>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18" name="Picture 17">
            <a:extLst>
              <a:ext uri="{FF2B5EF4-FFF2-40B4-BE49-F238E27FC236}">
                <a16:creationId xmlns:a16="http://schemas.microsoft.com/office/drawing/2014/main" id="{8666AEF8-08CD-548A-A976-5B267BFF0B7F}"/>
              </a:ext>
            </a:extLst>
          </p:cNvPr>
          <p:cNvPicPr>
            <a:picLocks noChangeAspect="1"/>
          </p:cNvPicPr>
          <p:nvPr/>
        </p:nvPicPr>
        <p:blipFill>
          <a:blip r:embed="rId2"/>
          <a:stretch>
            <a:fillRect/>
          </a:stretch>
        </p:blipFill>
        <p:spPr>
          <a:xfrm>
            <a:off x="207074" y="1718161"/>
            <a:ext cx="5335310" cy="3421677"/>
          </a:xfrm>
          <a:prstGeom prst="rect">
            <a:avLst/>
          </a:prstGeom>
        </p:spPr>
      </p:pic>
      <p:pic>
        <p:nvPicPr>
          <p:cNvPr id="20" name="Picture 19">
            <a:extLst>
              <a:ext uri="{FF2B5EF4-FFF2-40B4-BE49-F238E27FC236}">
                <a16:creationId xmlns:a16="http://schemas.microsoft.com/office/drawing/2014/main" id="{3DBB09DD-D6E6-89D9-ED4E-CD1C8FC2A2A3}"/>
              </a:ext>
            </a:extLst>
          </p:cNvPr>
          <p:cNvPicPr>
            <a:picLocks noChangeAspect="1"/>
          </p:cNvPicPr>
          <p:nvPr/>
        </p:nvPicPr>
        <p:blipFill>
          <a:blip r:embed="rId3"/>
          <a:stretch>
            <a:fillRect/>
          </a:stretch>
        </p:blipFill>
        <p:spPr>
          <a:xfrm>
            <a:off x="5867927" y="1718161"/>
            <a:ext cx="5568823" cy="3505504"/>
          </a:xfrm>
          <a:prstGeom prst="rect">
            <a:avLst/>
          </a:prstGeom>
        </p:spPr>
      </p:pic>
    </p:spTree>
    <p:extLst>
      <p:ext uri="{BB962C8B-B14F-4D97-AF65-F5344CB8AC3E}">
        <p14:creationId xmlns:p14="http://schemas.microsoft.com/office/powerpoint/2010/main" val="117215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670B9DC-91C1-484E-9617-115F58B33276}"/>
              </a:ext>
            </a:extLst>
          </p:cNvPr>
          <p:cNvSpPr txBox="1"/>
          <p:nvPr/>
        </p:nvSpPr>
        <p:spPr>
          <a:xfrm>
            <a:off x="2801909" y="285293"/>
            <a:ext cx="5453737" cy="769441"/>
          </a:xfrm>
          <a:prstGeom prst="rect">
            <a:avLst/>
          </a:prstGeom>
          <a:noFill/>
        </p:spPr>
        <p:txBody>
          <a:bodyPr wrap="none" rtlCol="0">
            <a:spAutoFit/>
          </a:bodyPr>
          <a:lstStyle/>
          <a:p>
            <a:r>
              <a:rPr lang="en-IN" sz="4400" dirty="0">
                <a:latin typeface="Fira Sans Medium" panose="020B0603050000020004" pitchFamily="34" charset="0"/>
              </a:rPr>
              <a:t>Visualization of data</a:t>
            </a:r>
            <a:endParaRPr lang="en-IN" sz="3600" dirty="0">
              <a:latin typeface="Fira Sans Medium" panose="020B0603050000020004" pitchFamily="34" charset="0"/>
            </a:endParaRPr>
          </a:p>
        </p:txBody>
      </p:sp>
      <p:grpSp>
        <p:nvGrpSpPr>
          <p:cNvPr id="2" name="Group 1">
            <a:extLst>
              <a:ext uri="{FF2B5EF4-FFF2-40B4-BE49-F238E27FC236}">
                <a16:creationId xmlns:a16="http://schemas.microsoft.com/office/drawing/2014/main" id="{456B0755-F542-4AD2-806E-5C3E583925D6}"/>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6CDA27CB-64B5-4E07-8322-ADE408B3BE40}"/>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88E0D15D-E6FD-45C4-8A4E-6DAA2DFAFABD}"/>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07FDEC7E-2582-4D41-9B1B-1B99DEF33F69}"/>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8E92D25A-6A8A-4A17-9F85-0FD4B3B90E81}"/>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4" name="Picture 3">
            <a:extLst>
              <a:ext uri="{FF2B5EF4-FFF2-40B4-BE49-F238E27FC236}">
                <a16:creationId xmlns:a16="http://schemas.microsoft.com/office/drawing/2014/main" id="{70C05353-B3DB-381B-AB2D-C38DD6659A2A}"/>
              </a:ext>
            </a:extLst>
          </p:cNvPr>
          <p:cNvPicPr>
            <a:picLocks noChangeAspect="1"/>
          </p:cNvPicPr>
          <p:nvPr/>
        </p:nvPicPr>
        <p:blipFill>
          <a:blip r:embed="rId2"/>
          <a:stretch>
            <a:fillRect/>
          </a:stretch>
        </p:blipFill>
        <p:spPr>
          <a:xfrm>
            <a:off x="-27741" y="1437273"/>
            <a:ext cx="7116249" cy="3726903"/>
          </a:xfrm>
          <a:prstGeom prst="rect">
            <a:avLst/>
          </a:prstGeom>
        </p:spPr>
      </p:pic>
      <p:pic>
        <p:nvPicPr>
          <p:cNvPr id="6" name="Picture 5">
            <a:extLst>
              <a:ext uri="{FF2B5EF4-FFF2-40B4-BE49-F238E27FC236}">
                <a16:creationId xmlns:a16="http://schemas.microsoft.com/office/drawing/2014/main" id="{2A5D993B-A5A2-8DEF-C17C-8FABA3436F13}"/>
              </a:ext>
            </a:extLst>
          </p:cNvPr>
          <p:cNvPicPr>
            <a:picLocks noChangeAspect="1"/>
          </p:cNvPicPr>
          <p:nvPr/>
        </p:nvPicPr>
        <p:blipFill>
          <a:blip r:embed="rId3"/>
          <a:stretch>
            <a:fillRect/>
          </a:stretch>
        </p:blipFill>
        <p:spPr>
          <a:xfrm>
            <a:off x="7943637" y="1761929"/>
            <a:ext cx="3630730" cy="2895851"/>
          </a:xfrm>
          <a:prstGeom prst="rect">
            <a:avLst/>
          </a:prstGeom>
        </p:spPr>
      </p:pic>
    </p:spTree>
    <p:extLst>
      <p:ext uri="{BB962C8B-B14F-4D97-AF65-F5344CB8AC3E}">
        <p14:creationId xmlns:p14="http://schemas.microsoft.com/office/powerpoint/2010/main" val="212620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670B9DC-91C1-484E-9617-115F58B33276}"/>
              </a:ext>
            </a:extLst>
          </p:cNvPr>
          <p:cNvSpPr txBox="1"/>
          <p:nvPr/>
        </p:nvSpPr>
        <p:spPr>
          <a:xfrm>
            <a:off x="2801909" y="285293"/>
            <a:ext cx="5453737" cy="769441"/>
          </a:xfrm>
          <a:prstGeom prst="rect">
            <a:avLst/>
          </a:prstGeom>
          <a:noFill/>
        </p:spPr>
        <p:txBody>
          <a:bodyPr wrap="none" rtlCol="0">
            <a:spAutoFit/>
          </a:bodyPr>
          <a:lstStyle/>
          <a:p>
            <a:r>
              <a:rPr lang="en-IN" sz="4400" dirty="0">
                <a:latin typeface="Fira Sans Medium" panose="020B0603050000020004" pitchFamily="34" charset="0"/>
              </a:rPr>
              <a:t>Visualization of data</a:t>
            </a:r>
            <a:endParaRPr lang="en-IN" sz="3600" dirty="0">
              <a:latin typeface="Fira Sans Medium" panose="020B0603050000020004" pitchFamily="34" charset="0"/>
            </a:endParaRPr>
          </a:p>
        </p:txBody>
      </p:sp>
      <p:grpSp>
        <p:nvGrpSpPr>
          <p:cNvPr id="2" name="Group 1">
            <a:extLst>
              <a:ext uri="{FF2B5EF4-FFF2-40B4-BE49-F238E27FC236}">
                <a16:creationId xmlns:a16="http://schemas.microsoft.com/office/drawing/2014/main" id="{456B0755-F542-4AD2-806E-5C3E583925D6}"/>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6CDA27CB-64B5-4E07-8322-ADE408B3BE40}"/>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88E0D15D-E6FD-45C4-8A4E-6DAA2DFAFABD}"/>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07FDEC7E-2582-4D41-9B1B-1B99DEF33F69}"/>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8E92D25A-6A8A-4A17-9F85-0FD4B3B90E81}"/>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4" name="Picture 3">
            <a:extLst>
              <a:ext uri="{FF2B5EF4-FFF2-40B4-BE49-F238E27FC236}">
                <a16:creationId xmlns:a16="http://schemas.microsoft.com/office/drawing/2014/main" id="{7B6838FE-F881-AEDC-C698-880D43FF3BBD}"/>
              </a:ext>
            </a:extLst>
          </p:cNvPr>
          <p:cNvPicPr>
            <a:picLocks noChangeAspect="1"/>
          </p:cNvPicPr>
          <p:nvPr/>
        </p:nvPicPr>
        <p:blipFill>
          <a:blip r:embed="rId2"/>
          <a:stretch>
            <a:fillRect/>
          </a:stretch>
        </p:blipFill>
        <p:spPr>
          <a:xfrm>
            <a:off x="158620" y="1747633"/>
            <a:ext cx="5919660" cy="3452158"/>
          </a:xfrm>
          <a:prstGeom prst="rect">
            <a:avLst/>
          </a:prstGeom>
        </p:spPr>
      </p:pic>
      <p:pic>
        <p:nvPicPr>
          <p:cNvPr id="6" name="Picture 5">
            <a:extLst>
              <a:ext uri="{FF2B5EF4-FFF2-40B4-BE49-F238E27FC236}">
                <a16:creationId xmlns:a16="http://schemas.microsoft.com/office/drawing/2014/main" id="{87732FA1-D96E-6CBE-0439-5B0D31D49094}"/>
              </a:ext>
            </a:extLst>
          </p:cNvPr>
          <p:cNvPicPr>
            <a:picLocks noChangeAspect="1"/>
          </p:cNvPicPr>
          <p:nvPr/>
        </p:nvPicPr>
        <p:blipFill>
          <a:blip r:embed="rId3"/>
          <a:stretch>
            <a:fillRect/>
          </a:stretch>
        </p:blipFill>
        <p:spPr>
          <a:xfrm>
            <a:off x="6573583" y="1702920"/>
            <a:ext cx="5333771" cy="3452159"/>
          </a:xfrm>
          <a:prstGeom prst="rect">
            <a:avLst/>
          </a:prstGeom>
        </p:spPr>
      </p:pic>
    </p:spTree>
    <p:extLst>
      <p:ext uri="{BB962C8B-B14F-4D97-AF65-F5344CB8AC3E}">
        <p14:creationId xmlns:p14="http://schemas.microsoft.com/office/powerpoint/2010/main" val="2186521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627</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Calibri</vt:lpstr>
      <vt:lpstr>Bodoni MT</vt:lpstr>
      <vt:lpstr>Fira Sans Medium</vt:lpstr>
      <vt:lpstr>Wingdings</vt:lpstr>
      <vt:lpstr>Copperplate Gothic Bold</vt:lpstr>
      <vt:lpstr>Palatino Linotype</vt:lpstr>
      <vt:lpstr>Calibri Light</vt:lpstr>
      <vt:lpstr>Segoe UI Variable Text Semibold</vt:lpstr>
      <vt:lpstr>Roboto</vt:lpstr>
      <vt:lpstr>High Tower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Sapling Creations</dc:creator>
  <cp:lastModifiedBy>Puneet Sai</cp:lastModifiedBy>
  <cp:revision>207</cp:revision>
  <dcterms:created xsi:type="dcterms:W3CDTF">2021-11-17T09:33:18Z</dcterms:created>
  <dcterms:modified xsi:type="dcterms:W3CDTF">2024-12-27T09:20:34Z</dcterms:modified>
</cp:coreProperties>
</file>