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57" r:id="rId5"/>
    <p:sldId id="286" r:id="rId6"/>
    <p:sldId id="287" r:id="rId7"/>
    <p:sldId id="265" r:id="rId8"/>
    <p:sldId id="274" r:id="rId9"/>
    <p:sldId id="282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76" r:id="rId18"/>
    <p:sldId id="277" r:id="rId19"/>
    <p:sldId id="278" r:id="rId20"/>
    <p:sldId id="262" r:id="rId21"/>
    <p:sldId id="279" r:id="rId22"/>
    <p:sldId id="263" r:id="rId23"/>
    <p:sldId id="264" r:id="rId24"/>
    <p:sldId id="272" r:id="rId25"/>
    <p:sldId id="260" r:id="rId26"/>
    <p:sldId id="280" r:id="rId27"/>
    <p:sldId id="281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E28A-6394-4E2C-8E6A-AB092ECFA1C8}" type="datetimeFigureOut">
              <a:rPr lang="en-US" smtClean="0"/>
              <a:t>11/16/2017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DE13-1196-409B-AE50-FADCDAB6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2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88CA-A39C-4C27-AC6E-EB6E65D51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9F8C8-AE19-487C-9C79-E3AF918E9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84446-6B76-4DFA-BDF7-8EAABEFC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3A14-C2AF-4B42-BEF8-5D3D3EC62999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1333-8BA9-4CE4-98E8-E894A373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4E8F-20A4-4914-8B15-386B4B0C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AE12-BB36-4121-AC0C-56599CEF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A0AE-A4C0-43B8-AEE3-4D5BA4F28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CDBB-4314-4217-AC24-5FE4BCFB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4906-2BD7-403C-97F3-21DAAC88486C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63D-75DE-4D45-BC96-C75B1FEB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1F44-D16F-4CFE-A80F-8945F4FF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4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C4C44-A5A5-4B42-BF08-E603C7227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A78A-31FB-4E87-BA20-23D8F0E31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1E3B2-3900-4930-AD45-5BC88E18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AA1A-096E-4A65-815B-8169B6DB48C7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7374-AF45-488E-AAE8-BFE20306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16D0E-8169-4D02-80AF-5BF055D5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ED61-9946-46CE-B501-B530DF6A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DC6E8-BEEB-4801-8C34-3B37238A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DB74-C967-408A-B648-7E601140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00F2-6A2D-40E7-9649-94064EADB057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8247-C540-46DB-A9EF-A141E837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4382-2381-4370-B970-A0E609C0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4C9A-A6A8-40D3-83B1-D2F0366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EFBDB-D471-4483-83A2-59E3ACC5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4E54-52E1-45BC-BC6C-7AFB1358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630A-0D74-4C7F-9EDB-B8141E9FF107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E626-557C-4365-8306-FBBE0F45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A5D10-BCA7-44BB-897E-3F8EB0D3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6BE1-C8EB-4AE9-8441-D6F23206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94CE-21DA-4EAF-8004-DAB5B64B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DB078-DAD0-4833-945F-4A69B9F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F3B6C-42B1-49A8-AA35-667D67FD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8312-116B-4686-ADE2-E7980FA4A3B2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6558D-F385-485D-AF78-5B5EDA1C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224A-09CD-4023-B9EC-0FD79A32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779B-F3EF-4A95-A56B-5D2D7C82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A797-13BB-462E-8664-ADF18266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40DA-97F5-441C-B7A2-6269EE75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DC659-1389-4623-9A67-15C09FB3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038E2-1ACC-4A7D-B12F-A256EE6F4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876C7-4A13-4AEB-AEE7-680967A5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5554-5010-497B-8140-87E37297CCAE}" type="datetime1">
              <a:rPr lang="en-US" smtClean="0"/>
              <a:t>11/16/2017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9E851-36C3-413A-B673-6D5A516B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2FB0-59A3-4687-B33D-B4E151A3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3B75-99BD-40E0-85B3-AB38FAFD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D16D7-6CD6-434E-9392-12B3332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77A-0FD1-4C96-A7EB-796F666E26AC}" type="datetime1">
              <a:rPr lang="en-US" smtClean="0"/>
              <a:t>11/16/2017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E99BA-DE7E-49DB-A9D1-2E05CF19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56E6C-4304-4542-B57B-8A3B58DA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7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C48B1-C322-44EA-B377-F5552D39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CAA0-D160-4246-B550-D53268E7B8E9}" type="datetime1">
              <a:rPr lang="en-US" smtClean="0"/>
              <a:t>11/16/2017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7A738-2BA3-4518-8389-2C242BC7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3C80-7891-4681-8802-4DF651EE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4EA4-BC31-4CF5-929B-E46E362A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0DC5-A075-4C12-B521-45CDB45F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E9DD-8FE0-423D-AF72-3BEBD7BFD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0510-3A8C-4595-A2CA-4DE4C99F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C8FB-0AB9-4A19-AB47-E44DFAAA1F06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D3454-33E4-48C8-92EC-038E003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6CE9-CA09-4F84-94D5-87AA617A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14F7-2C62-4E73-A6D0-F658F067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244C9-A366-477D-AE0D-83B272C90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37BF6-191A-4B07-BE0E-F89F7A11D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C91E9-D07B-47F6-801A-17D8F1C8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3FB1F-591E-41C6-B281-DEEA7BCE5172}" type="datetime1">
              <a:rPr lang="en-US" smtClean="0"/>
              <a:t>11/16/2017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658DA-4009-487A-83AA-B106F787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804D9-941C-477B-814C-590F331D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9CB69-5935-454A-B207-80A85498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C3FC-B99C-47D3-91A9-4606DFFD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4768-CD6D-4BEE-B6E6-51E3B0EC0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48B7-FB5B-47C1-99A3-F665D0DD7544}" type="datetime1">
              <a:rPr lang="en-US" smtClean="0"/>
              <a:t>11/16/2017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8FBCD-900D-4B38-96C7-6EC0F769C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01E1-DDE8-44B7-927B-A175BB09E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9B00-52DF-45C0-A519-BE7AABBF3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5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iwVMrTLUW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3A06-DEC7-4537-B64F-C86ABED3E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22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Active-Learning Framework for On-Road Vehicle Recognition and Tracking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DBE26-C86E-4979-8AB9-1E42683B2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12" y="4924486"/>
            <a:ext cx="6196084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       </a:t>
            </a:r>
            <a:r>
              <a:rPr lang="en-US" dirty="0">
                <a:latin typeface="+mj-lt"/>
              </a:rPr>
              <a:t>SUBMITTED BY :- </a:t>
            </a:r>
          </a:p>
          <a:p>
            <a:r>
              <a:rPr lang="en-US" dirty="0">
                <a:latin typeface="+mj-lt"/>
              </a:rPr>
              <a:t>Puneet Saluja       (2015KUCP1019)</a:t>
            </a:r>
          </a:p>
          <a:p>
            <a:r>
              <a:rPr lang="en-US" dirty="0">
                <a:latin typeface="+mj-lt"/>
              </a:rPr>
              <a:t>Tanmay </a:t>
            </a:r>
            <a:r>
              <a:rPr lang="en-US" dirty="0" err="1">
                <a:latin typeface="+mj-lt"/>
              </a:rPr>
              <a:t>Sonkusle</a:t>
            </a:r>
            <a:r>
              <a:rPr lang="en-US" dirty="0">
                <a:latin typeface="+mj-lt"/>
              </a:rPr>
              <a:t> (2015KUCP1023)</a:t>
            </a:r>
          </a:p>
        </p:txBody>
      </p:sp>
      <p:pic>
        <p:nvPicPr>
          <p:cNvPr id="1026" name="Picture 2" descr="IIIT Kota">
            <a:extLst>
              <a:ext uri="{FF2B5EF4-FFF2-40B4-BE49-F238E27FC236}">
                <a16:creationId xmlns:a16="http://schemas.microsoft.com/office/drawing/2014/main" id="{230C16D4-93B0-49A6-B312-87BB1662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4" y="128656"/>
            <a:ext cx="331470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F996B3-7635-4CAA-86BB-F1495DA3F429}"/>
              </a:ext>
            </a:extLst>
          </p:cNvPr>
          <p:cNvSpPr txBox="1"/>
          <p:nvPr/>
        </p:nvSpPr>
        <p:spPr>
          <a:xfrm>
            <a:off x="9157648" y="245660"/>
            <a:ext cx="27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:- 08-09-2017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2E34-F0AF-4D07-B234-502479E4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6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CF98-2EA4-40C3-8C69-4C7BEA22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HAAR LIKE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A2152-27B5-4AB3-BE13-A3B9A9234DEE}"/>
              </a:ext>
            </a:extLst>
          </p:cNvPr>
          <p:cNvSpPr/>
          <p:nvPr/>
        </p:nvSpPr>
        <p:spPr>
          <a:xfrm>
            <a:off x="871335" y="2358887"/>
            <a:ext cx="874643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6F8F8-024C-408A-B27B-FD351329FCE4}"/>
              </a:ext>
            </a:extLst>
          </p:cNvPr>
          <p:cNvSpPr/>
          <p:nvPr/>
        </p:nvSpPr>
        <p:spPr>
          <a:xfrm>
            <a:off x="871335" y="2756453"/>
            <a:ext cx="874643" cy="437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8D25E-49DA-4B6C-8D1C-8FE87EA561A0}"/>
              </a:ext>
            </a:extLst>
          </p:cNvPr>
          <p:cNvSpPr/>
          <p:nvPr/>
        </p:nvSpPr>
        <p:spPr>
          <a:xfrm>
            <a:off x="2249558" y="2358887"/>
            <a:ext cx="874643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D53FD-3AC8-41E2-A5FC-7B77765A17FF}"/>
              </a:ext>
            </a:extLst>
          </p:cNvPr>
          <p:cNvSpPr/>
          <p:nvPr/>
        </p:nvSpPr>
        <p:spPr>
          <a:xfrm rot="5400000">
            <a:off x="2488097" y="2557670"/>
            <a:ext cx="834887" cy="4373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94834-763D-4051-BA5A-ABB767356472}"/>
              </a:ext>
            </a:extLst>
          </p:cNvPr>
          <p:cNvSpPr txBox="1"/>
          <p:nvPr/>
        </p:nvSpPr>
        <p:spPr>
          <a:xfrm>
            <a:off x="3402500" y="2358887"/>
            <a:ext cx="168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403CF-EEAA-4DF1-8EA9-85BA615F352A}"/>
              </a:ext>
            </a:extLst>
          </p:cNvPr>
          <p:cNvSpPr/>
          <p:nvPr/>
        </p:nvSpPr>
        <p:spPr>
          <a:xfrm>
            <a:off x="838200" y="3591340"/>
            <a:ext cx="874643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6798F-DF48-4D0F-A214-7D72AA20B2EB}"/>
              </a:ext>
            </a:extLst>
          </p:cNvPr>
          <p:cNvSpPr/>
          <p:nvPr/>
        </p:nvSpPr>
        <p:spPr>
          <a:xfrm rot="5400000">
            <a:off x="858077" y="3868808"/>
            <a:ext cx="834887" cy="2799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6D586-71B9-4BE1-B2EA-28FF4A4C3723}"/>
              </a:ext>
            </a:extLst>
          </p:cNvPr>
          <p:cNvSpPr/>
          <p:nvPr/>
        </p:nvSpPr>
        <p:spPr>
          <a:xfrm>
            <a:off x="2249558" y="3591340"/>
            <a:ext cx="874643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A84247-317C-4582-B268-6DC692316CA6}"/>
              </a:ext>
            </a:extLst>
          </p:cNvPr>
          <p:cNvSpPr/>
          <p:nvPr/>
        </p:nvSpPr>
        <p:spPr>
          <a:xfrm rot="10800000">
            <a:off x="2249557" y="3843338"/>
            <a:ext cx="879405" cy="295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5D393-D86A-4A5D-A689-BAC607C8C55D}"/>
              </a:ext>
            </a:extLst>
          </p:cNvPr>
          <p:cNvSpPr txBox="1"/>
          <p:nvPr/>
        </p:nvSpPr>
        <p:spPr>
          <a:xfrm>
            <a:off x="3521770" y="3697357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E1BBAA-E260-459A-BB09-B67EF5BB2169}"/>
              </a:ext>
            </a:extLst>
          </p:cNvPr>
          <p:cNvSpPr/>
          <p:nvPr/>
        </p:nvSpPr>
        <p:spPr>
          <a:xfrm>
            <a:off x="863879" y="4894367"/>
            <a:ext cx="874643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488B63-EAFD-4F7E-A9F4-AE19AF0FDE1D}"/>
              </a:ext>
            </a:extLst>
          </p:cNvPr>
          <p:cNvSpPr/>
          <p:nvPr/>
        </p:nvSpPr>
        <p:spPr>
          <a:xfrm rot="5400000">
            <a:off x="1326132" y="4861977"/>
            <a:ext cx="380001" cy="4447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5B4913-CCEA-4D05-B889-0A42CC266D92}"/>
              </a:ext>
            </a:extLst>
          </p:cNvPr>
          <p:cNvSpPr/>
          <p:nvPr/>
        </p:nvSpPr>
        <p:spPr>
          <a:xfrm rot="5400000">
            <a:off x="847639" y="5283150"/>
            <a:ext cx="454888" cy="437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B13DE-5CD8-4488-8BDB-B6E335B83687}"/>
              </a:ext>
            </a:extLst>
          </p:cNvPr>
          <p:cNvSpPr txBox="1"/>
          <p:nvPr/>
        </p:nvSpPr>
        <p:spPr>
          <a:xfrm>
            <a:off x="2269435" y="4894366"/>
            <a:ext cx="2524543" cy="3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Four-rectangle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79DC1-80B7-43D2-BA4B-BF3D9A293E45}"/>
              </a:ext>
            </a:extLst>
          </p:cNvPr>
          <p:cNvSpPr txBox="1"/>
          <p:nvPr/>
        </p:nvSpPr>
        <p:spPr>
          <a:xfrm>
            <a:off x="6228522" y="2358887"/>
            <a:ext cx="5234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a machine learning based approach where a cascade function is trained from a lot of positive and negative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 Initially, the algorithm needs a lot of positive images (images of cars) and negative images (images without cars) to train the classifier.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2017E-3878-4DBB-A1DA-525AF18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E56B853-053B-46DE-AFF5-E25D94C0AC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HAAR LIKE FEATURES ON VEHICLE</a:t>
            </a:r>
          </a:p>
        </p:txBody>
      </p:sp>
      <p:pic>
        <p:nvPicPr>
          <p:cNvPr id="17" name="Picture 4" descr="Image result for side view car images">
            <a:extLst>
              <a:ext uri="{FF2B5EF4-FFF2-40B4-BE49-F238E27FC236}">
                <a16:creationId xmlns:a16="http://schemas.microsoft.com/office/drawing/2014/main" id="{31219F9E-2C1C-4E7F-8C92-19C8E54B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4" y="1889471"/>
            <a:ext cx="9448800" cy="455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F37FCC-2CBB-4E29-88FC-CA72D1E4D488}"/>
              </a:ext>
            </a:extLst>
          </p:cNvPr>
          <p:cNvSpPr/>
          <p:nvPr/>
        </p:nvSpPr>
        <p:spPr>
          <a:xfrm>
            <a:off x="2146853" y="4585253"/>
            <a:ext cx="755374" cy="689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1105F6-5F02-434B-9A82-A8289722DE35}"/>
              </a:ext>
            </a:extLst>
          </p:cNvPr>
          <p:cNvSpPr/>
          <p:nvPr/>
        </p:nvSpPr>
        <p:spPr>
          <a:xfrm rot="5400000">
            <a:off x="2173356" y="4803092"/>
            <a:ext cx="689112" cy="2534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0102CA-9F26-4A88-9A13-530D1B1DF618}"/>
              </a:ext>
            </a:extLst>
          </p:cNvPr>
          <p:cNvSpPr/>
          <p:nvPr/>
        </p:nvSpPr>
        <p:spPr>
          <a:xfrm>
            <a:off x="5155096" y="2769706"/>
            <a:ext cx="871334" cy="662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81C4D1-63E0-469A-9F96-14147BB98E51}"/>
              </a:ext>
            </a:extLst>
          </p:cNvPr>
          <p:cNvSpPr/>
          <p:nvPr/>
        </p:nvSpPr>
        <p:spPr>
          <a:xfrm>
            <a:off x="5155096" y="3085235"/>
            <a:ext cx="871334" cy="347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235A0C-FDC1-46A0-9C75-FE4566967007}"/>
              </a:ext>
            </a:extLst>
          </p:cNvPr>
          <p:cNvSpPr/>
          <p:nvPr/>
        </p:nvSpPr>
        <p:spPr>
          <a:xfrm>
            <a:off x="8046558" y="4205253"/>
            <a:ext cx="874643" cy="834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8C19F7-3F67-49C5-B21C-03C6270C3A39}"/>
              </a:ext>
            </a:extLst>
          </p:cNvPr>
          <p:cNvSpPr/>
          <p:nvPr/>
        </p:nvSpPr>
        <p:spPr>
          <a:xfrm rot="5400000">
            <a:off x="8508811" y="4172863"/>
            <a:ext cx="380001" cy="4447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75F367-7C93-439C-ABC7-9D7538D25152}"/>
              </a:ext>
            </a:extLst>
          </p:cNvPr>
          <p:cNvSpPr/>
          <p:nvPr/>
        </p:nvSpPr>
        <p:spPr>
          <a:xfrm rot="5400000">
            <a:off x="8030318" y="4594036"/>
            <a:ext cx="454888" cy="437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A7D0A-E305-4F57-9C13-A2CC92C0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9C49F-4CFC-4A9E-90D4-48578BC83090}"/>
              </a:ext>
            </a:extLst>
          </p:cNvPr>
          <p:cNvSpPr txBox="1"/>
          <p:nvPr/>
        </p:nvSpPr>
        <p:spPr>
          <a:xfrm>
            <a:off x="2391191" y="5834401"/>
            <a:ext cx="851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Source : https://images.cardekho.com/images/accord/Honda_Accord.png</a:t>
            </a:r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04804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5424-041F-4119-9AA4-31C88B7B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50006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HOW IT WORKS..?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8401-6B80-4808-87B4-5CE4FAD2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feature is a single value obtained by subtracting sum of pixels under white rectangle from sum of pixels under black rectangle.</a:t>
            </a:r>
          </a:p>
          <a:p>
            <a:endParaRPr lang="en-US" dirty="0"/>
          </a:p>
          <a:p>
            <a:r>
              <a:rPr lang="en-US" dirty="0"/>
              <a:t>Every feature is applied on all the training images.</a:t>
            </a:r>
          </a:p>
          <a:p>
            <a:endParaRPr lang="en-US" dirty="0"/>
          </a:p>
          <a:p>
            <a:r>
              <a:rPr lang="en-US" dirty="0"/>
              <a:t>For each feature, it finds the best threshold which will classify the cars to positive and negative.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79875-BB0E-4297-A434-CD91C51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4864-D32C-4F91-9D1F-01FFABE8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INTEGRAL IMAGE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5922AF-957F-4C55-8185-87D9B0B94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11648"/>
              </p:ext>
            </p:extLst>
          </p:nvPr>
        </p:nvGraphicFramePr>
        <p:xfrm>
          <a:off x="1089991" y="2183434"/>
          <a:ext cx="3707296" cy="22580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53648">
                  <a:extLst>
                    <a:ext uri="{9D8B030D-6E8A-4147-A177-3AD203B41FA5}">
                      <a16:colId xmlns:a16="http://schemas.microsoft.com/office/drawing/2014/main" val="1537009965"/>
                    </a:ext>
                  </a:extLst>
                </a:gridCol>
                <a:gridCol w="1853648">
                  <a:extLst>
                    <a:ext uri="{9D8B030D-6E8A-4147-A177-3AD203B41FA5}">
                      <a16:colId xmlns:a16="http://schemas.microsoft.com/office/drawing/2014/main" val="3706157042"/>
                    </a:ext>
                  </a:extLst>
                </a:gridCol>
              </a:tblGrid>
              <a:tr h="1116979">
                <a:tc>
                  <a:txBody>
                    <a:bodyPr/>
                    <a:lstStyle/>
                    <a:p>
                      <a:r>
                        <a:rPr lang="en-US" sz="6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6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6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48294"/>
                  </a:ext>
                </a:extLst>
              </a:tr>
              <a:tr h="1141088">
                <a:tc>
                  <a:txBody>
                    <a:bodyPr/>
                    <a:lstStyle/>
                    <a:p>
                      <a:r>
                        <a:rPr lang="en-US" sz="6000" b="0" dirty="0"/>
                        <a:t>    </a:t>
                      </a:r>
                      <a:r>
                        <a:rPr lang="en-US" sz="6600" b="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   </a:t>
                      </a:r>
                      <a:r>
                        <a:rPr lang="en-US" sz="66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5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67C9F8E-D1B0-4167-8184-404E7A92D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164058"/>
              </p:ext>
            </p:extLst>
          </p:nvPr>
        </p:nvGraphicFramePr>
        <p:xfrm>
          <a:off x="6957391" y="2183433"/>
          <a:ext cx="3707296" cy="225806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853648">
                  <a:extLst>
                    <a:ext uri="{9D8B030D-6E8A-4147-A177-3AD203B41FA5}">
                      <a16:colId xmlns:a16="http://schemas.microsoft.com/office/drawing/2014/main" val="1537009965"/>
                    </a:ext>
                  </a:extLst>
                </a:gridCol>
                <a:gridCol w="1853648">
                  <a:extLst>
                    <a:ext uri="{9D8B030D-6E8A-4147-A177-3AD203B41FA5}">
                      <a16:colId xmlns:a16="http://schemas.microsoft.com/office/drawing/2014/main" val="3706157042"/>
                    </a:ext>
                  </a:extLst>
                </a:gridCol>
              </a:tblGrid>
              <a:tr h="1116979">
                <a:tc>
                  <a:txBody>
                    <a:bodyPr/>
                    <a:lstStyle/>
                    <a:p>
                      <a:r>
                        <a:rPr lang="en-US" sz="60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6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6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48294"/>
                  </a:ext>
                </a:extLst>
              </a:tr>
              <a:tr h="1141088">
                <a:tc>
                  <a:txBody>
                    <a:bodyPr/>
                    <a:lstStyle/>
                    <a:p>
                      <a:r>
                        <a:rPr lang="en-US" sz="6000" b="0" dirty="0"/>
                        <a:t>    </a:t>
                      </a:r>
                      <a:r>
                        <a:rPr lang="en-US" sz="6600" b="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0" dirty="0"/>
                        <a:t>   </a:t>
                      </a:r>
                      <a:r>
                        <a:rPr lang="en-US" sz="66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1150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56CBFA2-003F-4C07-B375-90AD248591C4}"/>
              </a:ext>
            </a:extLst>
          </p:cNvPr>
          <p:cNvSpPr/>
          <p:nvPr/>
        </p:nvSpPr>
        <p:spPr>
          <a:xfrm>
            <a:off x="5241545" y="3018455"/>
            <a:ext cx="1271587" cy="58802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B56B9-06B3-46DE-82C5-918015034028}"/>
              </a:ext>
            </a:extLst>
          </p:cNvPr>
          <p:cNvSpPr txBox="1"/>
          <p:nvPr/>
        </p:nvSpPr>
        <p:spPr>
          <a:xfrm>
            <a:off x="985939" y="4934243"/>
            <a:ext cx="9782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simplifies calculation of sum of pixels, how large may be the number of pixels, to an operation involving just four pixels.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 of pixels  = (A+D) – (B+C)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F4780-C52E-46C2-AA4A-BC58A83C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0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47C7-ABBC-4EA2-AD30-0F0B6616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081" y="469964"/>
            <a:ext cx="10515600" cy="1325563"/>
          </a:xfrm>
        </p:spPr>
        <p:txBody>
          <a:bodyPr/>
          <a:lstStyle/>
          <a:p>
            <a:pPr algn="ctr"/>
            <a:r>
              <a:rPr lang="en-US" sz="6000" b="1" dirty="0"/>
              <a:t>ADABOOST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E8E7F-473B-43A2-A42B-A7D569772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3" y="2082832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Adaboost</a:t>
                </a:r>
                <a:r>
                  <a:rPr lang="en-US" dirty="0"/>
                  <a:t> is a machine learning algorithm that helps in finding best features among all the features.</a:t>
                </a:r>
              </a:p>
              <a:p>
                <a:endParaRPr lang="en-US" dirty="0"/>
              </a:p>
              <a:p>
                <a:r>
                  <a:rPr lang="en-US" dirty="0" err="1"/>
                  <a:t>Adaboost</a:t>
                </a:r>
                <a:r>
                  <a:rPr lang="en-US" dirty="0"/>
                  <a:t>  constructs strong classifiers as a linear combination of weak classifier.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.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 – strong classifier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- weight of classifier</a:t>
                </a:r>
              </a:p>
              <a:p>
                <a:r>
                  <a:rPr lang="en-US" dirty="0"/>
                  <a:t>h(t) – weak classifier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AE8E7F-473B-43A2-A42B-A7D569772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3" y="2082832"/>
                <a:ext cx="10515600" cy="4351338"/>
              </a:xfrm>
              <a:blipFill>
                <a:blip r:embed="rId2"/>
                <a:stretch>
                  <a:fillRect l="-870" t="-2945" b="-1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4DC0D-E805-4B96-85B3-29E03725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54D2-4B1B-4FB9-9483-4148A125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51" y="288205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/>
              <a:t>CASCADING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D72E7-FE93-47DA-A061-44B389A8A9E9}"/>
              </a:ext>
            </a:extLst>
          </p:cNvPr>
          <p:cNvSpPr/>
          <p:nvPr/>
        </p:nvSpPr>
        <p:spPr>
          <a:xfrm>
            <a:off x="1243013" y="4043363"/>
            <a:ext cx="18859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B993A-CFCF-4D29-8D86-41F34D210769}"/>
              </a:ext>
            </a:extLst>
          </p:cNvPr>
          <p:cNvSpPr/>
          <p:nvPr/>
        </p:nvSpPr>
        <p:spPr>
          <a:xfrm>
            <a:off x="4181476" y="4043363"/>
            <a:ext cx="18859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3E12D-93EB-47A6-A10C-FF62E9FDF83E}"/>
              </a:ext>
            </a:extLst>
          </p:cNvPr>
          <p:cNvSpPr/>
          <p:nvPr/>
        </p:nvSpPr>
        <p:spPr>
          <a:xfrm>
            <a:off x="8662989" y="4043362"/>
            <a:ext cx="1885950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A62D0-73EB-4A6F-8109-1E0C93E3E428}"/>
              </a:ext>
            </a:extLst>
          </p:cNvPr>
          <p:cNvCxnSpPr>
            <a:cxnSpLocks/>
          </p:cNvCxnSpPr>
          <p:nvPr/>
        </p:nvCxnSpPr>
        <p:spPr>
          <a:xfrm>
            <a:off x="2185988" y="3319463"/>
            <a:ext cx="0" cy="723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5749F-F412-43AF-9586-84F6D21ED875}"/>
              </a:ext>
            </a:extLst>
          </p:cNvPr>
          <p:cNvCxnSpPr>
            <a:cxnSpLocks/>
          </p:cNvCxnSpPr>
          <p:nvPr/>
        </p:nvCxnSpPr>
        <p:spPr>
          <a:xfrm>
            <a:off x="3609975" y="4743449"/>
            <a:ext cx="0" cy="1223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D20822-AC17-4A50-8A84-20129FA8E901}"/>
              </a:ext>
            </a:extLst>
          </p:cNvPr>
          <p:cNvCxnSpPr>
            <a:cxnSpLocks/>
          </p:cNvCxnSpPr>
          <p:nvPr/>
        </p:nvCxnSpPr>
        <p:spPr>
          <a:xfrm>
            <a:off x="6534150" y="4743449"/>
            <a:ext cx="0" cy="1223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B414EE-E2C1-46DF-946C-1B20508720F3}"/>
              </a:ext>
            </a:extLst>
          </p:cNvPr>
          <p:cNvCxnSpPr>
            <a:cxnSpLocks/>
          </p:cNvCxnSpPr>
          <p:nvPr/>
        </p:nvCxnSpPr>
        <p:spPr>
          <a:xfrm>
            <a:off x="10877550" y="4726778"/>
            <a:ext cx="0" cy="1223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A3064-E2B5-4894-9349-CBB6D47C76A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28963" y="4743451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FFEC9B-EBBA-4529-AF92-53C9423F2F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67426" y="4743450"/>
            <a:ext cx="1052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A7A10F-8990-47BE-B3A3-AF5DE2BE1294}"/>
              </a:ext>
            </a:extLst>
          </p:cNvPr>
          <p:cNvCxnSpPr>
            <a:cxnSpLocks/>
          </p:cNvCxnSpPr>
          <p:nvPr/>
        </p:nvCxnSpPr>
        <p:spPr>
          <a:xfrm flipV="1">
            <a:off x="10548939" y="4726777"/>
            <a:ext cx="1052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50603C-3B57-4659-8D84-7364F05761DE}"/>
              </a:ext>
            </a:extLst>
          </p:cNvPr>
          <p:cNvSpPr txBox="1"/>
          <p:nvPr/>
        </p:nvSpPr>
        <p:spPr>
          <a:xfrm>
            <a:off x="1702594" y="4558783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36A2E-393C-41FC-95ED-1C8B39370CC7}"/>
              </a:ext>
            </a:extLst>
          </p:cNvPr>
          <p:cNvSpPr txBox="1"/>
          <p:nvPr/>
        </p:nvSpPr>
        <p:spPr>
          <a:xfrm>
            <a:off x="4710114" y="4528066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A7CD9D-E465-48FB-8EAA-77401F709D58}"/>
              </a:ext>
            </a:extLst>
          </p:cNvPr>
          <p:cNvSpPr txBox="1"/>
          <p:nvPr/>
        </p:nvSpPr>
        <p:spPr>
          <a:xfrm>
            <a:off x="9201152" y="454211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13CC2-ACCC-4534-A964-63B3374F07F0}"/>
              </a:ext>
            </a:extLst>
          </p:cNvPr>
          <p:cNvSpPr txBox="1"/>
          <p:nvPr/>
        </p:nvSpPr>
        <p:spPr>
          <a:xfrm>
            <a:off x="3281363" y="4329112"/>
            <a:ext cx="704850" cy="37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50800-FE55-4ECE-A360-76DE4C4B7280}"/>
              </a:ext>
            </a:extLst>
          </p:cNvPr>
          <p:cNvSpPr txBox="1"/>
          <p:nvPr/>
        </p:nvSpPr>
        <p:spPr>
          <a:xfrm>
            <a:off x="6307932" y="4328041"/>
            <a:ext cx="704850" cy="37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9B690C-F379-4AE5-B0DE-E29FCB897BE4}"/>
              </a:ext>
            </a:extLst>
          </p:cNvPr>
          <p:cNvSpPr txBox="1"/>
          <p:nvPr/>
        </p:nvSpPr>
        <p:spPr>
          <a:xfrm>
            <a:off x="10722770" y="4342328"/>
            <a:ext cx="704850" cy="37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4DD79E-3794-4A0E-86EB-6C14F863EBC6}"/>
              </a:ext>
            </a:extLst>
          </p:cNvPr>
          <p:cNvSpPr txBox="1"/>
          <p:nvPr/>
        </p:nvSpPr>
        <p:spPr>
          <a:xfrm>
            <a:off x="3657601" y="5608379"/>
            <a:ext cx="704850" cy="37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985AE2-653F-49D5-BAAD-E82EC0BF40D5}"/>
              </a:ext>
            </a:extLst>
          </p:cNvPr>
          <p:cNvSpPr txBox="1"/>
          <p:nvPr/>
        </p:nvSpPr>
        <p:spPr>
          <a:xfrm>
            <a:off x="6596064" y="5650409"/>
            <a:ext cx="704850" cy="37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EFA660-3A5B-415B-8DE0-1A5D582CFD2B}"/>
              </a:ext>
            </a:extLst>
          </p:cNvPr>
          <p:cNvSpPr txBox="1"/>
          <p:nvPr/>
        </p:nvSpPr>
        <p:spPr>
          <a:xfrm>
            <a:off x="10939463" y="5600403"/>
            <a:ext cx="704850" cy="370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F0ECB8-5003-4CE4-8C51-4A8BCB941077}"/>
              </a:ext>
            </a:extLst>
          </p:cNvPr>
          <p:cNvSpPr txBox="1"/>
          <p:nvPr/>
        </p:nvSpPr>
        <p:spPr>
          <a:xfrm>
            <a:off x="7573566" y="4328041"/>
            <a:ext cx="133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83941-302B-4C5A-984D-02B0343C69F3}"/>
              </a:ext>
            </a:extLst>
          </p:cNvPr>
          <p:cNvSpPr txBox="1"/>
          <p:nvPr/>
        </p:nvSpPr>
        <p:spPr>
          <a:xfrm>
            <a:off x="1702594" y="295013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C29892-D62B-4970-8534-14012DAC92EE}"/>
              </a:ext>
            </a:extLst>
          </p:cNvPr>
          <p:cNvSpPr txBox="1"/>
          <p:nvPr/>
        </p:nvSpPr>
        <p:spPr>
          <a:xfrm>
            <a:off x="1078706" y="1584166"/>
            <a:ext cx="8527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Feature must pass all stages in the cascade to be concluded as a vehicle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9BF8-DE07-4E8F-B1F9-5A2525DE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3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BB66-556F-4BB9-B385-D3EC50A1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2803525"/>
            <a:ext cx="54466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VEHICLE TRACKING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18901-CBC6-474F-B841-0E5155E9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04B40F-D477-4A03-9A06-12DE239A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1" y="530087"/>
            <a:ext cx="5025887" cy="5645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C7B71-5C92-4518-ACC6-F3965AF1B150}"/>
              </a:ext>
            </a:extLst>
          </p:cNvPr>
          <p:cNvSpPr txBox="1"/>
          <p:nvPr/>
        </p:nvSpPr>
        <p:spPr>
          <a:xfrm>
            <a:off x="7861851" y="6356350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waymo.com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5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8080-EB27-4084-B145-7E0F2AA2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PARTICLE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9921-D7AF-4D83-B95F-ED067F0D1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4" y="1825625"/>
            <a:ext cx="4462670" cy="4351338"/>
          </a:xfrm>
        </p:spPr>
        <p:txBody>
          <a:bodyPr/>
          <a:lstStyle/>
          <a:p>
            <a:r>
              <a:rPr lang="en-US" dirty="0"/>
              <a:t>Mainly used to detect/track the objects.</a:t>
            </a:r>
          </a:p>
          <a:p>
            <a:endParaRPr lang="en-US" dirty="0"/>
          </a:p>
          <a:p>
            <a:r>
              <a:rPr lang="en-US" dirty="0"/>
              <a:t>Used by applying different colors to different objects to remove the unnecessary particles surrounded by an object.</a:t>
            </a:r>
          </a:p>
          <a:p>
            <a:endParaRPr lang="en-US" dirty="0"/>
          </a:p>
        </p:txBody>
      </p:sp>
      <p:pic>
        <p:nvPicPr>
          <p:cNvPr id="5" name="Picture 4" descr="A car driving on a highway&#10;&#10;Description generated with high confidence">
            <a:extLst>
              <a:ext uri="{FF2B5EF4-FFF2-40B4-BE49-F238E27FC236}">
                <a16:creationId xmlns:a16="http://schemas.microsoft.com/office/drawing/2014/main" id="{1A3D255A-13B4-4B97-985B-4C33594D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17" y="1825625"/>
            <a:ext cx="2886478" cy="3953427"/>
          </a:xfrm>
          <a:prstGeom prst="rect">
            <a:avLst/>
          </a:prstGeom>
        </p:spPr>
      </p:pic>
      <p:pic>
        <p:nvPicPr>
          <p:cNvPr id="7" name="Picture 6" descr="A highway filled with lots of traffic&#10;&#10;Description generated with high confidence">
            <a:extLst>
              <a:ext uri="{FF2B5EF4-FFF2-40B4-BE49-F238E27FC236}">
                <a16:creationId xmlns:a16="http://schemas.microsoft.com/office/drawing/2014/main" id="{24260112-A84A-4439-B281-988AD978C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760" y="1785325"/>
            <a:ext cx="2811811" cy="399372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87DBA-98A9-48C2-B182-0259C9B9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5DC4C-DB0E-45D6-A8BE-05AF1B72F5E6}"/>
              </a:ext>
            </a:extLst>
          </p:cNvPr>
          <p:cNvSpPr txBox="1"/>
          <p:nvPr/>
        </p:nvSpPr>
        <p:spPr>
          <a:xfrm>
            <a:off x="7541735" y="6005549"/>
            <a:ext cx="300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References [1]</a:t>
            </a:r>
          </a:p>
        </p:txBody>
      </p:sp>
    </p:spTree>
    <p:extLst>
      <p:ext uri="{BB962C8B-B14F-4D97-AF65-F5344CB8AC3E}">
        <p14:creationId xmlns:p14="http://schemas.microsoft.com/office/powerpoint/2010/main" val="310506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18FC-BA5F-4B06-A9BC-D3B3451E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LIKELIHOOD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8D91-DD1F-4D51-912D-38E0FF7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used to reduce the number of particles surrounded on the object.</a:t>
            </a:r>
          </a:p>
          <a:p>
            <a:endParaRPr lang="en-US" dirty="0"/>
          </a:p>
          <a:p>
            <a:r>
              <a:rPr lang="en-US" dirty="0"/>
              <a:t>Particles that lies on the object have some RGB value.</a:t>
            </a:r>
          </a:p>
          <a:p>
            <a:endParaRPr lang="en-US" dirty="0"/>
          </a:p>
          <a:p>
            <a:r>
              <a:rPr lang="en-US" dirty="0"/>
              <a:t>Particles that lies outside of the object have some other RGB value.</a:t>
            </a:r>
          </a:p>
          <a:p>
            <a:endParaRPr lang="en-US" dirty="0"/>
          </a:p>
          <a:p>
            <a:r>
              <a:rPr lang="en-US" dirty="0"/>
              <a:t>Particles which are having more weight will generate new particles near them and remaining are move on to the object.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A159-2FD0-4C79-AA64-0A2595D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D0F-B699-4AC9-8F92-42D87BB1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79"/>
            <a:ext cx="10515600" cy="1325563"/>
          </a:xfrm>
        </p:spPr>
        <p:txBody>
          <a:bodyPr/>
          <a:lstStyle/>
          <a:p>
            <a:pPr algn="ctr"/>
            <a:r>
              <a:rPr lang="en-US" sz="5400" b="1" dirty="0"/>
              <a:t>FLOWCHART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2B3C0-E3C9-444C-B660-F44A5AEBC1C8}"/>
              </a:ext>
            </a:extLst>
          </p:cNvPr>
          <p:cNvSpPr/>
          <p:nvPr/>
        </p:nvSpPr>
        <p:spPr>
          <a:xfrm>
            <a:off x="2279376" y="1756198"/>
            <a:ext cx="2319130" cy="60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C78BB-1DEC-49CA-B5B2-F87B8E96AC96}"/>
              </a:ext>
            </a:extLst>
          </p:cNvPr>
          <p:cNvSpPr/>
          <p:nvPr/>
        </p:nvSpPr>
        <p:spPr>
          <a:xfrm>
            <a:off x="6168889" y="1756198"/>
            <a:ext cx="2319130" cy="60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59C4A-22ED-4622-9AA0-10CC34D602A4}"/>
              </a:ext>
            </a:extLst>
          </p:cNvPr>
          <p:cNvSpPr/>
          <p:nvPr/>
        </p:nvSpPr>
        <p:spPr>
          <a:xfrm>
            <a:off x="4267202" y="3359712"/>
            <a:ext cx="2319130" cy="60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5F860A-4036-48E1-8645-95A53A825C3D}"/>
              </a:ext>
            </a:extLst>
          </p:cNvPr>
          <p:cNvSpPr/>
          <p:nvPr/>
        </p:nvSpPr>
        <p:spPr>
          <a:xfrm>
            <a:off x="4267202" y="4358985"/>
            <a:ext cx="2319130" cy="60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0B8BA-551C-461B-8C84-C6A22EDC7431}"/>
              </a:ext>
            </a:extLst>
          </p:cNvPr>
          <p:cNvSpPr/>
          <p:nvPr/>
        </p:nvSpPr>
        <p:spPr>
          <a:xfrm>
            <a:off x="8295863" y="2914497"/>
            <a:ext cx="2319130" cy="60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828B3-A24B-4D0B-8E6B-9B800BCBE6A7}"/>
              </a:ext>
            </a:extLst>
          </p:cNvPr>
          <p:cNvSpPr/>
          <p:nvPr/>
        </p:nvSpPr>
        <p:spPr>
          <a:xfrm>
            <a:off x="4267202" y="6076408"/>
            <a:ext cx="2319130" cy="604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EC8933-215B-4B1D-92AD-DDFC9897EA4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38941" y="2360439"/>
            <a:ext cx="0" cy="31127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146F0-8767-440A-AF7C-EAFA36F52434}"/>
              </a:ext>
            </a:extLst>
          </p:cNvPr>
          <p:cNvCxnSpPr/>
          <p:nvPr/>
        </p:nvCxnSpPr>
        <p:spPr>
          <a:xfrm>
            <a:off x="3438941" y="5486399"/>
            <a:ext cx="60164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80A9BE-E543-4D55-940D-DE0D5E7A484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455428" y="3518738"/>
            <a:ext cx="0" cy="1954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B81A35-B94F-4DA9-A185-0F8395DC4DEA}"/>
              </a:ext>
            </a:extLst>
          </p:cNvPr>
          <p:cNvCxnSpPr>
            <a:stCxn id="13" idx="0"/>
          </p:cNvCxnSpPr>
          <p:nvPr/>
        </p:nvCxnSpPr>
        <p:spPr>
          <a:xfrm flipV="1">
            <a:off x="9455428" y="2058318"/>
            <a:ext cx="0" cy="8561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A0078D-37CC-4A13-96FF-0FCDC2DAF8BA}"/>
              </a:ext>
            </a:extLst>
          </p:cNvPr>
          <p:cNvCxnSpPr>
            <a:endCxn id="10" idx="3"/>
          </p:cNvCxnSpPr>
          <p:nvPr/>
        </p:nvCxnSpPr>
        <p:spPr>
          <a:xfrm flipH="1">
            <a:off x="8488019" y="2058318"/>
            <a:ext cx="9674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5FAD8B-ABBD-4CA0-9424-3E9879927F10}"/>
              </a:ext>
            </a:extLst>
          </p:cNvPr>
          <p:cNvCxnSpPr>
            <a:cxnSpLocks/>
          </p:cNvCxnSpPr>
          <p:nvPr/>
        </p:nvCxnSpPr>
        <p:spPr>
          <a:xfrm>
            <a:off x="3438941" y="2927748"/>
            <a:ext cx="3889513" cy="101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B2A8E6-E978-4C77-B8A7-0DA55855D636}"/>
              </a:ext>
            </a:extLst>
          </p:cNvPr>
          <p:cNvCxnSpPr>
            <a:stCxn id="10" idx="2"/>
          </p:cNvCxnSpPr>
          <p:nvPr/>
        </p:nvCxnSpPr>
        <p:spPr>
          <a:xfrm>
            <a:off x="7328454" y="2360439"/>
            <a:ext cx="0" cy="5774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7FC5CE-3300-40AB-876D-74C16439B70C}"/>
              </a:ext>
            </a:extLst>
          </p:cNvPr>
          <p:cNvCxnSpPr>
            <a:endCxn id="11" idx="0"/>
          </p:cNvCxnSpPr>
          <p:nvPr/>
        </p:nvCxnSpPr>
        <p:spPr>
          <a:xfrm>
            <a:off x="5426767" y="2937933"/>
            <a:ext cx="0" cy="421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5804E8-2F24-4336-8F10-1E8B375E981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426767" y="3963953"/>
            <a:ext cx="0" cy="395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A98C5A-6E58-4386-AA27-DCE073AB4A50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5426767" y="4963226"/>
            <a:ext cx="0" cy="1113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9E740D-50CF-4F60-BEA0-B4CB1F3BFD1D}"/>
              </a:ext>
            </a:extLst>
          </p:cNvPr>
          <p:cNvSpPr txBox="1"/>
          <p:nvPr/>
        </p:nvSpPr>
        <p:spPr>
          <a:xfrm>
            <a:off x="8391942" y="2913369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Image             Update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597D8-C336-46AB-A9E4-52776B9DC596}"/>
              </a:ext>
            </a:extLst>
          </p:cNvPr>
          <p:cNvSpPr txBox="1"/>
          <p:nvPr/>
        </p:nvSpPr>
        <p:spPr>
          <a:xfrm>
            <a:off x="6417368" y="1739855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Image Initialization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9EE378-CFE5-41E4-A664-E38C4FD2E223}"/>
              </a:ext>
            </a:extLst>
          </p:cNvPr>
          <p:cNvSpPr txBox="1"/>
          <p:nvPr/>
        </p:nvSpPr>
        <p:spPr>
          <a:xfrm>
            <a:off x="4267202" y="3466480"/>
            <a:ext cx="277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 Subtraction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6828F9-C573-43AF-9621-5EFE5815A07E}"/>
              </a:ext>
            </a:extLst>
          </p:cNvPr>
          <p:cNvSpPr txBox="1"/>
          <p:nvPr/>
        </p:nvSpPr>
        <p:spPr>
          <a:xfrm>
            <a:off x="4668080" y="4339250"/>
            <a:ext cx="197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Object Detection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97293-6766-4F99-8DF3-6BCC2ADC0831}"/>
              </a:ext>
            </a:extLst>
          </p:cNvPr>
          <p:cNvSpPr txBox="1"/>
          <p:nvPr/>
        </p:nvSpPr>
        <p:spPr>
          <a:xfrm>
            <a:off x="4195142" y="6207894"/>
            <a:ext cx="274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Object Tracking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953016-2F8C-4CB4-84C7-68F7EC1F0932}"/>
              </a:ext>
            </a:extLst>
          </p:cNvPr>
          <p:cNvSpPr txBox="1"/>
          <p:nvPr/>
        </p:nvSpPr>
        <p:spPr>
          <a:xfrm>
            <a:off x="2560987" y="1887684"/>
            <a:ext cx="19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 Sequence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F300C5-EB16-47BE-9A13-54BF9ED6B3E3}"/>
              </a:ext>
            </a:extLst>
          </p:cNvPr>
          <p:cNvSpPr txBox="1"/>
          <p:nvPr/>
        </p:nvSpPr>
        <p:spPr>
          <a:xfrm>
            <a:off x="2560987" y="5594920"/>
            <a:ext cx="281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particular object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9A91AB-44A0-41B7-8BAD-E0EB257EEBD2}"/>
              </a:ext>
            </a:extLst>
          </p:cNvPr>
          <p:cNvSpPr txBox="1"/>
          <p:nvPr/>
        </p:nvSpPr>
        <p:spPr>
          <a:xfrm>
            <a:off x="6742048" y="5519817"/>
            <a:ext cx="339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not select a particular object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D36BD192-0D07-419D-8107-E6FB0429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5374"/>
            <a:ext cx="2743200" cy="365125"/>
          </a:xfrm>
        </p:spPr>
        <p:txBody>
          <a:bodyPr/>
          <a:lstStyle/>
          <a:p>
            <a:fld id="{13C69B00-52DF-45C0-A519-BE7AABBF3B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04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44A3-9BD6-4709-A1EE-B9DD43DE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riding a bicycle in front of a building&#10;&#10;Description generated with very high confidence">
            <a:extLst>
              <a:ext uri="{FF2B5EF4-FFF2-40B4-BE49-F238E27FC236}">
                <a16:creationId xmlns:a16="http://schemas.microsoft.com/office/drawing/2014/main" id="{4F0ACE73-585A-4B0A-9258-28D5FA504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56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D499C-43CE-4854-9CBF-06856C57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E9A66-C4A6-43AF-9670-CD8B1647E576}"/>
              </a:ext>
            </a:extLst>
          </p:cNvPr>
          <p:cNvSpPr txBox="1"/>
          <p:nvPr/>
        </p:nvSpPr>
        <p:spPr>
          <a:xfrm>
            <a:off x="3823252" y="6352143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Source : https://in.pinterest.com/pin/312929874079845947</a:t>
            </a:r>
          </a:p>
        </p:txBody>
      </p:sp>
    </p:spTree>
    <p:extLst>
      <p:ext uri="{BB962C8B-B14F-4D97-AF65-F5344CB8AC3E}">
        <p14:creationId xmlns:p14="http://schemas.microsoft.com/office/powerpoint/2010/main" val="1748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870E-123E-41FB-B2C2-28CA8DCA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445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ACTIVE-LEARNING BASED VEHICLE RECOGNITION AND TRACKING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F362-0D55-48D1-803D-4EACBE69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43D-D2B3-4837-A50F-EF5E6A1E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6898-AE03-4342-8D38-FAE80E13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discovering, processing and applying information.</a:t>
            </a:r>
          </a:p>
          <a:p>
            <a:endParaRPr lang="en-US" dirty="0"/>
          </a:p>
          <a:p>
            <a:r>
              <a:rPr lang="en-US" dirty="0"/>
              <a:t>Engage in learning process rather than passively absorbing information.</a:t>
            </a:r>
          </a:p>
          <a:p>
            <a:endParaRPr lang="en-US" dirty="0"/>
          </a:p>
          <a:p>
            <a:r>
              <a:rPr lang="en-US" dirty="0"/>
              <a:t>Using active learning yields a signiﬁcant drop in false positives per frame and false-detection rates, while maintaining a high vehicle-recognition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9F810-D629-4C24-9EA2-7544F802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8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CD39-E633-4EAC-872E-67B171C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035" y="402946"/>
            <a:ext cx="10515600" cy="1325563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4800" b="1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191B-CBA8-407F-9799-0A010D41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initial passively trained </a:t>
            </a:r>
            <a:r>
              <a:rPr lang="en-US" dirty="0" err="1"/>
              <a:t>Adaboost</a:t>
            </a:r>
            <a:r>
              <a:rPr lang="en-US" dirty="0"/>
              <a:t> cascaded classifier was trained using 7500 positive training images and 20500 negative training images.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indoor, cabinet, looking&#10;&#10;Description generated with very high confidence">
            <a:extLst>
              <a:ext uri="{FF2B5EF4-FFF2-40B4-BE49-F238E27FC236}">
                <a16:creationId xmlns:a16="http://schemas.microsoft.com/office/drawing/2014/main" id="{41EAACAB-349F-4C72-A959-ECDB7278B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2" y="3342151"/>
            <a:ext cx="4465982" cy="2596273"/>
          </a:xfrm>
          <a:prstGeom prst="rect">
            <a:avLst/>
          </a:prstGeom>
        </p:spPr>
      </p:pic>
      <p:pic>
        <p:nvPicPr>
          <p:cNvPr id="7" name="Picture 6" descr="A picture containing indoor, photo&#10;&#10;Description generated with very high confidence">
            <a:extLst>
              <a:ext uri="{FF2B5EF4-FFF2-40B4-BE49-F238E27FC236}">
                <a16:creationId xmlns:a16="http://schemas.microsoft.com/office/drawing/2014/main" id="{64F291A5-5183-48E3-86AC-E38F73B58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5" y="3342150"/>
            <a:ext cx="4740965" cy="2596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F8D19C-3744-4D07-8378-8985E70380DF}"/>
              </a:ext>
            </a:extLst>
          </p:cNvPr>
          <p:cNvSpPr txBox="1"/>
          <p:nvPr/>
        </p:nvSpPr>
        <p:spPr>
          <a:xfrm>
            <a:off x="1802296" y="6060008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Training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5350B-0714-46A5-9FDC-E02EC005EA44}"/>
              </a:ext>
            </a:extLst>
          </p:cNvPr>
          <p:cNvSpPr txBox="1"/>
          <p:nvPr/>
        </p:nvSpPr>
        <p:spPr>
          <a:xfrm>
            <a:off x="7593496" y="6035539"/>
            <a:ext cx="33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Training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2CBD7-5CF1-472F-8CDD-AA74FA37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DC870-F408-44EE-A8EF-5EF0B997E267}"/>
              </a:ext>
            </a:extLst>
          </p:cNvPr>
          <p:cNvSpPr txBox="1"/>
          <p:nvPr/>
        </p:nvSpPr>
        <p:spPr>
          <a:xfrm>
            <a:off x="4724400" y="64048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Source : Base Paper</a:t>
            </a:r>
          </a:p>
        </p:txBody>
      </p:sp>
    </p:spTree>
    <p:extLst>
      <p:ext uri="{BB962C8B-B14F-4D97-AF65-F5344CB8AC3E}">
        <p14:creationId xmlns:p14="http://schemas.microsoft.com/office/powerpoint/2010/main" val="1118119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C098-A6E1-4988-9820-A0A93FC0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QUAIL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1F4D-CB63-4E7C-8737-D2C0E048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QUAIL evaluates the passively trained vehicle-recognition system on real-world data and provides an interface for a human to label and archive the ground truth.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243BC-930C-4963-951A-F689D20F0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57145"/>
          <a:stretch/>
        </p:blipFill>
        <p:spPr>
          <a:xfrm>
            <a:off x="838200" y="3371850"/>
            <a:ext cx="4064276" cy="2805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06E82-2AB0-4801-ADE4-294D15B02CCA}"/>
              </a:ext>
            </a:extLst>
          </p:cNvPr>
          <p:cNvSpPr txBox="1"/>
          <p:nvPr/>
        </p:nvSpPr>
        <p:spPr>
          <a:xfrm>
            <a:off x="5616851" y="3371850"/>
            <a:ext cx="5022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Detection is automatically marked green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Missed detection is marked red by the user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False positives are marked blue by the user.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True detection is left green.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07D98-E56B-47B8-8902-3836478E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514ED-9677-4B45-905F-A5F70A0C9667}"/>
              </a:ext>
            </a:extLst>
          </p:cNvPr>
          <p:cNvSpPr txBox="1"/>
          <p:nvPr/>
        </p:nvSpPr>
        <p:spPr>
          <a:xfrm>
            <a:off x="1498738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Base Paper</a:t>
            </a:r>
          </a:p>
        </p:txBody>
      </p:sp>
    </p:spTree>
    <p:extLst>
      <p:ext uri="{BB962C8B-B14F-4D97-AF65-F5344CB8AC3E}">
        <p14:creationId xmlns:p14="http://schemas.microsoft.com/office/powerpoint/2010/main" val="344439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3989-F78F-4737-9EA6-F8457FBC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38"/>
            <a:ext cx="10515600" cy="1325563"/>
          </a:xfrm>
        </p:spPr>
        <p:txBody>
          <a:bodyPr/>
          <a:lstStyle/>
          <a:p>
            <a:pPr algn="ctr"/>
            <a:r>
              <a:rPr lang="en-US" sz="4800" b="1" dirty="0"/>
              <a:t>QUERY AND RETRAINING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27F62-743A-44BB-B05F-AADF97D07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8" t="1115" r="28318"/>
          <a:stretch/>
        </p:blipFill>
        <p:spPr>
          <a:xfrm>
            <a:off x="1145272" y="1690688"/>
            <a:ext cx="2265580" cy="2216413"/>
          </a:xfr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8EB7AB-E14A-4B94-8B80-9FBBC9CC0BA6}"/>
              </a:ext>
            </a:extLst>
          </p:cNvPr>
          <p:cNvSpPr/>
          <p:nvPr/>
        </p:nvSpPr>
        <p:spPr>
          <a:xfrm>
            <a:off x="4343400" y="2522756"/>
            <a:ext cx="1843087" cy="76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indoor, cabinet, looking&#10;&#10;Description generated with very high confidence">
            <a:extLst>
              <a:ext uri="{FF2B5EF4-FFF2-40B4-BE49-F238E27FC236}">
                <a16:creationId xmlns:a16="http://schemas.microsoft.com/office/drawing/2014/main" id="{85D37A05-39C7-4C96-A091-7B4450E0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21" y="1690688"/>
            <a:ext cx="4465982" cy="2216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50861-18C6-47CB-9122-5268DED1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6" t="-2166"/>
          <a:stretch/>
        </p:blipFill>
        <p:spPr>
          <a:xfrm>
            <a:off x="1030971" y="4188088"/>
            <a:ext cx="2379881" cy="22860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D89ECC9-179C-4074-8A18-A7ADBECBA2F7}"/>
              </a:ext>
            </a:extLst>
          </p:cNvPr>
          <p:cNvSpPr/>
          <p:nvPr/>
        </p:nvSpPr>
        <p:spPr>
          <a:xfrm>
            <a:off x="4343400" y="4947022"/>
            <a:ext cx="1843087" cy="768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indoor, photo&#10;&#10;Description generated with very high confidence">
            <a:extLst>
              <a:ext uri="{FF2B5EF4-FFF2-40B4-BE49-F238E27FC236}">
                <a16:creationId xmlns:a16="http://schemas.microsoft.com/office/drawing/2014/main" id="{5BDEB154-797C-4C6A-85B7-7A1C3D8B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22" y="4310241"/>
            <a:ext cx="4465982" cy="21638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61EBB-85F4-41D1-9A2A-AFBE69CE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8CDDC-20A7-44DE-8EFF-FA0D5BF90BDF}"/>
              </a:ext>
            </a:extLst>
          </p:cNvPr>
          <p:cNvSpPr txBox="1"/>
          <p:nvPr/>
        </p:nvSpPr>
        <p:spPr>
          <a:xfrm>
            <a:off x="4018721" y="64693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Base Paper</a:t>
            </a:r>
          </a:p>
        </p:txBody>
      </p:sp>
    </p:spTree>
    <p:extLst>
      <p:ext uri="{BB962C8B-B14F-4D97-AF65-F5344CB8AC3E}">
        <p14:creationId xmlns:p14="http://schemas.microsoft.com/office/powerpoint/2010/main" val="373227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DF26-E6B5-4D6A-B4C9-38A8CD7A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EXPERIMENTAL 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6F60C-D583-4BD0-B7BD-BCE2715DB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78" y="1825625"/>
                <a:ext cx="7673009" cy="4351338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en-US" dirty="0"/>
                  <a:t>TRUE POSITIVE RATE : -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𝑑𝑒𝑡𝑒𝑐𝑡𝑒𝑑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𝑣𝑒h𝑖𝑐𝑙𝑒𝑠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𝑣𝑒h𝑖𝑐𝑙𝑒𝑠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FALSE DETECTION RATE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FDR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𝑑𝑒𝑡𝑒𝑐𝑡𝑒𝑑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𝑣𝑒h𝑖𝑐𝑙𝑒𝑠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𝑝𝑜𝑠𝑖𝑡𝑖𝑣𝑒𝑠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6F60C-D583-4BD0-B7BD-BCE2715DB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8" y="1825625"/>
                <a:ext cx="7673009" cy="4351338"/>
              </a:xfrm>
              <a:blipFill>
                <a:blip r:embed="rId2"/>
                <a:stretch>
                  <a:fillRect l="-1668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3F766-99DA-42A6-A081-F811DB01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26B7-29A7-4510-B76B-6CD0682E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PERFORMANCE METRICES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716ECE-466A-49EC-B85B-C707D62E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15636"/>
              </p:ext>
            </p:extLst>
          </p:nvPr>
        </p:nvGraphicFramePr>
        <p:xfrm>
          <a:off x="838200" y="2138450"/>
          <a:ext cx="10548729" cy="232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243">
                  <a:extLst>
                    <a:ext uri="{9D8B030D-6E8A-4147-A177-3AD203B41FA5}">
                      <a16:colId xmlns:a16="http://schemas.microsoft.com/office/drawing/2014/main" val="1897597526"/>
                    </a:ext>
                  </a:extLst>
                </a:gridCol>
                <a:gridCol w="3516243">
                  <a:extLst>
                    <a:ext uri="{9D8B030D-6E8A-4147-A177-3AD203B41FA5}">
                      <a16:colId xmlns:a16="http://schemas.microsoft.com/office/drawing/2014/main" val="594133257"/>
                    </a:ext>
                  </a:extLst>
                </a:gridCol>
                <a:gridCol w="3516243">
                  <a:extLst>
                    <a:ext uri="{9D8B030D-6E8A-4147-A177-3AD203B41FA5}">
                      <a16:colId xmlns:a16="http://schemas.microsoft.com/office/drawing/2014/main" val="251670477"/>
                    </a:ext>
                  </a:extLst>
                </a:gridCol>
              </a:tblGrid>
              <a:tr h="768261">
                <a:tc>
                  <a:txBody>
                    <a:bodyPr/>
                    <a:lstStyle/>
                    <a:p>
                      <a:r>
                        <a:rPr lang="en-US" dirty="0"/>
                        <a:t>Recognition/Tracking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189602"/>
                  </a:ext>
                </a:extLst>
              </a:tr>
              <a:tr h="778932">
                <a:tc>
                  <a:txBody>
                    <a:bodyPr/>
                    <a:lstStyle/>
                    <a:p>
                      <a:r>
                        <a:rPr lang="en-US" dirty="0"/>
                        <a:t>Passively Trained Vehicle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46224"/>
                  </a:ext>
                </a:extLst>
              </a:tr>
              <a:tr h="778932">
                <a:tc>
                  <a:txBody>
                    <a:bodyPr/>
                    <a:lstStyle/>
                    <a:p>
                      <a:r>
                        <a:rPr lang="en-US" dirty="0" err="1"/>
                        <a:t>ALVeRT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9556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860D8B-C2F0-48D2-BB9A-812E5DA3D6F5}"/>
              </a:ext>
            </a:extLst>
          </p:cNvPr>
          <p:cNvSpPr txBox="1"/>
          <p:nvPr/>
        </p:nvSpPr>
        <p:spPr>
          <a:xfrm>
            <a:off x="2693504" y="4912337"/>
            <a:ext cx="78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EXPERIMENTAL DATA SET 1: JANUARY 28, 2009, 4 P.M., San Diego (Base Paper)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F1319-6824-458F-8E42-033DC062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84EE-6FD3-4154-B973-6E1B2EA9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F3410-829A-4A91-B6B2-5D292369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dirty="0"/>
              <a:t> Selective sampling was performed using QUAIL.</a:t>
            </a:r>
          </a:p>
          <a:p>
            <a:endParaRPr lang="en-US" dirty="0"/>
          </a:p>
          <a:p>
            <a:r>
              <a:rPr lang="en-US"/>
              <a:t>Using active learning, a full vehicle-recognition and tracking system has been implemented.</a:t>
            </a:r>
          </a:p>
          <a:p>
            <a:endParaRPr lang="en-US" dirty="0"/>
          </a:p>
          <a:p>
            <a:r>
              <a:rPr lang="en-US" dirty="0"/>
              <a:t>In future research efforts can be made to include pedestrian-protection systems, automatic parking and to develop autonomous vehicle.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272D2-3F0F-4776-98B9-3736E729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5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528A-769F-4280-B6EB-8AEAD528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37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83FA-5754-474D-ADF1-0E065D68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903"/>
            <a:ext cx="10515600" cy="4588427"/>
          </a:xfrm>
        </p:spPr>
        <p:txBody>
          <a:bodyPr/>
          <a:lstStyle/>
          <a:p>
            <a:r>
              <a:rPr lang="en-US" sz="1800" b="1" i="1" dirty="0">
                <a:latin typeface="+mj-lt"/>
              </a:rPr>
              <a:t>BASE PAPER </a:t>
            </a:r>
            <a:r>
              <a:rPr lang="en-US" sz="1800" i="1" dirty="0">
                <a:latin typeface="+mj-lt"/>
              </a:rPr>
              <a:t>:- </a:t>
            </a:r>
            <a:r>
              <a:rPr lang="en-US" sz="1800" i="1" dirty="0" err="1">
                <a:latin typeface="+mj-lt"/>
              </a:rPr>
              <a:t>Sayanan</a:t>
            </a:r>
            <a:r>
              <a:rPr lang="en-US" sz="1800" i="1" dirty="0">
                <a:latin typeface="+mj-lt"/>
              </a:rPr>
              <a:t> </a:t>
            </a:r>
            <a:r>
              <a:rPr lang="en-US" sz="1800" i="1" dirty="0" err="1">
                <a:latin typeface="+mj-lt"/>
              </a:rPr>
              <a:t>Sivaraman</a:t>
            </a:r>
            <a:r>
              <a:rPr lang="en-US" sz="1800" i="1" dirty="0">
                <a:latin typeface="+mj-lt"/>
              </a:rPr>
              <a:t> , “A General Active-Learning Framework for On-Road Vehicle Recognition and Tracking”, </a:t>
            </a:r>
            <a:r>
              <a:rPr lang="pt-BR" sz="1800" i="1" dirty="0">
                <a:latin typeface="+mj-lt"/>
              </a:rPr>
              <a:t>VOL. 11, NO. 2,JUNE 2010.</a:t>
            </a:r>
          </a:p>
          <a:p>
            <a:r>
              <a:rPr lang="en-US" sz="1800" i="1" dirty="0" err="1">
                <a:latin typeface="+mj-lt"/>
              </a:rPr>
              <a:t>M.Gopi</a:t>
            </a:r>
            <a:r>
              <a:rPr lang="en-US" sz="1800" i="1" dirty="0">
                <a:latin typeface="+mj-lt"/>
              </a:rPr>
              <a:t> Krishna, A. </a:t>
            </a:r>
            <a:r>
              <a:rPr lang="en-US" sz="1800" i="1" dirty="0" err="1">
                <a:latin typeface="+mj-lt"/>
              </a:rPr>
              <a:t>Srinivasulu</a:t>
            </a:r>
            <a:r>
              <a:rPr lang="en-US" sz="1800" i="1" dirty="0">
                <a:latin typeface="+mj-lt"/>
              </a:rPr>
              <a:t>, “Face Detection System On </a:t>
            </a:r>
            <a:r>
              <a:rPr lang="en-US" sz="1800" i="1" dirty="0" err="1">
                <a:latin typeface="+mj-lt"/>
              </a:rPr>
              <a:t>AdaBoost</a:t>
            </a:r>
            <a:r>
              <a:rPr lang="en-US" sz="1800" i="1" dirty="0">
                <a:latin typeface="+mj-lt"/>
              </a:rPr>
              <a:t> Algorithm Using </a:t>
            </a:r>
            <a:r>
              <a:rPr lang="en-US" sz="1800" i="1" dirty="0" err="1">
                <a:latin typeface="+mj-lt"/>
              </a:rPr>
              <a:t>Haar</a:t>
            </a:r>
            <a:r>
              <a:rPr lang="en-US" sz="1800" i="1" dirty="0">
                <a:latin typeface="+mj-lt"/>
              </a:rPr>
              <a:t> Classifiers”, Vol. 2, Issue. 5, Sep.-Oct. 2012</a:t>
            </a:r>
            <a:endParaRPr lang="pt-BR" sz="1800" i="1" dirty="0">
              <a:latin typeface="+mj-lt"/>
            </a:endParaRPr>
          </a:p>
          <a:p>
            <a:r>
              <a:rPr lang="en-US" sz="1800" i="1" dirty="0">
                <a:latin typeface="+mj-lt"/>
              </a:rPr>
              <a:t> S. </a:t>
            </a:r>
            <a:r>
              <a:rPr lang="en-US" sz="1800" i="1" dirty="0" err="1">
                <a:latin typeface="+mj-lt"/>
              </a:rPr>
              <a:t>Wender</a:t>
            </a:r>
            <a:r>
              <a:rPr lang="en-US" sz="1800" i="1" dirty="0">
                <a:latin typeface="+mj-lt"/>
              </a:rPr>
              <a:t> and K. </a:t>
            </a:r>
            <a:r>
              <a:rPr lang="en-US" sz="1800" i="1" dirty="0" err="1">
                <a:latin typeface="+mj-lt"/>
              </a:rPr>
              <a:t>Dietmayer</a:t>
            </a:r>
            <a:r>
              <a:rPr lang="en-US" sz="1800" i="1" dirty="0">
                <a:latin typeface="+mj-lt"/>
              </a:rPr>
              <a:t>, “3D vehicle detection using a laser scanner and a video camera,” IET </a:t>
            </a:r>
            <a:r>
              <a:rPr lang="en-US" sz="1800" i="1" dirty="0" err="1">
                <a:latin typeface="+mj-lt"/>
              </a:rPr>
              <a:t>Intell</a:t>
            </a:r>
            <a:r>
              <a:rPr lang="en-US" sz="1800" i="1" dirty="0">
                <a:latin typeface="+mj-lt"/>
              </a:rPr>
              <a:t>. Transp. Syst., vol. 2, no. 2, pp. 105–112, Jun. 2008.</a:t>
            </a:r>
          </a:p>
          <a:p>
            <a:r>
              <a:rPr lang="en-US" sz="1800" i="1" dirty="0">
                <a:latin typeface="+mj-lt"/>
              </a:rPr>
              <a:t> P. Viola and M. Jones, “Rapid object detection using a boosted cascade of simple features,” in Proc. IEEE Conf. </a:t>
            </a:r>
            <a:r>
              <a:rPr lang="en-US" sz="1800" i="1" dirty="0" err="1">
                <a:latin typeface="+mj-lt"/>
              </a:rPr>
              <a:t>Comput</a:t>
            </a:r>
            <a:r>
              <a:rPr lang="en-US" sz="1800" i="1" dirty="0">
                <a:latin typeface="+mj-lt"/>
              </a:rPr>
              <a:t>. Vis. Pattern </a:t>
            </a:r>
            <a:r>
              <a:rPr lang="en-US" sz="1800" i="1" dirty="0" err="1">
                <a:latin typeface="+mj-lt"/>
              </a:rPr>
              <a:t>Recog</a:t>
            </a:r>
            <a:r>
              <a:rPr lang="en-US" sz="1800" i="1" dirty="0">
                <a:latin typeface="+mj-lt"/>
              </a:rPr>
              <a:t>., Dec. 2001, vol. 1, pp. 511–518.</a:t>
            </a:r>
          </a:p>
          <a:p>
            <a:r>
              <a:rPr lang="pt-BR" sz="1800" i="1" dirty="0">
                <a:latin typeface="+mj-lt"/>
              </a:rPr>
              <a:t>Ted Talk – “</a:t>
            </a:r>
            <a:r>
              <a:rPr lang="en-US" sz="1800" i="1" dirty="0"/>
              <a:t>Chris </a:t>
            </a:r>
            <a:r>
              <a:rPr lang="en-US" sz="1800" i="1" dirty="0" err="1"/>
              <a:t>Urmson</a:t>
            </a:r>
            <a:r>
              <a:rPr lang="en-US" sz="1800" i="1" dirty="0"/>
              <a:t>: How a driverless car sees the road” link – </a:t>
            </a:r>
            <a:r>
              <a:rPr lang="en-US" sz="1800" i="1" dirty="0">
                <a:hlinkClick r:id="rId2"/>
              </a:rPr>
              <a:t>https://www.youtube.com/watch?v=tiwVMrTLUWg</a:t>
            </a:r>
            <a:endParaRPr lang="en-US" sz="1800" i="1" dirty="0"/>
          </a:p>
          <a:p>
            <a:endParaRPr lang="en-US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>
              <a:latin typeface="+mj-lt"/>
            </a:endParaRPr>
          </a:p>
          <a:p>
            <a:endParaRPr lang="pt-BR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F2ADE-4E75-42FA-B159-E2ABCBD6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1458B-FB70-4FDF-945C-05D8CA8B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13" y="2737264"/>
            <a:ext cx="10515600" cy="1325563"/>
          </a:xfrm>
        </p:spPr>
        <p:txBody>
          <a:bodyPr/>
          <a:lstStyle/>
          <a:p>
            <a:pPr algn="ctr"/>
            <a:r>
              <a:rPr lang="en-US" sz="8000" b="1" i="1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7ECB8-C5D3-4960-95A7-0EF574D4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3DE3D1-A8CB-4BBB-A1E5-DB271991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988" y="257175"/>
            <a:ext cx="7501750" cy="5997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584CC-BF1C-4E82-946E-B3C560D92CEE}"/>
              </a:ext>
            </a:extLst>
          </p:cNvPr>
          <p:cNvSpPr txBox="1"/>
          <p:nvPr/>
        </p:nvSpPr>
        <p:spPr>
          <a:xfrm>
            <a:off x="4671280" y="6416861"/>
            <a:ext cx="7103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 :  GOVERNMENT OF INDIA MINISTRY OF ROAD TRANSPORT &amp; HIGHWAYS TRANSPORT RESEARCH WING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CDE0EF-B7D1-40FE-8E47-628D1297419E}"/>
              </a:ext>
            </a:extLst>
          </p:cNvPr>
          <p:cNvSpPr/>
          <p:nvPr/>
        </p:nvSpPr>
        <p:spPr>
          <a:xfrm>
            <a:off x="219095" y="1215824"/>
            <a:ext cx="4015409" cy="398794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5773-5DE6-4DAB-A5CC-E85FBA73D037}"/>
              </a:ext>
            </a:extLst>
          </p:cNvPr>
          <p:cNvSpPr txBox="1"/>
          <p:nvPr/>
        </p:nvSpPr>
        <p:spPr>
          <a:xfrm>
            <a:off x="601482" y="1918480"/>
            <a:ext cx="33955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Worldwide automotive accidents injure between 20 and 50 million people each year, and at least 1.2 million people die as a result of them.</a:t>
            </a:r>
          </a:p>
          <a:p>
            <a:r>
              <a:rPr lang="en-US" sz="2400" dirty="0"/>
              <a:t>(source : WHO)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597116-3A20-4CB7-A9DB-8776A886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8" y="6323487"/>
            <a:ext cx="498764" cy="370373"/>
          </a:xfrm>
        </p:spPr>
        <p:txBody>
          <a:bodyPr/>
          <a:lstStyle/>
          <a:p>
            <a:fld id="{13C69B00-52DF-45C0-A519-BE7AABBF3B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9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7018-0300-4F98-B76B-C2A2D661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				  </a:t>
            </a:r>
            <a:r>
              <a:rPr lang="en-US" sz="54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CD1D-927D-4521-89DF-CE3BC53B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9282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Active learning approach to build a vehicle recognition and tracking system.</a:t>
            </a:r>
          </a:p>
          <a:p>
            <a:r>
              <a:rPr lang="en-US" sz="3200" dirty="0"/>
              <a:t>Robust vehicle detection using </a:t>
            </a:r>
            <a:r>
              <a:rPr lang="en-US" sz="3200" dirty="0" err="1"/>
              <a:t>Adaboost</a:t>
            </a:r>
            <a:r>
              <a:rPr lang="en-US" sz="3200" dirty="0"/>
              <a:t> and </a:t>
            </a:r>
            <a:r>
              <a:rPr lang="en-US" sz="3200" dirty="0" err="1"/>
              <a:t>Haar</a:t>
            </a:r>
            <a:r>
              <a:rPr lang="en-US" sz="3200" dirty="0"/>
              <a:t> like features.</a:t>
            </a:r>
          </a:p>
          <a:p>
            <a:r>
              <a:rPr lang="en-US" sz="3200" dirty="0"/>
              <a:t>Tracking of multiple vehicles using Particle Filter.</a:t>
            </a:r>
          </a:p>
          <a:p>
            <a:r>
              <a:rPr lang="en-US" sz="3200" dirty="0"/>
              <a:t>This framework yields an accurate, reliable and efficient safety system.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C8231-C130-4642-AAE0-81ADA7EA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CAEDA35-7469-4109-9883-C6F45D36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8" y="2715701"/>
            <a:ext cx="10490662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UNDERSTANDING YOUR SURROUNDING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9B2474-0713-4003-B916-81160FE2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9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1BD-079A-4262-B195-1760FF17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VISUAL SCANNING USING VIDEO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0F7A-8D15-402D-9556-63D9C8FE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1" y="2064205"/>
            <a:ext cx="4872644" cy="37605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Captures image quickly.</a:t>
            </a:r>
          </a:p>
          <a:p>
            <a:endParaRPr lang="en-IN" dirty="0"/>
          </a:p>
          <a:p>
            <a:r>
              <a:rPr lang="en-IN" dirty="0"/>
              <a:t>Less computation work.</a:t>
            </a:r>
          </a:p>
          <a:p>
            <a:endParaRPr lang="en-IN" dirty="0"/>
          </a:p>
          <a:p>
            <a:r>
              <a:rPr lang="en-IN" dirty="0"/>
              <a:t>Short range of view.</a:t>
            </a:r>
          </a:p>
          <a:p>
            <a:endParaRPr lang="en-IN" dirty="0"/>
          </a:p>
          <a:p>
            <a:r>
              <a:rPr lang="en-IN" dirty="0"/>
              <a:t>Lack of precise information of object.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F96D-9ED5-4857-8A24-09E3B34F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s://amcrest.com/media/catalog/product/cache/1/image/9df78eab33525d08d6e5fb8d27136e95/i/p/ip2m-841-b-main.jpg">
            <a:extLst>
              <a:ext uri="{FF2B5EF4-FFF2-40B4-BE49-F238E27FC236}">
                <a16:creationId xmlns:a16="http://schemas.microsoft.com/office/drawing/2014/main" id="{8AD47783-4EEB-4752-859F-5ABA3B58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1883751"/>
            <a:ext cx="3156758" cy="316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F77C3-7AF1-4727-89C8-DD5048BA17EF}"/>
              </a:ext>
            </a:extLst>
          </p:cNvPr>
          <p:cNvSpPr txBox="1"/>
          <p:nvPr/>
        </p:nvSpPr>
        <p:spPr>
          <a:xfrm>
            <a:off x="7390014" y="5824733"/>
            <a:ext cx="4455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Source : https://amcrest.com/video-camera-pt.html</a:t>
            </a:r>
          </a:p>
        </p:txBody>
      </p:sp>
    </p:spTree>
    <p:extLst>
      <p:ext uri="{BB962C8B-B14F-4D97-AF65-F5344CB8AC3E}">
        <p14:creationId xmlns:p14="http://schemas.microsoft.com/office/powerpoint/2010/main" val="270732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A080-EDCE-4B69-8727-8DDEBEEE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 </a:t>
            </a:r>
            <a:r>
              <a:rPr lang="en-US" b="1" dirty="0"/>
              <a:t>VISUAL SCANNING USING LASER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42DD-3944-4AD5-B7B5-1DD54F95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2425581"/>
            <a:ext cx="5456583" cy="4351338"/>
          </a:xfrm>
        </p:spPr>
        <p:txBody>
          <a:bodyPr/>
          <a:lstStyle/>
          <a:p>
            <a:r>
              <a:rPr lang="en-US" dirty="0"/>
              <a:t>Calculates accurate distance of the object.</a:t>
            </a:r>
          </a:p>
          <a:p>
            <a:endParaRPr lang="en-US" dirty="0"/>
          </a:p>
          <a:p>
            <a:r>
              <a:rPr lang="en-US" dirty="0"/>
              <a:t>Calculate geometric information of the object in its field of view.</a:t>
            </a:r>
          </a:p>
          <a:p>
            <a:endParaRPr lang="en-US" dirty="0"/>
          </a:p>
          <a:p>
            <a:r>
              <a:rPr lang="en-US" dirty="0"/>
              <a:t>Too much computation costs.</a:t>
            </a:r>
          </a:p>
          <a:p>
            <a:endParaRPr lang="en-US" dirty="0"/>
          </a:p>
        </p:txBody>
      </p:sp>
      <p:pic>
        <p:nvPicPr>
          <p:cNvPr id="5" name="Picture 4" descr="A person driving a car&#10;&#10;Description generated with high confidence">
            <a:extLst>
              <a:ext uri="{FF2B5EF4-FFF2-40B4-BE49-F238E27FC236}">
                <a16:creationId xmlns:a16="http://schemas.microsoft.com/office/drawing/2014/main" id="{2B3FED91-7DE1-47CC-98D1-92DD6BFC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572" y="2425581"/>
            <a:ext cx="5300124" cy="31514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9227-F111-464D-A484-B18C5B2D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8A79-9EE1-48E4-8857-8BF82208E806}"/>
              </a:ext>
            </a:extLst>
          </p:cNvPr>
          <p:cNvSpPr txBox="1"/>
          <p:nvPr/>
        </p:nvSpPr>
        <p:spPr>
          <a:xfrm>
            <a:off x="7887055" y="5782012"/>
            <a:ext cx="25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waymo.com</a:t>
            </a:r>
          </a:p>
        </p:txBody>
      </p:sp>
    </p:spTree>
    <p:extLst>
      <p:ext uri="{BB962C8B-B14F-4D97-AF65-F5344CB8AC3E}">
        <p14:creationId xmlns:p14="http://schemas.microsoft.com/office/powerpoint/2010/main" val="126920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6A8A-C32D-4775-95CF-C81F4790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365125"/>
            <a:ext cx="11661913" cy="1325563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b="1" dirty="0"/>
              <a:t>FUSION OF LASER SCANNER AND VIDEO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3077-17E3-4735-AEB9-2BE80C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7" y="2448478"/>
            <a:ext cx="4899991" cy="2680114"/>
          </a:xfrm>
        </p:spPr>
        <p:txBody>
          <a:bodyPr/>
          <a:lstStyle/>
          <a:p>
            <a:r>
              <a:rPr lang="en-US" dirty="0"/>
              <a:t>Less computation cost.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The system fuses laser scanner measurements with images of a video sensor.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ar parked on the side of a road&#10;&#10;Description generated with very high confidence">
            <a:extLst>
              <a:ext uri="{FF2B5EF4-FFF2-40B4-BE49-F238E27FC236}">
                <a16:creationId xmlns:a16="http://schemas.microsoft.com/office/drawing/2014/main" id="{A8AB3C9D-FF41-43C9-892B-8AEB0FF13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70" y="2140830"/>
            <a:ext cx="6096000" cy="2987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3FFE-BA55-49F1-9E44-719DC6AA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A0D13-420A-41C8-BAC1-663AEDE74BAE}"/>
              </a:ext>
            </a:extLst>
          </p:cNvPr>
          <p:cNvSpPr txBox="1"/>
          <p:nvPr/>
        </p:nvSpPr>
        <p:spPr>
          <a:xfrm>
            <a:off x="7779027" y="5557805"/>
            <a:ext cx="339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References[3]</a:t>
            </a:r>
          </a:p>
        </p:txBody>
      </p:sp>
    </p:spTree>
    <p:extLst>
      <p:ext uri="{BB962C8B-B14F-4D97-AF65-F5344CB8AC3E}">
        <p14:creationId xmlns:p14="http://schemas.microsoft.com/office/powerpoint/2010/main" val="90353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B115-08F3-47A7-87E4-D92BEEB7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1" y="2724013"/>
            <a:ext cx="5770538" cy="1325563"/>
          </a:xfrm>
        </p:spPr>
        <p:txBody>
          <a:bodyPr>
            <a:noAutofit/>
          </a:bodyPr>
          <a:lstStyle/>
          <a:p>
            <a:r>
              <a:rPr lang="en-US" sz="5400" b="1" dirty="0"/>
              <a:t>VEHICLE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E2F68-5B0F-40A4-AE12-792B139E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9B00-52DF-45C0-A519-BE7AABBF3B49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vehicle detection">
            <a:extLst>
              <a:ext uri="{FF2B5EF4-FFF2-40B4-BE49-F238E27FC236}">
                <a16:creationId xmlns:a16="http://schemas.microsoft.com/office/drawing/2014/main" id="{243445DA-A86B-4E63-9C64-4F78EECB9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t="9855" r="40393" b="36812"/>
          <a:stretch/>
        </p:blipFill>
        <p:spPr bwMode="auto">
          <a:xfrm>
            <a:off x="6357731" y="1696279"/>
            <a:ext cx="499606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F7E167-E328-4D17-8124-A224E3FF5E9A}"/>
              </a:ext>
            </a:extLst>
          </p:cNvPr>
          <p:cNvSpPr txBox="1"/>
          <p:nvPr/>
        </p:nvSpPr>
        <p:spPr>
          <a:xfrm>
            <a:off x="6018414" y="5485782"/>
            <a:ext cx="586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 : https://www.youtube.com/watch?v=mjBKPmINEcQ</a:t>
            </a:r>
          </a:p>
        </p:txBody>
      </p:sp>
    </p:spTree>
    <p:extLst>
      <p:ext uri="{BB962C8B-B14F-4D97-AF65-F5344CB8AC3E}">
        <p14:creationId xmlns:p14="http://schemas.microsoft.com/office/powerpoint/2010/main" val="28223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1076</Words>
  <Application>Microsoft Office PowerPoint</Application>
  <PresentationFormat>Widescreen</PresentationFormat>
  <Paragraphs>219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Active-Learning Framework for On-Road Vehicle Recognition and Tracking</vt:lpstr>
      <vt:lpstr>PowerPoint Presentation</vt:lpstr>
      <vt:lpstr>PowerPoint Presentation</vt:lpstr>
      <vt:lpstr>      ABSTRACT</vt:lpstr>
      <vt:lpstr>UNDERSTANDING YOUR SURROUNDING</vt:lpstr>
      <vt:lpstr>VISUAL SCANNING USING VIDEO CAMERA</vt:lpstr>
      <vt:lpstr>    VISUAL SCANNING USING LASER </vt:lpstr>
      <vt:lpstr>   FUSION OF LASER SCANNER AND VIDEO CAMERA</vt:lpstr>
      <vt:lpstr>VEHICLE DETECTION</vt:lpstr>
      <vt:lpstr>HAAR LIKE FEATURES</vt:lpstr>
      <vt:lpstr>PowerPoint Presentation</vt:lpstr>
      <vt:lpstr>HOW IT WORKS..?</vt:lpstr>
      <vt:lpstr>INTEGRAL IMAGE</vt:lpstr>
      <vt:lpstr>ADABOOST</vt:lpstr>
      <vt:lpstr>CASCADING</vt:lpstr>
      <vt:lpstr>VEHICLE TRACKING</vt:lpstr>
      <vt:lpstr>PARTICLE FILTER</vt:lpstr>
      <vt:lpstr>LIKELIHOOD FUNCTION</vt:lpstr>
      <vt:lpstr>FLOWCHART</vt:lpstr>
      <vt:lpstr>ACTIVE-LEARNING BASED VEHICLE RECOGNITION AND TRACKING </vt:lpstr>
      <vt:lpstr>ACTIVE LEARNING</vt:lpstr>
      <vt:lpstr>   INITIALIZATION</vt:lpstr>
      <vt:lpstr>QUAIL</vt:lpstr>
      <vt:lpstr>QUERY AND RETRAINING</vt:lpstr>
      <vt:lpstr>EXPERIMENTAL  EVALUATION</vt:lpstr>
      <vt:lpstr>PERFORMANCE METRICES</vt:lpstr>
      <vt:lpstr>CONCLUSION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Active-Learning Framework for On-Road Vehicle Recognition and Tracking</dc:title>
  <dc:creator>puneet saluja</dc:creator>
  <cp:lastModifiedBy>puneet saluja</cp:lastModifiedBy>
  <cp:revision>97</cp:revision>
  <dcterms:created xsi:type="dcterms:W3CDTF">2017-09-02T07:46:52Z</dcterms:created>
  <dcterms:modified xsi:type="dcterms:W3CDTF">2017-11-16T15:03:32Z</dcterms:modified>
</cp:coreProperties>
</file>