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Roboto"/>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a97e0c603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1a97e0c603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1a97e0c603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1a97e0c603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a97e0c603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a97e0c603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a97e0c603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a97e0c60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a97e0c60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a97e0c60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1a97e0c603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1a97e0c603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1a97e0c603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1a97e0c60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a97e0c603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1a97e0c603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1a97e0c603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1a97e0c603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a97e0c603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a97e0c603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Information Retrieval And Web Search - Sports Tweets</a:t>
            </a:r>
            <a:endParaRPr sz="3600"/>
          </a:p>
        </p:txBody>
      </p:sp>
      <p:sp>
        <p:nvSpPr>
          <p:cNvPr id="87" name="Google Shape;87;p13"/>
          <p:cNvSpPr txBox="1"/>
          <p:nvPr>
            <p:ph idx="1" type="subTitle"/>
          </p:nvPr>
        </p:nvSpPr>
        <p:spPr>
          <a:xfrm>
            <a:off x="729450" y="2715350"/>
            <a:ext cx="8043600" cy="216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Group 5 -  Athleticalyze : A Twitter Sports Search Engine</a:t>
            </a:r>
            <a:endParaRPr b="1" sz="1800"/>
          </a:p>
          <a:p>
            <a:pPr indent="0" lvl="0" marL="0" rtl="0" algn="l">
              <a:spcBef>
                <a:spcPts val="0"/>
              </a:spcBef>
              <a:spcAft>
                <a:spcPts val="0"/>
              </a:spcAft>
              <a:buNone/>
            </a:pPr>
            <a:r>
              <a:t/>
            </a:r>
            <a:endParaRPr/>
          </a:p>
          <a:p>
            <a:pPr indent="0" lvl="0" marL="0" rtl="0" algn="l">
              <a:spcBef>
                <a:spcPts val="0"/>
              </a:spcBef>
              <a:spcAft>
                <a:spcPts val="0"/>
              </a:spcAft>
              <a:buNone/>
            </a:pPr>
            <a:r>
              <a:rPr lang="en"/>
              <a:t>Puneet Singhania                                                                       </a:t>
            </a:r>
            <a:endParaRPr/>
          </a:p>
          <a:p>
            <a:pPr indent="0" lvl="0" marL="0" rtl="0" algn="l">
              <a:spcBef>
                <a:spcPts val="0"/>
              </a:spcBef>
              <a:spcAft>
                <a:spcPts val="0"/>
              </a:spcAft>
              <a:buNone/>
            </a:pPr>
            <a:r>
              <a:rPr lang="en"/>
              <a:t>Sanjana Senthilkumar </a:t>
            </a:r>
            <a:endParaRPr/>
          </a:p>
          <a:p>
            <a:pPr indent="0" lvl="0" marL="0" rtl="0" algn="l">
              <a:spcBef>
                <a:spcPts val="0"/>
              </a:spcBef>
              <a:spcAft>
                <a:spcPts val="0"/>
              </a:spcAft>
              <a:buNone/>
            </a:pPr>
            <a:r>
              <a:rPr lang="en"/>
              <a:t>Manoj  Nagarajappa </a:t>
            </a:r>
            <a:endParaRPr/>
          </a:p>
          <a:p>
            <a:pPr indent="0" lvl="0" marL="0" rtl="0" algn="l">
              <a:spcBef>
                <a:spcPts val="0"/>
              </a:spcBef>
              <a:spcAft>
                <a:spcPts val="0"/>
              </a:spcAft>
              <a:buNone/>
            </a:pPr>
            <a:r>
              <a:rPr lang="en"/>
              <a:t>Gayatri Bhosale</a:t>
            </a:r>
            <a:endParaRPr/>
          </a:p>
          <a:p>
            <a:pPr indent="0" lvl="0" marL="0" rtl="0" algn="l">
              <a:spcBef>
                <a:spcPts val="0"/>
              </a:spcBef>
              <a:spcAft>
                <a:spcPts val="0"/>
              </a:spcAft>
              <a:buNone/>
            </a:pPr>
            <a:r>
              <a:rPr lang="en"/>
              <a:t>Susmita Purushothaman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Demo : BERT Indexer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6" name="Google Shape;146;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2"/>
          <p:cNvPicPr preferRelativeResize="0"/>
          <p:nvPr/>
        </p:nvPicPr>
        <p:blipFill>
          <a:blip r:embed="rId3">
            <a:alphaModFix/>
          </a:blip>
          <a:stretch>
            <a:fillRect/>
          </a:stretch>
        </p:blipFill>
        <p:spPr>
          <a:xfrm>
            <a:off x="1800" y="2002300"/>
            <a:ext cx="9144001" cy="2755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3" name="Google Shape;153;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3"/>
          <p:cNvPicPr preferRelativeResize="0"/>
          <p:nvPr/>
        </p:nvPicPr>
        <p:blipFill>
          <a:blip r:embed="rId3">
            <a:alphaModFix/>
          </a:blip>
          <a:stretch>
            <a:fillRect/>
          </a:stretch>
        </p:blipFill>
        <p:spPr>
          <a:xfrm>
            <a:off x="0" y="1"/>
            <a:ext cx="9144000" cy="5143500"/>
          </a:xfrm>
          <a:prstGeom prst="rect">
            <a:avLst/>
          </a:prstGeom>
          <a:noFill/>
          <a:ln>
            <a:noFill/>
          </a:ln>
        </p:spPr>
      </p:pic>
      <p:sp>
        <p:nvSpPr>
          <p:cNvPr id="155" name="Google Shape;155;p23"/>
          <p:cNvSpPr txBox="1"/>
          <p:nvPr/>
        </p:nvSpPr>
        <p:spPr>
          <a:xfrm>
            <a:off x="1175400" y="1634900"/>
            <a:ext cx="6796800" cy="144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200">
                <a:solidFill>
                  <a:schemeClr val="dk2"/>
                </a:solidFill>
                <a:latin typeface="Lato"/>
                <a:ea typeface="Lato"/>
                <a:cs typeface="Lato"/>
                <a:sym typeface="Lato"/>
              </a:rPr>
              <a:t>THANK YOU</a:t>
            </a:r>
            <a:endParaRPr b="1" sz="8200">
              <a:solidFill>
                <a:schemeClr val="dk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chemeClr val="dk2"/>
              </a:buClr>
              <a:buSzPts val="1600"/>
              <a:buChar char="●"/>
            </a:pPr>
            <a:r>
              <a:rPr lang="en" sz="1500">
                <a:solidFill>
                  <a:schemeClr val="dk2"/>
                </a:solidFill>
              </a:rPr>
              <a:t>To develop a search engine to index and </a:t>
            </a:r>
            <a:r>
              <a:rPr lang="en" sz="1500">
                <a:solidFill>
                  <a:schemeClr val="dk2"/>
                </a:solidFill>
              </a:rPr>
              <a:t>retrieve</a:t>
            </a:r>
            <a:r>
              <a:rPr lang="en" sz="1500">
                <a:solidFill>
                  <a:schemeClr val="dk2"/>
                </a:solidFill>
              </a:rPr>
              <a:t> Tweets</a:t>
            </a:r>
            <a:endParaRPr sz="1500">
              <a:solidFill>
                <a:schemeClr val="dk2"/>
              </a:solidFill>
            </a:endParaRPr>
          </a:p>
          <a:p>
            <a:pPr indent="0" lvl="0" marL="457200" rtl="0" algn="just">
              <a:spcBef>
                <a:spcPts val="0"/>
              </a:spcBef>
              <a:spcAft>
                <a:spcPts val="0"/>
              </a:spcAft>
              <a:buNone/>
            </a:pPr>
            <a:r>
              <a:t/>
            </a:r>
            <a:endParaRPr sz="1500">
              <a:solidFill>
                <a:schemeClr val="dk2"/>
              </a:solidFill>
            </a:endParaRPr>
          </a:p>
          <a:p>
            <a:pPr indent="-323850" lvl="0" marL="457200" rtl="0" algn="just">
              <a:spcBef>
                <a:spcPts val="0"/>
              </a:spcBef>
              <a:spcAft>
                <a:spcPts val="0"/>
              </a:spcAft>
              <a:buClr>
                <a:schemeClr val="dk2"/>
              </a:buClr>
              <a:buSzPts val="1500"/>
              <a:buChar char="●"/>
            </a:pPr>
            <a:r>
              <a:rPr lang="en" sz="1500">
                <a:solidFill>
                  <a:schemeClr val="dk2"/>
                </a:solidFill>
              </a:rPr>
              <a:t>A search engine for sports data may be used for a variety of purposes in the real world, including supplying data for sports journalism and analysis, assisting fans in following their favorite teams and athletes and visualization of the data for different geographical locations.</a:t>
            </a:r>
            <a:endParaRPr sz="1500">
              <a:solidFill>
                <a:schemeClr val="dk2"/>
              </a:solidFill>
            </a:endParaRPr>
          </a:p>
          <a:p>
            <a:pPr indent="0" lvl="0" marL="457200" rtl="0" algn="just">
              <a:spcBef>
                <a:spcPts val="0"/>
              </a:spcBef>
              <a:spcAft>
                <a:spcPts val="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Crawling Strategy</a:t>
            </a:r>
            <a:endParaRPr/>
          </a:p>
        </p:txBody>
      </p:sp>
      <p:sp>
        <p:nvSpPr>
          <p:cNvPr id="99" name="Google Shape;99;p15"/>
          <p:cNvSpPr txBox="1"/>
          <p:nvPr>
            <p:ph idx="1" type="body"/>
          </p:nvPr>
        </p:nvSpPr>
        <p:spPr>
          <a:xfrm>
            <a:off x="729450" y="2078875"/>
            <a:ext cx="7688700" cy="2681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2"/>
              </a:buClr>
              <a:buSzPts val="1600"/>
              <a:buChar char="●"/>
            </a:pPr>
            <a:r>
              <a:rPr lang="en" sz="1600">
                <a:solidFill>
                  <a:schemeClr val="dk2"/>
                </a:solidFill>
              </a:rPr>
              <a:t>Extract</a:t>
            </a:r>
            <a:r>
              <a:rPr lang="en" sz="1600">
                <a:solidFill>
                  <a:schemeClr val="dk2"/>
                </a:solidFill>
              </a:rPr>
              <a:t> Tweets related to popular sporting events and figures</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Extracted fields:  id,tweet,time,lat,long,screen_name, hashtags and tweet url</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Cleaned and preprocessed data, removed duplicates</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Stored in CSV format</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Total file size - 520 MB</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No of hashtags - 152</a:t>
            </a:r>
            <a:endParaRPr sz="16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1207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Lucene Indexing</a:t>
            </a:r>
            <a:endParaRPr/>
          </a:p>
        </p:txBody>
      </p:sp>
      <p:sp>
        <p:nvSpPr>
          <p:cNvPr id="105" name="Google Shape;105;p16"/>
          <p:cNvSpPr txBox="1"/>
          <p:nvPr>
            <p:ph idx="1" type="body"/>
          </p:nvPr>
        </p:nvSpPr>
        <p:spPr>
          <a:xfrm>
            <a:off x="637875" y="1743100"/>
            <a:ext cx="4388700" cy="24084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Char char="●"/>
            </a:pPr>
            <a:r>
              <a:rPr lang="en" sz="1400">
                <a:solidFill>
                  <a:srgbClr val="000000"/>
                </a:solidFill>
              </a:rPr>
              <a:t>After gathering the complete data using the crawler, we used pylucene to index the dataset based on a few fields, like hashtags, and tweet. </a:t>
            </a:r>
            <a:endParaRPr sz="1400">
              <a:solidFill>
                <a:srgbClr val="000000"/>
              </a:solidFill>
            </a:endParaRPr>
          </a:p>
          <a:p>
            <a:pPr indent="0" lvl="0" marL="0" rtl="0" algn="just">
              <a:spcBef>
                <a:spcPts val="0"/>
              </a:spcBef>
              <a:spcAft>
                <a:spcPts val="0"/>
              </a:spcAft>
              <a:buNone/>
            </a:pPr>
            <a:r>
              <a:t/>
            </a:r>
            <a:endParaRPr sz="1400">
              <a:solidFill>
                <a:srgbClr val="000000"/>
              </a:solidFill>
            </a:endParaRPr>
          </a:p>
          <a:p>
            <a:pPr indent="-317500" lvl="0" marL="457200" rtl="0" algn="just">
              <a:spcBef>
                <a:spcPts val="0"/>
              </a:spcBef>
              <a:spcAft>
                <a:spcPts val="0"/>
              </a:spcAft>
              <a:buClr>
                <a:srgbClr val="000000"/>
              </a:buClr>
              <a:buSzPts val="1400"/>
              <a:buChar char="●"/>
            </a:pPr>
            <a:r>
              <a:rPr lang="en" sz="1400">
                <a:solidFill>
                  <a:srgbClr val="000000"/>
                </a:solidFill>
              </a:rPr>
              <a:t>Standard Analyzer for tweets and Keyword Analyzer for hashtags were employed here.</a:t>
            </a:r>
            <a:endParaRPr sz="1400">
              <a:solidFill>
                <a:srgbClr val="000000"/>
              </a:solidFill>
            </a:endParaRPr>
          </a:p>
          <a:p>
            <a:pPr indent="0" lvl="0" marL="457200" rtl="0" algn="just">
              <a:spcBef>
                <a:spcPts val="0"/>
              </a:spcBef>
              <a:spcAft>
                <a:spcPts val="0"/>
              </a:spcAft>
              <a:buNone/>
            </a:pPr>
            <a:r>
              <a:t/>
            </a:r>
            <a:endParaRPr sz="1400">
              <a:solidFill>
                <a:srgbClr val="000000"/>
              </a:solidFill>
            </a:endParaRPr>
          </a:p>
          <a:p>
            <a:pPr indent="-317500" lvl="0" marL="457200" rtl="0" algn="just">
              <a:spcBef>
                <a:spcPts val="0"/>
              </a:spcBef>
              <a:spcAft>
                <a:spcPts val="0"/>
              </a:spcAft>
              <a:buClr>
                <a:srgbClr val="000000"/>
              </a:buClr>
              <a:buSzPts val="1400"/>
              <a:buChar char="●"/>
            </a:pPr>
            <a:r>
              <a:rPr lang="en" sz="1400">
                <a:solidFill>
                  <a:srgbClr val="000000"/>
                </a:solidFill>
              </a:rPr>
              <a:t>Additionally, we looked at the performance of pylucene as the number of documents increases. Overall, for more than </a:t>
            </a:r>
            <a:r>
              <a:rPr b="1" lang="en" sz="1400">
                <a:solidFill>
                  <a:srgbClr val="000000"/>
                </a:solidFill>
              </a:rPr>
              <a:t>1900000 documents</a:t>
            </a:r>
            <a:r>
              <a:rPr lang="en" sz="1400">
                <a:solidFill>
                  <a:srgbClr val="000000"/>
                </a:solidFill>
              </a:rPr>
              <a:t>, the indexing takes around 113 seconds.</a:t>
            </a:r>
            <a:endParaRPr sz="1400"/>
          </a:p>
        </p:txBody>
      </p:sp>
      <p:pic>
        <p:nvPicPr>
          <p:cNvPr id="106" name="Google Shape;106;p16" title="Chart"/>
          <p:cNvPicPr preferRelativeResize="0"/>
          <p:nvPr/>
        </p:nvPicPr>
        <p:blipFill>
          <a:blip r:embed="rId3">
            <a:alphaModFix/>
          </a:blip>
          <a:stretch>
            <a:fillRect/>
          </a:stretch>
        </p:blipFill>
        <p:spPr>
          <a:xfrm>
            <a:off x="5026475" y="1816050"/>
            <a:ext cx="4117525" cy="3083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77225" y="1302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BERT Indexing Strategy</a:t>
            </a:r>
            <a:endParaRPr/>
          </a:p>
        </p:txBody>
      </p:sp>
      <p:sp>
        <p:nvSpPr>
          <p:cNvPr id="112" name="Google Shape;112;p17"/>
          <p:cNvSpPr txBox="1"/>
          <p:nvPr>
            <p:ph idx="1" type="body"/>
          </p:nvPr>
        </p:nvSpPr>
        <p:spPr>
          <a:xfrm>
            <a:off x="727650" y="2039075"/>
            <a:ext cx="7688700" cy="2261100"/>
          </a:xfrm>
          <a:prstGeom prst="rect">
            <a:avLst/>
          </a:prstGeom>
        </p:spPr>
        <p:txBody>
          <a:bodyPr anchorCtr="0" anchor="t" bIns="91425" lIns="91425" spcFirstLastPara="1" rIns="91425" wrap="square" tIns="91425">
            <a:noAutofit/>
          </a:bodyPr>
          <a:lstStyle/>
          <a:p>
            <a:pPr indent="-324008" lvl="0" marL="457200" rtl="0" algn="l">
              <a:lnSpc>
                <a:spcPct val="130000"/>
              </a:lnSpc>
              <a:spcBef>
                <a:spcPts val="0"/>
              </a:spcBef>
              <a:spcAft>
                <a:spcPts val="0"/>
              </a:spcAft>
              <a:buClr>
                <a:schemeClr val="dk2"/>
              </a:buClr>
              <a:buSzPts val="1503"/>
              <a:buChar char="●"/>
            </a:pPr>
            <a:r>
              <a:rPr lang="en" sz="1502">
                <a:solidFill>
                  <a:schemeClr val="dk2"/>
                </a:solidFill>
              </a:rPr>
              <a:t>BERT indexing strategy can be applied in various NLP methods such as question answering, information retrieval etc.</a:t>
            </a:r>
            <a:endParaRPr sz="1502">
              <a:solidFill>
                <a:schemeClr val="dk2"/>
              </a:solidFill>
            </a:endParaRPr>
          </a:p>
          <a:p>
            <a:pPr indent="-324008" lvl="0" marL="457200" rtl="0" algn="l">
              <a:lnSpc>
                <a:spcPct val="130000"/>
              </a:lnSpc>
              <a:spcBef>
                <a:spcPts val="0"/>
              </a:spcBef>
              <a:spcAft>
                <a:spcPts val="0"/>
              </a:spcAft>
              <a:buClr>
                <a:schemeClr val="dk2"/>
              </a:buClr>
              <a:buSzPts val="1503"/>
              <a:buChar char="●"/>
            </a:pPr>
            <a:r>
              <a:rPr lang="en" sz="1502">
                <a:solidFill>
                  <a:schemeClr val="dk2"/>
                </a:solidFill>
              </a:rPr>
              <a:t>We’ve used BERT to create embeddings using a pre-trained BERT model.</a:t>
            </a:r>
            <a:endParaRPr sz="1502">
              <a:solidFill>
                <a:schemeClr val="dk2"/>
              </a:solidFill>
            </a:endParaRPr>
          </a:p>
          <a:p>
            <a:pPr indent="-324008" lvl="0" marL="457200" rtl="0" algn="l">
              <a:lnSpc>
                <a:spcPct val="130000"/>
              </a:lnSpc>
              <a:spcBef>
                <a:spcPts val="0"/>
              </a:spcBef>
              <a:spcAft>
                <a:spcPts val="0"/>
              </a:spcAft>
              <a:buClr>
                <a:schemeClr val="dk2"/>
              </a:buClr>
              <a:buSzPts val="1503"/>
              <a:buChar char="●"/>
            </a:pPr>
            <a:r>
              <a:rPr lang="en" sz="1502">
                <a:solidFill>
                  <a:schemeClr val="dk2"/>
                </a:solidFill>
              </a:rPr>
              <a:t>Embeddings are added to an index for retrieving documents based on the query.</a:t>
            </a:r>
            <a:endParaRPr sz="1502">
              <a:solidFill>
                <a:schemeClr val="dk2"/>
              </a:solidFill>
            </a:endParaRPr>
          </a:p>
          <a:p>
            <a:pPr indent="-324008" lvl="0" marL="457200" rtl="0" algn="l">
              <a:lnSpc>
                <a:spcPct val="130000"/>
              </a:lnSpc>
              <a:spcBef>
                <a:spcPts val="0"/>
              </a:spcBef>
              <a:spcAft>
                <a:spcPts val="0"/>
              </a:spcAft>
              <a:buClr>
                <a:schemeClr val="dk2"/>
              </a:buClr>
              <a:buSzPts val="1503"/>
              <a:buChar char="●"/>
            </a:pPr>
            <a:r>
              <a:rPr lang="en" sz="1502">
                <a:solidFill>
                  <a:schemeClr val="dk2"/>
                </a:solidFill>
              </a:rPr>
              <a:t>A number of methods can be used to store the indexes.</a:t>
            </a:r>
            <a:endParaRPr sz="1502">
              <a:solidFill>
                <a:schemeClr val="dk2"/>
              </a:solidFill>
            </a:endParaRPr>
          </a:p>
          <a:p>
            <a:pPr indent="-324008" lvl="0" marL="457200" rtl="0" algn="l">
              <a:lnSpc>
                <a:spcPct val="130000"/>
              </a:lnSpc>
              <a:spcBef>
                <a:spcPts val="0"/>
              </a:spcBef>
              <a:spcAft>
                <a:spcPts val="0"/>
              </a:spcAft>
              <a:buClr>
                <a:schemeClr val="dk2"/>
              </a:buClr>
              <a:buSzPts val="1503"/>
              <a:buChar char="●"/>
            </a:pPr>
            <a:r>
              <a:rPr lang="en" sz="1502">
                <a:solidFill>
                  <a:schemeClr val="dk2"/>
                </a:solidFill>
              </a:rPr>
              <a:t>We’ve used FAISS indexing to store the embeddings.</a:t>
            </a:r>
            <a:endParaRPr sz="1502">
              <a:solidFill>
                <a:schemeClr val="dk2"/>
              </a:solidFill>
            </a:endParaRPr>
          </a:p>
          <a:p>
            <a:pPr indent="-324008" lvl="0" marL="457200" rtl="0" algn="l">
              <a:lnSpc>
                <a:spcPct val="130000"/>
              </a:lnSpc>
              <a:spcBef>
                <a:spcPts val="0"/>
              </a:spcBef>
              <a:spcAft>
                <a:spcPts val="0"/>
              </a:spcAft>
              <a:buClr>
                <a:schemeClr val="dk2"/>
              </a:buClr>
              <a:buSzPts val="1503"/>
              <a:buChar char="●"/>
            </a:pPr>
            <a:r>
              <a:rPr lang="en" sz="1502">
                <a:solidFill>
                  <a:schemeClr val="dk2"/>
                </a:solidFill>
              </a:rPr>
              <a:t>The query is also embedded to retrieve similar documents.</a:t>
            </a:r>
            <a:endParaRPr sz="1502">
              <a:solidFill>
                <a:schemeClr val="dk2"/>
              </a:solidFill>
            </a:endParaRPr>
          </a:p>
          <a:p>
            <a:pPr indent="0" lvl="0" marL="457200" rtl="0" algn="l">
              <a:lnSpc>
                <a:spcPct val="95000"/>
              </a:lnSpc>
              <a:spcBef>
                <a:spcPts val="1200"/>
              </a:spcBef>
              <a:spcAft>
                <a:spcPts val="1200"/>
              </a:spcAft>
              <a:buSzPts val="1018"/>
              <a:buNone/>
            </a:pPr>
            <a:r>
              <a:t/>
            </a:r>
            <a:endParaRPr sz="1502">
              <a:solidFill>
                <a:schemeClr val="dk2"/>
              </a:solidFill>
            </a:endParaRPr>
          </a:p>
        </p:txBody>
      </p:sp>
      <p:pic>
        <p:nvPicPr>
          <p:cNvPr id="113" name="Google Shape;113;p17"/>
          <p:cNvPicPr preferRelativeResize="0"/>
          <p:nvPr/>
        </p:nvPicPr>
        <p:blipFill>
          <a:blip r:embed="rId3">
            <a:alphaModFix/>
          </a:blip>
          <a:stretch>
            <a:fillRect/>
          </a:stretch>
        </p:blipFill>
        <p:spPr>
          <a:xfrm>
            <a:off x="6277675" y="526600"/>
            <a:ext cx="2745676" cy="1613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BERT Architecture</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Char char="●"/>
            </a:pPr>
            <a:r>
              <a:rPr lang="en" sz="1600">
                <a:solidFill>
                  <a:srgbClr val="374151"/>
                </a:solidFill>
                <a:latin typeface="Roboto"/>
                <a:ea typeface="Roboto"/>
                <a:cs typeface="Roboto"/>
                <a:sym typeface="Roboto"/>
              </a:rPr>
              <a:t>We’ve used </a:t>
            </a:r>
            <a:r>
              <a:rPr b="1" lang="en" sz="1600">
                <a:solidFill>
                  <a:srgbClr val="374151"/>
                </a:solidFill>
                <a:latin typeface="Roboto"/>
                <a:ea typeface="Roboto"/>
                <a:cs typeface="Roboto"/>
                <a:sym typeface="Roboto"/>
              </a:rPr>
              <a:t>all-distilroberta-v1 </a:t>
            </a:r>
            <a:r>
              <a:rPr lang="en" sz="1600">
                <a:solidFill>
                  <a:srgbClr val="374151"/>
                </a:solidFill>
                <a:latin typeface="Roboto"/>
                <a:ea typeface="Roboto"/>
                <a:cs typeface="Roboto"/>
                <a:sym typeface="Roboto"/>
              </a:rPr>
              <a:t>pre-trained model and tokenizer.</a:t>
            </a:r>
            <a:endParaRPr sz="1600">
              <a:solidFill>
                <a:srgbClr val="374151"/>
              </a:solidFill>
              <a:latin typeface="Roboto"/>
              <a:ea typeface="Roboto"/>
              <a:cs typeface="Roboto"/>
              <a:sym typeface="Roboto"/>
            </a:endParaRPr>
          </a:p>
          <a:p>
            <a:pPr indent="-330200" lvl="0" marL="457200" rtl="0" algn="l">
              <a:lnSpc>
                <a:spcPct val="150000"/>
              </a:lnSpc>
              <a:spcBef>
                <a:spcPts val="0"/>
              </a:spcBef>
              <a:spcAft>
                <a:spcPts val="0"/>
              </a:spcAft>
              <a:buClr>
                <a:srgbClr val="374151"/>
              </a:buClr>
              <a:buSzPts val="1600"/>
              <a:buFont typeface="Roboto"/>
              <a:buChar char="●"/>
            </a:pPr>
            <a:r>
              <a:rPr lang="en" sz="1600">
                <a:solidFill>
                  <a:srgbClr val="374151"/>
                </a:solidFill>
                <a:latin typeface="Roboto"/>
                <a:ea typeface="Roboto"/>
                <a:cs typeface="Roboto"/>
                <a:sym typeface="Roboto"/>
              </a:rPr>
              <a:t>FAISS is used for storing index.</a:t>
            </a:r>
            <a:endParaRPr sz="1600">
              <a:solidFill>
                <a:srgbClr val="374151"/>
              </a:solidFill>
              <a:latin typeface="Roboto"/>
              <a:ea typeface="Roboto"/>
              <a:cs typeface="Roboto"/>
              <a:sym typeface="Roboto"/>
            </a:endParaRPr>
          </a:p>
          <a:p>
            <a:pPr indent="-330200" lvl="0" marL="457200" rtl="0" algn="l">
              <a:lnSpc>
                <a:spcPct val="150000"/>
              </a:lnSpc>
              <a:spcBef>
                <a:spcPts val="0"/>
              </a:spcBef>
              <a:spcAft>
                <a:spcPts val="0"/>
              </a:spcAft>
              <a:buClr>
                <a:srgbClr val="374151"/>
              </a:buClr>
              <a:buSzPts val="1600"/>
              <a:buFont typeface="Roboto"/>
              <a:buChar char="●"/>
            </a:pPr>
            <a:r>
              <a:rPr lang="en" sz="1600">
                <a:solidFill>
                  <a:srgbClr val="374151"/>
                </a:solidFill>
                <a:latin typeface="Roboto"/>
                <a:ea typeface="Roboto"/>
                <a:cs typeface="Roboto"/>
                <a:sym typeface="Roboto"/>
              </a:rPr>
              <a:t>The same </a:t>
            </a:r>
            <a:r>
              <a:rPr b="1" lang="en" sz="1600">
                <a:solidFill>
                  <a:srgbClr val="374151"/>
                </a:solidFill>
                <a:latin typeface="Roboto"/>
                <a:ea typeface="Roboto"/>
                <a:cs typeface="Roboto"/>
                <a:sym typeface="Roboto"/>
              </a:rPr>
              <a:t>all-distilroberta-v1 </a:t>
            </a:r>
            <a:r>
              <a:rPr lang="en" sz="1600">
                <a:solidFill>
                  <a:srgbClr val="374151"/>
                </a:solidFill>
                <a:latin typeface="Roboto"/>
                <a:ea typeface="Roboto"/>
                <a:cs typeface="Roboto"/>
                <a:sym typeface="Roboto"/>
              </a:rPr>
              <a:t>model is used to create embeddings for query.</a:t>
            </a:r>
            <a:endParaRPr sz="1600">
              <a:solidFill>
                <a:srgbClr val="374151"/>
              </a:solidFill>
              <a:latin typeface="Roboto"/>
              <a:ea typeface="Roboto"/>
              <a:cs typeface="Roboto"/>
              <a:sym typeface="Roboto"/>
            </a:endParaRPr>
          </a:p>
          <a:p>
            <a:pPr indent="-330200" lvl="0" marL="457200" rtl="0" algn="l">
              <a:lnSpc>
                <a:spcPct val="150000"/>
              </a:lnSpc>
              <a:spcBef>
                <a:spcPts val="0"/>
              </a:spcBef>
              <a:spcAft>
                <a:spcPts val="0"/>
              </a:spcAft>
              <a:buClr>
                <a:srgbClr val="374151"/>
              </a:buClr>
              <a:buSzPts val="1600"/>
              <a:buFont typeface="Roboto"/>
              <a:buChar char="●"/>
            </a:pPr>
            <a:r>
              <a:rPr lang="en" sz="1600">
                <a:solidFill>
                  <a:srgbClr val="374151"/>
                </a:solidFill>
                <a:latin typeface="Roboto"/>
                <a:ea typeface="Roboto"/>
                <a:cs typeface="Roboto"/>
                <a:sym typeface="Roboto"/>
              </a:rPr>
              <a:t>Cosine similarity is used to calculate similarity.</a:t>
            </a:r>
            <a:endParaRPr sz="1600">
              <a:solidFill>
                <a:srgbClr val="374151"/>
              </a:solidFill>
              <a:latin typeface="Roboto"/>
              <a:ea typeface="Roboto"/>
              <a:cs typeface="Roboto"/>
              <a:sym typeface="Roboto"/>
            </a:endParaRPr>
          </a:p>
          <a:p>
            <a:pPr indent="-330200" lvl="0" marL="457200" rtl="0" algn="l">
              <a:lnSpc>
                <a:spcPct val="150000"/>
              </a:lnSpc>
              <a:spcBef>
                <a:spcPts val="0"/>
              </a:spcBef>
              <a:spcAft>
                <a:spcPts val="0"/>
              </a:spcAft>
              <a:buClr>
                <a:srgbClr val="374151"/>
              </a:buClr>
              <a:buSzPts val="1600"/>
              <a:buFont typeface="Roboto"/>
              <a:buChar char="●"/>
            </a:pPr>
            <a:r>
              <a:rPr lang="en" sz="1600">
                <a:solidFill>
                  <a:srgbClr val="374151"/>
                </a:solidFill>
                <a:latin typeface="Roboto"/>
                <a:ea typeface="Roboto"/>
                <a:cs typeface="Roboto"/>
                <a:sym typeface="Roboto"/>
              </a:rPr>
              <a:t>FAISS index retrieves most similar embeddings.</a:t>
            </a:r>
            <a:endParaRPr sz="1600">
              <a:solidFill>
                <a:srgbClr val="37415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Demo : Home Page</a:t>
            </a:r>
            <a:endParaRPr/>
          </a:p>
        </p:txBody>
      </p:sp>
      <p:sp>
        <p:nvSpPr>
          <p:cNvPr id="125" name="Google Shape;125;p19"/>
          <p:cNvSpPr txBox="1"/>
          <p:nvPr>
            <p:ph idx="1" type="body"/>
          </p:nvPr>
        </p:nvSpPr>
        <p:spPr>
          <a:xfrm>
            <a:off x="729450" y="2078875"/>
            <a:ext cx="7040700" cy="189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19"/>
          <p:cNvPicPr preferRelativeResize="0"/>
          <p:nvPr/>
        </p:nvPicPr>
        <p:blipFill>
          <a:blip r:embed="rId3">
            <a:alphaModFix/>
          </a:blip>
          <a:stretch>
            <a:fillRect/>
          </a:stretch>
        </p:blipFill>
        <p:spPr>
          <a:xfrm>
            <a:off x="549425" y="1993575"/>
            <a:ext cx="7752276" cy="259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Demo : Lucene Retrieval UI</a:t>
            </a:r>
            <a:endParaRPr/>
          </a:p>
          <a:p>
            <a:pPr indent="0" lvl="0" marL="0" rtl="0" algn="l">
              <a:spcBef>
                <a:spcPts val="0"/>
              </a:spcBef>
              <a:spcAft>
                <a:spcPts val="0"/>
              </a:spcAft>
              <a:buNone/>
            </a:pPr>
            <a:r>
              <a:t/>
            </a:r>
            <a:endParaRPr/>
          </a:p>
        </p:txBody>
      </p:sp>
      <p:sp>
        <p:nvSpPr>
          <p:cNvPr id="132" name="Google Shape;132;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0"/>
          <p:cNvPicPr preferRelativeResize="0"/>
          <p:nvPr/>
        </p:nvPicPr>
        <p:blipFill>
          <a:blip r:embed="rId3">
            <a:alphaModFix/>
          </a:blip>
          <a:stretch>
            <a:fillRect/>
          </a:stretch>
        </p:blipFill>
        <p:spPr>
          <a:xfrm>
            <a:off x="625775" y="1853850"/>
            <a:ext cx="7688700" cy="2755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Demo : Representation on a Map</a:t>
            </a:r>
            <a:endParaRPr/>
          </a:p>
          <a:p>
            <a:pPr indent="0" lvl="0" marL="0" rtl="0" algn="l">
              <a:spcBef>
                <a:spcPts val="0"/>
              </a:spcBef>
              <a:spcAft>
                <a:spcPts val="0"/>
              </a:spcAft>
              <a:buNone/>
            </a:pPr>
            <a:r>
              <a:t/>
            </a:r>
            <a:endParaRPr/>
          </a:p>
        </p:txBody>
      </p:sp>
      <p:sp>
        <p:nvSpPr>
          <p:cNvPr id="139" name="Google Shape;139;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1"/>
          <p:cNvPicPr preferRelativeResize="0"/>
          <p:nvPr/>
        </p:nvPicPr>
        <p:blipFill>
          <a:blip r:embed="rId3">
            <a:alphaModFix/>
          </a:blip>
          <a:stretch>
            <a:fillRect/>
          </a:stretch>
        </p:blipFill>
        <p:spPr>
          <a:xfrm>
            <a:off x="593950" y="1853850"/>
            <a:ext cx="8045900" cy="30287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