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notesMasterIdLst>
    <p:notesMasterId r:id="rId27"/>
  </p:notesMasterIdLst>
  <p:handoutMasterIdLst>
    <p:handoutMasterId r:id="rId28"/>
  </p:handoutMasterIdLst>
  <p:sldIdLst>
    <p:sldId id="256" r:id="rId2"/>
    <p:sldId id="257" r:id="rId3"/>
    <p:sldId id="258" r:id="rId4"/>
    <p:sldId id="281" r:id="rId5"/>
    <p:sldId id="260" r:id="rId6"/>
    <p:sldId id="261" r:id="rId7"/>
    <p:sldId id="262" r:id="rId8"/>
    <p:sldId id="263" r:id="rId9"/>
    <p:sldId id="280" r:id="rId10"/>
    <p:sldId id="265" r:id="rId11"/>
    <p:sldId id="259" r:id="rId12"/>
    <p:sldId id="266" r:id="rId13"/>
    <p:sldId id="267" r:id="rId14"/>
    <p:sldId id="268" r:id="rId15"/>
    <p:sldId id="269" r:id="rId16"/>
    <p:sldId id="271" r:id="rId17"/>
    <p:sldId id="272" r:id="rId18"/>
    <p:sldId id="273" r:id="rId19"/>
    <p:sldId id="270" r:id="rId20"/>
    <p:sldId id="274" r:id="rId21"/>
    <p:sldId id="275" r:id="rId22"/>
    <p:sldId id="276" r:id="rId23"/>
    <p:sldId id="278" r:id="rId24"/>
    <p:sldId id="27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3"/>
    <p:restoredTop sz="94643"/>
  </p:normalViewPr>
  <p:slideViewPr>
    <p:cSldViewPr snapToGrid="0" snapToObjects="1">
      <p:cViewPr>
        <p:scale>
          <a:sx n="122" d="100"/>
          <a:sy n="122" d="100"/>
        </p:scale>
        <p:origin x="14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7CAB2F-2D10-694C-81BC-01103362FA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38DC17-1831-D941-8ADF-AC3471B4BE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A7574D-3D88-5F41-9531-2AF5EFFE20D5}" type="datetimeFigureOut">
              <a:rPr lang="en-US" smtClean="0"/>
              <a:t>11/17/18</a:t>
            </a:fld>
            <a:endParaRPr lang="en-US"/>
          </a:p>
        </p:txBody>
      </p:sp>
      <p:sp>
        <p:nvSpPr>
          <p:cNvPr id="4" name="Footer Placeholder 3">
            <a:extLst>
              <a:ext uri="{FF2B5EF4-FFF2-40B4-BE49-F238E27FC236}">
                <a16:creationId xmlns:a16="http://schemas.microsoft.com/office/drawing/2014/main" id="{7B912853-92B4-2144-A26F-A307BDCD4B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99976F-7AA6-F248-B0F2-32A5F49EB3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D506D-5C80-4D42-B1F2-CC7DC02E0882}" type="slidenum">
              <a:rPr lang="en-US" smtClean="0"/>
              <a:t>‹#›</a:t>
            </a:fld>
            <a:endParaRPr lang="en-US"/>
          </a:p>
        </p:txBody>
      </p:sp>
    </p:spTree>
    <p:extLst>
      <p:ext uri="{BB962C8B-B14F-4D97-AF65-F5344CB8AC3E}">
        <p14:creationId xmlns:p14="http://schemas.microsoft.com/office/powerpoint/2010/main" val="8187716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4E3AA-4CB5-DB41-BCB3-DD1C917097D4}" type="datetimeFigureOut">
              <a:rPr lang="en-US" smtClean="0"/>
              <a:t>11/17/18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3B02B-8BA3-CC4E-B5D6-831A23EFCE33}" type="slidenum">
              <a:rPr lang="en-US" smtClean="0"/>
              <a:t>‹#›</a:t>
            </a:fld>
            <a:endParaRPr lang="en-US"/>
          </a:p>
        </p:txBody>
      </p:sp>
    </p:spTree>
    <p:extLst>
      <p:ext uri="{BB962C8B-B14F-4D97-AF65-F5344CB8AC3E}">
        <p14:creationId xmlns:p14="http://schemas.microsoft.com/office/powerpoint/2010/main" val="3153035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249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934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84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126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028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7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4163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428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461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112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11/17/18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57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11/17/18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35456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E63B-6332-1242-A228-9C4A093E5881}"/>
              </a:ext>
            </a:extLst>
          </p:cNvPr>
          <p:cNvSpPr>
            <a:spLocks noGrp="1"/>
          </p:cNvSpPr>
          <p:nvPr>
            <p:ph type="ctrTitle"/>
          </p:nvPr>
        </p:nvSpPr>
        <p:spPr>
          <a:xfrm>
            <a:off x="1069848" y="1298448"/>
            <a:ext cx="7315200" cy="2628975"/>
          </a:xfrm>
        </p:spPr>
        <p:txBody>
          <a:bodyPr/>
          <a:lstStyle/>
          <a:p>
            <a:r>
              <a:rPr lang="en-US" dirty="0"/>
              <a:t>DATE-A-SCIENTIST</a:t>
            </a:r>
          </a:p>
        </p:txBody>
      </p:sp>
      <p:sp>
        <p:nvSpPr>
          <p:cNvPr id="3" name="Subtitle 2">
            <a:extLst>
              <a:ext uri="{FF2B5EF4-FFF2-40B4-BE49-F238E27FC236}">
                <a16:creationId xmlns:a16="http://schemas.microsoft.com/office/drawing/2014/main" id="{24C094F9-10B5-C542-989E-400B804213DE}"/>
              </a:ext>
            </a:extLst>
          </p:cNvPr>
          <p:cNvSpPr>
            <a:spLocks noGrp="1"/>
          </p:cNvSpPr>
          <p:nvPr>
            <p:ph type="subTitle" idx="1"/>
          </p:nvPr>
        </p:nvSpPr>
        <p:spPr>
          <a:xfrm>
            <a:off x="1100015" y="4077325"/>
            <a:ext cx="7315200" cy="1507321"/>
          </a:xfrm>
        </p:spPr>
        <p:txBody>
          <a:bodyPr>
            <a:normAutofit/>
          </a:bodyPr>
          <a:lstStyle/>
          <a:p>
            <a:r>
              <a:rPr lang="en-US" b="1" dirty="0"/>
              <a:t>Machine Learning Fundamentals</a:t>
            </a:r>
          </a:p>
          <a:p>
            <a:r>
              <a:rPr lang="en-US" b="1" dirty="0"/>
              <a:t>Puneet Sran</a:t>
            </a:r>
          </a:p>
          <a:p>
            <a:r>
              <a:rPr lang="en-US" b="1" dirty="0"/>
              <a:t>November 17, 2018</a:t>
            </a:r>
          </a:p>
        </p:txBody>
      </p:sp>
    </p:spTree>
    <p:extLst>
      <p:ext uri="{BB962C8B-B14F-4D97-AF65-F5344CB8AC3E}">
        <p14:creationId xmlns:p14="http://schemas.microsoft.com/office/powerpoint/2010/main" val="221069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Augmenting the dataset</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800" dirty="0"/>
              <a:t>To augment the dataset:</a:t>
            </a:r>
          </a:p>
          <a:p>
            <a:pPr lvl="1"/>
            <a:r>
              <a:rPr lang="en-US" sz="2200" dirty="0"/>
              <a:t>Created codes (new columns) for two different categories:</a:t>
            </a:r>
          </a:p>
          <a:p>
            <a:pPr lvl="2"/>
            <a:r>
              <a:rPr lang="en-US" sz="2200" dirty="0"/>
              <a:t>Jobs</a:t>
            </a:r>
          </a:p>
          <a:p>
            <a:pPr lvl="2"/>
            <a:r>
              <a:rPr lang="en-US" sz="2200" dirty="0"/>
              <a:t>Education</a:t>
            </a:r>
          </a:p>
          <a:p>
            <a:pPr lvl="1"/>
            <a:r>
              <a:rPr lang="en-US" sz="2400" dirty="0"/>
              <a:t>How I did it?</a:t>
            </a:r>
          </a:p>
          <a:p>
            <a:pPr lvl="2"/>
            <a:r>
              <a:rPr lang="en-US" sz="2200" dirty="0"/>
              <a:t>Printed .</a:t>
            </a:r>
            <a:r>
              <a:rPr lang="en-US" sz="2200" dirty="0" err="1"/>
              <a:t>value_counts</a:t>
            </a:r>
            <a:r>
              <a:rPr lang="en-US" sz="2200" dirty="0"/>
              <a:t>() for the data I wanted (job, and education), and cleared </a:t>
            </a:r>
            <a:r>
              <a:rPr lang="en-US" sz="2200" dirty="0" err="1"/>
              <a:t>NaN’s</a:t>
            </a:r>
            <a:r>
              <a:rPr lang="en-US" sz="2200" dirty="0"/>
              <a:t> from the data using </a:t>
            </a:r>
            <a:r>
              <a:rPr lang="en-US" sz="2200" dirty="0" err="1"/>
              <a:t>dropna</a:t>
            </a:r>
            <a:r>
              <a:rPr lang="en-US" sz="2200" dirty="0"/>
              <a:t>() function</a:t>
            </a:r>
          </a:p>
          <a:p>
            <a:pPr lvl="2"/>
            <a:r>
              <a:rPr lang="en-US" sz="2200" dirty="0"/>
              <a:t>Mapped each option onto a number</a:t>
            </a:r>
          </a:p>
          <a:p>
            <a:pPr lvl="3"/>
            <a:r>
              <a:rPr lang="en-US" sz="2000" dirty="0"/>
              <a:t>Ex: for jobs, military is mapped to #19</a:t>
            </a:r>
          </a:p>
          <a:p>
            <a:pPr lvl="2"/>
            <a:endParaRPr lang="en-US" sz="2200" dirty="0"/>
          </a:p>
          <a:p>
            <a:pPr lvl="1"/>
            <a:endParaRPr lang="en-US" sz="1800" dirty="0"/>
          </a:p>
        </p:txBody>
      </p:sp>
    </p:spTree>
    <p:extLst>
      <p:ext uri="{BB962C8B-B14F-4D97-AF65-F5344CB8AC3E}">
        <p14:creationId xmlns:p14="http://schemas.microsoft.com/office/powerpoint/2010/main" val="209987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160B-A2B7-7D4D-9A70-4A67FFC49B02}"/>
              </a:ext>
            </a:extLst>
          </p:cNvPr>
          <p:cNvSpPr>
            <a:spLocks noGrp="1"/>
          </p:cNvSpPr>
          <p:nvPr>
            <p:ph type="title"/>
          </p:nvPr>
        </p:nvSpPr>
        <p:spPr/>
        <p:txBody>
          <a:bodyPr/>
          <a:lstStyle/>
          <a:p>
            <a:pPr algn="ctr"/>
            <a:r>
              <a:rPr lang="en-US" dirty="0"/>
              <a:t>Job Codes used</a:t>
            </a:r>
          </a:p>
        </p:txBody>
      </p:sp>
      <p:graphicFrame>
        <p:nvGraphicFramePr>
          <p:cNvPr id="4" name="Content Placeholder 3">
            <a:extLst>
              <a:ext uri="{FF2B5EF4-FFF2-40B4-BE49-F238E27FC236}">
                <a16:creationId xmlns:a16="http://schemas.microsoft.com/office/drawing/2014/main" id="{06F50F82-5F62-0A4D-86E8-BFA44AA88983}"/>
              </a:ext>
            </a:extLst>
          </p:cNvPr>
          <p:cNvGraphicFramePr>
            <a:graphicFrameLocks noGrp="1"/>
          </p:cNvGraphicFramePr>
          <p:nvPr>
            <p:ph idx="1"/>
            <p:extLst>
              <p:ext uri="{D42A27DB-BD31-4B8C-83A1-F6EECF244321}">
                <p14:modId xmlns:p14="http://schemas.microsoft.com/office/powerpoint/2010/main" val="3068613983"/>
              </p:ext>
            </p:extLst>
          </p:nvPr>
        </p:nvGraphicFramePr>
        <p:xfrm>
          <a:off x="3582649" y="239843"/>
          <a:ext cx="7601290" cy="6445780"/>
        </p:xfrm>
        <a:graphic>
          <a:graphicData uri="http://schemas.openxmlformats.org/drawingml/2006/table">
            <a:tbl>
              <a:tblPr firstRow="1" bandRow="1">
                <a:tableStyleId>{5C22544A-7EE6-4342-B048-85BDC9FD1C3A}</a:tableStyleId>
              </a:tblPr>
              <a:tblGrid>
                <a:gridCol w="3800645">
                  <a:extLst>
                    <a:ext uri="{9D8B030D-6E8A-4147-A177-3AD203B41FA5}">
                      <a16:colId xmlns:a16="http://schemas.microsoft.com/office/drawing/2014/main" val="4293794791"/>
                    </a:ext>
                  </a:extLst>
                </a:gridCol>
                <a:gridCol w="3800645">
                  <a:extLst>
                    <a:ext uri="{9D8B030D-6E8A-4147-A177-3AD203B41FA5}">
                      <a16:colId xmlns:a16="http://schemas.microsoft.com/office/drawing/2014/main" val="281768122"/>
                    </a:ext>
                  </a:extLst>
                </a:gridCol>
              </a:tblGrid>
              <a:tr h="292990">
                <a:tc>
                  <a:txBody>
                    <a:bodyPr/>
                    <a:lstStyle/>
                    <a:p>
                      <a:pPr algn="ctr"/>
                      <a:r>
                        <a:rPr lang="en-US" sz="1300" dirty="0"/>
                        <a:t>Job</a:t>
                      </a:r>
                    </a:p>
                  </a:txBody>
                  <a:tcPr/>
                </a:tc>
                <a:tc>
                  <a:txBody>
                    <a:bodyPr/>
                    <a:lstStyle/>
                    <a:p>
                      <a:pPr algn="ctr"/>
                      <a:r>
                        <a:rPr lang="en-US" sz="1300" dirty="0" err="1"/>
                        <a:t>job_code</a:t>
                      </a:r>
                      <a:endParaRPr lang="en-US" sz="1300" dirty="0"/>
                    </a:p>
                  </a:txBody>
                  <a:tcPr/>
                </a:tc>
                <a:extLst>
                  <a:ext uri="{0D108BD9-81ED-4DB2-BD59-A6C34878D82A}">
                    <a16:rowId xmlns:a16="http://schemas.microsoft.com/office/drawing/2014/main" val="1733552302"/>
                  </a:ext>
                </a:extLst>
              </a:tr>
              <a:tr h="292990">
                <a:tc>
                  <a:txBody>
                    <a:bodyPr/>
                    <a:lstStyle/>
                    <a:p>
                      <a:pPr algn="ctr"/>
                      <a:r>
                        <a:rPr lang="en-US" sz="1300" dirty="0"/>
                        <a:t>student</a:t>
                      </a:r>
                    </a:p>
                  </a:txBody>
                  <a:tcPr/>
                </a:tc>
                <a:tc>
                  <a:txBody>
                    <a:bodyPr/>
                    <a:lstStyle/>
                    <a:p>
                      <a:pPr algn="ctr"/>
                      <a:r>
                        <a:rPr lang="en-US" sz="1300" dirty="0"/>
                        <a:t>0</a:t>
                      </a:r>
                    </a:p>
                  </a:txBody>
                  <a:tcPr/>
                </a:tc>
                <a:extLst>
                  <a:ext uri="{0D108BD9-81ED-4DB2-BD59-A6C34878D82A}">
                    <a16:rowId xmlns:a16="http://schemas.microsoft.com/office/drawing/2014/main" val="2729376806"/>
                  </a:ext>
                </a:extLst>
              </a:tr>
              <a:tr h="292990">
                <a:tc>
                  <a:txBody>
                    <a:bodyPr/>
                    <a:lstStyle/>
                    <a:p>
                      <a:pPr algn="ctr"/>
                      <a:r>
                        <a:rPr lang="en-US" sz="1300" dirty="0"/>
                        <a:t>science / tech / engineering</a:t>
                      </a:r>
                    </a:p>
                  </a:txBody>
                  <a:tcPr/>
                </a:tc>
                <a:tc>
                  <a:txBody>
                    <a:bodyPr/>
                    <a:lstStyle/>
                    <a:p>
                      <a:pPr algn="ctr"/>
                      <a:r>
                        <a:rPr lang="en-US" sz="1300" dirty="0"/>
                        <a:t>1</a:t>
                      </a:r>
                    </a:p>
                  </a:txBody>
                  <a:tcPr/>
                </a:tc>
                <a:extLst>
                  <a:ext uri="{0D108BD9-81ED-4DB2-BD59-A6C34878D82A}">
                    <a16:rowId xmlns:a16="http://schemas.microsoft.com/office/drawing/2014/main" val="2606848526"/>
                  </a:ext>
                </a:extLst>
              </a:tr>
              <a:tr h="292990">
                <a:tc>
                  <a:txBody>
                    <a:bodyPr/>
                    <a:lstStyle/>
                    <a:p>
                      <a:pPr algn="ctr"/>
                      <a:r>
                        <a:rPr lang="en-US" sz="1300" dirty="0"/>
                        <a:t>computer / hardware / software</a:t>
                      </a:r>
                    </a:p>
                  </a:txBody>
                  <a:tcPr/>
                </a:tc>
                <a:tc>
                  <a:txBody>
                    <a:bodyPr/>
                    <a:lstStyle/>
                    <a:p>
                      <a:pPr algn="ctr"/>
                      <a:r>
                        <a:rPr lang="en-US" sz="1300" dirty="0"/>
                        <a:t>2</a:t>
                      </a:r>
                    </a:p>
                  </a:txBody>
                  <a:tcPr/>
                </a:tc>
                <a:extLst>
                  <a:ext uri="{0D108BD9-81ED-4DB2-BD59-A6C34878D82A}">
                    <a16:rowId xmlns:a16="http://schemas.microsoft.com/office/drawing/2014/main" val="2343189596"/>
                  </a:ext>
                </a:extLst>
              </a:tr>
              <a:tr h="292990">
                <a:tc>
                  <a:txBody>
                    <a:bodyPr/>
                    <a:lstStyle/>
                    <a:p>
                      <a:pPr algn="ctr"/>
                      <a:r>
                        <a:rPr lang="en-US" sz="1300" dirty="0"/>
                        <a:t>artistic / musical / writer</a:t>
                      </a:r>
                    </a:p>
                  </a:txBody>
                  <a:tcPr/>
                </a:tc>
                <a:tc>
                  <a:txBody>
                    <a:bodyPr/>
                    <a:lstStyle/>
                    <a:p>
                      <a:pPr algn="ctr"/>
                      <a:r>
                        <a:rPr lang="en-US" sz="1300" dirty="0"/>
                        <a:t>3</a:t>
                      </a:r>
                    </a:p>
                  </a:txBody>
                  <a:tcPr/>
                </a:tc>
                <a:extLst>
                  <a:ext uri="{0D108BD9-81ED-4DB2-BD59-A6C34878D82A}">
                    <a16:rowId xmlns:a16="http://schemas.microsoft.com/office/drawing/2014/main" val="2974191316"/>
                  </a:ext>
                </a:extLst>
              </a:tr>
              <a:tr h="292990">
                <a:tc>
                  <a:txBody>
                    <a:bodyPr/>
                    <a:lstStyle/>
                    <a:p>
                      <a:pPr algn="ctr"/>
                      <a:r>
                        <a:rPr lang="en-US" sz="1300" dirty="0"/>
                        <a:t>sales / marketing / biz dev</a:t>
                      </a:r>
                    </a:p>
                  </a:txBody>
                  <a:tcPr/>
                </a:tc>
                <a:tc>
                  <a:txBody>
                    <a:bodyPr/>
                    <a:lstStyle/>
                    <a:p>
                      <a:pPr algn="ctr"/>
                      <a:r>
                        <a:rPr lang="en-US" sz="1300" dirty="0"/>
                        <a:t>4</a:t>
                      </a:r>
                    </a:p>
                  </a:txBody>
                  <a:tcPr/>
                </a:tc>
                <a:extLst>
                  <a:ext uri="{0D108BD9-81ED-4DB2-BD59-A6C34878D82A}">
                    <a16:rowId xmlns:a16="http://schemas.microsoft.com/office/drawing/2014/main" val="335023459"/>
                  </a:ext>
                </a:extLst>
              </a:tr>
              <a:tr h="292990">
                <a:tc>
                  <a:txBody>
                    <a:bodyPr/>
                    <a:lstStyle/>
                    <a:p>
                      <a:pPr algn="ctr"/>
                      <a:r>
                        <a:rPr lang="en-US" sz="1300" dirty="0"/>
                        <a:t>medicine / health</a:t>
                      </a:r>
                    </a:p>
                  </a:txBody>
                  <a:tcPr/>
                </a:tc>
                <a:tc>
                  <a:txBody>
                    <a:bodyPr/>
                    <a:lstStyle/>
                    <a:p>
                      <a:pPr algn="ctr"/>
                      <a:r>
                        <a:rPr lang="en-US" sz="1300" dirty="0"/>
                        <a:t>5</a:t>
                      </a:r>
                    </a:p>
                  </a:txBody>
                  <a:tcPr/>
                </a:tc>
                <a:extLst>
                  <a:ext uri="{0D108BD9-81ED-4DB2-BD59-A6C34878D82A}">
                    <a16:rowId xmlns:a16="http://schemas.microsoft.com/office/drawing/2014/main" val="3610444805"/>
                  </a:ext>
                </a:extLst>
              </a:tr>
              <a:tr h="292990">
                <a:tc>
                  <a:txBody>
                    <a:bodyPr/>
                    <a:lstStyle/>
                    <a:p>
                      <a:pPr algn="ctr"/>
                      <a:r>
                        <a:rPr lang="en-US" sz="1300" dirty="0"/>
                        <a:t>education / academia</a:t>
                      </a:r>
                    </a:p>
                  </a:txBody>
                  <a:tcPr/>
                </a:tc>
                <a:tc>
                  <a:txBody>
                    <a:bodyPr/>
                    <a:lstStyle/>
                    <a:p>
                      <a:pPr algn="ctr"/>
                      <a:r>
                        <a:rPr lang="en-US" sz="1300" dirty="0"/>
                        <a:t>6</a:t>
                      </a:r>
                    </a:p>
                  </a:txBody>
                  <a:tcPr/>
                </a:tc>
                <a:extLst>
                  <a:ext uri="{0D108BD9-81ED-4DB2-BD59-A6C34878D82A}">
                    <a16:rowId xmlns:a16="http://schemas.microsoft.com/office/drawing/2014/main" val="1648871102"/>
                  </a:ext>
                </a:extLst>
              </a:tr>
              <a:tr h="292990">
                <a:tc>
                  <a:txBody>
                    <a:bodyPr/>
                    <a:lstStyle/>
                    <a:p>
                      <a:pPr algn="ctr"/>
                      <a:r>
                        <a:rPr lang="en-US" sz="1300" dirty="0"/>
                        <a:t>executive / management</a:t>
                      </a:r>
                    </a:p>
                  </a:txBody>
                  <a:tcPr/>
                </a:tc>
                <a:tc>
                  <a:txBody>
                    <a:bodyPr/>
                    <a:lstStyle/>
                    <a:p>
                      <a:pPr algn="ctr"/>
                      <a:r>
                        <a:rPr lang="en-US" sz="1300" dirty="0"/>
                        <a:t>7</a:t>
                      </a:r>
                    </a:p>
                  </a:txBody>
                  <a:tcPr/>
                </a:tc>
                <a:extLst>
                  <a:ext uri="{0D108BD9-81ED-4DB2-BD59-A6C34878D82A}">
                    <a16:rowId xmlns:a16="http://schemas.microsoft.com/office/drawing/2014/main" val="3493891017"/>
                  </a:ext>
                </a:extLst>
              </a:tr>
              <a:tr h="292990">
                <a:tc>
                  <a:txBody>
                    <a:bodyPr/>
                    <a:lstStyle/>
                    <a:p>
                      <a:pPr algn="ctr"/>
                      <a:r>
                        <a:rPr lang="en-US" sz="1300" dirty="0"/>
                        <a:t>banking / financial / real estate</a:t>
                      </a:r>
                    </a:p>
                  </a:txBody>
                  <a:tcPr/>
                </a:tc>
                <a:tc>
                  <a:txBody>
                    <a:bodyPr/>
                    <a:lstStyle/>
                    <a:p>
                      <a:pPr algn="ctr"/>
                      <a:r>
                        <a:rPr lang="en-US" sz="1300" dirty="0"/>
                        <a:t>8</a:t>
                      </a:r>
                    </a:p>
                  </a:txBody>
                  <a:tcPr/>
                </a:tc>
                <a:extLst>
                  <a:ext uri="{0D108BD9-81ED-4DB2-BD59-A6C34878D82A}">
                    <a16:rowId xmlns:a16="http://schemas.microsoft.com/office/drawing/2014/main" val="1223207359"/>
                  </a:ext>
                </a:extLst>
              </a:tr>
              <a:tr h="292990">
                <a:tc>
                  <a:txBody>
                    <a:bodyPr/>
                    <a:lstStyle/>
                    <a:p>
                      <a:pPr algn="ctr"/>
                      <a:r>
                        <a:rPr lang="en-US" sz="1300" dirty="0"/>
                        <a:t>entertainment / media</a:t>
                      </a:r>
                    </a:p>
                  </a:txBody>
                  <a:tcPr/>
                </a:tc>
                <a:tc>
                  <a:txBody>
                    <a:bodyPr/>
                    <a:lstStyle/>
                    <a:p>
                      <a:pPr algn="ctr"/>
                      <a:r>
                        <a:rPr lang="en-US" sz="1300" dirty="0"/>
                        <a:t>9</a:t>
                      </a:r>
                    </a:p>
                  </a:txBody>
                  <a:tcPr/>
                </a:tc>
                <a:extLst>
                  <a:ext uri="{0D108BD9-81ED-4DB2-BD59-A6C34878D82A}">
                    <a16:rowId xmlns:a16="http://schemas.microsoft.com/office/drawing/2014/main" val="2788812588"/>
                  </a:ext>
                </a:extLst>
              </a:tr>
              <a:tr h="292990">
                <a:tc>
                  <a:txBody>
                    <a:bodyPr/>
                    <a:lstStyle/>
                    <a:p>
                      <a:pPr algn="ctr"/>
                      <a:r>
                        <a:rPr lang="en-US" sz="1300" dirty="0"/>
                        <a:t>law / legal services</a:t>
                      </a:r>
                    </a:p>
                  </a:txBody>
                  <a:tcPr/>
                </a:tc>
                <a:tc>
                  <a:txBody>
                    <a:bodyPr/>
                    <a:lstStyle/>
                    <a:p>
                      <a:pPr algn="ctr"/>
                      <a:r>
                        <a:rPr lang="en-US" sz="1300" dirty="0"/>
                        <a:t>10</a:t>
                      </a:r>
                    </a:p>
                  </a:txBody>
                  <a:tcPr/>
                </a:tc>
                <a:extLst>
                  <a:ext uri="{0D108BD9-81ED-4DB2-BD59-A6C34878D82A}">
                    <a16:rowId xmlns:a16="http://schemas.microsoft.com/office/drawing/2014/main" val="1253196368"/>
                  </a:ext>
                </a:extLst>
              </a:tr>
              <a:tr h="292990">
                <a:tc>
                  <a:txBody>
                    <a:bodyPr/>
                    <a:lstStyle/>
                    <a:p>
                      <a:pPr algn="ctr"/>
                      <a:r>
                        <a:rPr lang="en-US" sz="1300" dirty="0"/>
                        <a:t>hospitality / travel</a:t>
                      </a:r>
                    </a:p>
                  </a:txBody>
                  <a:tcPr/>
                </a:tc>
                <a:tc>
                  <a:txBody>
                    <a:bodyPr/>
                    <a:lstStyle/>
                    <a:p>
                      <a:pPr algn="ctr"/>
                      <a:r>
                        <a:rPr lang="en-US" sz="1300" dirty="0"/>
                        <a:t>11</a:t>
                      </a:r>
                    </a:p>
                  </a:txBody>
                  <a:tcPr/>
                </a:tc>
                <a:extLst>
                  <a:ext uri="{0D108BD9-81ED-4DB2-BD59-A6C34878D82A}">
                    <a16:rowId xmlns:a16="http://schemas.microsoft.com/office/drawing/2014/main" val="506847984"/>
                  </a:ext>
                </a:extLst>
              </a:tr>
              <a:tr h="292990">
                <a:tc>
                  <a:txBody>
                    <a:bodyPr/>
                    <a:lstStyle/>
                    <a:p>
                      <a:pPr algn="ctr"/>
                      <a:r>
                        <a:rPr lang="en-US" sz="1300" dirty="0"/>
                        <a:t>construction / craftsmanship</a:t>
                      </a:r>
                    </a:p>
                  </a:txBody>
                  <a:tcPr/>
                </a:tc>
                <a:tc>
                  <a:txBody>
                    <a:bodyPr/>
                    <a:lstStyle/>
                    <a:p>
                      <a:pPr algn="ctr"/>
                      <a:r>
                        <a:rPr lang="en-US" sz="1300" dirty="0"/>
                        <a:t>12</a:t>
                      </a:r>
                    </a:p>
                  </a:txBody>
                  <a:tcPr/>
                </a:tc>
                <a:extLst>
                  <a:ext uri="{0D108BD9-81ED-4DB2-BD59-A6C34878D82A}">
                    <a16:rowId xmlns:a16="http://schemas.microsoft.com/office/drawing/2014/main" val="2787445938"/>
                  </a:ext>
                </a:extLst>
              </a:tr>
              <a:tr h="292990">
                <a:tc>
                  <a:txBody>
                    <a:bodyPr/>
                    <a:lstStyle/>
                    <a:p>
                      <a:pPr algn="ctr"/>
                      <a:r>
                        <a:rPr lang="en-US" sz="1300" dirty="0"/>
                        <a:t>clerical / administrative</a:t>
                      </a:r>
                    </a:p>
                  </a:txBody>
                  <a:tcPr/>
                </a:tc>
                <a:tc>
                  <a:txBody>
                    <a:bodyPr/>
                    <a:lstStyle/>
                    <a:p>
                      <a:pPr algn="ctr"/>
                      <a:r>
                        <a:rPr lang="en-US" sz="1300" dirty="0"/>
                        <a:t>13</a:t>
                      </a:r>
                    </a:p>
                  </a:txBody>
                  <a:tcPr/>
                </a:tc>
                <a:extLst>
                  <a:ext uri="{0D108BD9-81ED-4DB2-BD59-A6C34878D82A}">
                    <a16:rowId xmlns:a16="http://schemas.microsoft.com/office/drawing/2014/main" val="2417396435"/>
                  </a:ext>
                </a:extLst>
              </a:tr>
              <a:tr h="292990">
                <a:tc>
                  <a:txBody>
                    <a:bodyPr/>
                    <a:lstStyle/>
                    <a:p>
                      <a:pPr algn="ctr"/>
                      <a:r>
                        <a:rPr lang="en-US" sz="1300" dirty="0"/>
                        <a:t>political / government</a:t>
                      </a:r>
                    </a:p>
                  </a:txBody>
                  <a:tcPr/>
                </a:tc>
                <a:tc>
                  <a:txBody>
                    <a:bodyPr/>
                    <a:lstStyle/>
                    <a:p>
                      <a:pPr algn="ctr"/>
                      <a:r>
                        <a:rPr lang="en-US" sz="1300" dirty="0"/>
                        <a:t>14</a:t>
                      </a:r>
                    </a:p>
                  </a:txBody>
                  <a:tcPr/>
                </a:tc>
                <a:extLst>
                  <a:ext uri="{0D108BD9-81ED-4DB2-BD59-A6C34878D82A}">
                    <a16:rowId xmlns:a16="http://schemas.microsoft.com/office/drawing/2014/main" val="2617121337"/>
                  </a:ext>
                </a:extLst>
              </a:tr>
              <a:tr h="292990">
                <a:tc>
                  <a:txBody>
                    <a:bodyPr/>
                    <a:lstStyle/>
                    <a:p>
                      <a:pPr algn="ctr"/>
                      <a:r>
                        <a:rPr lang="en-US" sz="1300" dirty="0"/>
                        <a:t>rather not say</a:t>
                      </a:r>
                    </a:p>
                  </a:txBody>
                  <a:tcPr/>
                </a:tc>
                <a:tc>
                  <a:txBody>
                    <a:bodyPr/>
                    <a:lstStyle/>
                    <a:p>
                      <a:pPr algn="ctr"/>
                      <a:r>
                        <a:rPr lang="en-US" sz="1300" dirty="0"/>
                        <a:t>15</a:t>
                      </a:r>
                    </a:p>
                  </a:txBody>
                  <a:tcPr/>
                </a:tc>
                <a:extLst>
                  <a:ext uri="{0D108BD9-81ED-4DB2-BD59-A6C34878D82A}">
                    <a16:rowId xmlns:a16="http://schemas.microsoft.com/office/drawing/2014/main" val="3395026274"/>
                  </a:ext>
                </a:extLst>
              </a:tr>
              <a:tr h="292990">
                <a:tc>
                  <a:txBody>
                    <a:bodyPr/>
                    <a:lstStyle/>
                    <a:p>
                      <a:pPr algn="ctr"/>
                      <a:r>
                        <a:rPr lang="en-US" sz="1300" dirty="0"/>
                        <a:t>transportation</a:t>
                      </a:r>
                    </a:p>
                  </a:txBody>
                  <a:tcPr/>
                </a:tc>
                <a:tc>
                  <a:txBody>
                    <a:bodyPr/>
                    <a:lstStyle/>
                    <a:p>
                      <a:pPr algn="ctr"/>
                      <a:r>
                        <a:rPr lang="en-US" sz="1300" dirty="0"/>
                        <a:t>16</a:t>
                      </a:r>
                    </a:p>
                  </a:txBody>
                  <a:tcPr/>
                </a:tc>
                <a:extLst>
                  <a:ext uri="{0D108BD9-81ED-4DB2-BD59-A6C34878D82A}">
                    <a16:rowId xmlns:a16="http://schemas.microsoft.com/office/drawing/2014/main" val="1216024590"/>
                  </a:ext>
                </a:extLst>
              </a:tr>
              <a:tr h="292990">
                <a:tc>
                  <a:txBody>
                    <a:bodyPr/>
                    <a:lstStyle/>
                    <a:p>
                      <a:pPr algn="ctr"/>
                      <a:r>
                        <a:rPr lang="en-US" sz="1300" dirty="0"/>
                        <a:t>unemployed</a:t>
                      </a:r>
                    </a:p>
                  </a:txBody>
                  <a:tcPr/>
                </a:tc>
                <a:tc>
                  <a:txBody>
                    <a:bodyPr/>
                    <a:lstStyle/>
                    <a:p>
                      <a:pPr algn="ctr"/>
                      <a:r>
                        <a:rPr lang="en-US" sz="1300" dirty="0"/>
                        <a:t>17</a:t>
                      </a:r>
                    </a:p>
                  </a:txBody>
                  <a:tcPr/>
                </a:tc>
                <a:extLst>
                  <a:ext uri="{0D108BD9-81ED-4DB2-BD59-A6C34878D82A}">
                    <a16:rowId xmlns:a16="http://schemas.microsoft.com/office/drawing/2014/main" val="4266911161"/>
                  </a:ext>
                </a:extLst>
              </a:tr>
              <a:tr h="292990">
                <a:tc>
                  <a:txBody>
                    <a:bodyPr/>
                    <a:lstStyle/>
                    <a:p>
                      <a:pPr algn="ctr"/>
                      <a:r>
                        <a:rPr lang="en-US" sz="1300" dirty="0"/>
                        <a:t>retired</a:t>
                      </a:r>
                    </a:p>
                  </a:txBody>
                  <a:tcPr/>
                </a:tc>
                <a:tc>
                  <a:txBody>
                    <a:bodyPr/>
                    <a:lstStyle/>
                    <a:p>
                      <a:pPr algn="ctr"/>
                      <a:r>
                        <a:rPr lang="en-US" sz="1300" dirty="0"/>
                        <a:t>18</a:t>
                      </a:r>
                    </a:p>
                  </a:txBody>
                  <a:tcPr/>
                </a:tc>
                <a:extLst>
                  <a:ext uri="{0D108BD9-81ED-4DB2-BD59-A6C34878D82A}">
                    <a16:rowId xmlns:a16="http://schemas.microsoft.com/office/drawing/2014/main" val="2289467104"/>
                  </a:ext>
                </a:extLst>
              </a:tr>
              <a:tr h="292990">
                <a:tc>
                  <a:txBody>
                    <a:bodyPr/>
                    <a:lstStyle/>
                    <a:p>
                      <a:pPr algn="ctr"/>
                      <a:r>
                        <a:rPr lang="en-US" sz="1300" dirty="0"/>
                        <a:t>military</a:t>
                      </a:r>
                    </a:p>
                  </a:txBody>
                  <a:tcPr/>
                </a:tc>
                <a:tc>
                  <a:txBody>
                    <a:bodyPr/>
                    <a:lstStyle/>
                    <a:p>
                      <a:pPr algn="ctr"/>
                      <a:r>
                        <a:rPr lang="en-US" sz="1300" dirty="0"/>
                        <a:t>19</a:t>
                      </a:r>
                    </a:p>
                  </a:txBody>
                  <a:tcPr/>
                </a:tc>
                <a:extLst>
                  <a:ext uri="{0D108BD9-81ED-4DB2-BD59-A6C34878D82A}">
                    <a16:rowId xmlns:a16="http://schemas.microsoft.com/office/drawing/2014/main" val="3139717245"/>
                  </a:ext>
                </a:extLst>
              </a:tr>
              <a:tr h="292990">
                <a:tc>
                  <a:txBody>
                    <a:bodyPr/>
                    <a:lstStyle/>
                    <a:p>
                      <a:pPr algn="ctr"/>
                      <a:r>
                        <a:rPr lang="en-US" sz="1300" dirty="0"/>
                        <a:t>other</a:t>
                      </a:r>
                    </a:p>
                  </a:txBody>
                  <a:tcPr/>
                </a:tc>
                <a:tc>
                  <a:txBody>
                    <a:bodyPr/>
                    <a:lstStyle/>
                    <a:p>
                      <a:pPr algn="ctr"/>
                      <a:r>
                        <a:rPr lang="en-US" sz="1300" dirty="0"/>
                        <a:t>20</a:t>
                      </a:r>
                    </a:p>
                  </a:txBody>
                  <a:tcPr/>
                </a:tc>
                <a:extLst>
                  <a:ext uri="{0D108BD9-81ED-4DB2-BD59-A6C34878D82A}">
                    <a16:rowId xmlns:a16="http://schemas.microsoft.com/office/drawing/2014/main" val="3928859342"/>
                  </a:ext>
                </a:extLst>
              </a:tr>
            </a:tbl>
          </a:graphicData>
        </a:graphic>
      </p:graphicFrame>
    </p:spTree>
    <p:extLst>
      <p:ext uri="{BB962C8B-B14F-4D97-AF65-F5344CB8AC3E}">
        <p14:creationId xmlns:p14="http://schemas.microsoft.com/office/powerpoint/2010/main" val="394193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Classification Approaches</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800" dirty="0"/>
              <a:t>NAÏVE BAYES CLASSIFIER</a:t>
            </a:r>
          </a:p>
          <a:p>
            <a:r>
              <a:rPr lang="en-US" sz="2800" dirty="0"/>
              <a:t>K-NEAREST CLASSIFICATION</a:t>
            </a:r>
          </a:p>
        </p:txBody>
      </p:sp>
    </p:spTree>
    <p:extLst>
      <p:ext uri="{BB962C8B-B14F-4D97-AF65-F5344CB8AC3E}">
        <p14:creationId xmlns:p14="http://schemas.microsoft.com/office/powerpoint/2010/main" val="231437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NAÏVE BAYES CLASSIFIER</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400" dirty="0"/>
              <a:t>Probably the most simple from the classifier approaches as it takes data as is and generates predictions</a:t>
            </a:r>
          </a:p>
          <a:p>
            <a:pPr lvl="1"/>
            <a:r>
              <a:rPr lang="en-US" sz="2200" dirty="0"/>
              <a:t>Since it’s best suited for text classification, it makes sense to use this approach as majority of our data is text</a:t>
            </a:r>
          </a:p>
          <a:p>
            <a:r>
              <a:rPr lang="en-US" sz="2400" dirty="0"/>
              <a:t>Time to run: </a:t>
            </a:r>
            <a:r>
              <a:rPr lang="en-CA" sz="2400" dirty="0"/>
              <a:t>0.0427 milliseconds</a:t>
            </a:r>
          </a:p>
          <a:p>
            <a:r>
              <a:rPr lang="en-CA" sz="2400" dirty="0"/>
              <a:t>Accuracy: 6.12 %</a:t>
            </a:r>
          </a:p>
          <a:p>
            <a:r>
              <a:rPr lang="en-CA" sz="2400" dirty="0"/>
              <a:t>Precision: [0. 0. 0. 0. 0. 0. 0. 0. 0. 0.06123508 0. 0. 0. 0. 0. … ]</a:t>
            </a:r>
          </a:p>
          <a:p>
            <a:r>
              <a:rPr lang="en-CA" sz="2400" dirty="0"/>
              <a:t>Recall: [0. 0. 0. 0. 0. 0. 0. 0. 0. 1. 0. 0. 0. 0. 0. 0. 0. … ]</a:t>
            </a:r>
            <a:endParaRPr lang="en-US" sz="2400" dirty="0"/>
          </a:p>
        </p:txBody>
      </p:sp>
    </p:spTree>
    <p:extLst>
      <p:ext uri="{BB962C8B-B14F-4D97-AF65-F5344CB8AC3E}">
        <p14:creationId xmlns:p14="http://schemas.microsoft.com/office/powerpoint/2010/main" val="196497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K-NEAREST CLASSIFIER</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400" dirty="0"/>
              <a:t>Quite simple overall but requires determination of k-values:</a:t>
            </a:r>
          </a:p>
          <a:p>
            <a:pPr lvl="1"/>
            <a:r>
              <a:rPr lang="en-US" sz="2200" dirty="0"/>
              <a:t>can be slightly tricky to determine</a:t>
            </a:r>
          </a:p>
          <a:p>
            <a:pPr lvl="1"/>
            <a:r>
              <a:rPr lang="en-US" sz="2200" dirty="0"/>
              <a:t>k-values can overfit or underfit the data, and thus affect the accuracy</a:t>
            </a:r>
          </a:p>
          <a:p>
            <a:r>
              <a:rPr lang="en-US" sz="2400" dirty="0"/>
              <a:t>Time to run: </a:t>
            </a:r>
            <a:r>
              <a:rPr lang="en-CA" sz="2400" dirty="0"/>
              <a:t>0.4655 milliseconds</a:t>
            </a:r>
          </a:p>
          <a:p>
            <a:r>
              <a:rPr lang="en-CA" sz="2400" dirty="0"/>
              <a:t>Accuracy: 6.86%</a:t>
            </a:r>
          </a:p>
          <a:p>
            <a:r>
              <a:rPr lang="en-CA" sz="2400" dirty="0"/>
              <a:t>Precision: [0.15384615 0.1875 0. 0.06666667 … ] </a:t>
            </a:r>
          </a:p>
          <a:p>
            <a:r>
              <a:rPr lang="en-CA" sz="2400" dirty="0"/>
              <a:t>Recall: [0.14285714 0.20930233 0. 0.01219512 … ]</a:t>
            </a:r>
            <a:endParaRPr lang="en-US" sz="2400" dirty="0"/>
          </a:p>
        </p:txBody>
      </p:sp>
    </p:spTree>
    <p:extLst>
      <p:ext uri="{BB962C8B-B14F-4D97-AF65-F5344CB8AC3E}">
        <p14:creationId xmlns:p14="http://schemas.microsoft.com/office/powerpoint/2010/main" val="25441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Comparison of Classification </a:t>
            </a:r>
            <a:r>
              <a:rPr lang="en-US" dirty="0" err="1"/>
              <a:t>Approachess</a:t>
            </a:r>
            <a:endParaRPr lang="en-US" dirty="0"/>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CA" sz="2400" dirty="0"/>
              <a:t>The Naïve Bayes Classifier:</a:t>
            </a:r>
          </a:p>
          <a:p>
            <a:pPr lvl="1"/>
            <a:r>
              <a:rPr lang="en-CA" sz="2200" dirty="0"/>
              <a:t>took less time to run (9.17 % of the time it took K-Nearest)</a:t>
            </a:r>
          </a:p>
          <a:p>
            <a:pPr lvl="1"/>
            <a:r>
              <a:rPr lang="en-CA" sz="2400" dirty="0"/>
              <a:t>was slightly more accurate (by 10.79%)</a:t>
            </a:r>
          </a:p>
          <a:p>
            <a:pPr lvl="2"/>
            <a:r>
              <a:rPr lang="en-CA" sz="2200" dirty="0"/>
              <a:t>Indicates that both approaches had similar results</a:t>
            </a:r>
          </a:p>
          <a:p>
            <a:pPr lvl="1"/>
            <a:r>
              <a:rPr lang="en-CA" sz="2400" dirty="0"/>
              <a:t>was slightly less precise than K-Nearest</a:t>
            </a:r>
          </a:p>
          <a:p>
            <a:pPr lvl="1"/>
            <a:r>
              <a:rPr lang="en-CA" sz="2400" dirty="0"/>
              <a:t>had a slightly worse recall than K-Nearest</a:t>
            </a:r>
          </a:p>
          <a:p>
            <a:r>
              <a:rPr lang="en-CA" sz="2400" dirty="0"/>
              <a:t>Overall</a:t>
            </a:r>
          </a:p>
          <a:p>
            <a:pPr lvl="1"/>
            <a:r>
              <a:rPr lang="en-CA" sz="2200" dirty="0"/>
              <a:t>Both approaches generated very similar results with the exception of time taken to run. Both did not have good accuracies but had good predictions</a:t>
            </a:r>
          </a:p>
          <a:p>
            <a:pPr lvl="1"/>
            <a:r>
              <a:rPr lang="en-CA" sz="2200" dirty="0"/>
              <a:t>Sample of predicted data using K-Nearest:</a:t>
            </a:r>
          </a:p>
          <a:p>
            <a:pPr lvl="2"/>
            <a:r>
              <a:rPr lang="en-CA" sz="2400" dirty="0"/>
              <a:t>[31 29 31 ... 24 21 26]</a:t>
            </a:r>
            <a:endParaRPr lang="en-CA" sz="2000" dirty="0"/>
          </a:p>
        </p:txBody>
      </p:sp>
    </p:spTree>
    <p:extLst>
      <p:ext uri="{BB962C8B-B14F-4D97-AF65-F5344CB8AC3E}">
        <p14:creationId xmlns:p14="http://schemas.microsoft.com/office/powerpoint/2010/main" val="419958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Regression Approaches</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CA" sz="2800" dirty="0"/>
              <a:t>MULTIPLE LINEAR REGRESSION</a:t>
            </a:r>
          </a:p>
          <a:p>
            <a:r>
              <a:rPr lang="en-CA" sz="2800" dirty="0"/>
              <a:t>K-NEAREST REGRESSION</a:t>
            </a:r>
            <a:endParaRPr lang="en-US" sz="2800" dirty="0"/>
          </a:p>
        </p:txBody>
      </p:sp>
    </p:spTree>
    <p:extLst>
      <p:ext uri="{BB962C8B-B14F-4D97-AF65-F5344CB8AC3E}">
        <p14:creationId xmlns:p14="http://schemas.microsoft.com/office/powerpoint/2010/main" val="191168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CA" dirty="0"/>
              <a:t>MULTIPLE LINEAR REGRESSION</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400" dirty="0"/>
              <a:t>Probably the most simple to implement from the two regression approaches and allows us to see which variable affects a dependent variable most strongly</a:t>
            </a:r>
          </a:p>
          <a:p>
            <a:pPr lvl="1"/>
            <a:r>
              <a:rPr lang="en-US" sz="2000" dirty="0"/>
              <a:t>Since I am predicting age, the most strongest variable is whether a user has had an education; however, having an job will also factor into a person’s age therefore it is a dependent variable</a:t>
            </a:r>
          </a:p>
          <a:p>
            <a:r>
              <a:rPr lang="en-US" sz="2400" dirty="0"/>
              <a:t>Time to run: </a:t>
            </a:r>
            <a:r>
              <a:rPr lang="en-CA" sz="2400" dirty="0"/>
              <a:t>0.0030 milliseconds</a:t>
            </a:r>
          </a:p>
          <a:p>
            <a:r>
              <a:rPr lang="en-CA" sz="2400" dirty="0"/>
              <a:t>R</a:t>
            </a:r>
            <a:r>
              <a:rPr lang="en-CA" sz="2400" baseline="30000" dirty="0"/>
              <a:t>2</a:t>
            </a:r>
            <a:r>
              <a:rPr lang="en-CA" sz="2400" dirty="0"/>
              <a:t> score: 0.0120</a:t>
            </a:r>
          </a:p>
          <a:p>
            <a:r>
              <a:rPr lang="en-CA" sz="2400" dirty="0"/>
              <a:t>Variance Score: 0.0120</a:t>
            </a:r>
          </a:p>
          <a:p>
            <a:r>
              <a:rPr lang="en-CA" sz="2400" dirty="0"/>
              <a:t>Mean Absolute Error: 7.3634</a:t>
            </a:r>
            <a:endParaRPr lang="en-US" sz="2400" dirty="0"/>
          </a:p>
        </p:txBody>
      </p:sp>
    </p:spTree>
    <p:extLst>
      <p:ext uri="{BB962C8B-B14F-4D97-AF65-F5344CB8AC3E}">
        <p14:creationId xmlns:p14="http://schemas.microsoft.com/office/powerpoint/2010/main" val="373639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CA" dirty="0"/>
              <a:t>K-NEAREST REGRESSION</a:t>
            </a:r>
            <a:endParaRPr lang="en-US" dirty="0"/>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400" dirty="0"/>
              <a:t>Similar to the classification approach, the k-nearest regression approach is simple but requires determination of  k-values</a:t>
            </a:r>
            <a:endParaRPr lang="en-US" sz="2200" dirty="0"/>
          </a:p>
          <a:p>
            <a:r>
              <a:rPr lang="en-US" sz="2400" dirty="0"/>
              <a:t>Time to run: </a:t>
            </a:r>
            <a:r>
              <a:rPr lang="en-CA" sz="2400" dirty="0"/>
              <a:t>0.2642 milliseconds</a:t>
            </a:r>
          </a:p>
          <a:p>
            <a:r>
              <a:rPr lang="en-CA" sz="2400" dirty="0"/>
              <a:t>R</a:t>
            </a:r>
            <a:r>
              <a:rPr lang="en-CA" sz="2400" baseline="30000" dirty="0"/>
              <a:t>2</a:t>
            </a:r>
            <a:r>
              <a:rPr lang="en-CA" sz="2400" dirty="0"/>
              <a:t> score: 0.1516</a:t>
            </a:r>
          </a:p>
          <a:p>
            <a:r>
              <a:rPr lang="en-CA" sz="2400" dirty="0"/>
              <a:t>Variance Score: 0.1532</a:t>
            </a:r>
          </a:p>
          <a:p>
            <a:r>
              <a:rPr lang="en-CA" sz="2400" dirty="0"/>
              <a:t>Mean Absolute Error: 6.7488</a:t>
            </a:r>
            <a:endParaRPr lang="en-US" sz="2400" dirty="0"/>
          </a:p>
        </p:txBody>
      </p:sp>
    </p:spTree>
    <p:extLst>
      <p:ext uri="{BB962C8B-B14F-4D97-AF65-F5344CB8AC3E}">
        <p14:creationId xmlns:p14="http://schemas.microsoft.com/office/powerpoint/2010/main" val="286509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Comparison of Regression Approaches</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569626"/>
            <a:ext cx="8109679" cy="5606322"/>
          </a:xfrm>
        </p:spPr>
        <p:txBody>
          <a:bodyPr>
            <a:normAutofit/>
          </a:bodyPr>
          <a:lstStyle/>
          <a:p>
            <a:r>
              <a:rPr lang="en-CA" sz="2400" dirty="0"/>
              <a:t>Multiple Linear Regression</a:t>
            </a:r>
          </a:p>
          <a:p>
            <a:pPr lvl="1"/>
            <a:r>
              <a:rPr lang="en-CA" sz="2200" dirty="0"/>
              <a:t>took less time to run (only 1.14% of the time it took K-Nearest)</a:t>
            </a:r>
          </a:p>
          <a:p>
            <a:r>
              <a:rPr lang="en-CA" sz="2400" dirty="0"/>
              <a:t>K-nearest</a:t>
            </a:r>
          </a:p>
          <a:p>
            <a:pPr lvl="1"/>
            <a:r>
              <a:rPr lang="en-CA" sz="2200" dirty="0"/>
              <a:t>had a better R</a:t>
            </a:r>
            <a:r>
              <a:rPr lang="en-CA" sz="2200" baseline="30000" dirty="0"/>
              <a:t>2</a:t>
            </a:r>
            <a:r>
              <a:rPr lang="en-CA" sz="2200" dirty="0"/>
              <a:t> score but neither was close to 1</a:t>
            </a:r>
          </a:p>
          <a:p>
            <a:pPr lvl="1"/>
            <a:r>
              <a:rPr lang="en-CA" sz="2200" dirty="0"/>
              <a:t>had a better Variance Score but neither was close to 1</a:t>
            </a:r>
          </a:p>
          <a:p>
            <a:pPr lvl="1"/>
            <a:r>
              <a:rPr lang="en-CA" sz="2200" dirty="0"/>
              <a:t>had a better mean absolute error</a:t>
            </a:r>
          </a:p>
          <a:p>
            <a:r>
              <a:rPr lang="en-CA" sz="2400" dirty="0"/>
              <a:t>Overall</a:t>
            </a:r>
          </a:p>
          <a:p>
            <a:pPr lvl="1"/>
            <a:r>
              <a:rPr lang="en-CA" sz="2200" dirty="0"/>
              <a:t>Both approaches generated similar results with the exception of time taken to run. </a:t>
            </a:r>
          </a:p>
          <a:p>
            <a:pPr lvl="1"/>
            <a:r>
              <a:rPr lang="en-CA" sz="2200" dirty="0"/>
              <a:t>Both approaches had small absolute mean errors, with Variance and R</a:t>
            </a:r>
            <a:r>
              <a:rPr lang="en-CA" sz="2200" baseline="30000" dirty="0"/>
              <a:t>2</a:t>
            </a:r>
            <a:r>
              <a:rPr lang="en-CA" sz="2200" dirty="0"/>
              <a:t> score values being close to zero – indicating the model disregards the input features</a:t>
            </a:r>
          </a:p>
          <a:p>
            <a:pPr lvl="1"/>
            <a:r>
              <a:rPr lang="en-CA" sz="2200" dirty="0"/>
              <a:t>Prediction of age using K-Nearest:</a:t>
            </a:r>
          </a:p>
          <a:p>
            <a:pPr lvl="2"/>
            <a:r>
              <a:rPr lang="en-CA" sz="2000" dirty="0"/>
              <a:t>[34.55555556 32.55555556 34.55555556 ... 34.66666667 23.66666667 35. ]</a:t>
            </a:r>
          </a:p>
        </p:txBody>
      </p:sp>
    </p:spTree>
    <p:extLst>
      <p:ext uri="{BB962C8B-B14F-4D97-AF65-F5344CB8AC3E}">
        <p14:creationId xmlns:p14="http://schemas.microsoft.com/office/powerpoint/2010/main" val="289780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3D0-EA27-2545-B9E9-DCA3AA92E807}"/>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15EC4BC1-3EDD-7C4E-AD96-304463435EDC}"/>
              </a:ext>
            </a:extLst>
          </p:cNvPr>
          <p:cNvSpPr>
            <a:spLocks noGrp="1"/>
          </p:cNvSpPr>
          <p:nvPr>
            <p:ph idx="1"/>
          </p:nvPr>
        </p:nvSpPr>
        <p:spPr/>
        <p:txBody>
          <a:bodyPr>
            <a:normAutofit/>
          </a:bodyPr>
          <a:lstStyle/>
          <a:p>
            <a:r>
              <a:rPr lang="en-US" sz="2800" dirty="0"/>
              <a:t>Exploration of Dataset</a:t>
            </a:r>
          </a:p>
          <a:p>
            <a:r>
              <a:rPr lang="en-US" sz="2800" dirty="0"/>
              <a:t>Question(s) to Answer</a:t>
            </a:r>
          </a:p>
          <a:p>
            <a:r>
              <a:rPr lang="en-US" sz="2800" dirty="0"/>
              <a:t>Augmenting the Dataset</a:t>
            </a:r>
          </a:p>
          <a:p>
            <a:r>
              <a:rPr lang="en-US" sz="2800" dirty="0"/>
              <a:t>Classification Approaches</a:t>
            </a:r>
          </a:p>
          <a:p>
            <a:r>
              <a:rPr lang="en-US" sz="2800" dirty="0"/>
              <a:t>Regression Approaches</a:t>
            </a:r>
          </a:p>
          <a:p>
            <a:r>
              <a:rPr lang="en-US" sz="2800" dirty="0"/>
              <a:t>Conclusion/Next Steps</a:t>
            </a:r>
          </a:p>
        </p:txBody>
      </p:sp>
    </p:spTree>
    <p:extLst>
      <p:ext uri="{BB962C8B-B14F-4D97-AF65-F5344CB8AC3E}">
        <p14:creationId xmlns:p14="http://schemas.microsoft.com/office/powerpoint/2010/main" val="180622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24D5B-00EE-AB44-A90A-86FA36C828AC}"/>
              </a:ext>
            </a:extLst>
          </p:cNvPr>
          <p:cNvSpPr>
            <a:spLocks noGrp="1"/>
          </p:cNvSpPr>
          <p:nvPr>
            <p:ph type="title"/>
          </p:nvPr>
        </p:nvSpPr>
        <p:spPr>
          <a:xfrm>
            <a:off x="252919" y="1123837"/>
            <a:ext cx="2947482" cy="689973"/>
          </a:xfrm>
        </p:spPr>
        <p:txBody>
          <a:bodyPr anchor="ctr">
            <a:normAutofit/>
          </a:bodyPr>
          <a:lstStyle/>
          <a:p>
            <a:pPr algn="ctr"/>
            <a:r>
              <a:rPr lang="en-US" sz="2800" b="1" dirty="0"/>
              <a:t>Graph of k</a:t>
            </a:r>
          </a:p>
        </p:txBody>
      </p:sp>
      <p:sp>
        <p:nvSpPr>
          <p:cNvPr id="10" name="Content Placeholder 9">
            <a:extLst>
              <a:ext uri="{FF2B5EF4-FFF2-40B4-BE49-F238E27FC236}">
                <a16:creationId xmlns:a16="http://schemas.microsoft.com/office/drawing/2014/main" id="{2C24F276-842D-4D8C-A857-AAB196F6B0EA}"/>
              </a:ext>
            </a:extLst>
          </p:cNvPr>
          <p:cNvSpPr>
            <a:spLocks noGrp="1"/>
          </p:cNvSpPr>
          <p:nvPr>
            <p:ph idx="1"/>
          </p:nvPr>
        </p:nvSpPr>
        <p:spPr>
          <a:xfrm>
            <a:off x="252920" y="2162014"/>
            <a:ext cx="2947482" cy="3744264"/>
          </a:xfrm>
        </p:spPr>
        <p:txBody>
          <a:bodyPr anchor="t">
            <a:normAutofit/>
          </a:bodyPr>
          <a:lstStyle/>
          <a:p>
            <a:pPr>
              <a:buClr>
                <a:schemeClr val="bg1"/>
              </a:buClr>
            </a:pPr>
            <a:r>
              <a:rPr lang="en-US" sz="2400" dirty="0">
                <a:solidFill>
                  <a:schemeClr val="bg1"/>
                </a:solidFill>
              </a:rPr>
              <a:t>As k increases, accuracy also increases (overall), but with large dips</a:t>
            </a:r>
          </a:p>
          <a:p>
            <a:pPr>
              <a:buClr>
                <a:schemeClr val="bg1"/>
              </a:buClr>
            </a:pPr>
            <a:r>
              <a:rPr lang="en-US" sz="2400" dirty="0">
                <a:solidFill>
                  <a:schemeClr val="bg1"/>
                </a:solidFill>
              </a:rPr>
              <a:t>As learnt during lessons, underfitting and overfitting can occur if you increase or decrease the k-value</a:t>
            </a:r>
          </a:p>
        </p:txBody>
      </p:sp>
      <p:pic>
        <p:nvPicPr>
          <p:cNvPr id="8" name="Content Placeholder 4">
            <a:extLst>
              <a:ext uri="{FF2B5EF4-FFF2-40B4-BE49-F238E27FC236}">
                <a16:creationId xmlns:a16="http://schemas.microsoft.com/office/drawing/2014/main" id="{F3BFE3F5-0BA3-534F-A4AB-EB96D7DB30A3}"/>
              </a:ext>
            </a:extLst>
          </p:cNvPr>
          <p:cNvPicPr>
            <a:picLocks noChangeAspect="1"/>
          </p:cNvPicPr>
          <p:nvPr/>
        </p:nvPicPr>
        <p:blipFill>
          <a:blip r:embed="rId2"/>
          <a:stretch>
            <a:fillRect/>
          </a:stretch>
        </p:blipFill>
        <p:spPr>
          <a:xfrm>
            <a:off x="3868021" y="833295"/>
            <a:ext cx="7594152" cy="5174446"/>
          </a:xfrm>
          <a:prstGeom prst="rect">
            <a:avLst/>
          </a:prstGeom>
        </p:spPr>
      </p:pic>
    </p:spTree>
    <p:extLst>
      <p:ext uri="{BB962C8B-B14F-4D97-AF65-F5344CB8AC3E}">
        <p14:creationId xmlns:p14="http://schemas.microsoft.com/office/powerpoint/2010/main" val="14254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36C6-6261-584D-AA01-540F90FE79D1}"/>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A3F57728-9953-E94A-A7F6-F6786B2B24C8}"/>
              </a:ext>
            </a:extLst>
          </p:cNvPr>
          <p:cNvSpPr>
            <a:spLocks noGrp="1"/>
          </p:cNvSpPr>
          <p:nvPr>
            <p:ph idx="1"/>
          </p:nvPr>
        </p:nvSpPr>
        <p:spPr/>
        <p:txBody>
          <a:bodyPr>
            <a:normAutofit/>
          </a:bodyPr>
          <a:lstStyle/>
          <a:p>
            <a:r>
              <a:rPr lang="en-US" sz="2400" dirty="0"/>
              <a:t>Upon running the model based on question 2, results for both regression and classification were very different</a:t>
            </a:r>
          </a:p>
          <a:p>
            <a:r>
              <a:rPr lang="en-US" sz="2400" dirty="0"/>
              <a:t>Both classification approaches were more accurate as compared to Question #1</a:t>
            </a:r>
          </a:p>
          <a:p>
            <a:r>
              <a:rPr lang="en-US" sz="2400" dirty="0"/>
              <a:t>Regression approaches stayed approximately the same but with approximately half the mean absolute error</a:t>
            </a:r>
          </a:p>
          <a:p>
            <a:pPr lvl="1"/>
            <a:r>
              <a:rPr lang="en-US" sz="2200" dirty="0"/>
              <a:t>However, they had much smaller values for both </a:t>
            </a:r>
            <a:r>
              <a:rPr lang="en-CA" sz="2000" dirty="0"/>
              <a:t>R</a:t>
            </a:r>
            <a:r>
              <a:rPr lang="en-CA" sz="2000" baseline="30000" dirty="0"/>
              <a:t>2</a:t>
            </a:r>
            <a:r>
              <a:rPr lang="en-CA" sz="2000" dirty="0"/>
              <a:t> score and Variance Score</a:t>
            </a:r>
            <a:endParaRPr lang="en-US" sz="2200" dirty="0"/>
          </a:p>
        </p:txBody>
      </p:sp>
    </p:spTree>
    <p:extLst>
      <p:ext uri="{BB962C8B-B14F-4D97-AF65-F5344CB8AC3E}">
        <p14:creationId xmlns:p14="http://schemas.microsoft.com/office/powerpoint/2010/main" val="257042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7B2D-141A-514E-968D-C94DE8AA532E}"/>
              </a:ext>
            </a:extLst>
          </p:cNvPr>
          <p:cNvSpPr>
            <a:spLocks noGrp="1"/>
          </p:cNvSpPr>
          <p:nvPr>
            <p:ph type="title"/>
          </p:nvPr>
        </p:nvSpPr>
        <p:spPr/>
        <p:txBody>
          <a:bodyPr/>
          <a:lstStyle/>
          <a:p>
            <a:pPr algn="ctr"/>
            <a:r>
              <a:rPr lang="en-US" dirty="0"/>
              <a:t>Question 2 continued</a:t>
            </a:r>
          </a:p>
        </p:txBody>
      </p:sp>
      <p:graphicFrame>
        <p:nvGraphicFramePr>
          <p:cNvPr id="4" name="Content Placeholder 3">
            <a:extLst>
              <a:ext uri="{FF2B5EF4-FFF2-40B4-BE49-F238E27FC236}">
                <a16:creationId xmlns:a16="http://schemas.microsoft.com/office/drawing/2014/main" id="{2711FF8A-DC3B-4742-B8EF-BEB4F4A68E10}"/>
              </a:ext>
            </a:extLst>
          </p:cNvPr>
          <p:cNvGraphicFramePr>
            <a:graphicFrameLocks noGrp="1"/>
          </p:cNvGraphicFramePr>
          <p:nvPr>
            <p:ph idx="1"/>
            <p:extLst>
              <p:ext uri="{D42A27DB-BD31-4B8C-83A1-F6EECF244321}">
                <p14:modId xmlns:p14="http://schemas.microsoft.com/office/powerpoint/2010/main" val="1566489824"/>
              </p:ext>
            </p:extLst>
          </p:nvPr>
        </p:nvGraphicFramePr>
        <p:xfrm>
          <a:off x="3507697" y="764499"/>
          <a:ext cx="8259582" cy="5321507"/>
        </p:xfrm>
        <a:graphic>
          <a:graphicData uri="http://schemas.openxmlformats.org/drawingml/2006/table">
            <a:tbl>
              <a:tblPr firstRow="1" bandRow="1">
                <a:tableStyleId>{5C22544A-7EE6-4342-B048-85BDC9FD1C3A}</a:tableStyleId>
              </a:tblPr>
              <a:tblGrid>
                <a:gridCol w="1718845">
                  <a:extLst>
                    <a:ext uri="{9D8B030D-6E8A-4147-A177-3AD203B41FA5}">
                      <a16:colId xmlns:a16="http://schemas.microsoft.com/office/drawing/2014/main" val="1735467077"/>
                    </a:ext>
                  </a:extLst>
                </a:gridCol>
                <a:gridCol w="1784912">
                  <a:extLst>
                    <a:ext uri="{9D8B030D-6E8A-4147-A177-3AD203B41FA5}">
                      <a16:colId xmlns:a16="http://schemas.microsoft.com/office/drawing/2014/main" val="2569224795"/>
                    </a:ext>
                  </a:extLst>
                </a:gridCol>
                <a:gridCol w="1789675">
                  <a:extLst>
                    <a:ext uri="{9D8B030D-6E8A-4147-A177-3AD203B41FA5}">
                      <a16:colId xmlns:a16="http://schemas.microsoft.com/office/drawing/2014/main" val="910610250"/>
                    </a:ext>
                  </a:extLst>
                </a:gridCol>
                <a:gridCol w="1152340">
                  <a:extLst>
                    <a:ext uri="{9D8B030D-6E8A-4147-A177-3AD203B41FA5}">
                      <a16:colId xmlns:a16="http://schemas.microsoft.com/office/drawing/2014/main" val="4268437041"/>
                    </a:ext>
                  </a:extLst>
                </a:gridCol>
                <a:gridCol w="1813810">
                  <a:extLst>
                    <a:ext uri="{9D8B030D-6E8A-4147-A177-3AD203B41FA5}">
                      <a16:colId xmlns:a16="http://schemas.microsoft.com/office/drawing/2014/main" val="1030852525"/>
                    </a:ext>
                  </a:extLst>
                </a:gridCol>
              </a:tblGrid>
              <a:tr h="752517">
                <a:tc>
                  <a:txBody>
                    <a:bodyPr/>
                    <a:lstStyle/>
                    <a:p>
                      <a:pPr algn="ctr"/>
                      <a:endParaRPr lang="en-US" sz="1800" dirty="0"/>
                    </a:p>
                  </a:txBody>
                  <a:tcPr anchor="ctr"/>
                </a:tc>
                <a:tc>
                  <a:txBody>
                    <a:bodyPr/>
                    <a:lstStyle/>
                    <a:p>
                      <a:pPr algn="ctr"/>
                      <a:r>
                        <a:rPr lang="en-US" sz="1800" dirty="0"/>
                        <a:t>Naïve Bayes</a:t>
                      </a:r>
                    </a:p>
                  </a:txBody>
                  <a:tcPr anchor="ctr"/>
                </a:tc>
                <a:tc>
                  <a:txBody>
                    <a:bodyPr/>
                    <a:lstStyle/>
                    <a:p>
                      <a:pPr algn="ctr"/>
                      <a:r>
                        <a:rPr lang="en-US" sz="1800" dirty="0"/>
                        <a:t>K-Nearest Class.</a:t>
                      </a:r>
                    </a:p>
                  </a:txBody>
                  <a:tcPr anchor="ctr"/>
                </a:tc>
                <a:tc>
                  <a:txBody>
                    <a:bodyPr/>
                    <a:lstStyle/>
                    <a:p>
                      <a:pPr algn="ctr"/>
                      <a:r>
                        <a:rPr lang="en-US" sz="1800" dirty="0"/>
                        <a:t>MLR</a:t>
                      </a:r>
                    </a:p>
                  </a:txBody>
                  <a:tcPr anchor="ctr"/>
                </a:tc>
                <a:tc>
                  <a:txBody>
                    <a:bodyPr/>
                    <a:lstStyle/>
                    <a:p>
                      <a:pPr algn="ctr"/>
                      <a:r>
                        <a:rPr lang="en-US" sz="1800" dirty="0"/>
                        <a:t>K-Nearest </a:t>
                      </a:r>
                      <a:r>
                        <a:rPr lang="en-US" sz="1800" dirty="0" err="1"/>
                        <a:t>Regr</a:t>
                      </a:r>
                      <a:r>
                        <a:rPr lang="en-US" sz="1800" dirty="0"/>
                        <a:t>.</a:t>
                      </a:r>
                    </a:p>
                  </a:txBody>
                  <a:tcPr anchor="ctr"/>
                </a:tc>
                <a:extLst>
                  <a:ext uri="{0D108BD9-81ED-4DB2-BD59-A6C34878D82A}">
                    <a16:rowId xmlns:a16="http://schemas.microsoft.com/office/drawing/2014/main" val="4001197728"/>
                  </a:ext>
                </a:extLst>
              </a:tr>
              <a:tr h="871422">
                <a:tc>
                  <a:txBody>
                    <a:bodyPr/>
                    <a:lstStyle/>
                    <a:p>
                      <a:pPr algn="ctr"/>
                      <a:r>
                        <a:rPr lang="en-US" sz="1800" dirty="0"/>
                        <a:t>Time to run</a:t>
                      </a:r>
                    </a:p>
                  </a:txBody>
                  <a:tcPr anchor="ctr"/>
                </a:tc>
                <a:tc>
                  <a:txBody>
                    <a:bodyPr/>
                    <a:lstStyle/>
                    <a:p>
                      <a:pPr algn="ctr"/>
                      <a:r>
                        <a:rPr lang="en-CA" dirty="0"/>
                        <a:t>0.0647</a:t>
                      </a:r>
                      <a:r>
                        <a:rPr lang="en-CA" sz="1800" dirty="0"/>
                        <a:t> </a:t>
                      </a:r>
                      <a:r>
                        <a:rPr lang="en-CA" sz="1800" dirty="0" err="1"/>
                        <a:t>ms</a:t>
                      </a:r>
                      <a:endParaRPr lang="en-US" sz="1800" dirty="0"/>
                    </a:p>
                  </a:txBody>
                  <a:tcPr anchor="ctr"/>
                </a:tc>
                <a:tc>
                  <a:txBody>
                    <a:bodyPr/>
                    <a:lstStyle/>
                    <a:p>
                      <a:pPr algn="ctr"/>
                      <a:r>
                        <a:rPr lang="en-CA" dirty="0"/>
                        <a:t>0.3225</a:t>
                      </a:r>
                      <a:r>
                        <a:rPr lang="en-CA" sz="1800" dirty="0"/>
                        <a:t> </a:t>
                      </a:r>
                      <a:r>
                        <a:rPr lang="en-CA" sz="1800" dirty="0" err="1"/>
                        <a:t>ms</a:t>
                      </a:r>
                      <a:endParaRPr lang="en-US" sz="1800" dirty="0"/>
                    </a:p>
                  </a:txBody>
                  <a:tcPr anchor="ctr"/>
                </a:tc>
                <a:tc>
                  <a:txBody>
                    <a:bodyPr/>
                    <a:lstStyle/>
                    <a:p>
                      <a:pPr algn="ctr"/>
                      <a:r>
                        <a:rPr lang="en-CA" dirty="0"/>
                        <a:t>0.0036</a:t>
                      </a:r>
                      <a:r>
                        <a:rPr lang="en-CA" sz="1800" dirty="0"/>
                        <a:t> </a:t>
                      </a:r>
                      <a:r>
                        <a:rPr lang="en-CA" sz="1800" dirty="0" err="1"/>
                        <a:t>ms</a:t>
                      </a:r>
                      <a:endParaRPr lang="en-US" sz="1800" dirty="0"/>
                    </a:p>
                  </a:txBody>
                  <a:tcPr anchor="ctr"/>
                </a:tc>
                <a:tc>
                  <a:txBody>
                    <a:bodyPr/>
                    <a:lstStyle/>
                    <a:p>
                      <a:pPr algn="ctr"/>
                      <a:r>
                        <a:rPr lang="en-CA" dirty="0"/>
                        <a:t>0.4004</a:t>
                      </a:r>
                      <a:r>
                        <a:rPr lang="en-CA" sz="1800" dirty="0"/>
                        <a:t> </a:t>
                      </a:r>
                      <a:r>
                        <a:rPr lang="en-CA" sz="1800" dirty="0" err="1"/>
                        <a:t>ms</a:t>
                      </a:r>
                      <a:endParaRPr lang="en-US" sz="1800" dirty="0"/>
                    </a:p>
                  </a:txBody>
                  <a:tcPr anchor="ctr"/>
                </a:tc>
                <a:extLst>
                  <a:ext uri="{0D108BD9-81ED-4DB2-BD59-A6C34878D82A}">
                    <a16:rowId xmlns:a16="http://schemas.microsoft.com/office/drawing/2014/main" val="4291462545"/>
                  </a:ext>
                </a:extLst>
              </a:tr>
              <a:tr h="504872">
                <a:tc>
                  <a:txBody>
                    <a:bodyPr/>
                    <a:lstStyle/>
                    <a:p>
                      <a:pPr algn="ctr"/>
                      <a:r>
                        <a:rPr lang="en-US" sz="1800" dirty="0"/>
                        <a:t>Accuracy</a:t>
                      </a:r>
                    </a:p>
                  </a:txBody>
                  <a:tcPr anchor="ctr"/>
                </a:tc>
                <a:tc>
                  <a:txBody>
                    <a:bodyPr/>
                    <a:lstStyle/>
                    <a:p>
                      <a:pPr algn="ctr"/>
                      <a:r>
                        <a:rPr lang="en-CA" dirty="0"/>
                        <a:t>10.46</a:t>
                      </a:r>
                      <a:r>
                        <a:rPr lang="en-CA" sz="1800" dirty="0"/>
                        <a:t>%</a:t>
                      </a:r>
                      <a:endParaRPr lang="en-US" sz="1800" dirty="0"/>
                    </a:p>
                  </a:txBody>
                  <a:tcPr anchor="ctr"/>
                </a:tc>
                <a:tc>
                  <a:txBody>
                    <a:bodyPr/>
                    <a:lstStyle/>
                    <a:p>
                      <a:pPr algn="ctr"/>
                      <a:r>
                        <a:rPr lang="en-CA" dirty="0"/>
                        <a:t>9.27</a:t>
                      </a:r>
                      <a:r>
                        <a:rPr lang="en-CA" sz="1800" dirty="0"/>
                        <a:t>%</a:t>
                      </a:r>
                      <a:endParaRPr lang="en-US" sz="1800" dirty="0"/>
                    </a:p>
                  </a:txBody>
                  <a:tcPr anchor="ctr"/>
                </a:tc>
                <a:tc>
                  <a:txBody>
                    <a:bodyPr/>
                    <a:lstStyle/>
                    <a:p>
                      <a:pPr algn="ctr"/>
                      <a:r>
                        <a:rPr lang="en-US" sz="1800" dirty="0"/>
                        <a:t>-</a:t>
                      </a:r>
                    </a:p>
                  </a:txBody>
                  <a:tcPr anchor="ctr"/>
                </a:tc>
                <a:tc>
                  <a:txBody>
                    <a:bodyPr/>
                    <a:lstStyle/>
                    <a:p>
                      <a:pPr algn="ctr"/>
                      <a:r>
                        <a:rPr lang="en-US" sz="1800" dirty="0"/>
                        <a:t>-</a:t>
                      </a:r>
                    </a:p>
                  </a:txBody>
                  <a:tcPr anchor="ctr"/>
                </a:tc>
                <a:extLst>
                  <a:ext uri="{0D108BD9-81ED-4DB2-BD59-A6C34878D82A}">
                    <a16:rowId xmlns:a16="http://schemas.microsoft.com/office/drawing/2014/main" val="2975547213"/>
                  </a:ext>
                </a:extLst>
              </a:tr>
              <a:tr h="655765">
                <a:tc>
                  <a:txBody>
                    <a:bodyPr/>
                    <a:lstStyle/>
                    <a:p>
                      <a:pPr algn="ctr"/>
                      <a:r>
                        <a:rPr lang="en-US" sz="1800" dirty="0"/>
                        <a:t>Precision</a:t>
                      </a:r>
                    </a:p>
                  </a:txBody>
                  <a:tcPr anchor="ctr"/>
                </a:tc>
                <a:tc gridSpan="2">
                  <a:txBody>
                    <a:bodyPr/>
                    <a:lstStyle/>
                    <a:p>
                      <a:pPr algn="ctr"/>
                      <a:r>
                        <a:rPr lang="en-US" sz="1800" dirty="0"/>
                        <a:t>Similar for both with small variance</a:t>
                      </a:r>
                    </a:p>
                  </a:txBody>
                  <a:tcPr anchor="ctr"/>
                </a:tc>
                <a:tc hMerge="1">
                  <a:txBody>
                    <a:bodyPr/>
                    <a:lstStyle/>
                    <a:p>
                      <a:pPr algn="ctr"/>
                      <a:endParaRPr lang="en-US" dirty="0"/>
                    </a:p>
                  </a:txBody>
                  <a:tcPr anchor="ctr"/>
                </a:tc>
                <a:tc>
                  <a:txBody>
                    <a:bodyPr/>
                    <a:lstStyle/>
                    <a:p>
                      <a:pPr algn="ctr"/>
                      <a:r>
                        <a:rPr lang="en-US" sz="1800" dirty="0"/>
                        <a:t>-</a:t>
                      </a:r>
                    </a:p>
                  </a:txBody>
                  <a:tcPr anchor="ctr"/>
                </a:tc>
                <a:tc>
                  <a:txBody>
                    <a:bodyPr/>
                    <a:lstStyle/>
                    <a:p>
                      <a:pPr algn="ctr"/>
                      <a:r>
                        <a:rPr lang="en-US" sz="1800" dirty="0"/>
                        <a:t>-</a:t>
                      </a:r>
                    </a:p>
                  </a:txBody>
                  <a:tcPr anchor="ctr"/>
                </a:tc>
                <a:extLst>
                  <a:ext uri="{0D108BD9-81ED-4DB2-BD59-A6C34878D82A}">
                    <a16:rowId xmlns:a16="http://schemas.microsoft.com/office/drawing/2014/main" val="844180636"/>
                  </a:ext>
                </a:extLst>
              </a:tr>
              <a:tr h="655765">
                <a:tc>
                  <a:txBody>
                    <a:bodyPr/>
                    <a:lstStyle/>
                    <a:p>
                      <a:pPr algn="ctr"/>
                      <a:r>
                        <a:rPr lang="en-US" sz="1800" dirty="0"/>
                        <a:t>Recall</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Similar for both with small variance</a:t>
                      </a:r>
                    </a:p>
                  </a:txBody>
                  <a:tcPr anchor="ctr"/>
                </a:tc>
                <a:tc hMerge="1">
                  <a:txBody>
                    <a:bodyPr/>
                    <a:lstStyle/>
                    <a:p>
                      <a:pPr algn="ctr"/>
                      <a:endParaRPr lang="en-US" dirty="0"/>
                    </a:p>
                  </a:txBody>
                  <a:tcPr anchor="ctr"/>
                </a:tc>
                <a:tc>
                  <a:txBody>
                    <a:bodyPr/>
                    <a:lstStyle/>
                    <a:p>
                      <a:pPr algn="ctr"/>
                      <a:r>
                        <a:rPr lang="en-US" sz="1800" dirty="0"/>
                        <a:t>-</a:t>
                      </a:r>
                    </a:p>
                  </a:txBody>
                  <a:tcPr anchor="ctr"/>
                </a:tc>
                <a:tc>
                  <a:txBody>
                    <a:bodyPr/>
                    <a:lstStyle/>
                    <a:p>
                      <a:pPr algn="ctr"/>
                      <a:r>
                        <a:rPr lang="en-US" sz="1800" dirty="0"/>
                        <a:t>-</a:t>
                      </a:r>
                    </a:p>
                  </a:txBody>
                  <a:tcPr anchor="ctr"/>
                </a:tc>
                <a:extLst>
                  <a:ext uri="{0D108BD9-81ED-4DB2-BD59-A6C34878D82A}">
                    <a16:rowId xmlns:a16="http://schemas.microsoft.com/office/drawing/2014/main" val="3031808682"/>
                  </a:ext>
                </a:extLst>
              </a:tr>
              <a:tr h="504872">
                <a:tc>
                  <a:txBody>
                    <a:bodyPr/>
                    <a:lstStyle/>
                    <a:p>
                      <a:pPr algn="ctr"/>
                      <a:r>
                        <a:rPr lang="en-CA" sz="1800" dirty="0"/>
                        <a:t>R</a:t>
                      </a:r>
                      <a:r>
                        <a:rPr lang="en-CA" sz="1800" baseline="30000" dirty="0"/>
                        <a:t>2</a:t>
                      </a:r>
                      <a:r>
                        <a:rPr lang="en-CA" sz="1800" dirty="0"/>
                        <a:t> score</a:t>
                      </a:r>
                      <a:endParaRPr lang="en-US" sz="1800" dirty="0"/>
                    </a:p>
                  </a:txBody>
                  <a:tcPr anchor="ctr"/>
                </a:tc>
                <a:tc>
                  <a:txBody>
                    <a:bodyPr/>
                    <a:lstStyle/>
                    <a:p>
                      <a:pPr algn="ctr"/>
                      <a:r>
                        <a:rPr lang="en-US" sz="1800" dirty="0"/>
                        <a:t>-</a:t>
                      </a:r>
                    </a:p>
                  </a:txBody>
                  <a:tcPr anchor="ctr"/>
                </a:tc>
                <a:tc>
                  <a:txBody>
                    <a:bodyPr/>
                    <a:lstStyle/>
                    <a:p>
                      <a:pPr algn="ctr"/>
                      <a:r>
                        <a:rPr lang="en-US" sz="1800" dirty="0"/>
                        <a:t>-</a:t>
                      </a:r>
                    </a:p>
                  </a:txBody>
                  <a:tcPr anchor="ctr"/>
                </a:tc>
                <a:tc>
                  <a:txBody>
                    <a:bodyPr/>
                    <a:lstStyle/>
                    <a:p>
                      <a:pPr algn="ctr"/>
                      <a:r>
                        <a:rPr lang="en-CA" dirty="0"/>
                        <a:t>0.0035</a:t>
                      </a:r>
                      <a:endParaRPr lang="en-US" sz="1800" dirty="0"/>
                    </a:p>
                  </a:txBody>
                  <a:tcPr anchor="ctr"/>
                </a:tc>
                <a:tc>
                  <a:txBody>
                    <a:bodyPr/>
                    <a:lstStyle/>
                    <a:p>
                      <a:pPr algn="ctr"/>
                      <a:r>
                        <a:rPr lang="en-CA" dirty="0"/>
                        <a:t>0.0075</a:t>
                      </a:r>
                      <a:endParaRPr lang="en-US" sz="1800" dirty="0"/>
                    </a:p>
                  </a:txBody>
                  <a:tcPr anchor="ctr"/>
                </a:tc>
                <a:extLst>
                  <a:ext uri="{0D108BD9-81ED-4DB2-BD59-A6C34878D82A}">
                    <a16:rowId xmlns:a16="http://schemas.microsoft.com/office/drawing/2014/main" val="4108479849"/>
                  </a:ext>
                </a:extLst>
              </a:tr>
              <a:tr h="504872">
                <a:tc>
                  <a:txBody>
                    <a:bodyPr/>
                    <a:lstStyle/>
                    <a:p>
                      <a:pPr algn="ctr"/>
                      <a:r>
                        <a:rPr lang="en-CA" sz="1800" dirty="0"/>
                        <a:t>Variance Score</a:t>
                      </a:r>
                      <a:endParaRPr lang="en-US" sz="1800" dirty="0"/>
                    </a:p>
                  </a:txBody>
                  <a:tcPr anchor="ctr"/>
                </a:tc>
                <a:tc>
                  <a:txBody>
                    <a:bodyPr/>
                    <a:lstStyle/>
                    <a:p>
                      <a:pPr algn="ctr"/>
                      <a:r>
                        <a:rPr lang="en-US" sz="1800" dirty="0"/>
                        <a:t>-</a:t>
                      </a:r>
                    </a:p>
                  </a:txBody>
                  <a:tcPr anchor="ctr"/>
                </a:tc>
                <a:tc>
                  <a:txBody>
                    <a:bodyPr/>
                    <a:lstStyle/>
                    <a:p>
                      <a:pPr algn="ctr"/>
                      <a:r>
                        <a:rPr lang="en-US" sz="1800" dirty="0"/>
                        <a:t>-</a:t>
                      </a:r>
                    </a:p>
                  </a:txBody>
                  <a:tcPr anchor="ctr"/>
                </a:tc>
                <a:tc>
                  <a:txBody>
                    <a:bodyPr/>
                    <a:lstStyle/>
                    <a:p>
                      <a:pPr algn="ctr"/>
                      <a:r>
                        <a:rPr lang="en-CA" dirty="0"/>
                        <a:t>0.0037</a:t>
                      </a:r>
                      <a:endParaRPr lang="en-US" sz="1800" dirty="0"/>
                    </a:p>
                  </a:txBody>
                  <a:tcPr anchor="ctr"/>
                </a:tc>
                <a:tc>
                  <a:txBody>
                    <a:bodyPr/>
                    <a:lstStyle/>
                    <a:p>
                      <a:pPr algn="ctr"/>
                      <a:r>
                        <a:rPr lang="en-CA" dirty="0"/>
                        <a:t>0.0078</a:t>
                      </a:r>
                      <a:endParaRPr lang="en-US" sz="1800" dirty="0"/>
                    </a:p>
                  </a:txBody>
                  <a:tcPr anchor="ctr"/>
                </a:tc>
                <a:extLst>
                  <a:ext uri="{0D108BD9-81ED-4DB2-BD59-A6C34878D82A}">
                    <a16:rowId xmlns:a16="http://schemas.microsoft.com/office/drawing/2014/main" val="3707344414"/>
                  </a:ext>
                </a:extLst>
              </a:tr>
              <a:tr h="871422">
                <a:tc>
                  <a:txBody>
                    <a:bodyPr/>
                    <a:lstStyle/>
                    <a:p>
                      <a:pPr algn="ctr"/>
                      <a:r>
                        <a:rPr lang="en-CA" sz="1800" dirty="0"/>
                        <a:t>Mean Absolute Error</a:t>
                      </a:r>
                      <a:endParaRPr lang="en-US" sz="1800" dirty="0"/>
                    </a:p>
                  </a:txBody>
                  <a:tcPr anchor="ctr"/>
                </a:tc>
                <a:tc>
                  <a:txBody>
                    <a:bodyPr/>
                    <a:lstStyle/>
                    <a:p>
                      <a:pPr algn="ctr"/>
                      <a:r>
                        <a:rPr lang="en-US" sz="1800" dirty="0"/>
                        <a:t>-</a:t>
                      </a:r>
                    </a:p>
                  </a:txBody>
                  <a:tcPr anchor="ctr"/>
                </a:tc>
                <a:tc>
                  <a:txBody>
                    <a:bodyPr/>
                    <a:lstStyle/>
                    <a:p>
                      <a:pPr algn="ctr"/>
                      <a:r>
                        <a:rPr lang="en-US" sz="1800" dirty="0"/>
                        <a:t>-</a:t>
                      </a:r>
                    </a:p>
                  </a:txBody>
                  <a:tcPr anchor="ctr"/>
                </a:tc>
                <a:tc>
                  <a:txBody>
                    <a:bodyPr/>
                    <a:lstStyle/>
                    <a:p>
                      <a:pPr algn="ctr"/>
                      <a:r>
                        <a:rPr lang="en-CA" dirty="0"/>
                        <a:t>3.1763</a:t>
                      </a:r>
                      <a:endParaRPr lang="en-US" sz="1800" dirty="0"/>
                    </a:p>
                  </a:txBody>
                  <a:tcPr anchor="ctr"/>
                </a:tc>
                <a:tc>
                  <a:txBody>
                    <a:bodyPr/>
                    <a:lstStyle/>
                    <a:p>
                      <a:pPr algn="ctr"/>
                      <a:r>
                        <a:rPr lang="en-CA" dirty="0"/>
                        <a:t>3.1446</a:t>
                      </a:r>
                      <a:endParaRPr lang="en-US" sz="1800" dirty="0"/>
                    </a:p>
                  </a:txBody>
                  <a:tcPr anchor="ctr"/>
                </a:tc>
                <a:extLst>
                  <a:ext uri="{0D108BD9-81ED-4DB2-BD59-A6C34878D82A}">
                    <a16:rowId xmlns:a16="http://schemas.microsoft.com/office/drawing/2014/main" val="1044029670"/>
                  </a:ext>
                </a:extLst>
              </a:tr>
            </a:tbl>
          </a:graphicData>
        </a:graphic>
      </p:graphicFrame>
    </p:spTree>
    <p:extLst>
      <p:ext uri="{BB962C8B-B14F-4D97-AF65-F5344CB8AC3E}">
        <p14:creationId xmlns:p14="http://schemas.microsoft.com/office/powerpoint/2010/main" val="145614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7B2D-141A-514E-968D-C94DE8AA532E}"/>
              </a:ext>
            </a:extLst>
          </p:cNvPr>
          <p:cNvSpPr>
            <a:spLocks noGrp="1"/>
          </p:cNvSpPr>
          <p:nvPr>
            <p:ph type="title"/>
          </p:nvPr>
        </p:nvSpPr>
        <p:spPr>
          <a:xfrm>
            <a:off x="252919" y="1123837"/>
            <a:ext cx="2947482" cy="1038177"/>
          </a:xfrm>
        </p:spPr>
        <p:txBody>
          <a:bodyPr anchor="ctr">
            <a:normAutofit/>
          </a:bodyPr>
          <a:lstStyle/>
          <a:p>
            <a:r>
              <a:rPr lang="en-US" sz="2400" b="1" dirty="0"/>
              <a:t>Question 2 continued</a:t>
            </a:r>
          </a:p>
        </p:txBody>
      </p:sp>
      <p:sp>
        <p:nvSpPr>
          <p:cNvPr id="12" name="Content Placeholder 11">
            <a:extLst>
              <a:ext uri="{FF2B5EF4-FFF2-40B4-BE49-F238E27FC236}">
                <a16:creationId xmlns:a16="http://schemas.microsoft.com/office/drawing/2014/main" id="{A98256E8-30A1-4A3C-828F-141B00B63081}"/>
              </a:ext>
            </a:extLst>
          </p:cNvPr>
          <p:cNvSpPr>
            <a:spLocks noGrp="1"/>
          </p:cNvSpPr>
          <p:nvPr>
            <p:ph idx="1"/>
          </p:nvPr>
        </p:nvSpPr>
        <p:spPr>
          <a:xfrm>
            <a:off x="252920" y="2162014"/>
            <a:ext cx="2947482" cy="3744264"/>
          </a:xfrm>
        </p:spPr>
        <p:txBody>
          <a:bodyPr anchor="t">
            <a:normAutofit/>
          </a:bodyPr>
          <a:lstStyle/>
          <a:p>
            <a:pPr>
              <a:buClr>
                <a:schemeClr val="bg1"/>
              </a:buClr>
            </a:pPr>
            <a:r>
              <a:rPr lang="en-US" sz="2100" dirty="0">
                <a:solidFill>
                  <a:schemeClr val="bg1"/>
                </a:solidFill>
              </a:rPr>
              <a:t>As k increases, accuracy also increases overall but has larger dips as compared to Question 1</a:t>
            </a:r>
          </a:p>
          <a:p>
            <a:pPr>
              <a:buClr>
                <a:schemeClr val="bg1"/>
              </a:buClr>
            </a:pPr>
            <a:r>
              <a:rPr lang="en-US" dirty="0">
                <a:solidFill>
                  <a:schemeClr val="bg1"/>
                </a:solidFill>
              </a:rPr>
              <a:t>As learnt during lessons, underfitting and overfitting can occur if you increase or decrease the k-value</a:t>
            </a:r>
          </a:p>
        </p:txBody>
      </p:sp>
      <p:pic>
        <p:nvPicPr>
          <p:cNvPr id="10" name="Content Placeholder 6">
            <a:extLst>
              <a:ext uri="{FF2B5EF4-FFF2-40B4-BE49-F238E27FC236}">
                <a16:creationId xmlns:a16="http://schemas.microsoft.com/office/drawing/2014/main" id="{1AFF96D2-25D6-2541-A4D0-094C841ECBD6}"/>
              </a:ext>
            </a:extLst>
          </p:cNvPr>
          <p:cNvPicPr>
            <a:picLocks noChangeAspect="1"/>
          </p:cNvPicPr>
          <p:nvPr/>
        </p:nvPicPr>
        <p:blipFill>
          <a:blip r:embed="rId2"/>
          <a:stretch>
            <a:fillRect/>
          </a:stretch>
        </p:blipFill>
        <p:spPr>
          <a:xfrm>
            <a:off x="3868021" y="794679"/>
            <a:ext cx="7594152" cy="5251677"/>
          </a:xfrm>
          <a:prstGeom prst="rect">
            <a:avLst/>
          </a:prstGeom>
        </p:spPr>
      </p:pic>
    </p:spTree>
    <p:extLst>
      <p:ext uri="{BB962C8B-B14F-4D97-AF65-F5344CB8AC3E}">
        <p14:creationId xmlns:p14="http://schemas.microsoft.com/office/powerpoint/2010/main" val="19199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F07-F425-6B4C-BBB2-A0481958CDC0}"/>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166776D4-105C-9F49-A8DC-79830E13CA35}"/>
              </a:ext>
            </a:extLst>
          </p:cNvPr>
          <p:cNvSpPr>
            <a:spLocks noGrp="1"/>
          </p:cNvSpPr>
          <p:nvPr>
            <p:ph idx="1"/>
          </p:nvPr>
        </p:nvSpPr>
        <p:spPr>
          <a:xfrm>
            <a:off x="3447393" y="864108"/>
            <a:ext cx="8366235" cy="5120640"/>
          </a:xfrm>
        </p:spPr>
        <p:txBody>
          <a:bodyPr>
            <a:normAutofit lnSpcReduction="10000"/>
          </a:bodyPr>
          <a:lstStyle/>
          <a:p>
            <a:r>
              <a:rPr lang="en-US" dirty="0"/>
              <a:t>In conclusion:</a:t>
            </a:r>
          </a:p>
          <a:p>
            <a:pPr lvl="1"/>
            <a:r>
              <a:rPr lang="en-US" dirty="0"/>
              <a:t>Due to low accuracy of regression and low </a:t>
            </a:r>
            <a:r>
              <a:rPr lang="en-CA" dirty="0"/>
              <a:t>R</a:t>
            </a:r>
            <a:r>
              <a:rPr lang="en-CA" baseline="30000" dirty="0"/>
              <a:t>2</a:t>
            </a:r>
            <a:r>
              <a:rPr lang="en-CA" dirty="0"/>
              <a:t> score</a:t>
            </a:r>
            <a:r>
              <a:rPr lang="en-US" dirty="0"/>
              <a:t>, we can concluded that the model did not perform well.</a:t>
            </a:r>
          </a:p>
          <a:p>
            <a:pPr lvl="2"/>
            <a:r>
              <a:rPr lang="en-US" dirty="0"/>
              <a:t>This is possibly due to ‘other’ option within jobs and;</a:t>
            </a:r>
          </a:p>
          <a:p>
            <a:pPr lvl="2"/>
            <a:r>
              <a:rPr lang="en-US" dirty="0"/>
              <a:t>Overlap within the education dataset</a:t>
            </a:r>
          </a:p>
          <a:p>
            <a:pPr lvl="3"/>
            <a:r>
              <a:rPr lang="en-US" dirty="0"/>
              <a:t>Ex: education has the following options: ‘high school’, ‘graduated from high school’, and ‘working on high school’. In this case, could ‘high school’ be in the same category as ‘graduated from high school’ or ‘working on high school’?</a:t>
            </a:r>
          </a:p>
          <a:p>
            <a:pPr lvl="3"/>
            <a:r>
              <a:rPr lang="en-US" dirty="0"/>
              <a:t>Additionally, those who have put in ‘graduated from high school’ but are actually 50+ made it difficult for the model to predict as they are clearly close to retirement age</a:t>
            </a:r>
          </a:p>
          <a:p>
            <a:pPr lvl="2"/>
            <a:r>
              <a:rPr lang="en-US" dirty="0"/>
              <a:t>While it is theoretically possible to predict age, given education and job; to model it best, we might need duration of how long the user was in school for and how long they have been at their job. </a:t>
            </a:r>
          </a:p>
          <a:p>
            <a:pPr lvl="2"/>
            <a:r>
              <a:rPr lang="en-US" dirty="0"/>
              <a:t>Perhaps we need to add more variables into the data such as offspring (as most people over the age of 30 are likely to have children)</a:t>
            </a:r>
          </a:p>
          <a:p>
            <a:pPr lvl="1"/>
            <a:r>
              <a:rPr lang="en-US" dirty="0"/>
              <a:t>We can possibly create additional columns for each option within education and job</a:t>
            </a:r>
          </a:p>
          <a:p>
            <a:pPr lvl="2"/>
            <a:r>
              <a:rPr lang="en-US" dirty="0"/>
              <a:t>Ex: Graduated from College/University can have a numerical value of 4 (as university graduation typically takes 4 years)</a:t>
            </a:r>
          </a:p>
          <a:p>
            <a:pPr lvl="2"/>
            <a:r>
              <a:rPr lang="en-US" dirty="0"/>
              <a:t>This requires additional research and some more thought.</a:t>
            </a:r>
          </a:p>
        </p:txBody>
      </p:sp>
    </p:spTree>
    <p:extLst>
      <p:ext uri="{BB962C8B-B14F-4D97-AF65-F5344CB8AC3E}">
        <p14:creationId xmlns:p14="http://schemas.microsoft.com/office/powerpoint/2010/main" val="2617830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DF07-F425-6B4C-BBB2-A0481958CDC0}"/>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166776D4-105C-9F49-A8DC-79830E13CA35}"/>
              </a:ext>
            </a:extLst>
          </p:cNvPr>
          <p:cNvSpPr>
            <a:spLocks noGrp="1"/>
          </p:cNvSpPr>
          <p:nvPr>
            <p:ph idx="1"/>
          </p:nvPr>
        </p:nvSpPr>
        <p:spPr/>
        <p:txBody>
          <a:bodyPr>
            <a:normAutofit/>
          </a:bodyPr>
          <a:lstStyle/>
          <a:p>
            <a:r>
              <a:rPr lang="en-US" dirty="0"/>
              <a:t>Question:</a:t>
            </a:r>
          </a:p>
          <a:p>
            <a:pPr lvl="1"/>
            <a:r>
              <a:rPr lang="en-US" dirty="0"/>
              <a:t>Since job and location data seem to have better user inputs, perhaps I can predict which city (or state) has what kind of jobs</a:t>
            </a:r>
          </a:p>
          <a:p>
            <a:pPr lvl="2"/>
            <a:r>
              <a:rPr lang="en-US" dirty="0"/>
              <a:t>Ex: predict if tech-related jobs are in San Francisco</a:t>
            </a:r>
          </a:p>
          <a:p>
            <a:pPr lvl="2"/>
            <a:r>
              <a:rPr lang="en-US" dirty="0"/>
              <a:t>Ex: predict if entertainment jobs are in Los Angeles</a:t>
            </a:r>
          </a:p>
          <a:p>
            <a:pPr lvl="1"/>
            <a:r>
              <a:rPr lang="en-US" dirty="0"/>
              <a:t>Could also predict age with offspring added as a variable</a:t>
            </a:r>
          </a:p>
          <a:p>
            <a:r>
              <a:rPr lang="en-US" dirty="0"/>
              <a:t>Next Step:</a:t>
            </a:r>
          </a:p>
          <a:p>
            <a:pPr lvl="1"/>
            <a:r>
              <a:rPr lang="en-US" dirty="0"/>
              <a:t>I will try to create a ‘state’ column for each user and see if I can predict their job type (tech-related, entertainment, etc.) based on location or vice versa</a:t>
            </a:r>
          </a:p>
          <a:p>
            <a:pPr lvl="1"/>
            <a:r>
              <a:rPr lang="en-US" dirty="0"/>
              <a:t>Will try to map offspring data and add it as a variable</a:t>
            </a:r>
          </a:p>
        </p:txBody>
      </p:sp>
    </p:spTree>
    <p:extLst>
      <p:ext uri="{BB962C8B-B14F-4D97-AF65-F5344CB8AC3E}">
        <p14:creationId xmlns:p14="http://schemas.microsoft.com/office/powerpoint/2010/main" val="347275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B-E024-C542-BB86-DA67EE0501BB}"/>
              </a:ext>
            </a:extLst>
          </p:cNvPr>
          <p:cNvSpPr>
            <a:spLocks noGrp="1"/>
          </p:cNvSpPr>
          <p:nvPr>
            <p:ph type="title"/>
          </p:nvPr>
        </p:nvSpPr>
        <p:spPr/>
        <p:txBody>
          <a:bodyPr/>
          <a:lstStyle/>
          <a:p>
            <a:pPr algn="ctr"/>
            <a:r>
              <a:rPr lang="en-US" dirty="0"/>
              <a:t>Exploration of Dataset</a:t>
            </a:r>
          </a:p>
        </p:txBody>
      </p:sp>
      <p:sp>
        <p:nvSpPr>
          <p:cNvPr id="3" name="Content Placeholder 2">
            <a:extLst>
              <a:ext uri="{FF2B5EF4-FFF2-40B4-BE49-F238E27FC236}">
                <a16:creationId xmlns:a16="http://schemas.microsoft.com/office/drawing/2014/main" id="{99E7F9B9-61C6-034E-9AE0-2943CE5D05E9}"/>
              </a:ext>
            </a:extLst>
          </p:cNvPr>
          <p:cNvSpPr>
            <a:spLocks noGrp="1"/>
          </p:cNvSpPr>
          <p:nvPr>
            <p:ph idx="1"/>
          </p:nvPr>
        </p:nvSpPr>
        <p:spPr>
          <a:xfrm>
            <a:off x="3582649" y="864108"/>
            <a:ext cx="8109679" cy="5120640"/>
          </a:xfrm>
        </p:spPr>
        <p:txBody>
          <a:bodyPr>
            <a:normAutofit/>
          </a:bodyPr>
          <a:lstStyle/>
          <a:p>
            <a:r>
              <a:rPr lang="en-US" sz="2800" dirty="0"/>
              <a:t>To explore the dataset:</a:t>
            </a:r>
          </a:p>
          <a:p>
            <a:pPr lvl="1"/>
            <a:r>
              <a:rPr lang="en-US" sz="2000" dirty="0"/>
              <a:t>Plotted histograms for Height, Age, and Income to see frequency of data</a:t>
            </a:r>
          </a:p>
          <a:p>
            <a:pPr lvl="1"/>
            <a:r>
              <a:rPr lang="en-US" sz="2000" dirty="0"/>
              <a:t>Looked at the different variety of data within each column of dataset</a:t>
            </a:r>
          </a:p>
          <a:p>
            <a:pPr lvl="2"/>
            <a:r>
              <a:rPr lang="en-US" sz="2000" dirty="0"/>
              <a:t>Ex: Location had more varying data as compared to education</a:t>
            </a:r>
          </a:p>
          <a:p>
            <a:pPr lvl="2"/>
            <a:r>
              <a:rPr lang="en-US" sz="2000" dirty="0"/>
              <a:t>Both education and job inputs were filled by majority of users</a:t>
            </a:r>
          </a:p>
          <a:p>
            <a:pPr lvl="2"/>
            <a:r>
              <a:rPr lang="en-US" sz="2000" dirty="0"/>
              <a:t>Income did not have inputs from users</a:t>
            </a:r>
          </a:p>
        </p:txBody>
      </p:sp>
    </p:spTree>
    <p:extLst>
      <p:ext uri="{BB962C8B-B14F-4D97-AF65-F5344CB8AC3E}">
        <p14:creationId xmlns:p14="http://schemas.microsoft.com/office/powerpoint/2010/main" val="29833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34">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B351AD-3BA6-924D-BB5F-AB12BA07B155}"/>
              </a:ext>
            </a:extLst>
          </p:cNvPr>
          <p:cNvSpPr>
            <a:spLocks noGrp="1"/>
          </p:cNvSpPr>
          <p:nvPr>
            <p:ph type="title"/>
          </p:nvPr>
        </p:nvSpPr>
        <p:spPr>
          <a:xfrm>
            <a:off x="334557" y="1653703"/>
            <a:ext cx="3361953" cy="3605628"/>
          </a:xfrm>
        </p:spPr>
        <p:txBody>
          <a:bodyPr vert="horz" lIns="91440" tIns="45720" rIns="91440" bIns="45720" rtlCol="0" anchor="ctr">
            <a:normAutofit/>
          </a:bodyPr>
          <a:lstStyle/>
          <a:p>
            <a:pPr algn="ctr"/>
            <a:r>
              <a:rPr lang="en-US" sz="4400" spc="-100" dirty="0"/>
              <a:t>Value Counts: Education &amp; Jobs</a:t>
            </a:r>
          </a:p>
        </p:txBody>
      </p:sp>
      <p:pic>
        <p:nvPicPr>
          <p:cNvPr id="5" name="Content Placeholder 4">
            <a:extLst>
              <a:ext uri="{FF2B5EF4-FFF2-40B4-BE49-F238E27FC236}">
                <a16:creationId xmlns:a16="http://schemas.microsoft.com/office/drawing/2014/main" id="{2F13402F-0972-BF49-8075-DD50B6B03F12}"/>
              </a:ext>
            </a:extLst>
          </p:cNvPr>
          <p:cNvPicPr>
            <a:picLocks noGrp="1" noChangeAspect="1"/>
          </p:cNvPicPr>
          <p:nvPr>
            <p:ph idx="1"/>
          </p:nvPr>
        </p:nvPicPr>
        <p:blipFill>
          <a:blip r:embed="rId2"/>
          <a:stretch>
            <a:fillRect/>
          </a:stretch>
        </p:blipFill>
        <p:spPr>
          <a:xfrm>
            <a:off x="4859173" y="1300113"/>
            <a:ext cx="2748403" cy="4257773"/>
          </a:xfrm>
          <a:prstGeom prst="rect">
            <a:avLst/>
          </a:prstGeom>
        </p:spPr>
      </p:pic>
      <p:pic>
        <p:nvPicPr>
          <p:cNvPr id="9" name="Picture 8">
            <a:extLst>
              <a:ext uri="{FF2B5EF4-FFF2-40B4-BE49-F238E27FC236}">
                <a16:creationId xmlns:a16="http://schemas.microsoft.com/office/drawing/2014/main" id="{657160E5-45C0-DC4D-AFAF-477B882F5739}"/>
              </a:ext>
            </a:extLst>
          </p:cNvPr>
          <p:cNvPicPr>
            <a:picLocks noChangeAspect="1"/>
          </p:cNvPicPr>
          <p:nvPr/>
        </p:nvPicPr>
        <p:blipFill>
          <a:blip r:embed="rId3"/>
          <a:stretch>
            <a:fillRect/>
          </a:stretch>
        </p:blipFill>
        <p:spPr>
          <a:xfrm>
            <a:off x="8271399" y="1598667"/>
            <a:ext cx="3435969" cy="3660664"/>
          </a:xfrm>
          <a:prstGeom prst="rect">
            <a:avLst/>
          </a:prstGeom>
        </p:spPr>
      </p:pic>
    </p:spTree>
    <p:extLst>
      <p:ext uri="{BB962C8B-B14F-4D97-AF65-F5344CB8AC3E}">
        <p14:creationId xmlns:p14="http://schemas.microsoft.com/office/powerpoint/2010/main" val="302225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5865-BE06-FD42-8BFE-81E206A22496}"/>
              </a:ext>
            </a:extLst>
          </p:cNvPr>
          <p:cNvSpPr>
            <a:spLocks noGrp="1"/>
          </p:cNvSpPr>
          <p:nvPr>
            <p:ph type="title"/>
          </p:nvPr>
        </p:nvSpPr>
        <p:spPr>
          <a:xfrm>
            <a:off x="252919" y="868101"/>
            <a:ext cx="2947482" cy="900738"/>
          </a:xfrm>
        </p:spPr>
        <p:txBody>
          <a:bodyPr anchor="ctr">
            <a:normAutofit/>
          </a:bodyPr>
          <a:lstStyle/>
          <a:p>
            <a:pPr algn="ctr"/>
            <a:r>
              <a:rPr lang="en-US" sz="2800" b="1" dirty="0"/>
              <a:t>Height Frequency</a:t>
            </a:r>
          </a:p>
        </p:txBody>
      </p:sp>
      <p:sp>
        <p:nvSpPr>
          <p:cNvPr id="10" name="Content Placeholder 9">
            <a:extLst>
              <a:ext uri="{FF2B5EF4-FFF2-40B4-BE49-F238E27FC236}">
                <a16:creationId xmlns:a16="http://schemas.microsoft.com/office/drawing/2014/main" id="{25BDD17F-A80A-4568-9F14-A7DEC1485008}"/>
              </a:ext>
            </a:extLst>
          </p:cNvPr>
          <p:cNvSpPr>
            <a:spLocks noGrp="1"/>
          </p:cNvSpPr>
          <p:nvPr>
            <p:ph idx="1"/>
          </p:nvPr>
        </p:nvSpPr>
        <p:spPr>
          <a:xfrm>
            <a:off x="252920" y="1768839"/>
            <a:ext cx="2947482" cy="4137439"/>
          </a:xfrm>
        </p:spPr>
        <p:txBody>
          <a:bodyPr anchor="t">
            <a:normAutofit/>
          </a:bodyPr>
          <a:lstStyle/>
          <a:p>
            <a:pPr>
              <a:buClr>
                <a:schemeClr val="bg1"/>
              </a:buClr>
            </a:pPr>
            <a:r>
              <a:rPr lang="en-US" sz="2400" dirty="0">
                <a:solidFill>
                  <a:schemeClr val="bg1"/>
                </a:solidFill>
              </a:rPr>
              <a:t>Majority of height is  clustered between 60 inches to about 78 inches.</a:t>
            </a:r>
          </a:p>
          <a:p>
            <a:pPr>
              <a:buClr>
                <a:schemeClr val="bg1"/>
              </a:buClr>
            </a:pPr>
            <a:endParaRPr lang="en-US" sz="2400" dirty="0">
              <a:solidFill>
                <a:schemeClr val="bg1"/>
              </a:solidFill>
            </a:endParaRPr>
          </a:p>
          <a:p>
            <a:pPr>
              <a:buClr>
                <a:schemeClr val="bg1"/>
              </a:buClr>
            </a:pPr>
            <a:endParaRPr lang="en-US" sz="2400" dirty="0">
              <a:solidFill>
                <a:schemeClr val="bg1"/>
              </a:solidFill>
            </a:endParaRPr>
          </a:p>
          <a:p>
            <a:pPr marL="0" indent="0">
              <a:buClr>
                <a:schemeClr val="bg1"/>
              </a:buClr>
              <a:buNone/>
            </a:pPr>
            <a:r>
              <a:rPr lang="en-US" dirty="0">
                <a:solidFill>
                  <a:schemeClr val="bg1"/>
                </a:solidFill>
              </a:rPr>
              <a:t>(All histograms created by extracting desired column from .</a:t>
            </a:r>
            <a:r>
              <a:rPr lang="en-US" dirty="0" err="1">
                <a:solidFill>
                  <a:schemeClr val="bg1"/>
                </a:solidFill>
              </a:rPr>
              <a:t>cvs</a:t>
            </a:r>
            <a:r>
              <a:rPr lang="en-US" dirty="0">
                <a:solidFill>
                  <a:schemeClr val="bg1"/>
                </a:solidFill>
              </a:rPr>
              <a:t> file and selecting histogram as type of graph)</a:t>
            </a:r>
          </a:p>
        </p:txBody>
      </p:sp>
      <p:pic>
        <p:nvPicPr>
          <p:cNvPr id="8" name="Content Placeholder 4">
            <a:extLst>
              <a:ext uri="{FF2B5EF4-FFF2-40B4-BE49-F238E27FC236}">
                <a16:creationId xmlns:a16="http://schemas.microsoft.com/office/drawing/2014/main" id="{50E6459C-AA9C-2C42-ABD6-42DE3C2BE542}"/>
              </a:ext>
            </a:extLst>
          </p:cNvPr>
          <p:cNvPicPr>
            <a:picLocks noChangeAspect="1"/>
          </p:cNvPicPr>
          <p:nvPr/>
        </p:nvPicPr>
        <p:blipFill>
          <a:blip r:embed="rId2"/>
          <a:stretch>
            <a:fillRect/>
          </a:stretch>
        </p:blipFill>
        <p:spPr>
          <a:xfrm>
            <a:off x="4010916" y="868100"/>
            <a:ext cx="7308362" cy="5104836"/>
          </a:xfrm>
          <a:prstGeom prst="rect">
            <a:avLst/>
          </a:prstGeom>
        </p:spPr>
      </p:pic>
    </p:spTree>
    <p:extLst>
      <p:ext uri="{BB962C8B-B14F-4D97-AF65-F5344CB8AC3E}">
        <p14:creationId xmlns:p14="http://schemas.microsoft.com/office/powerpoint/2010/main" val="345751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0D5865-BE06-FD42-8BFE-81E206A22496}"/>
              </a:ext>
            </a:extLst>
          </p:cNvPr>
          <p:cNvSpPr>
            <a:spLocks noGrp="1"/>
          </p:cNvSpPr>
          <p:nvPr>
            <p:ph type="title"/>
          </p:nvPr>
        </p:nvSpPr>
        <p:spPr>
          <a:xfrm>
            <a:off x="278383" y="4049485"/>
            <a:ext cx="3831038" cy="1793071"/>
          </a:xfrm>
        </p:spPr>
        <p:txBody>
          <a:bodyPr>
            <a:normAutofit/>
          </a:bodyPr>
          <a:lstStyle/>
          <a:p>
            <a:pPr algn="ctr"/>
            <a:r>
              <a:rPr lang="en-US" b="1" dirty="0"/>
              <a:t>Income Frequency</a:t>
            </a:r>
          </a:p>
        </p:txBody>
      </p:sp>
      <p:pic>
        <p:nvPicPr>
          <p:cNvPr id="8" name="Content Placeholder 4">
            <a:extLst>
              <a:ext uri="{FF2B5EF4-FFF2-40B4-BE49-F238E27FC236}">
                <a16:creationId xmlns:a16="http://schemas.microsoft.com/office/drawing/2014/main" id="{50E6459C-AA9C-2C42-ABD6-42DE3C2BE542}"/>
              </a:ext>
            </a:extLst>
          </p:cNvPr>
          <p:cNvPicPr>
            <a:picLocks noChangeAspect="1"/>
          </p:cNvPicPr>
          <p:nvPr/>
        </p:nvPicPr>
        <p:blipFill rotWithShape="1">
          <a:blip r:embed="rId2"/>
          <a:srcRect t="1808" r="-4" b="-4"/>
          <a:stretch/>
        </p:blipFill>
        <p:spPr>
          <a:xfrm>
            <a:off x="1355465" y="433262"/>
            <a:ext cx="4498220" cy="3077438"/>
          </a:xfrm>
          <a:prstGeom prst="rect">
            <a:avLst/>
          </a:prstGeom>
        </p:spPr>
      </p:pic>
      <p:pic>
        <p:nvPicPr>
          <p:cNvPr id="4" name="Picture 3">
            <a:extLst>
              <a:ext uri="{FF2B5EF4-FFF2-40B4-BE49-F238E27FC236}">
                <a16:creationId xmlns:a16="http://schemas.microsoft.com/office/drawing/2014/main" id="{31773BED-BFF4-364D-9CEA-DC7AA7124567}"/>
              </a:ext>
            </a:extLst>
          </p:cNvPr>
          <p:cNvPicPr>
            <a:picLocks noChangeAspect="1"/>
          </p:cNvPicPr>
          <p:nvPr/>
        </p:nvPicPr>
        <p:blipFill rotWithShape="1">
          <a:blip r:embed="rId3"/>
          <a:srcRect r="-3" b="2803"/>
          <a:stretch/>
        </p:blipFill>
        <p:spPr>
          <a:xfrm>
            <a:off x="6095108" y="351562"/>
            <a:ext cx="4498852" cy="3077438"/>
          </a:xfrm>
          <a:prstGeom prst="rect">
            <a:avLst/>
          </a:prstGeom>
        </p:spPr>
      </p:pic>
      <p:sp>
        <p:nvSpPr>
          <p:cNvPr id="10" name="Content Placeholder 9">
            <a:extLst>
              <a:ext uri="{FF2B5EF4-FFF2-40B4-BE49-F238E27FC236}">
                <a16:creationId xmlns:a16="http://schemas.microsoft.com/office/drawing/2014/main" id="{25BDD17F-A80A-4568-9F14-A7DEC1485008}"/>
              </a:ext>
            </a:extLst>
          </p:cNvPr>
          <p:cNvSpPr>
            <a:spLocks noGrp="1"/>
          </p:cNvSpPr>
          <p:nvPr>
            <p:ph idx="1"/>
          </p:nvPr>
        </p:nvSpPr>
        <p:spPr>
          <a:xfrm>
            <a:off x="4206240" y="4049485"/>
            <a:ext cx="6978227" cy="1883229"/>
          </a:xfrm>
        </p:spPr>
        <p:txBody>
          <a:bodyPr>
            <a:normAutofit/>
          </a:bodyPr>
          <a:lstStyle/>
          <a:p>
            <a:pPr>
              <a:buClr>
                <a:schemeClr val="bg1"/>
              </a:buClr>
            </a:pPr>
            <a:r>
              <a:rPr lang="en-US" sz="2200" dirty="0">
                <a:solidFill>
                  <a:srgbClr val="FFFFFF"/>
                </a:solidFill>
              </a:rPr>
              <a:t>Majority of income is zero as most people either do not have an income or chose to not share their income</a:t>
            </a:r>
          </a:p>
        </p:txBody>
      </p:sp>
    </p:spTree>
    <p:extLst>
      <p:ext uri="{BB962C8B-B14F-4D97-AF65-F5344CB8AC3E}">
        <p14:creationId xmlns:p14="http://schemas.microsoft.com/office/powerpoint/2010/main" val="94608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5865-BE06-FD42-8BFE-81E206A22496}"/>
              </a:ext>
            </a:extLst>
          </p:cNvPr>
          <p:cNvSpPr>
            <a:spLocks noGrp="1"/>
          </p:cNvSpPr>
          <p:nvPr>
            <p:ph type="title"/>
          </p:nvPr>
        </p:nvSpPr>
        <p:spPr>
          <a:xfrm>
            <a:off x="252919" y="886869"/>
            <a:ext cx="2947482" cy="851990"/>
          </a:xfrm>
        </p:spPr>
        <p:txBody>
          <a:bodyPr anchor="ctr">
            <a:normAutofit/>
          </a:bodyPr>
          <a:lstStyle/>
          <a:p>
            <a:pPr algn="ctr"/>
            <a:r>
              <a:rPr lang="en-US" sz="2800" b="1" dirty="0"/>
              <a:t>Age Frequency</a:t>
            </a:r>
          </a:p>
        </p:txBody>
      </p:sp>
      <p:sp>
        <p:nvSpPr>
          <p:cNvPr id="10" name="Content Placeholder 9">
            <a:extLst>
              <a:ext uri="{FF2B5EF4-FFF2-40B4-BE49-F238E27FC236}">
                <a16:creationId xmlns:a16="http://schemas.microsoft.com/office/drawing/2014/main" id="{25BDD17F-A80A-4568-9F14-A7DEC1485008}"/>
              </a:ext>
            </a:extLst>
          </p:cNvPr>
          <p:cNvSpPr>
            <a:spLocks noGrp="1"/>
          </p:cNvSpPr>
          <p:nvPr>
            <p:ph idx="1"/>
          </p:nvPr>
        </p:nvSpPr>
        <p:spPr>
          <a:xfrm>
            <a:off x="252920" y="1965434"/>
            <a:ext cx="2947482" cy="3940844"/>
          </a:xfrm>
        </p:spPr>
        <p:txBody>
          <a:bodyPr anchor="t">
            <a:normAutofit/>
          </a:bodyPr>
          <a:lstStyle/>
          <a:p>
            <a:pPr>
              <a:buClr>
                <a:schemeClr val="bg1"/>
              </a:buClr>
            </a:pPr>
            <a:r>
              <a:rPr lang="en-US" sz="2400" dirty="0">
                <a:solidFill>
                  <a:schemeClr val="bg1"/>
                </a:solidFill>
              </a:rPr>
              <a:t>Illustrates a better variance as compared to previous two graphs (however it should be noted that x-axis does not span a large array of numbers)</a:t>
            </a:r>
          </a:p>
        </p:txBody>
      </p:sp>
      <p:pic>
        <p:nvPicPr>
          <p:cNvPr id="8" name="Content Placeholder 4">
            <a:extLst>
              <a:ext uri="{FF2B5EF4-FFF2-40B4-BE49-F238E27FC236}">
                <a16:creationId xmlns:a16="http://schemas.microsoft.com/office/drawing/2014/main" id="{50E6459C-AA9C-2C42-ABD6-42DE3C2BE542}"/>
              </a:ext>
            </a:extLst>
          </p:cNvPr>
          <p:cNvPicPr>
            <a:picLocks noChangeAspect="1"/>
          </p:cNvPicPr>
          <p:nvPr/>
        </p:nvPicPr>
        <p:blipFill>
          <a:blip r:embed="rId2"/>
          <a:stretch>
            <a:fillRect/>
          </a:stretch>
        </p:blipFill>
        <p:spPr>
          <a:xfrm>
            <a:off x="4037785" y="886868"/>
            <a:ext cx="7254623" cy="5067300"/>
          </a:xfrm>
          <a:prstGeom prst="rect">
            <a:avLst/>
          </a:prstGeom>
        </p:spPr>
      </p:pic>
    </p:spTree>
    <p:extLst>
      <p:ext uri="{BB962C8B-B14F-4D97-AF65-F5344CB8AC3E}">
        <p14:creationId xmlns:p14="http://schemas.microsoft.com/office/powerpoint/2010/main" val="44292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1127-FA6A-AA4C-8D58-11A38C5DBA64}"/>
              </a:ext>
            </a:extLst>
          </p:cNvPr>
          <p:cNvSpPr>
            <a:spLocks noGrp="1"/>
          </p:cNvSpPr>
          <p:nvPr>
            <p:ph type="title"/>
          </p:nvPr>
        </p:nvSpPr>
        <p:spPr/>
        <p:txBody>
          <a:bodyPr/>
          <a:lstStyle/>
          <a:p>
            <a:pPr algn="ctr"/>
            <a:r>
              <a:rPr lang="en-US" dirty="0"/>
              <a:t>Question to Answer #1</a:t>
            </a:r>
          </a:p>
        </p:txBody>
      </p:sp>
      <p:sp>
        <p:nvSpPr>
          <p:cNvPr id="3" name="Content Placeholder 2">
            <a:extLst>
              <a:ext uri="{FF2B5EF4-FFF2-40B4-BE49-F238E27FC236}">
                <a16:creationId xmlns:a16="http://schemas.microsoft.com/office/drawing/2014/main" id="{EB16B25E-A2E4-F04E-84E9-7D7A9E3C2BEA}"/>
              </a:ext>
            </a:extLst>
          </p:cNvPr>
          <p:cNvSpPr>
            <a:spLocks noGrp="1"/>
          </p:cNvSpPr>
          <p:nvPr>
            <p:ph idx="1"/>
          </p:nvPr>
        </p:nvSpPr>
        <p:spPr>
          <a:xfrm>
            <a:off x="3535386" y="559398"/>
            <a:ext cx="8184629" cy="5982486"/>
          </a:xfrm>
        </p:spPr>
        <p:txBody>
          <a:bodyPr>
            <a:normAutofit/>
          </a:bodyPr>
          <a:lstStyle/>
          <a:p>
            <a:r>
              <a:rPr lang="en-US" sz="2800" dirty="0"/>
              <a:t>Main Question:</a:t>
            </a:r>
          </a:p>
          <a:p>
            <a:pPr lvl="1"/>
            <a:r>
              <a:rPr lang="en-US" sz="2400" dirty="0"/>
              <a:t>Can I predict age, based on:</a:t>
            </a:r>
          </a:p>
          <a:p>
            <a:pPr lvl="2"/>
            <a:r>
              <a:rPr lang="en-US" sz="2000" dirty="0"/>
              <a:t>education</a:t>
            </a:r>
          </a:p>
          <a:p>
            <a:pPr lvl="2"/>
            <a:r>
              <a:rPr lang="en-US" sz="2000" dirty="0"/>
              <a:t>job</a:t>
            </a:r>
          </a:p>
          <a:p>
            <a:pPr lvl="1"/>
            <a:r>
              <a:rPr lang="en-US" sz="2400" dirty="0"/>
              <a:t>How I arrived at this question?</a:t>
            </a:r>
          </a:p>
          <a:p>
            <a:pPr lvl="2"/>
            <a:r>
              <a:rPr lang="en-US" sz="2000" dirty="0"/>
              <a:t>With age having the large variance in this dataset, it made sense to predict age;</a:t>
            </a:r>
          </a:p>
          <a:p>
            <a:pPr lvl="2"/>
            <a:r>
              <a:rPr lang="en-US" sz="2000" dirty="0"/>
              <a:t>It is possible to predict age, given education and job:</a:t>
            </a:r>
          </a:p>
          <a:p>
            <a:pPr lvl="3"/>
            <a:r>
              <a:rPr lang="en-US" sz="1800" dirty="0"/>
              <a:t>At 18, most people have graduated high school;</a:t>
            </a:r>
          </a:p>
          <a:p>
            <a:pPr lvl="3"/>
            <a:r>
              <a:rPr lang="en-US" sz="1800" dirty="0"/>
              <a:t>Upon completion of their post-secondary education, they are likely 2 to 5 years older than 18;</a:t>
            </a:r>
          </a:p>
          <a:p>
            <a:pPr lvl="3"/>
            <a:r>
              <a:rPr lang="en-US" sz="1800" dirty="0"/>
              <a:t>If a person has retired, they are likely over the age of 50 (or whatever the retirement age is of their given state)</a:t>
            </a:r>
          </a:p>
          <a:p>
            <a:pPr lvl="3"/>
            <a:r>
              <a:rPr lang="en-US" sz="1800" dirty="0"/>
              <a:t>Additionally, if they have a job and have had an education, it adds a few more years to their age.</a:t>
            </a:r>
          </a:p>
        </p:txBody>
      </p:sp>
    </p:spTree>
    <p:extLst>
      <p:ext uri="{BB962C8B-B14F-4D97-AF65-F5344CB8AC3E}">
        <p14:creationId xmlns:p14="http://schemas.microsoft.com/office/powerpoint/2010/main" val="343737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1127-FA6A-AA4C-8D58-11A38C5DBA64}"/>
              </a:ext>
            </a:extLst>
          </p:cNvPr>
          <p:cNvSpPr>
            <a:spLocks noGrp="1"/>
          </p:cNvSpPr>
          <p:nvPr>
            <p:ph type="title"/>
          </p:nvPr>
        </p:nvSpPr>
        <p:spPr/>
        <p:txBody>
          <a:bodyPr/>
          <a:lstStyle/>
          <a:p>
            <a:pPr algn="ctr"/>
            <a:r>
              <a:rPr lang="en-US" dirty="0"/>
              <a:t>Question to Answer #2</a:t>
            </a:r>
          </a:p>
        </p:txBody>
      </p:sp>
      <p:sp>
        <p:nvSpPr>
          <p:cNvPr id="3" name="Content Placeholder 2">
            <a:extLst>
              <a:ext uri="{FF2B5EF4-FFF2-40B4-BE49-F238E27FC236}">
                <a16:creationId xmlns:a16="http://schemas.microsoft.com/office/drawing/2014/main" id="{EB16B25E-A2E4-F04E-84E9-7D7A9E3C2BEA}"/>
              </a:ext>
            </a:extLst>
          </p:cNvPr>
          <p:cNvSpPr>
            <a:spLocks noGrp="1"/>
          </p:cNvSpPr>
          <p:nvPr>
            <p:ph idx="1"/>
          </p:nvPr>
        </p:nvSpPr>
        <p:spPr>
          <a:xfrm>
            <a:off x="3535386" y="559398"/>
            <a:ext cx="8184629" cy="5982486"/>
          </a:xfrm>
        </p:spPr>
        <p:txBody>
          <a:bodyPr>
            <a:normAutofit/>
          </a:bodyPr>
          <a:lstStyle/>
          <a:p>
            <a:r>
              <a:rPr lang="en-US" sz="2400" dirty="0"/>
              <a:t>Secondary Question (just to see how regression &amp; classification would perform)</a:t>
            </a:r>
          </a:p>
          <a:p>
            <a:pPr lvl="1"/>
            <a:r>
              <a:rPr lang="en-US" sz="2000" dirty="0"/>
              <a:t>Can I predict height based on:</a:t>
            </a:r>
          </a:p>
          <a:p>
            <a:pPr lvl="2"/>
            <a:r>
              <a:rPr lang="en-US" sz="1800" dirty="0"/>
              <a:t>education</a:t>
            </a:r>
          </a:p>
          <a:p>
            <a:pPr lvl="2"/>
            <a:r>
              <a:rPr lang="en-US" sz="1800" dirty="0"/>
              <a:t>job</a:t>
            </a:r>
          </a:p>
          <a:p>
            <a:pPr lvl="1"/>
            <a:r>
              <a:rPr lang="en-US" sz="2000" dirty="0"/>
              <a:t>How I arrived at this question?</a:t>
            </a:r>
          </a:p>
          <a:p>
            <a:pPr lvl="2"/>
            <a:r>
              <a:rPr lang="en-US" sz="1800" dirty="0"/>
              <a:t>Realistically, there is no correlation between height and education/job therefore this is mostly to see how the model performs if we feed it something arbitrary</a:t>
            </a:r>
          </a:p>
          <a:p>
            <a:pPr lvl="2"/>
            <a:r>
              <a:rPr lang="en-US" sz="1800" dirty="0"/>
              <a:t>Since I had already mapped data for education and job, I decided to use the data I already had</a:t>
            </a:r>
          </a:p>
        </p:txBody>
      </p:sp>
    </p:spTree>
    <p:extLst>
      <p:ext uri="{BB962C8B-B14F-4D97-AF65-F5344CB8AC3E}">
        <p14:creationId xmlns:p14="http://schemas.microsoft.com/office/powerpoint/2010/main" val="155060339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1642</Words>
  <Application>Microsoft Macintosh PowerPoint</Application>
  <PresentationFormat>Widescreen</PresentationFormat>
  <Paragraphs>229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Corbel</vt:lpstr>
      <vt:lpstr>Wingdings 2</vt:lpstr>
      <vt:lpstr>Frame</vt:lpstr>
      <vt:lpstr>DATE-A-SCIENTIST</vt:lpstr>
      <vt:lpstr>Table of Contents</vt:lpstr>
      <vt:lpstr>Exploration of Dataset</vt:lpstr>
      <vt:lpstr>Value Counts: Education &amp; Jobs</vt:lpstr>
      <vt:lpstr>Height Frequency</vt:lpstr>
      <vt:lpstr>Income Frequency</vt:lpstr>
      <vt:lpstr>Age Frequency</vt:lpstr>
      <vt:lpstr>Question to Answer #1</vt:lpstr>
      <vt:lpstr>Question to Answer #2</vt:lpstr>
      <vt:lpstr>Augmenting the dataset</vt:lpstr>
      <vt:lpstr>Job Codes used</vt:lpstr>
      <vt:lpstr>Classification Approaches</vt:lpstr>
      <vt:lpstr>NAÏVE BAYES CLASSIFIER</vt:lpstr>
      <vt:lpstr>K-NEAREST CLASSIFIER</vt:lpstr>
      <vt:lpstr>Comparison of Classification Approachess</vt:lpstr>
      <vt:lpstr>Regression Approaches</vt:lpstr>
      <vt:lpstr>MULTIPLE LINEAR REGRESSION</vt:lpstr>
      <vt:lpstr>K-NEAREST REGRESSION</vt:lpstr>
      <vt:lpstr>Comparison of Regression Approaches</vt:lpstr>
      <vt:lpstr>Graph of k</vt:lpstr>
      <vt:lpstr>Question 2</vt:lpstr>
      <vt:lpstr>Question 2 continued</vt:lpstr>
      <vt:lpstr>Question 2 continued</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DATE-A-SCIENTIST</dc:title>
  <dc:creator>Puneet Inder Kaur Sran</dc:creator>
  <cp:lastModifiedBy>Puneet Inder Kaur Sran</cp:lastModifiedBy>
  <cp:revision>11</cp:revision>
  <dcterms:created xsi:type="dcterms:W3CDTF">2018-11-18T10:05:02Z</dcterms:created>
  <dcterms:modified xsi:type="dcterms:W3CDTF">2018-11-18T11:12:11Z</dcterms:modified>
</cp:coreProperties>
</file>