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59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3"/>
    <p:restoredTop sz="94643"/>
  </p:normalViewPr>
  <p:slideViewPr>
    <p:cSldViewPr snapToGrid="0" snapToObjects="1">
      <p:cViewPr>
        <p:scale>
          <a:sx n="85" d="100"/>
          <a:sy n="85" d="100"/>
        </p:scale>
        <p:origin x="6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7CAB2F-2D10-694C-81BC-01103362FA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8DC17-1831-D941-8ADF-AC3471B4BE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7574D-3D88-5F41-9531-2AF5EFFE20D5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12853-92B4-2144-A26F-A307BDCD4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976F-7AA6-F248-B0F2-32A5F49EB3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506D-5C80-4D42-B1F2-CC7DC02E0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E3AA-4CB5-DB41-BCB3-DD1C917097D4}" type="datetimeFigureOut">
              <a:rPr lang="en-US" smtClean="0"/>
              <a:t>11/17/18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B02B-8BA3-CC4E-B5D6-831A23EFC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E63B-6332-1242-A228-9C4A093E5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28975"/>
          </a:xfrm>
        </p:spPr>
        <p:txBody>
          <a:bodyPr/>
          <a:lstStyle/>
          <a:p>
            <a:r>
              <a:rPr lang="en-US" dirty="0"/>
              <a:t>DATE-A-SCIENTIST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94F9-10B5-C542-989E-400B8042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077325"/>
            <a:ext cx="7315200" cy="1507321"/>
          </a:xfrm>
        </p:spPr>
        <p:txBody>
          <a:bodyPr>
            <a:normAutofit/>
          </a:bodyPr>
          <a:lstStyle/>
          <a:p>
            <a:r>
              <a:rPr lang="en-US" b="1" dirty="0"/>
              <a:t>Machine Learning Fundamentals</a:t>
            </a:r>
          </a:p>
          <a:p>
            <a:r>
              <a:rPr lang="en-US" b="1" dirty="0"/>
              <a:t>Puneet Sran</a:t>
            </a:r>
          </a:p>
          <a:p>
            <a:r>
              <a:rPr lang="en-US" b="1" dirty="0"/>
              <a:t>November 17, 2018</a:t>
            </a:r>
          </a:p>
        </p:txBody>
      </p:sp>
    </p:spTree>
    <p:extLst>
      <p:ext uri="{BB962C8B-B14F-4D97-AF65-F5344CB8AC3E}">
        <p14:creationId xmlns:p14="http://schemas.microsoft.com/office/powerpoint/2010/main" val="22106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800" dirty="0"/>
              <a:t>NAÏVE BAYES CLASSIFIER</a:t>
            </a:r>
          </a:p>
          <a:p>
            <a:r>
              <a:rPr lang="en-US" sz="2800" dirty="0"/>
              <a:t>K-NEAREST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1437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Probably the most simple from the classifier approaches as it takes data as is and generates predictions</a:t>
            </a:r>
          </a:p>
          <a:p>
            <a:pPr lvl="1"/>
            <a:r>
              <a:rPr lang="en-US" sz="2200" dirty="0"/>
              <a:t>Since it’s best suited to text classification, it makes sense to use this approach as majority of our data is text</a:t>
            </a:r>
          </a:p>
          <a:p>
            <a:r>
              <a:rPr lang="en-US" sz="2400" dirty="0"/>
              <a:t>Time to run: </a:t>
            </a:r>
            <a:r>
              <a:rPr lang="en-CA" sz="2400" dirty="0"/>
              <a:t>0.0130 milliseconds</a:t>
            </a:r>
          </a:p>
          <a:p>
            <a:r>
              <a:rPr lang="en-CA" sz="2400" dirty="0"/>
              <a:t>Accuracy: 77.78%</a:t>
            </a:r>
          </a:p>
          <a:p>
            <a:r>
              <a:rPr lang="en-CA" sz="2400" dirty="0"/>
              <a:t>Precision: [0.77778931 0. 0. 0. 0. 0. 0. 0. 0. 0. 0. 0. 0. ] </a:t>
            </a:r>
          </a:p>
          <a:p>
            <a:r>
              <a:rPr lang="en-CA" sz="2400" dirty="0"/>
              <a:t>Recall: [1. 0. 0. 0. 0. 0. 0. 0. 0. 0. 0. 0. 0.]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97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K-NEAREST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Quite simple overall but requires determination of k-values:</a:t>
            </a:r>
          </a:p>
          <a:p>
            <a:pPr lvl="1"/>
            <a:r>
              <a:rPr lang="en-US" sz="2200" dirty="0"/>
              <a:t>can be slightly tricky to determine</a:t>
            </a:r>
          </a:p>
          <a:p>
            <a:pPr lvl="1"/>
            <a:r>
              <a:rPr lang="en-US" sz="2200" dirty="0"/>
              <a:t>k-values can overfit or underfit the data, and thus affect the accuracy</a:t>
            </a:r>
          </a:p>
          <a:p>
            <a:r>
              <a:rPr lang="en-US" sz="2400" dirty="0"/>
              <a:t>Time to run: </a:t>
            </a:r>
            <a:r>
              <a:rPr lang="en-CA" sz="2400" dirty="0"/>
              <a:t>0.2036 milliseconds</a:t>
            </a:r>
          </a:p>
          <a:p>
            <a:r>
              <a:rPr lang="en-CA" sz="2400" dirty="0"/>
              <a:t>Accuracy: 77.38%</a:t>
            </a:r>
          </a:p>
          <a:p>
            <a:r>
              <a:rPr lang="en-CA" sz="2400" dirty="0"/>
              <a:t>Precision: [0.77933928 0.26595745 0. 0. 0. 0. 0. 0. 0. 0. 0. 0. 0. ] </a:t>
            </a:r>
          </a:p>
          <a:p>
            <a:r>
              <a:rPr lang="en-CA" sz="2400" dirty="0"/>
              <a:t>Recall: [0.99159327 0.0448833 0. 0. 0. 0. 0. 0. 0. 0. 0. 0. 0. 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1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Classification </a:t>
            </a:r>
            <a:r>
              <a:rPr lang="en-US" dirty="0" err="1"/>
              <a:t>Approachess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CA" sz="2400" dirty="0"/>
              <a:t>The Naïve Bayes Classifier:</a:t>
            </a:r>
          </a:p>
          <a:p>
            <a:pPr lvl="1"/>
            <a:r>
              <a:rPr lang="en-CA" sz="2200" dirty="0"/>
              <a:t>took less time to run (only 6.39% of the time it took K-Nearest)</a:t>
            </a:r>
          </a:p>
          <a:p>
            <a:pPr lvl="1"/>
            <a:r>
              <a:rPr lang="en-CA" sz="2400" dirty="0"/>
              <a:t>was slightly more accurate (by 99.49%)</a:t>
            </a:r>
          </a:p>
          <a:p>
            <a:pPr lvl="2"/>
            <a:r>
              <a:rPr lang="en-CA" sz="2200" dirty="0"/>
              <a:t>Indicates that both approaches work well</a:t>
            </a:r>
          </a:p>
          <a:p>
            <a:pPr lvl="1"/>
            <a:r>
              <a:rPr lang="en-CA" sz="2400" dirty="0"/>
              <a:t>was also slightly more precise</a:t>
            </a:r>
          </a:p>
          <a:p>
            <a:pPr lvl="1"/>
            <a:r>
              <a:rPr lang="en-CA" sz="2400" dirty="0"/>
              <a:t>had a slightly better recall</a:t>
            </a:r>
          </a:p>
          <a:p>
            <a:r>
              <a:rPr lang="en-CA" sz="2400" dirty="0"/>
              <a:t>Overall</a:t>
            </a:r>
          </a:p>
          <a:p>
            <a:pPr lvl="1"/>
            <a:r>
              <a:rPr lang="en-CA" sz="2200" dirty="0"/>
              <a:t>Both approaches generated very similar results with the exception of time taken to run. With the kind of data given, both performed well and were fairly accurate</a:t>
            </a:r>
          </a:p>
          <a:p>
            <a:pPr lvl="1"/>
            <a:r>
              <a:rPr lang="en-CA" sz="2200" dirty="0"/>
              <a:t>Since majority of income was -1, the models predicted based on what the majority was</a:t>
            </a:r>
            <a:r>
              <a:rPr lang="en-CA" sz="2400" dirty="0"/>
              <a:t> ([0.99159327 0.0448833 0. 0. 0. 0. 0. 0. 0. 0. 0. 0. 0. ])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19958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CA" sz="2800" dirty="0"/>
              <a:t>MULTIPLE LINEAR REGRESSION</a:t>
            </a:r>
          </a:p>
          <a:p>
            <a:r>
              <a:rPr lang="en-CA" sz="2800" dirty="0"/>
              <a:t>K-NEAREST 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68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Probably the most simple to implement from the two regression approaches and allows us to see which variable affects a dependent variable most strongly</a:t>
            </a:r>
          </a:p>
          <a:p>
            <a:pPr lvl="1"/>
            <a:r>
              <a:rPr lang="en-US" sz="2000" dirty="0"/>
              <a:t>Since I am predicting income, the most strongest variable is whether a user has a job; however, having an education, being older than 18 (in most cases) and living in a populated city will also factor into what kind of income the user has</a:t>
            </a:r>
          </a:p>
          <a:p>
            <a:r>
              <a:rPr lang="en-US" sz="2400" dirty="0"/>
              <a:t>Time to run: </a:t>
            </a:r>
            <a:r>
              <a:rPr lang="en-CA" sz="2400" dirty="0"/>
              <a:t>0.0037 milliseconds</a:t>
            </a:r>
          </a:p>
          <a:p>
            <a:r>
              <a:rPr lang="en-CA" sz="2400" dirty="0"/>
              <a:t>R</a:t>
            </a:r>
            <a:r>
              <a:rPr lang="en-CA" sz="2400" baseline="30000" dirty="0"/>
              <a:t>2</a:t>
            </a:r>
            <a:r>
              <a:rPr lang="en-CA" sz="2400" dirty="0"/>
              <a:t> score: 0. 0025</a:t>
            </a:r>
          </a:p>
          <a:p>
            <a:r>
              <a:rPr lang="en-CA" sz="2400" dirty="0"/>
              <a:t>Variance Score:  0.0025</a:t>
            </a:r>
          </a:p>
          <a:p>
            <a:r>
              <a:rPr lang="en-CA" sz="2400" dirty="0"/>
              <a:t>Mean Absolute Error: 35553.32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39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K-NEAREST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Similar to the classification approach, the k-nearest regression approach is simple but requires determination of  k-values</a:t>
            </a:r>
            <a:endParaRPr lang="en-US" sz="2200" dirty="0"/>
          </a:p>
          <a:p>
            <a:r>
              <a:rPr lang="en-US" sz="2400" dirty="0"/>
              <a:t>Time to run: </a:t>
            </a:r>
            <a:r>
              <a:rPr lang="en-CA" sz="2400" dirty="0"/>
              <a:t>0.2391 milliseconds</a:t>
            </a:r>
          </a:p>
          <a:p>
            <a:r>
              <a:rPr lang="en-CA" sz="2400" dirty="0"/>
              <a:t>R</a:t>
            </a:r>
            <a:r>
              <a:rPr lang="en-CA" sz="2400" baseline="30000" dirty="0"/>
              <a:t>2</a:t>
            </a:r>
            <a:r>
              <a:rPr lang="en-CA" sz="2400" dirty="0"/>
              <a:t> score: -0.2338</a:t>
            </a:r>
          </a:p>
          <a:p>
            <a:r>
              <a:rPr lang="en-CA" sz="2400" dirty="0"/>
              <a:t>Variance Score: -0.2337</a:t>
            </a:r>
          </a:p>
          <a:p>
            <a:r>
              <a:rPr lang="en-CA" sz="2400" dirty="0"/>
              <a:t>Mean Absolute Error: 38106.33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509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Regression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569626"/>
            <a:ext cx="8109679" cy="5606322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Multiple Linear Regression</a:t>
            </a:r>
          </a:p>
          <a:p>
            <a:pPr lvl="1"/>
            <a:r>
              <a:rPr lang="en-CA" sz="2200" dirty="0"/>
              <a:t>took less time to run (only 1.55% of the time it took K-Nearest)</a:t>
            </a:r>
          </a:p>
          <a:p>
            <a:pPr lvl="1"/>
            <a:r>
              <a:rPr lang="en-CA" sz="2400" dirty="0"/>
              <a:t>had a better R</a:t>
            </a:r>
            <a:r>
              <a:rPr lang="en-CA" sz="2400" baseline="30000" dirty="0"/>
              <a:t>2</a:t>
            </a:r>
            <a:r>
              <a:rPr lang="en-CA" sz="2400" dirty="0"/>
              <a:t> score (with K-Nearest having a negative number)</a:t>
            </a:r>
          </a:p>
          <a:p>
            <a:pPr lvl="2"/>
            <a:r>
              <a:rPr lang="en-CA" sz="2200" dirty="0"/>
              <a:t>Indicates that the model was bad for both</a:t>
            </a:r>
          </a:p>
          <a:p>
            <a:pPr lvl="1"/>
            <a:r>
              <a:rPr lang="en-CA" sz="2400" dirty="0"/>
              <a:t>had a better Variance Score (with K-Nearest having a negative number)</a:t>
            </a:r>
          </a:p>
          <a:p>
            <a:pPr lvl="2"/>
            <a:r>
              <a:rPr lang="en-CA" sz="2200" dirty="0"/>
              <a:t>Indicates that the model was bad for both</a:t>
            </a:r>
          </a:p>
          <a:p>
            <a:pPr lvl="1"/>
            <a:r>
              <a:rPr lang="en-CA" sz="2400" dirty="0"/>
              <a:t>had a better mean absolute error</a:t>
            </a:r>
            <a:endParaRPr lang="en-CA" sz="2200" dirty="0"/>
          </a:p>
          <a:p>
            <a:r>
              <a:rPr lang="en-CA" sz="2400" dirty="0"/>
              <a:t>Overall</a:t>
            </a:r>
          </a:p>
          <a:p>
            <a:pPr lvl="1"/>
            <a:r>
              <a:rPr lang="en-CA" sz="2200" dirty="0"/>
              <a:t>Both approaches generated similar results with the exception of time taken to run. Both approaches did not model the data well, while also having large errors.</a:t>
            </a:r>
          </a:p>
          <a:p>
            <a:pPr lvl="1"/>
            <a:r>
              <a:rPr lang="en-CA" sz="2200" dirty="0"/>
              <a:t>However, predictions for income using regression were greatly different from the classification predictions, with much less -1’s, and much more realistic incomes</a:t>
            </a:r>
          </a:p>
        </p:txBody>
      </p:sp>
    </p:spTree>
    <p:extLst>
      <p:ext uri="{BB962C8B-B14F-4D97-AF65-F5344CB8AC3E}">
        <p14:creationId xmlns:p14="http://schemas.microsoft.com/office/powerpoint/2010/main" val="289780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4D5B-00EE-AB44-A90A-86FA36C8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8997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Graph of 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24F276-842D-4D8C-A857-AAB196F6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As k increases, accuracy increases and then levels off just before 20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3BFE3F5-0BA3-534F-A4AB-EB96D7DB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21" y="748145"/>
            <a:ext cx="7594152" cy="53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6C6-6261-584D-AA01-540F90F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7728-9953-E94A-A7F6-F6786B2B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Upon running the model based on question 2, results for both regression and classification were very different</a:t>
            </a:r>
          </a:p>
          <a:p>
            <a:r>
              <a:rPr lang="en-US" sz="2400" dirty="0"/>
              <a:t>Both classification approaches were less accurate</a:t>
            </a:r>
          </a:p>
          <a:p>
            <a:r>
              <a:rPr lang="en-US" sz="2400" dirty="0"/>
              <a:t>Regression approaches stayed approximately the same but with much less mean absolute error</a:t>
            </a:r>
          </a:p>
          <a:p>
            <a:pPr lvl="1"/>
            <a:r>
              <a:rPr lang="en-US" sz="2000" dirty="0"/>
              <a:t>This is possibly due to the variance in location data as compared to the -1’s in the income data</a:t>
            </a:r>
          </a:p>
        </p:txBody>
      </p:sp>
    </p:spTree>
    <p:extLst>
      <p:ext uri="{BB962C8B-B14F-4D97-AF65-F5344CB8AC3E}">
        <p14:creationId xmlns:p14="http://schemas.microsoft.com/office/powerpoint/2010/main" val="257042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3D0-EA27-2545-B9E9-DCA3AA92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4BC1-3EDD-7C4E-AD96-30446343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Exploration of Dataset</a:t>
            </a:r>
          </a:p>
          <a:p>
            <a:r>
              <a:rPr lang="en-US" sz="2800" dirty="0"/>
              <a:t>Question(s) to Answer</a:t>
            </a:r>
          </a:p>
          <a:p>
            <a:r>
              <a:rPr lang="en-US" sz="2800" dirty="0"/>
              <a:t>Augmenting the Dataset</a:t>
            </a:r>
          </a:p>
          <a:p>
            <a:r>
              <a:rPr lang="en-US" sz="2800" dirty="0"/>
              <a:t>Classification Approaches</a:t>
            </a:r>
          </a:p>
          <a:p>
            <a:r>
              <a:rPr lang="en-US" sz="2800" dirty="0"/>
              <a:t>Regression Approaches</a:t>
            </a:r>
          </a:p>
          <a:p>
            <a:r>
              <a:rPr lang="en-US" sz="2800" dirty="0"/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80622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7B2D-141A-514E-968D-C94DE8AA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 continued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11FF8A-DC3B-4742-B8EF-BEB4F4A68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53018"/>
              </p:ext>
            </p:extLst>
          </p:nvPr>
        </p:nvGraphicFramePr>
        <p:xfrm>
          <a:off x="3507697" y="764499"/>
          <a:ext cx="8259582" cy="532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845">
                  <a:extLst>
                    <a:ext uri="{9D8B030D-6E8A-4147-A177-3AD203B41FA5}">
                      <a16:colId xmlns:a16="http://schemas.microsoft.com/office/drawing/2014/main" val="1735467077"/>
                    </a:ext>
                  </a:extLst>
                </a:gridCol>
                <a:gridCol w="1784912">
                  <a:extLst>
                    <a:ext uri="{9D8B030D-6E8A-4147-A177-3AD203B41FA5}">
                      <a16:colId xmlns:a16="http://schemas.microsoft.com/office/drawing/2014/main" val="2569224795"/>
                    </a:ext>
                  </a:extLst>
                </a:gridCol>
                <a:gridCol w="1789675">
                  <a:extLst>
                    <a:ext uri="{9D8B030D-6E8A-4147-A177-3AD203B41FA5}">
                      <a16:colId xmlns:a16="http://schemas.microsoft.com/office/drawing/2014/main" val="910610250"/>
                    </a:ext>
                  </a:extLst>
                </a:gridCol>
                <a:gridCol w="1152340">
                  <a:extLst>
                    <a:ext uri="{9D8B030D-6E8A-4147-A177-3AD203B41FA5}">
                      <a16:colId xmlns:a16="http://schemas.microsoft.com/office/drawing/2014/main" val="4268437041"/>
                    </a:ext>
                  </a:extLst>
                </a:gridCol>
                <a:gridCol w="1813810">
                  <a:extLst>
                    <a:ext uri="{9D8B030D-6E8A-4147-A177-3AD203B41FA5}">
                      <a16:colId xmlns:a16="http://schemas.microsoft.com/office/drawing/2014/main" val="1030852525"/>
                    </a:ext>
                  </a:extLst>
                </a:gridCol>
              </a:tblGrid>
              <a:tr h="75251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K-Nearest Class.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K-Nearest </a:t>
                      </a:r>
                      <a:r>
                        <a:rPr lang="en-US" sz="1800" dirty="0" err="1"/>
                        <a:t>Regr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197728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 to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0.1208 </a:t>
                      </a:r>
                      <a:r>
                        <a:rPr lang="en-CA" sz="1800" dirty="0" err="1"/>
                        <a:t>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0.2852 </a:t>
                      </a:r>
                      <a:r>
                        <a:rPr lang="en-CA" sz="1800" dirty="0" err="1"/>
                        <a:t>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0.0032 </a:t>
                      </a:r>
                      <a:r>
                        <a:rPr lang="en-CA" sz="1800" dirty="0" err="1"/>
                        <a:t>ms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0.3049</a:t>
                      </a:r>
                      <a:r>
                        <a:rPr lang="en-CA" sz="1800" dirty="0"/>
                        <a:t> </a:t>
                      </a:r>
                      <a:r>
                        <a:rPr lang="en-CA" sz="1800" dirty="0" err="1"/>
                        <a:t>ms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462545"/>
                  </a:ext>
                </a:extLst>
              </a:tr>
              <a:tr h="504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52.58%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50.16%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547213"/>
                  </a:ext>
                </a:extLst>
              </a:tr>
              <a:tr h="6557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Similar for both with small variance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180636"/>
                  </a:ext>
                </a:extLst>
              </a:tr>
              <a:tr h="6557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Similar for both with small variance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08682"/>
                  </a:ext>
                </a:extLst>
              </a:tr>
              <a:tr h="50487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R</a:t>
                      </a:r>
                      <a:r>
                        <a:rPr lang="en-CA" sz="1800" baseline="30000" dirty="0"/>
                        <a:t>2</a:t>
                      </a:r>
                      <a:r>
                        <a:rPr lang="en-CA" sz="1800" dirty="0"/>
                        <a:t> score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0.0036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-0.0876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479849"/>
                  </a:ext>
                </a:extLst>
              </a:tr>
              <a:tr h="50487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Variance Score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0.0036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-0.0873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344414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Mean Absolute Error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9.0625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9.4021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029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4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7B2D-141A-514E-968D-C94DE8AA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Question 2 continued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98256E8-30A1-4A3C-828F-141B00B6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As k increases, accuracy also increases but dips down at around 15, and then levels off at around 20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Compared to question 1, the graph is not as smooth but has a similar curve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AFF96D2-25D6-2541-A4D0-094C841E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21" y="748145"/>
            <a:ext cx="7594152" cy="53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DF07-F425-6B4C-BBB2-A048195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76D4-105C-9F49-A8DC-79830E13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conclusion:</a:t>
            </a:r>
          </a:p>
          <a:p>
            <a:pPr lvl="1"/>
            <a:r>
              <a:rPr lang="en-US" dirty="0"/>
              <a:t>Prediction of income is possible and can be accurate but due to lack of income data or majority of income being -1, we cannot say that the model performed well.</a:t>
            </a:r>
          </a:p>
          <a:p>
            <a:pPr lvl="1"/>
            <a:r>
              <a:rPr lang="en-US" dirty="0"/>
              <a:t>Upon scanning the job data, users </a:t>
            </a:r>
            <a:r>
              <a:rPr lang="en-US" b="1" dirty="0"/>
              <a:t>with jobs </a:t>
            </a:r>
            <a:r>
              <a:rPr lang="en-US" dirty="0"/>
              <a:t>have put -1 as their income and this indicates that the information is not correct. Therefore, we cannot predict income based on education and jobs for this dataset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Since job and location data seem to have better user inputs, perhaps I can predict which city (or state) has what kind of jobs</a:t>
            </a:r>
          </a:p>
          <a:p>
            <a:pPr lvl="2"/>
            <a:r>
              <a:rPr lang="en-US" dirty="0"/>
              <a:t>Ex: predict if tech-related jobs are in San Francisco</a:t>
            </a:r>
          </a:p>
          <a:p>
            <a:pPr lvl="2"/>
            <a:r>
              <a:rPr lang="en-US" dirty="0"/>
              <a:t>Ex: predict if entertainment jobs are in Los Angeles</a:t>
            </a:r>
          </a:p>
          <a:p>
            <a:r>
              <a:rPr lang="en-US" dirty="0"/>
              <a:t>Next Step:</a:t>
            </a:r>
          </a:p>
          <a:p>
            <a:pPr lvl="1"/>
            <a:r>
              <a:rPr lang="en-US" dirty="0"/>
              <a:t>I will try to create a ‘state’ column for each user and see if I can predict their job type (tech-related, entertainment, etc.) based on location or vice versa</a:t>
            </a:r>
          </a:p>
        </p:txBody>
      </p:sp>
    </p:spTree>
    <p:extLst>
      <p:ext uri="{BB962C8B-B14F-4D97-AF65-F5344CB8AC3E}">
        <p14:creationId xmlns:p14="http://schemas.microsoft.com/office/powerpoint/2010/main" val="26178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800" dirty="0"/>
              <a:t>To explore the dataset:</a:t>
            </a:r>
          </a:p>
          <a:p>
            <a:pPr lvl="1"/>
            <a:r>
              <a:rPr lang="en-US" sz="2000" dirty="0"/>
              <a:t>I plotted columns for Height, Age, and Income to see frequency of data</a:t>
            </a:r>
          </a:p>
          <a:p>
            <a:pPr lvl="1"/>
            <a:r>
              <a:rPr lang="en-US" sz="2000" dirty="0"/>
              <a:t>Looked at the different variety of data within each column</a:t>
            </a:r>
          </a:p>
          <a:p>
            <a:pPr lvl="2"/>
            <a:r>
              <a:rPr lang="en-US" sz="2000" dirty="0"/>
              <a:t>Ex: Location had more varying data as compared to education</a:t>
            </a:r>
          </a:p>
          <a:p>
            <a:pPr lvl="2"/>
            <a:r>
              <a:rPr lang="en-US" sz="2000" dirty="0"/>
              <a:t>Income did not have inputs from users</a:t>
            </a:r>
          </a:p>
        </p:txBody>
      </p:sp>
    </p:spTree>
    <p:extLst>
      <p:ext uri="{BB962C8B-B14F-4D97-AF65-F5344CB8AC3E}">
        <p14:creationId xmlns:p14="http://schemas.microsoft.com/office/powerpoint/2010/main" val="29833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5865-BE06-FD42-8BFE-81E206A2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868101"/>
            <a:ext cx="2947482" cy="90073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Height Frequency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BDD17F-A80A-4568-9F14-A7DEC14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768839"/>
            <a:ext cx="2947482" cy="4137439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Majority of height clustered between 60 inches to about 78 inches.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Created by extracting Height column from .</a:t>
            </a:r>
            <a:r>
              <a:rPr lang="en-US" sz="2400" dirty="0" err="1">
                <a:solidFill>
                  <a:schemeClr val="bg1"/>
                </a:solidFill>
              </a:rPr>
              <a:t>cvs</a:t>
            </a:r>
            <a:r>
              <a:rPr lang="en-US" sz="2400" dirty="0">
                <a:solidFill>
                  <a:schemeClr val="bg1"/>
                </a:solidFill>
              </a:rPr>
              <a:t> file and selecting histogram as type of graph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0E6459C-AA9C-2C42-ABD6-42DE3C2B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47" y="868100"/>
            <a:ext cx="7436901" cy="51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5865-BE06-FD42-8BFE-81E206A2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951723"/>
            <a:ext cx="2947482" cy="787136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Income Frequency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BDD17F-A80A-4568-9F14-A7DEC14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738859"/>
            <a:ext cx="2947482" cy="4167419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Majority of income is zero as most people either do not have an income or chose to not share their income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Created by extracting Income column from .</a:t>
            </a:r>
            <a:r>
              <a:rPr lang="en-US" sz="2400" dirty="0" err="1">
                <a:solidFill>
                  <a:schemeClr val="bg1"/>
                </a:solidFill>
              </a:rPr>
              <a:t>cvs</a:t>
            </a:r>
            <a:r>
              <a:rPr lang="en-US" sz="2400" dirty="0">
                <a:solidFill>
                  <a:schemeClr val="bg1"/>
                </a:solidFill>
              </a:rPr>
              <a:t> file and selecting histogram as type of graph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0E6459C-AA9C-2C42-ABD6-42DE3C2B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03" y="868100"/>
            <a:ext cx="7491989" cy="51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8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5865-BE06-FD42-8BFE-81E206A2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886869"/>
            <a:ext cx="2947482" cy="85199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Age Frequency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BDD17F-A80A-4568-9F14-A7DEC14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738859"/>
            <a:ext cx="2947482" cy="4167419"/>
          </a:xfrm>
        </p:spPr>
        <p:txBody>
          <a:bodyPr anchor="t">
            <a:normAutofit fontScale="92500"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Illustrates a better variance as compared to previous two graphs (however it should be noted that x-axis does not span a large array of numbers)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Created by extracting Age column from .</a:t>
            </a:r>
            <a:r>
              <a:rPr lang="en-US" sz="2400" dirty="0" err="1">
                <a:solidFill>
                  <a:schemeClr val="bg1"/>
                </a:solidFill>
              </a:rPr>
              <a:t>cvs</a:t>
            </a:r>
            <a:r>
              <a:rPr lang="en-US" sz="2400" dirty="0">
                <a:solidFill>
                  <a:schemeClr val="bg1"/>
                </a:solidFill>
              </a:rPr>
              <a:t> file and selection histogram as type of graph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0E6459C-AA9C-2C42-ABD6-42DE3C2B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88" y="886868"/>
            <a:ext cx="738221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1127-FA6A-AA4C-8D58-11A38C5D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B25E-A2E4-F04E-84E9-7D7A9E3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7659" y="299803"/>
            <a:ext cx="8184629" cy="6295869"/>
          </a:xfrm>
        </p:spPr>
        <p:txBody>
          <a:bodyPr/>
          <a:lstStyle/>
          <a:p>
            <a:r>
              <a:rPr lang="en-US" dirty="0"/>
              <a:t>Main Question:</a:t>
            </a:r>
          </a:p>
          <a:p>
            <a:pPr lvl="1"/>
            <a:r>
              <a:rPr lang="en-US" dirty="0"/>
              <a:t>Can I predict income, based on: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job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location</a:t>
            </a:r>
          </a:p>
          <a:p>
            <a:pPr lvl="1"/>
            <a:r>
              <a:rPr lang="en-US" dirty="0"/>
              <a:t>How I arrived at this question?</a:t>
            </a:r>
          </a:p>
          <a:p>
            <a:pPr lvl="2"/>
            <a:r>
              <a:rPr lang="en-US" dirty="0"/>
              <a:t>In the real world, one is likely to generate an income if they have an education and a job. In addition, if they are older, they likely have a job and thus income. Lastly, populated cities tend to have more jobs, therefore one is likely to have an income if they live in a populated city.</a:t>
            </a:r>
          </a:p>
          <a:p>
            <a:r>
              <a:rPr lang="en-US" dirty="0"/>
              <a:t>Secondary Question (just to see how regression &amp; classification would perform and for fun)</a:t>
            </a:r>
          </a:p>
          <a:p>
            <a:pPr lvl="1"/>
            <a:r>
              <a:rPr lang="en-US" dirty="0"/>
              <a:t>Can I predict location based on: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job</a:t>
            </a:r>
          </a:p>
          <a:p>
            <a:pPr lvl="1"/>
            <a:r>
              <a:rPr lang="en-US" dirty="0"/>
              <a:t>How I arrived at this question?</a:t>
            </a:r>
          </a:p>
          <a:p>
            <a:pPr lvl="2"/>
            <a:r>
              <a:rPr lang="en-US" dirty="0"/>
              <a:t>When I ran my code using question 1, the regression approaches were not accurate, therefore I input different variables to see how they would react.</a:t>
            </a:r>
          </a:p>
          <a:p>
            <a:pPr lvl="2"/>
            <a:r>
              <a:rPr lang="en-US" dirty="0"/>
              <a:t>Since I had already mapped data for education and job, I decided to use the data I already had</a:t>
            </a:r>
          </a:p>
        </p:txBody>
      </p:sp>
    </p:spTree>
    <p:extLst>
      <p:ext uri="{BB962C8B-B14F-4D97-AF65-F5344CB8AC3E}">
        <p14:creationId xmlns:p14="http://schemas.microsoft.com/office/powerpoint/2010/main" val="34373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B3B-E024-C542-BB86-DA67EE0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F9B9-61C6-034E-9AE0-2943CE5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864108"/>
            <a:ext cx="8109679" cy="5120640"/>
          </a:xfrm>
        </p:spPr>
        <p:txBody>
          <a:bodyPr>
            <a:normAutofit/>
          </a:bodyPr>
          <a:lstStyle/>
          <a:p>
            <a:r>
              <a:rPr lang="en-US" sz="2800" dirty="0"/>
              <a:t>To augment the dataset:</a:t>
            </a:r>
          </a:p>
          <a:p>
            <a:pPr lvl="1"/>
            <a:r>
              <a:rPr lang="en-US" sz="2200" dirty="0"/>
              <a:t>Created codes (new columns) for three different categories:</a:t>
            </a:r>
          </a:p>
          <a:p>
            <a:pPr lvl="2"/>
            <a:r>
              <a:rPr lang="en-US" sz="2200" dirty="0"/>
              <a:t>Jobs</a:t>
            </a:r>
          </a:p>
          <a:p>
            <a:pPr lvl="2"/>
            <a:r>
              <a:rPr lang="en-US" sz="2200" dirty="0"/>
              <a:t>Education</a:t>
            </a:r>
          </a:p>
          <a:p>
            <a:pPr lvl="2"/>
            <a:r>
              <a:rPr lang="en-US" sz="2200" dirty="0"/>
              <a:t>Location</a:t>
            </a:r>
          </a:p>
          <a:p>
            <a:pPr lvl="1"/>
            <a:r>
              <a:rPr lang="en-US" sz="2400" dirty="0"/>
              <a:t>How I did it?</a:t>
            </a:r>
          </a:p>
          <a:p>
            <a:pPr lvl="2"/>
            <a:r>
              <a:rPr lang="en-US" sz="2200" dirty="0"/>
              <a:t>Printed .</a:t>
            </a:r>
            <a:r>
              <a:rPr lang="en-US" sz="2200" dirty="0" err="1"/>
              <a:t>value_counts</a:t>
            </a:r>
            <a:r>
              <a:rPr lang="en-US" sz="2200" dirty="0"/>
              <a:t>() for the data I wanted (job, education, and location), and cleared </a:t>
            </a:r>
            <a:r>
              <a:rPr lang="en-US" sz="2200" dirty="0" err="1"/>
              <a:t>NaN’s</a:t>
            </a:r>
            <a:r>
              <a:rPr lang="en-US" sz="2200" dirty="0"/>
              <a:t> from the data using </a:t>
            </a:r>
            <a:r>
              <a:rPr lang="en-US" sz="2200" dirty="0" err="1"/>
              <a:t>dropna</a:t>
            </a:r>
            <a:r>
              <a:rPr lang="en-US" sz="2200" dirty="0"/>
              <a:t>() function</a:t>
            </a:r>
          </a:p>
          <a:p>
            <a:pPr lvl="2"/>
            <a:r>
              <a:rPr lang="en-US" sz="2200" dirty="0"/>
              <a:t>Mapped each option onto a number</a:t>
            </a:r>
          </a:p>
          <a:p>
            <a:pPr lvl="3"/>
            <a:r>
              <a:rPr lang="en-US" sz="2000" dirty="0"/>
              <a:t>Ex: for jobs, military is mapped to #19</a:t>
            </a:r>
          </a:p>
          <a:p>
            <a:pPr lvl="2"/>
            <a:endParaRPr lang="en-US" sz="22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987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160B-A2B7-7D4D-9A70-4A67FFC4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Codes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F50F82-5F62-0A4D-86E8-BFA44AA88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13983"/>
              </p:ext>
            </p:extLst>
          </p:nvPr>
        </p:nvGraphicFramePr>
        <p:xfrm>
          <a:off x="3582649" y="239843"/>
          <a:ext cx="7601290" cy="644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645">
                  <a:extLst>
                    <a:ext uri="{9D8B030D-6E8A-4147-A177-3AD203B41FA5}">
                      <a16:colId xmlns:a16="http://schemas.microsoft.com/office/drawing/2014/main" val="4293794791"/>
                    </a:ext>
                  </a:extLst>
                </a:gridCol>
                <a:gridCol w="3800645">
                  <a:extLst>
                    <a:ext uri="{9D8B030D-6E8A-4147-A177-3AD203B41FA5}">
                      <a16:colId xmlns:a16="http://schemas.microsoft.com/office/drawing/2014/main" val="281768122"/>
                    </a:ext>
                  </a:extLst>
                </a:gridCol>
              </a:tblGrid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job_code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2302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6806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science / tech /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48526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computer / hardware /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89596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artistic / musical / 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1316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sales / marketing / biz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3459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medicine /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4805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education / academia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71102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executive /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91017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banking / financial / 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7359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entertainment /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12588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law / legal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96368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hospitality /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47984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construction / craftsmanship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45938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clerical / administrative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96435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political / 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21337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rather not 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6274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24590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11161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67104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military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17245"/>
                  </a:ext>
                </a:extLst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5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302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1490</Words>
  <Application>Microsoft Macintosh PowerPoint</Application>
  <PresentationFormat>Widescreen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Wingdings 2</vt:lpstr>
      <vt:lpstr>Frame</vt:lpstr>
      <vt:lpstr>DATE-A-SCIENTIST</vt:lpstr>
      <vt:lpstr>Table of Contents</vt:lpstr>
      <vt:lpstr>Exploration of Dataset</vt:lpstr>
      <vt:lpstr>Height Frequency</vt:lpstr>
      <vt:lpstr>Income Frequency</vt:lpstr>
      <vt:lpstr>Age Frequency</vt:lpstr>
      <vt:lpstr>Question to Answer</vt:lpstr>
      <vt:lpstr>Augmenting the dataset</vt:lpstr>
      <vt:lpstr>Job Codes used</vt:lpstr>
      <vt:lpstr>Classification Approaches</vt:lpstr>
      <vt:lpstr>NAÏVE BAYES CLASSIFIER</vt:lpstr>
      <vt:lpstr>K-NEAREST CLASSIFIER</vt:lpstr>
      <vt:lpstr>Comparison of Classification Approachess</vt:lpstr>
      <vt:lpstr>Regression Approaches</vt:lpstr>
      <vt:lpstr>MULTIPLE LINEAR REGRESSION</vt:lpstr>
      <vt:lpstr>K-NEAREST REGRESSION</vt:lpstr>
      <vt:lpstr>Comparison of Regression Approaches</vt:lpstr>
      <vt:lpstr>Graph of k</vt:lpstr>
      <vt:lpstr>Question 2</vt:lpstr>
      <vt:lpstr>Question 2 continued</vt:lpstr>
      <vt:lpstr>Question 2 continued</vt:lpstr>
      <vt:lpstr>Conclusion /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DATE-A-SCIENTIST</dc:title>
  <dc:creator>Puneet Inder Kaur Sran</dc:creator>
  <cp:lastModifiedBy>Puneet Inder Kaur Sran</cp:lastModifiedBy>
  <cp:revision>18</cp:revision>
  <dcterms:created xsi:type="dcterms:W3CDTF">2018-11-17T21:44:25Z</dcterms:created>
  <dcterms:modified xsi:type="dcterms:W3CDTF">2018-11-17T23:40:28Z</dcterms:modified>
</cp:coreProperties>
</file>