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2"/>
  </p:sldMasterIdLst>
  <p:notesMasterIdLst>
    <p:notesMasterId r:id="rId59"/>
  </p:notesMasterIdLst>
  <p:sldIdLst>
    <p:sldId id="256" r:id="rId3"/>
    <p:sldId id="349" r:id="rId4"/>
    <p:sldId id="350" r:id="rId5"/>
    <p:sldId id="257" r:id="rId6"/>
    <p:sldId id="258" r:id="rId7"/>
    <p:sldId id="259" r:id="rId8"/>
    <p:sldId id="260" r:id="rId9"/>
    <p:sldId id="262" r:id="rId10"/>
    <p:sldId id="307" r:id="rId11"/>
    <p:sldId id="265" r:id="rId12"/>
    <p:sldId id="310" r:id="rId13"/>
    <p:sldId id="311" r:id="rId14"/>
    <p:sldId id="312" r:id="rId15"/>
    <p:sldId id="324" r:id="rId16"/>
    <p:sldId id="325" r:id="rId17"/>
    <p:sldId id="313" r:id="rId18"/>
    <p:sldId id="314" r:id="rId19"/>
    <p:sldId id="315" r:id="rId20"/>
    <p:sldId id="316" r:id="rId21"/>
    <p:sldId id="317" r:id="rId22"/>
    <p:sldId id="319" r:id="rId23"/>
    <p:sldId id="320" r:id="rId24"/>
    <p:sldId id="321" r:id="rId25"/>
    <p:sldId id="322" r:id="rId26"/>
    <p:sldId id="323" r:id="rId27"/>
    <p:sldId id="326" r:id="rId28"/>
    <p:sldId id="327" r:id="rId29"/>
    <p:sldId id="346" r:id="rId30"/>
    <p:sldId id="328" r:id="rId31"/>
    <p:sldId id="335" r:id="rId32"/>
    <p:sldId id="329" r:id="rId33"/>
    <p:sldId id="330" r:id="rId34"/>
    <p:sldId id="331" r:id="rId35"/>
    <p:sldId id="332" r:id="rId36"/>
    <p:sldId id="333" r:id="rId37"/>
    <p:sldId id="338" r:id="rId38"/>
    <p:sldId id="339" r:id="rId39"/>
    <p:sldId id="340" r:id="rId40"/>
    <p:sldId id="341" r:id="rId41"/>
    <p:sldId id="342" r:id="rId42"/>
    <p:sldId id="343" r:id="rId43"/>
    <p:sldId id="354" r:id="rId44"/>
    <p:sldId id="308" r:id="rId45"/>
    <p:sldId id="347" r:id="rId46"/>
    <p:sldId id="348" r:id="rId47"/>
    <p:sldId id="344" r:id="rId48"/>
    <p:sldId id="345" r:id="rId49"/>
    <p:sldId id="276" r:id="rId50"/>
    <p:sldId id="277" r:id="rId51"/>
    <p:sldId id="278" r:id="rId52"/>
    <p:sldId id="279" r:id="rId53"/>
    <p:sldId id="280" r:id="rId54"/>
    <p:sldId id="281" r:id="rId55"/>
    <p:sldId id="351" r:id="rId56"/>
    <p:sldId id="352" r:id="rId57"/>
    <p:sldId id="35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9261" autoAdjust="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18"/>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719C14-B954-428C-823A-0E8E88272904}" type="datetimeFigureOut">
              <a:rPr lang="en-US" smtClean="0"/>
              <a:pPr/>
              <a:t>7/29/2014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50FAB-2017-4E36-B4C3-18BC5283D0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ocs.angularjs.org/api/ng.directive:ngRepea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 you are going to make DOM transformations, it should be </a:t>
            </a:r>
            <a:r>
              <a:rPr lang="en-IN" dirty="0" smtClean="0"/>
              <a:t>compile</a:t>
            </a:r>
            <a:r>
              <a:rPr lang="en-IN" sz="1200" b="0" i="0" kern="1200" dirty="0" smtClean="0">
                <a:solidFill>
                  <a:schemeClr val="tx1"/>
                </a:solidFill>
                <a:latin typeface="+mn-lt"/>
                <a:ea typeface="+mn-ea"/>
                <a:cs typeface="+mn-cs"/>
              </a:rPr>
              <a:t>. If you want to add some features that are </a:t>
            </a:r>
            <a:r>
              <a:rPr lang="en-IN" sz="1200" b="0" i="0" kern="1200" dirty="0" err="1" smtClean="0">
                <a:solidFill>
                  <a:schemeClr val="tx1"/>
                </a:solidFill>
                <a:latin typeface="+mn-lt"/>
                <a:ea typeface="+mn-ea"/>
                <a:cs typeface="+mn-cs"/>
              </a:rPr>
              <a:t>behavior</a:t>
            </a:r>
            <a:r>
              <a:rPr lang="en-IN" sz="1200" b="0" i="0" kern="1200" dirty="0" smtClean="0">
                <a:solidFill>
                  <a:schemeClr val="tx1"/>
                </a:solidFill>
                <a:latin typeface="+mn-lt"/>
                <a:ea typeface="+mn-ea"/>
                <a:cs typeface="+mn-cs"/>
              </a:rPr>
              <a:t> changes, it should be in </a:t>
            </a:r>
            <a:r>
              <a:rPr lang="en-IN" dirty="0" smtClean="0"/>
              <a:t>link</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If a directive needs to be cloned multiple times (e.g. </a:t>
            </a:r>
            <a:r>
              <a:rPr lang="en-IN" dirty="0" err="1" smtClean="0"/>
              <a:t>ng</a:t>
            </a:r>
            <a:r>
              <a:rPr lang="en-IN" dirty="0" smtClean="0"/>
              <a:t>-repeat), we get a performance benefit as the compile function runs once for the cloned template, but the link function runs for each cloned instance. That’s why the compile function does not receive a scope.</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 you are going to make DOM transformations, it should be </a:t>
            </a:r>
            <a:r>
              <a:rPr lang="en-IN" dirty="0" smtClean="0"/>
              <a:t>compile</a:t>
            </a:r>
            <a:r>
              <a:rPr lang="en-IN" sz="1200" b="0" i="0" kern="1200" dirty="0" smtClean="0">
                <a:solidFill>
                  <a:schemeClr val="tx1"/>
                </a:solidFill>
                <a:latin typeface="+mn-lt"/>
                <a:ea typeface="+mn-ea"/>
                <a:cs typeface="+mn-cs"/>
              </a:rPr>
              <a:t>. If you want to add some features that are </a:t>
            </a:r>
            <a:r>
              <a:rPr lang="en-IN" sz="1200" b="0" i="0" kern="1200" dirty="0" err="1" smtClean="0">
                <a:solidFill>
                  <a:schemeClr val="tx1"/>
                </a:solidFill>
                <a:latin typeface="+mn-lt"/>
                <a:ea typeface="+mn-ea"/>
                <a:cs typeface="+mn-cs"/>
              </a:rPr>
              <a:t>behavior</a:t>
            </a:r>
            <a:r>
              <a:rPr lang="en-IN" sz="1200" b="0" i="0" kern="1200" dirty="0" smtClean="0">
                <a:solidFill>
                  <a:schemeClr val="tx1"/>
                </a:solidFill>
                <a:latin typeface="+mn-lt"/>
                <a:ea typeface="+mn-ea"/>
                <a:cs typeface="+mn-cs"/>
              </a:rPr>
              <a:t> changes, it should be in </a:t>
            </a:r>
            <a:r>
              <a:rPr lang="en-IN" dirty="0" smtClean="0"/>
              <a:t>link</a:t>
            </a:r>
            <a:r>
              <a:rPr lang="en-IN"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Some directives such </a:t>
            </a:r>
            <a:r>
              <a:rPr lang="en-IN" sz="1200" b="0" i="0" u="none" strike="noStrike" kern="1200" dirty="0" err="1" smtClean="0">
                <a:solidFill>
                  <a:schemeClr val="tx1"/>
                </a:solidFill>
                <a:latin typeface="+mn-lt"/>
                <a:ea typeface="+mn-ea"/>
                <a:cs typeface="+mn-cs"/>
                <a:hlinkClick r:id="rId3"/>
              </a:rPr>
              <a:t>ng</a:t>
            </a:r>
            <a:r>
              <a:rPr lang="en-IN" sz="1200" b="0" i="0" u="none" strike="noStrike" kern="1200" dirty="0" smtClean="0">
                <a:solidFill>
                  <a:schemeClr val="tx1"/>
                </a:solidFill>
                <a:latin typeface="+mn-lt"/>
                <a:ea typeface="+mn-ea"/>
                <a:cs typeface="+mn-cs"/>
                <a:hlinkClick r:id="rId3"/>
              </a:rPr>
              <a:t>-repeat</a:t>
            </a:r>
            <a:r>
              <a:rPr lang="en-IN" sz="1200" b="0" i="0" kern="1200" dirty="0" smtClean="0">
                <a:solidFill>
                  <a:schemeClr val="tx1"/>
                </a:solidFill>
                <a:latin typeface="+mn-lt"/>
                <a:ea typeface="+mn-ea"/>
                <a:cs typeface="+mn-cs"/>
              </a:rPr>
              <a:t> clone DOM elements once for each item in collection. Having a compile and link phase improves performance since the cloned template only needs to be compiled once, and then linked once for each clone instance. </a:t>
            </a:r>
            <a:r>
              <a:rPr lang="en-IN" sz="1200" b="1" i="0" kern="1200" dirty="0" smtClean="0">
                <a:solidFill>
                  <a:schemeClr val="tx1"/>
                </a:solidFill>
                <a:latin typeface="+mn-lt"/>
                <a:ea typeface="+mn-ea"/>
                <a:cs typeface="+mn-cs"/>
              </a:rPr>
              <a:t>Sho</a:t>
            </a:r>
            <a:r>
              <a:rPr lang="en-IN" sz="1200" b="1" i="0" kern="1200" baseline="0" dirty="0" smtClean="0">
                <a:solidFill>
                  <a:schemeClr val="tx1"/>
                </a:solidFill>
                <a:latin typeface="+mn-lt"/>
                <a:ea typeface="+mn-ea"/>
                <a:cs typeface="+mn-cs"/>
              </a:rPr>
              <a:t>w example </a:t>
            </a:r>
            <a:r>
              <a:rPr lang="en-IN" sz="1200" b="1" i="0" kern="1200" baseline="0" smtClean="0">
                <a:solidFill>
                  <a:schemeClr val="tx1"/>
                </a:solidFill>
                <a:latin typeface="+mn-lt"/>
                <a:ea typeface="+mn-ea"/>
                <a:cs typeface="+mn-cs"/>
              </a:rPr>
              <a:t>for compile only DOM.</a:t>
            </a:r>
            <a:endParaRPr lang="en-IN" b="1"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Doing so generally makes it easier to determine what directives a given element matches.</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Create a new injector that can provide components defined in our </a:t>
            </a:r>
            <a:r>
              <a:rPr lang="en-IN" sz="1200" kern="1200" dirty="0" err="1" smtClean="0">
                <a:solidFill>
                  <a:schemeClr val="tx1"/>
                </a:solidFill>
                <a:latin typeface="+mn-lt"/>
                <a:ea typeface="+mn-ea"/>
                <a:cs typeface="+mn-cs"/>
              </a:rPr>
              <a:t>myModule</a:t>
            </a:r>
            <a:r>
              <a:rPr lang="en-IN" sz="1200" b="0" i="0" kern="1200" dirty="0" smtClean="0">
                <a:solidFill>
                  <a:schemeClr val="tx1"/>
                </a:solidFill>
                <a:latin typeface="+mn-lt"/>
                <a:ea typeface="+mn-ea"/>
                <a:cs typeface="+mn-cs"/>
              </a:rPr>
              <a:t> module and request our </a:t>
            </a:r>
            <a:r>
              <a:rPr lang="en-IN" sz="1200" kern="1200" dirty="0" smtClean="0">
                <a:solidFill>
                  <a:schemeClr val="tx1"/>
                </a:solidFill>
                <a:latin typeface="+mn-lt"/>
                <a:ea typeface="+mn-ea"/>
                <a:cs typeface="+mn-cs"/>
              </a:rPr>
              <a:t>greeter</a:t>
            </a:r>
            <a:r>
              <a:rPr lang="en-IN" sz="1200" b="0" i="0" kern="1200" dirty="0" smtClean="0">
                <a:solidFill>
                  <a:schemeClr val="tx1"/>
                </a:solidFill>
                <a:latin typeface="+mn-lt"/>
                <a:ea typeface="+mn-ea"/>
                <a:cs typeface="+mn-cs"/>
              </a:rPr>
              <a:t> service from the injector. (This is usually done automatically by angular bootstrap).</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Providers have the advantage that they can be configured during the module configuration phase.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IN" dirty="0" smtClean="0"/>
              <a:t>scaffold - a temporary arrangement erected around a building for convenience of workers</a:t>
            </a:r>
          </a:p>
          <a:p>
            <a:pPr>
              <a:buNone/>
            </a:pPr>
            <a:r>
              <a:rPr lang="en-IN" dirty="0" smtClean="0"/>
              <a:t>	an erection of metal poles and wooden planks used by men at work on (the outside of) a building.</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Angular &amp; Ember: Do things framework way</a:t>
            </a:r>
          </a:p>
          <a:p>
            <a:r>
              <a:rPr lang="en-IN" dirty="0" smtClean="0"/>
              <a:t>Learning Curve: Lack of examples</a:t>
            </a:r>
          </a:p>
          <a:p>
            <a:r>
              <a:rPr lang="en-IN" dirty="0" smtClean="0"/>
              <a:t>Angular is slow in comparison </a:t>
            </a:r>
            <a:r>
              <a:rPr lang="en-IN" dirty="0" err="1" smtClean="0"/>
              <a:t>boz</a:t>
            </a:r>
            <a:r>
              <a:rPr lang="en-IN" dirty="0" smtClean="0"/>
              <a:t> of digest loop</a:t>
            </a:r>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endParaRPr lang="en-IN" dirty="0" smtClean="0"/>
          </a:p>
        </p:txBody>
      </p:sp>
      <p:sp>
        <p:nvSpPr>
          <p:cNvPr id="4" name="Slide Number Placeholder 3"/>
          <p:cNvSpPr>
            <a:spLocks noGrp="1"/>
          </p:cNvSpPr>
          <p:nvPr>
            <p:ph type="sldNum" sz="quarter" idx="10"/>
          </p:nvPr>
        </p:nvSpPr>
        <p:spPr/>
        <p:txBody>
          <a:bodyPr/>
          <a:lstStyle/>
          <a:p>
            <a:fld id="{A7C50FAB-2017-4E36-B4C3-18BC5283D0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Configuration blocks</a:t>
            </a:r>
            <a:r>
              <a:rPr lang="en-IN" sz="1200" b="0" i="0" kern="1200" dirty="0" smtClean="0">
                <a:solidFill>
                  <a:schemeClr val="tx1"/>
                </a:solidFill>
                <a:latin typeface="+mn-lt"/>
                <a:ea typeface="+mn-ea"/>
                <a:cs typeface="+mn-cs"/>
              </a:rPr>
              <a:t> - get executed during the provider registrations and configuration phase. Only providers and constants can be injected into configuration blocks. This is to prevent accidental instantiation of services before they have been fully configured.</a:t>
            </a:r>
          </a:p>
          <a:p>
            <a:r>
              <a:rPr lang="en-IN" sz="1200" b="1" i="0" kern="1200" dirty="0" smtClean="0">
                <a:solidFill>
                  <a:schemeClr val="tx1"/>
                </a:solidFill>
                <a:latin typeface="+mn-lt"/>
                <a:ea typeface="+mn-ea"/>
                <a:cs typeface="+mn-cs"/>
              </a:rPr>
              <a:t>Run blocks</a:t>
            </a:r>
            <a:r>
              <a:rPr lang="en-IN" sz="1200" b="0" i="0" kern="1200" dirty="0" smtClean="0">
                <a:solidFill>
                  <a:schemeClr val="tx1"/>
                </a:solidFill>
                <a:latin typeface="+mn-lt"/>
                <a:ea typeface="+mn-ea"/>
                <a:cs typeface="+mn-cs"/>
              </a:rPr>
              <a:t> - get executed after the injector is created and are used to </a:t>
            </a:r>
            <a:r>
              <a:rPr lang="en-IN" sz="1200" b="0" i="0" kern="1200" dirty="0" err="1" smtClean="0">
                <a:solidFill>
                  <a:schemeClr val="tx1"/>
                </a:solidFill>
                <a:latin typeface="+mn-lt"/>
                <a:ea typeface="+mn-ea"/>
                <a:cs typeface="+mn-cs"/>
              </a:rPr>
              <a:t>kickstart</a:t>
            </a:r>
            <a:r>
              <a:rPr lang="en-IN" sz="1200" b="0" i="0" kern="1200" dirty="0" smtClean="0">
                <a:solidFill>
                  <a:schemeClr val="tx1"/>
                </a:solidFill>
                <a:latin typeface="+mn-lt"/>
                <a:ea typeface="+mn-ea"/>
                <a:cs typeface="+mn-cs"/>
              </a:rPr>
              <a:t> the application. Only instances and constants can be injected into run blocks. This is to prevent further system configuration during application run time.</a:t>
            </a: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base"/>
            <a:r>
              <a:rPr lang="en-IN" sz="1200" b="0" i="0" kern="1200" dirty="0" smtClean="0">
                <a:solidFill>
                  <a:schemeClr val="tx1"/>
                </a:solidFill>
                <a:latin typeface="+mn-lt"/>
                <a:ea typeface="+mn-ea"/>
                <a:cs typeface="+mn-cs"/>
              </a:rPr>
              <a:t>$compile - it can take the whole </a:t>
            </a:r>
            <a:r>
              <a:rPr lang="en-IN" sz="1200" b="0" i="0" kern="1200" dirty="0" err="1" smtClean="0">
                <a:solidFill>
                  <a:schemeClr val="tx1"/>
                </a:solidFill>
                <a:latin typeface="+mn-lt"/>
                <a:ea typeface="+mn-ea"/>
                <a:cs typeface="+mn-cs"/>
              </a:rPr>
              <a:t>markup</a:t>
            </a:r>
            <a:r>
              <a:rPr lang="en-IN" sz="1200" b="0" i="0" kern="1200" dirty="0" smtClean="0">
                <a:solidFill>
                  <a:schemeClr val="tx1"/>
                </a:solidFill>
                <a:latin typeface="+mn-lt"/>
                <a:ea typeface="+mn-ea"/>
                <a:cs typeface="+mn-cs"/>
              </a:rPr>
              <a:t> and turn it linking function that, when executed against a certain scope will turn a piece of HTML text into dynamic, live DOM with all the directives (here: </a:t>
            </a:r>
            <a:r>
              <a:rPr lang="en-IN" sz="1200" b="0" i="0" kern="1200" dirty="0" err="1" smtClean="0">
                <a:solidFill>
                  <a:schemeClr val="tx1"/>
                </a:solidFill>
                <a:latin typeface="+mn-lt"/>
                <a:ea typeface="+mn-ea"/>
                <a:cs typeface="+mn-cs"/>
              </a:rPr>
              <a:t>ng-src</a:t>
            </a:r>
            <a:r>
              <a:rPr lang="en-IN" sz="1200" b="0" i="0" kern="1200" dirty="0" smtClean="0">
                <a:solidFill>
                  <a:schemeClr val="tx1"/>
                </a:solidFill>
                <a:latin typeface="+mn-lt"/>
                <a:ea typeface="+mn-ea"/>
                <a:cs typeface="+mn-cs"/>
              </a:rPr>
              <a:t>) reacting to model changes. One would invoke it as follows: $compile(</a:t>
            </a:r>
            <a:r>
              <a:rPr lang="en-IN" sz="1200" b="0" i="0" kern="1200" dirty="0" err="1" smtClean="0">
                <a:solidFill>
                  <a:schemeClr val="tx1"/>
                </a:solidFill>
                <a:latin typeface="+mn-lt"/>
                <a:ea typeface="+mn-ea"/>
                <a:cs typeface="+mn-cs"/>
              </a:rPr>
              <a:t>imgHtml</a:t>
            </a:r>
            <a:r>
              <a:rPr lang="en-IN" sz="1200" b="0" i="0" kern="1200" dirty="0" smtClean="0">
                <a:solidFill>
                  <a:schemeClr val="tx1"/>
                </a:solidFill>
                <a:latin typeface="+mn-lt"/>
                <a:ea typeface="+mn-ea"/>
                <a:cs typeface="+mn-cs"/>
              </a:rPr>
              <a:t>)($scope) and would get DOM element with all the DOM event bounds as a result. $compile is making us of $</a:t>
            </a:r>
            <a:r>
              <a:rPr lang="en-IN" sz="1200" b="0" i="0" kern="1200" dirty="0" err="1" smtClean="0">
                <a:solidFill>
                  <a:schemeClr val="tx1"/>
                </a:solidFill>
                <a:latin typeface="+mn-lt"/>
                <a:ea typeface="+mn-ea"/>
                <a:cs typeface="+mn-cs"/>
              </a:rPr>
              <a:t>interoplate</a:t>
            </a:r>
            <a:r>
              <a:rPr lang="en-IN" sz="1200" b="0" i="0" kern="1200" dirty="0" smtClean="0">
                <a:solidFill>
                  <a:schemeClr val="tx1"/>
                </a:solidFill>
                <a:latin typeface="+mn-lt"/>
                <a:ea typeface="+mn-ea"/>
                <a:cs typeface="+mn-cs"/>
              </a:rPr>
              <a:t> (among other things) to do its job.</a:t>
            </a:r>
          </a:p>
          <a:p>
            <a:pPr fontAlgn="base"/>
            <a:r>
              <a:rPr lang="en-IN" sz="1200" b="0" i="0" kern="1200" dirty="0" smtClean="0">
                <a:solidFill>
                  <a:schemeClr val="tx1"/>
                </a:solidFill>
                <a:latin typeface="+mn-lt"/>
                <a:ea typeface="+mn-ea"/>
                <a:cs typeface="+mn-cs"/>
              </a:rPr>
              <a:t>$interpolate knows how to process a string with embedded interpolation expressions, ex.: /path/{{name}}.{{extension}}. In other words it can take a string with interpolation expressions, a scope and turn it into the resulting text. One can think of the $</a:t>
            </a:r>
            <a:r>
              <a:rPr lang="en-IN" sz="1200" b="0" i="0" kern="1200" dirty="0" err="1" smtClean="0">
                <a:solidFill>
                  <a:schemeClr val="tx1"/>
                </a:solidFill>
                <a:latin typeface="+mn-lt"/>
                <a:ea typeface="+mn-ea"/>
                <a:cs typeface="+mn-cs"/>
              </a:rPr>
              <a:t>interpolationservice</a:t>
            </a:r>
            <a:r>
              <a:rPr lang="en-IN" sz="1200" b="0" i="0" kern="1200" dirty="0" smtClean="0">
                <a:solidFill>
                  <a:schemeClr val="tx1"/>
                </a:solidFill>
                <a:latin typeface="+mn-lt"/>
                <a:ea typeface="+mn-ea"/>
                <a:cs typeface="+mn-cs"/>
              </a:rPr>
              <a:t> as of very simple, string-based template language. Given the above example one would use this service like: $interpolate("/path/{{name}}.{{extension}}")($scope) to get the path/image.jpg string as a result.</a:t>
            </a:r>
          </a:p>
          <a:p>
            <a:pPr fontAlgn="base"/>
            <a:r>
              <a:rPr lang="en-IN" sz="1200" b="0" i="0" kern="1200" dirty="0" smtClean="0">
                <a:solidFill>
                  <a:schemeClr val="tx1"/>
                </a:solidFill>
                <a:latin typeface="+mn-lt"/>
                <a:ea typeface="+mn-ea"/>
                <a:cs typeface="+mn-cs"/>
              </a:rPr>
              <a:t>$parse is used by $interpolate to evaluate individual expressions (name, extension) against a scope. It can be used to both </a:t>
            </a:r>
            <a:r>
              <a:rPr lang="en-IN" sz="1200" b="0" i="1" kern="1200" dirty="0" smtClean="0">
                <a:solidFill>
                  <a:schemeClr val="tx1"/>
                </a:solidFill>
                <a:latin typeface="+mn-lt"/>
                <a:ea typeface="+mn-ea"/>
                <a:cs typeface="+mn-cs"/>
              </a:rPr>
              <a:t>read</a:t>
            </a:r>
            <a:r>
              <a:rPr lang="en-IN" sz="1200" b="0" i="0" kern="1200" dirty="0" smtClean="0">
                <a:solidFill>
                  <a:schemeClr val="tx1"/>
                </a:solidFill>
                <a:latin typeface="+mn-lt"/>
                <a:ea typeface="+mn-ea"/>
                <a:cs typeface="+mn-cs"/>
              </a:rPr>
              <a:t> and </a:t>
            </a:r>
            <a:r>
              <a:rPr lang="en-IN" sz="1200" b="0" i="1" kern="1200" dirty="0" smtClean="0">
                <a:solidFill>
                  <a:schemeClr val="tx1"/>
                </a:solidFill>
                <a:latin typeface="+mn-lt"/>
                <a:ea typeface="+mn-ea"/>
                <a:cs typeface="+mn-cs"/>
              </a:rPr>
              <a:t>set</a:t>
            </a:r>
            <a:r>
              <a:rPr lang="en-IN" sz="1200" b="0" i="0" kern="1200" dirty="0" smtClean="0">
                <a:solidFill>
                  <a:schemeClr val="tx1"/>
                </a:solidFill>
                <a:latin typeface="+mn-lt"/>
                <a:ea typeface="+mn-ea"/>
                <a:cs typeface="+mn-cs"/>
              </a:rPr>
              <a:t> values for a give expression. For example, to evaluate the name expression one would do: $parse('name')($scope) to get the "image" value. To set the value one would do: `$parse('name').assign($scope, 'image2')</a:t>
            </a:r>
          </a:p>
          <a:p>
            <a:endParaRPr lang="en-US" dirty="0" smtClean="0"/>
          </a:p>
          <a:p>
            <a:endParaRPr lang="en-US" dirty="0" smtClean="0"/>
          </a:p>
          <a:p>
            <a:pPr fontAlgn="base"/>
            <a:r>
              <a:rPr lang="en-IN" sz="1200" b="0" i="0" kern="1200" dirty="0" smtClean="0">
                <a:solidFill>
                  <a:schemeClr val="tx1"/>
                </a:solidFill>
                <a:latin typeface="+mn-lt"/>
                <a:ea typeface="+mn-ea"/>
                <a:cs typeface="+mn-cs"/>
              </a:rPr>
              <a:t>$parse is concerned with individual expressions only (name, extension). It is read-write service.</a:t>
            </a:r>
          </a:p>
          <a:p>
            <a:pPr fontAlgn="base"/>
            <a:r>
              <a:rPr lang="en-IN" sz="1200" b="0" i="0" kern="1200" dirty="0" smtClean="0">
                <a:solidFill>
                  <a:schemeClr val="tx1"/>
                </a:solidFill>
                <a:latin typeface="+mn-lt"/>
                <a:ea typeface="+mn-ea"/>
                <a:cs typeface="+mn-cs"/>
              </a:rPr>
              <a:t>$interpolate is read only and is concerned with string containing multiple expressions (/path/{{name}}.{{extension}})</a:t>
            </a:r>
          </a:p>
          <a:p>
            <a:pPr fontAlgn="base"/>
            <a:r>
              <a:rPr lang="en-IN" sz="1200" b="0" i="0" kern="1200" dirty="0" smtClean="0">
                <a:solidFill>
                  <a:schemeClr val="tx1"/>
                </a:solidFill>
                <a:latin typeface="+mn-lt"/>
                <a:ea typeface="+mn-ea"/>
                <a:cs typeface="+mn-cs"/>
              </a:rPr>
              <a:t>$compile is at the hart of </a:t>
            </a:r>
            <a:r>
              <a:rPr lang="en-IN" sz="1200" b="0" i="0" kern="1200" dirty="0" err="1" smtClean="0">
                <a:solidFill>
                  <a:schemeClr val="tx1"/>
                </a:solidFill>
                <a:latin typeface="+mn-lt"/>
                <a:ea typeface="+mn-ea"/>
                <a:cs typeface="+mn-cs"/>
              </a:rPr>
              <a:t>AngularJS</a:t>
            </a:r>
            <a:r>
              <a:rPr lang="en-IN" sz="1200" b="0" i="0" kern="1200" dirty="0" smtClean="0">
                <a:solidFill>
                  <a:schemeClr val="tx1"/>
                </a:solidFill>
                <a:latin typeface="+mn-lt"/>
                <a:ea typeface="+mn-ea"/>
                <a:cs typeface="+mn-cs"/>
              </a:rPr>
              <a:t> machinery and can turn HTML strings (with directives and interpolation expressions) into live DOM.</a:t>
            </a:r>
            <a:endParaRPr lang="en-IN" sz="1200" b="0" i="0" kern="120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7C50FAB-2017-4E36-B4C3-18BC5283D052}"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angular-context</a:t>
            </a:r>
            <a:r>
              <a:rPr lang="en-US" sz="1200" b="0" i="0" kern="1200" baseline="0" dirty="0" smtClean="0">
                <a:solidFill>
                  <a:schemeClr val="tx1"/>
                </a:solidFill>
                <a:latin typeface="+mn-lt"/>
                <a:ea typeface="+mn-ea"/>
                <a:cs typeface="+mn-cs"/>
              </a:rPr>
              <a:t> extends event-loop of browser and fires $digest loop</a:t>
            </a:r>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2752E-850D-42F7-BB41-AD4E9F0D941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63927E-3D88-47B4-A776-C83151316D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63927E-3D88-47B4-A776-C83151316DF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AC9F48-6C75-49D1-8273-F2920763976E}" type="datetimeFigureOut">
              <a:rPr lang="en-IN" smtClean="0"/>
              <a:pPr/>
              <a:t>29-07-2014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863927E-3D88-47B4-A776-C83151316DF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AC9F48-6C75-49D1-8273-F2920763976E}" type="datetimeFigureOut">
              <a:rPr lang="en-IN" smtClean="0"/>
              <a:pPr/>
              <a:t>29-07-2014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63927E-3D88-47B4-A776-C83151316DF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yearofmoo-articles/AngularJS-Testing-Article/blob/master/test/karma-midway.conf.js" TargetMode="External"/><Relationship Id="rId2" Type="http://schemas.openxmlformats.org/officeDocument/2006/relationships/hyperlink" Target="https://github.com/yearofmoo-articles/AngularJS-Testing-Article/blob/master/test/karma-unit.conf.js" TargetMode="External"/><Relationship Id="rId1" Type="http://schemas.openxmlformats.org/officeDocument/2006/relationships/slideLayout" Target="../slideLayouts/slideLayout2.xml"/><Relationship Id="rId4" Type="http://schemas.openxmlformats.org/officeDocument/2006/relationships/hyperlink" Target="https://github.com/yearofmoo-articles/AngularJS-Testing-Article/blob/master/test/karma-e2e.conf.j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endParaRPr lang="en-IN" dirty="0"/>
          </a:p>
        </p:txBody>
      </p:sp>
      <p:sp>
        <p:nvSpPr>
          <p:cNvPr id="3" name="Subtitle 2"/>
          <p:cNvSpPr>
            <a:spLocks noGrp="1"/>
          </p:cNvSpPr>
          <p:nvPr>
            <p:ph type="subTitle" idx="1"/>
          </p:nvPr>
        </p:nvSpPr>
        <p:spPr/>
        <p:txBody>
          <a:bodyPr/>
          <a:lstStyle/>
          <a:p>
            <a:r>
              <a:rPr lang="en-US" dirty="0" err="1" smtClean="0"/>
              <a:t>Puneet</a:t>
            </a:r>
            <a:r>
              <a:rPr lang="en-US" dirty="0" smtClean="0"/>
              <a:t> </a:t>
            </a:r>
            <a:r>
              <a:rPr lang="en-US" dirty="0" err="1" smtClean="0"/>
              <a:t>Vashisht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1714480" y="3015210"/>
            <a:ext cx="6172200" cy="1056732"/>
          </a:xfrm>
          <a:prstGeom prst="rect">
            <a:avLst/>
          </a:prstGeom>
          <a:solidFill>
            <a:srgbClr val="9999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err="1"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ngularJS</a:t>
            </a: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is a full-featured </a:t>
            </a:r>
            <a:b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sz="3000" b="0" i="0" u="none" strike="noStrike" kern="1200" cap="none" spc="0" normalizeH="0" baseline="0" noProof="0" dirty="0" smtClean="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SPA framework</a:t>
            </a:r>
            <a:endParaRPr kumimoji="0" lang="en-US" sz="30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1341218" y="1057907"/>
            <a:ext cx="204313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Data Binding</a:t>
            </a:r>
            <a:endParaRPr lang="en-US" sz="1600" dirty="0">
              <a:latin typeface="Century" pitchFamily="18" charset="0"/>
              <a:ea typeface="Tahoma" panose="020B0604030504040204" pitchFamily="34" charset="0"/>
              <a:cs typeface="Tahoma" panose="020B0604030504040204" pitchFamily="34" charset="0"/>
            </a:endParaRPr>
          </a:p>
        </p:txBody>
      </p:sp>
      <p:sp>
        <p:nvSpPr>
          <p:cNvPr id="7" name="Rectangle 6"/>
          <p:cNvSpPr/>
          <p:nvPr/>
        </p:nvSpPr>
        <p:spPr bwMode="auto">
          <a:xfrm>
            <a:off x="3614308" y="1057907"/>
            <a:ext cx="9715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MVC</a:t>
            </a:r>
            <a:endParaRPr lang="en-US" sz="1600" dirty="0">
              <a:latin typeface="Century" pitchFamily="18" charset="0"/>
              <a:ea typeface="Tahoma" panose="020B0604030504040204" pitchFamily="34" charset="0"/>
              <a:cs typeface="Tahoma" panose="020B0604030504040204" pitchFamily="34" charset="0"/>
            </a:endParaRPr>
          </a:p>
        </p:txBody>
      </p:sp>
      <p:sp>
        <p:nvSpPr>
          <p:cNvPr id="8" name="Rectangle 7"/>
          <p:cNvSpPr/>
          <p:nvPr/>
        </p:nvSpPr>
        <p:spPr bwMode="auto">
          <a:xfrm>
            <a:off x="4815812" y="1057907"/>
            <a:ext cx="131445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Routing</a:t>
            </a:r>
            <a:endParaRPr lang="en-US" sz="1600" dirty="0">
              <a:latin typeface="Century" pitchFamily="18" charset="0"/>
              <a:ea typeface="Tahoma" panose="020B0604030504040204" pitchFamily="34" charset="0"/>
              <a:cs typeface="Tahoma" panose="020B0604030504040204" pitchFamily="34" charset="0"/>
            </a:endParaRPr>
          </a:p>
        </p:txBody>
      </p:sp>
      <p:sp>
        <p:nvSpPr>
          <p:cNvPr id="9" name="Rectangle 8"/>
          <p:cNvSpPr/>
          <p:nvPr/>
        </p:nvSpPr>
        <p:spPr bwMode="auto">
          <a:xfrm>
            <a:off x="3000364" y="1971668"/>
            <a:ext cx="1627572"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Templates</a:t>
            </a:r>
            <a:endParaRPr lang="en-US" sz="1600" dirty="0">
              <a:latin typeface="Century" pitchFamily="18" charset="0"/>
              <a:ea typeface="Tahoma" panose="020B0604030504040204" pitchFamily="34" charset="0"/>
              <a:cs typeface="Tahoma" panose="020B0604030504040204" pitchFamily="34" charset="0"/>
            </a:endParaRPr>
          </a:p>
        </p:txBody>
      </p:sp>
      <p:sp>
        <p:nvSpPr>
          <p:cNvPr id="10" name="Rectangle 9"/>
          <p:cNvSpPr/>
          <p:nvPr/>
        </p:nvSpPr>
        <p:spPr bwMode="auto">
          <a:xfrm>
            <a:off x="1214414" y="4500580"/>
            <a:ext cx="163827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ViewModel</a:t>
            </a:r>
            <a:endParaRPr lang="en-US" sz="1600" dirty="0">
              <a:latin typeface="Century" pitchFamily="18" charset="0"/>
              <a:ea typeface="Tahoma" panose="020B0604030504040204" pitchFamily="34" charset="0"/>
              <a:cs typeface="Tahoma" panose="020B0604030504040204" pitchFamily="34" charset="0"/>
            </a:endParaRPr>
          </a:p>
        </p:txBody>
      </p:sp>
      <p:sp>
        <p:nvSpPr>
          <p:cNvPr id="11" name="Rectangle 10"/>
          <p:cNvSpPr/>
          <p:nvPr/>
        </p:nvSpPr>
        <p:spPr bwMode="auto">
          <a:xfrm>
            <a:off x="4975961" y="4500580"/>
            <a:ext cx="1143000"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Views</a:t>
            </a:r>
            <a:endParaRPr lang="en-US" sz="1600" dirty="0">
              <a:latin typeface="Century" pitchFamily="18" charset="0"/>
              <a:ea typeface="Tahoma" panose="020B0604030504040204" pitchFamily="34" charset="0"/>
              <a:cs typeface="Tahoma" panose="020B0604030504040204" pitchFamily="34" charset="0"/>
            </a:endParaRPr>
          </a:p>
        </p:txBody>
      </p:sp>
      <p:sp>
        <p:nvSpPr>
          <p:cNvPr id="12" name="Rectangle 11"/>
          <p:cNvSpPr/>
          <p:nvPr/>
        </p:nvSpPr>
        <p:spPr bwMode="auto">
          <a:xfrm>
            <a:off x="1214426" y="5471229"/>
            <a:ext cx="1714500" cy="457200"/>
          </a:xfrm>
          <a:prstGeom prst="rect">
            <a:avLst/>
          </a:prstGeom>
          <a:gradFill flip="none"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3" name="Rectangle 12"/>
          <p:cNvSpPr/>
          <p:nvPr/>
        </p:nvSpPr>
        <p:spPr bwMode="auto">
          <a:xfrm>
            <a:off x="3143240" y="5472130"/>
            <a:ext cx="3071834"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Dependency Injection</a:t>
            </a:r>
            <a:endParaRPr lang="en-US" sz="1600" dirty="0">
              <a:latin typeface="Century" pitchFamily="18" charset="0"/>
              <a:ea typeface="Tahoma" panose="020B0604030504040204" pitchFamily="34" charset="0"/>
              <a:cs typeface="Tahoma" panose="020B0604030504040204" pitchFamily="34" charset="0"/>
            </a:endParaRPr>
          </a:p>
        </p:txBody>
      </p:sp>
      <p:sp>
        <p:nvSpPr>
          <p:cNvPr id="14" name="Rectangle 13"/>
          <p:cNvSpPr/>
          <p:nvPr/>
        </p:nvSpPr>
        <p:spPr bwMode="auto">
          <a:xfrm>
            <a:off x="6339288" y="4500580"/>
            <a:ext cx="1518859" cy="45720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Directives</a:t>
            </a:r>
            <a:endParaRPr lang="en-US" sz="1600" dirty="0">
              <a:latin typeface="Century" pitchFamily="18" charset="0"/>
              <a:ea typeface="Tahoma" panose="020B0604030504040204" pitchFamily="34" charset="0"/>
              <a:cs typeface="Tahoma" panose="020B0604030504040204" pitchFamily="34" charset="0"/>
            </a:endParaRPr>
          </a:p>
        </p:txBody>
      </p:sp>
      <p:sp>
        <p:nvSpPr>
          <p:cNvPr id="15" name="Rectangle 14"/>
          <p:cNvSpPr/>
          <p:nvPr/>
        </p:nvSpPr>
        <p:spPr bwMode="auto">
          <a:xfrm>
            <a:off x="6360215" y="1057907"/>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Testing</a:t>
            </a:r>
            <a:endParaRPr lang="en-US" sz="1600" dirty="0">
              <a:latin typeface="Century" pitchFamily="18" charset="0"/>
              <a:ea typeface="Tahoma" panose="020B0604030504040204" pitchFamily="34" charset="0"/>
              <a:cs typeface="Tahoma" panose="020B0604030504040204" pitchFamily="34" charset="0"/>
            </a:endParaRPr>
          </a:p>
        </p:txBody>
      </p:sp>
      <p:sp>
        <p:nvSpPr>
          <p:cNvPr id="16" name="Rectangle 15"/>
          <p:cNvSpPr/>
          <p:nvPr/>
        </p:nvSpPr>
        <p:spPr bwMode="auto">
          <a:xfrm>
            <a:off x="3073016" y="4500580"/>
            <a:ext cx="1714500" cy="4572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Controllers</a:t>
            </a:r>
            <a:endParaRPr lang="en-US" sz="1600" dirty="0">
              <a:latin typeface="Century" pitchFamily="18" charset="0"/>
              <a:ea typeface="Tahoma" panose="020B0604030504040204" pitchFamily="34" charset="0"/>
              <a:cs typeface="Tahoma" panose="020B0604030504040204" pitchFamily="34" charset="0"/>
            </a:endParaRPr>
          </a:p>
        </p:txBody>
      </p:sp>
      <p:sp>
        <p:nvSpPr>
          <p:cNvPr id="17" name="Rectangle 16"/>
          <p:cNvSpPr/>
          <p:nvPr/>
        </p:nvSpPr>
        <p:spPr bwMode="auto">
          <a:xfrm>
            <a:off x="1328725" y="1971668"/>
            <a:ext cx="1457325"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dirty="0" err="1">
                <a:latin typeface="Century" pitchFamily="18" charset="0"/>
                <a:ea typeface="Tahoma" panose="020B0604030504040204" pitchFamily="34" charset="0"/>
                <a:cs typeface="Tahoma" panose="020B0604030504040204" pitchFamily="34" charset="0"/>
              </a:rPr>
              <a:t>jqLite</a:t>
            </a:r>
            <a:endParaRPr lang="en-US" sz="1600" dirty="0">
              <a:latin typeface="Century" pitchFamily="18" charset="0"/>
              <a:ea typeface="Tahoma" panose="020B0604030504040204" pitchFamily="34" charset="0"/>
              <a:cs typeface="Tahoma" panose="020B0604030504040204" pitchFamily="34" charset="0"/>
            </a:endParaRPr>
          </a:p>
        </p:txBody>
      </p:sp>
      <p:sp>
        <p:nvSpPr>
          <p:cNvPr id="18" name="Rectangle 17"/>
          <p:cNvSpPr/>
          <p:nvPr/>
        </p:nvSpPr>
        <p:spPr bwMode="auto">
          <a:xfrm>
            <a:off x="6429388" y="5471229"/>
            <a:ext cx="1528786"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Validation</a:t>
            </a:r>
            <a:endParaRPr lang="en-US" sz="1600" dirty="0">
              <a:latin typeface="Century" pitchFamily="18" charset="0"/>
              <a:ea typeface="Tahoma" panose="020B0604030504040204" pitchFamily="34" charset="0"/>
              <a:cs typeface="Tahoma" panose="020B0604030504040204" pitchFamily="34" charset="0"/>
            </a:endParaRPr>
          </a:p>
        </p:txBody>
      </p:sp>
      <p:sp>
        <p:nvSpPr>
          <p:cNvPr id="19" name="Rectangle 18"/>
          <p:cNvSpPr/>
          <p:nvPr/>
        </p:nvSpPr>
        <p:spPr bwMode="auto">
          <a:xfrm>
            <a:off x="6431653"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Factories</a:t>
            </a:r>
            <a:endParaRPr lang="en-US" sz="1600" dirty="0">
              <a:latin typeface="Century" pitchFamily="18" charset="0"/>
              <a:ea typeface="Tahoma" panose="020B0604030504040204" pitchFamily="34" charset="0"/>
              <a:cs typeface="Tahoma" panose="020B0604030504040204" pitchFamily="34" charset="0"/>
            </a:endParaRPr>
          </a:p>
        </p:txBody>
      </p:sp>
      <p:sp>
        <p:nvSpPr>
          <p:cNvPr id="20" name="Rectangle 19"/>
          <p:cNvSpPr/>
          <p:nvPr/>
        </p:nvSpPr>
        <p:spPr bwMode="auto">
          <a:xfrm>
            <a:off x="4860017" y="1971668"/>
            <a:ext cx="1355057" cy="457200"/>
          </a:xfrm>
          <a:prstGeom prst="rect">
            <a:avLst/>
          </a:prstGeom>
          <a:ln>
            <a:noFill/>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400" dirty="0">
                <a:latin typeface="Century" pitchFamily="18" charset="0"/>
                <a:ea typeface="Tahoma" panose="020B0604030504040204" pitchFamily="34" charset="0"/>
                <a:cs typeface="Tahoma" panose="020B0604030504040204" pitchFamily="34" charset="0"/>
              </a:rPr>
              <a:t>History</a:t>
            </a:r>
            <a:endParaRPr lang="en-US" sz="1600" dirty="0">
              <a:latin typeface="Century" pitchFamily="18" charset="0"/>
              <a:ea typeface="Tahoma" panose="020B0604030504040204" pitchFamily="34" charset="0"/>
              <a:cs typeface="Tahoma" panose="020B0604030504040204" pitchFamily="34" charset="0"/>
            </a:endParaRPr>
          </a:p>
        </p:txBody>
      </p:sp>
      <p:pic>
        <p:nvPicPr>
          <p:cNvPr id="4" name="Picture 2" descr="http://www.rocketglow.com/assets/angularjs-logo-54138a1b605b98a25beb50f3061bf05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25955" y="2876696"/>
            <a:ext cx="834390" cy="83439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3"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8" fill="hold" grpId="0" nodeType="after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1+#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2" presetClass="entr" presetSubtype="2"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1+#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2" fill="hold" grpId="0" nodeType="afterEffect">
                                  <p:stCondLst>
                                    <p:cond delay="50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4" fill="hold" grpId="0" nodeType="afterEffect">
                                  <p:stCondLst>
                                    <p:cond delay="50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12" fill="hold" grpId="0" nodeType="afterEffect">
                                  <p:stCondLst>
                                    <p:cond delay="50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0-#ppt_w/2"/>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childTnLst>
                          </p:cTn>
                        </p:par>
                        <p:par>
                          <p:cTn id="65" fill="hold">
                            <p:stCondLst>
                              <p:cond delay="3500"/>
                            </p:stCondLst>
                            <p:childTnLst>
                              <p:par>
                                <p:cTn id="66" presetID="2" presetClass="entr" presetSubtype="6" fill="hold" grpId="0" nodeType="after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1+#ppt_w/2"/>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childTnLst>
                          </p:cTn>
                        </p:par>
                        <p:par>
                          <p:cTn id="70" fill="hold">
                            <p:stCondLst>
                              <p:cond delay="4500"/>
                            </p:stCondLst>
                            <p:childTnLst>
                              <p:par>
                                <p:cTn id="71" presetID="2" presetClass="entr" presetSubtype="4" fill="hold" grpId="0" nodeType="afterEffect">
                                  <p:stCondLst>
                                    <p:cond delay="50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 presetClass="entr" presetSubtype="6" fill="hold" grpId="0" nodeType="afterEffect">
                                  <p:stCondLst>
                                    <p:cond delay="50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1+#ppt_w/2"/>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8" name="Content Placeholder 2"/>
          <p:cNvSpPr>
            <a:spLocks noGrp="1"/>
          </p:cNvSpPr>
          <p:nvPr>
            <p:ph idx="1"/>
          </p:nvPr>
        </p:nvSpPr>
        <p:spPr>
          <a:xfrm>
            <a:off x="457200" y="1935480"/>
            <a:ext cx="8229600" cy="4389120"/>
          </a:xfrm>
        </p:spPr>
        <p:txBody>
          <a:bodyPr>
            <a:normAutofit lnSpcReduction="10000"/>
          </a:bodyPr>
          <a:lstStyle/>
          <a:p>
            <a:endParaRPr lang="en-IN" dirty="0" smtClean="0"/>
          </a:p>
          <a:p>
            <a:r>
              <a:rPr lang="en-IN" dirty="0" smtClean="0"/>
              <a:t>Module is a container for different parts app – controllers, services, filters, directives, etc</a:t>
            </a:r>
          </a:p>
          <a:p>
            <a:pPr lvl="1"/>
            <a:r>
              <a:rPr lang="en-IN" b="1" dirty="0" err="1" smtClean="0"/>
              <a:t>angular.module</a:t>
            </a:r>
            <a:r>
              <a:rPr lang="en-IN" b="1" dirty="0" smtClean="0"/>
              <a:t>(name, [requires], [</a:t>
            </a:r>
            <a:r>
              <a:rPr lang="en-IN" b="1" dirty="0" err="1" smtClean="0"/>
              <a:t>configFn</a:t>
            </a:r>
            <a:r>
              <a:rPr lang="en-IN" b="1" dirty="0" smtClean="0"/>
              <a:t>])</a:t>
            </a:r>
            <a:endParaRPr lang="en-IN" dirty="0" smtClean="0"/>
          </a:p>
          <a:p>
            <a:pPr lvl="1">
              <a:buNone/>
            </a:pPr>
            <a:endParaRPr lang="en-IN" dirty="0" smtClean="0"/>
          </a:p>
          <a:p>
            <a:r>
              <a:rPr lang="fr-FR" dirty="0" smtClean="0"/>
              <a:t>Package code as </a:t>
            </a:r>
            <a:r>
              <a:rPr lang="fr-FR" dirty="0" err="1" smtClean="0"/>
              <a:t>reusable</a:t>
            </a:r>
            <a:r>
              <a:rPr lang="fr-FR" dirty="0" smtClean="0"/>
              <a:t> modules.</a:t>
            </a:r>
          </a:p>
          <a:p>
            <a:r>
              <a:rPr lang="en-IN" dirty="0" smtClean="0"/>
              <a:t>Unit tests only have to load relevant modules</a:t>
            </a:r>
          </a:p>
          <a:p>
            <a:r>
              <a:rPr lang="en-IN" dirty="0" smtClean="0"/>
              <a:t>The modules can be loaded in any order (or even in parallel)</a:t>
            </a:r>
          </a:p>
          <a:p>
            <a:r>
              <a:rPr lang="en-US" dirty="0" smtClean="0"/>
              <a:t>Easier to understand code and maintain.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IN" dirty="0"/>
          </a:p>
        </p:txBody>
      </p:sp>
      <p:sp>
        <p:nvSpPr>
          <p:cNvPr id="3" name="Content Placeholder 2"/>
          <p:cNvSpPr>
            <a:spLocks noGrp="1"/>
          </p:cNvSpPr>
          <p:nvPr>
            <p:ph idx="1"/>
          </p:nvPr>
        </p:nvSpPr>
        <p:spPr>
          <a:xfrm>
            <a:off x="428596" y="2357430"/>
            <a:ext cx="8229600" cy="3279470"/>
          </a:xfrm>
        </p:spPr>
        <p:txBody>
          <a:bodyPr>
            <a:normAutofit lnSpcReduction="10000"/>
          </a:bodyPr>
          <a:lstStyle/>
          <a:p>
            <a:r>
              <a:rPr lang="en-US" sz="2400" dirty="0" smtClean="0"/>
              <a:t>Scopes serve as the</a:t>
            </a:r>
            <a:r>
              <a:rPr lang="en-US" sz="2400" b="1" dirty="0" smtClean="0"/>
              <a:t> GLUE </a:t>
            </a:r>
            <a:r>
              <a:rPr lang="en-US" sz="2400" dirty="0" smtClean="0"/>
              <a:t>b/w Controller  &amp; View</a:t>
            </a:r>
          </a:p>
          <a:p>
            <a:endParaRPr lang="en-US" sz="2400" dirty="0" smtClean="0"/>
          </a:p>
          <a:p>
            <a:r>
              <a:rPr lang="en-US" sz="2400" dirty="0" smtClean="0"/>
              <a:t>When Angular starts to run and generate the view, it will create a binding from the root </a:t>
            </a:r>
            <a:r>
              <a:rPr lang="en-US" sz="2400" dirty="0" err="1" smtClean="0"/>
              <a:t>ng</a:t>
            </a:r>
            <a:r>
              <a:rPr lang="en-US" sz="2400" dirty="0" smtClean="0"/>
              <a:t>-app element to the $</a:t>
            </a:r>
            <a:r>
              <a:rPr lang="en-US" sz="2400" dirty="0" err="1" smtClean="0"/>
              <a:t>rootScope</a:t>
            </a:r>
            <a:r>
              <a:rPr lang="en-US" sz="2400" dirty="0" smtClean="0"/>
              <a:t> </a:t>
            </a:r>
          </a:p>
          <a:p>
            <a:endParaRPr lang="en-US" sz="2400" dirty="0" smtClean="0"/>
          </a:p>
          <a:p>
            <a:r>
              <a:rPr lang="en-US" sz="2400" dirty="0" smtClean="0"/>
              <a:t>This $</a:t>
            </a:r>
            <a:r>
              <a:rPr lang="en-US" sz="2400" dirty="0" err="1" smtClean="0"/>
              <a:t>rootScope</a:t>
            </a:r>
            <a:r>
              <a:rPr lang="en-US" sz="2400" dirty="0" smtClean="0"/>
              <a:t> is the eventual parent of all $scope objects </a:t>
            </a:r>
            <a:br>
              <a:rPr lang="en-US" sz="2400" dirty="0" smtClean="0"/>
            </a:br>
            <a:endParaRPr lang="en-US" sz="2400" dirty="0" smtClean="0"/>
          </a:p>
          <a:p>
            <a:endParaRPr lang="en-US" sz="2400" dirty="0" smtClean="0"/>
          </a:p>
          <a:p>
            <a:endParaRPr lang="en-US" sz="2000" dirty="0" smtClean="0"/>
          </a:p>
        </p:txBody>
      </p:sp>
      <p:cxnSp>
        <p:nvCxnSpPr>
          <p:cNvPr id="5" name="Straight Connector 4"/>
          <p:cNvCxnSpPr/>
          <p:nvPr/>
        </p:nvCxnSpPr>
        <p:spPr>
          <a:xfrm>
            <a:off x="971600" y="5929330"/>
            <a:ext cx="717230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5357826"/>
            <a:ext cx="181901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Controller</a:t>
            </a:r>
            <a:endParaRPr lang="en-IN" sz="2400" b="1" dirty="0"/>
          </a:p>
        </p:txBody>
      </p:sp>
      <p:sp>
        <p:nvSpPr>
          <p:cNvPr id="8" name="TextBox 7"/>
          <p:cNvSpPr txBox="1"/>
          <p:nvPr/>
        </p:nvSpPr>
        <p:spPr>
          <a:xfrm>
            <a:off x="3991376" y="6029286"/>
            <a:ext cx="1509318"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MODEL</a:t>
            </a:r>
            <a:endParaRPr lang="en-IN" sz="2400" b="1" dirty="0"/>
          </a:p>
        </p:txBody>
      </p:sp>
      <p:sp>
        <p:nvSpPr>
          <p:cNvPr id="9" name="TextBox 8"/>
          <p:cNvSpPr txBox="1"/>
          <p:nvPr/>
        </p:nvSpPr>
        <p:spPr>
          <a:xfrm>
            <a:off x="7561566" y="5357826"/>
            <a:ext cx="1145980" cy="461665"/>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400" b="1" dirty="0" smtClean="0"/>
              <a:t>View</a:t>
            </a:r>
            <a:endParaRPr lang="en-IN"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Scopes Do?</a:t>
            </a:r>
            <a:endParaRPr lang="en-IN" dirty="0"/>
          </a:p>
        </p:txBody>
      </p:sp>
      <p:sp>
        <p:nvSpPr>
          <p:cNvPr id="3" name="Content Placeholder 2"/>
          <p:cNvSpPr>
            <a:spLocks noGrp="1"/>
          </p:cNvSpPr>
          <p:nvPr>
            <p:ph idx="1"/>
          </p:nvPr>
        </p:nvSpPr>
        <p:spPr>
          <a:xfrm>
            <a:off x="428596" y="2060848"/>
            <a:ext cx="8229600" cy="4392488"/>
          </a:xfrm>
        </p:spPr>
        <p:txBody>
          <a:bodyPr>
            <a:normAutofit lnSpcReduction="10000"/>
          </a:bodyPr>
          <a:lstStyle/>
          <a:p>
            <a:r>
              <a:rPr lang="en-US" sz="2400" dirty="0" smtClean="0"/>
              <a:t>Provide observers to watch for model changes</a:t>
            </a:r>
          </a:p>
          <a:p>
            <a:endParaRPr lang="en-US" sz="2400" dirty="0" smtClean="0"/>
          </a:p>
          <a:p>
            <a:r>
              <a:rPr lang="en-US" sz="2400" dirty="0" smtClean="0"/>
              <a:t>Provide the ability to propagate model changes through the application </a:t>
            </a:r>
          </a:p>
          <a:p>
            <a:endParaRPr lang="en-US" sz="2400" dirty="0" smtClean="0"/>
          </a:p>
          <a:p>
            <a:r>
              <a:rPr lang="en-US" sz="2400" dirty="0" smtClean="0"/>
              <a:t>They can be nested such that they can isolate functionality and model properties </a:t>
            </a:r>
          </a:p>
          <a:p>
            <a:endParaRPr lang="en-US" sz="2400" dirty="0" smtClean="0"/>
          </a:p>
          <a:p>
            <a:r>
              <a:rPr lang="en-US" sz="2400" dirty="0" smtClean="0"/>
              <a:t>Provide an execution environment in which expressions are evaluated </a:t>
            </a:r>
            <a:br>
              <a:rPr lang="en-US" sz="2400" dirty="0" smtClean="0"/>
            </a:br>
            <a:endParaRPr lang="en-US" sz="2400" dirty="0" smtClean="0"/>
          </a:p>
          <a:p>
            <a:endParaRPr lang="en-US" sz="2400" dirty="0" smtClean="0"/>
          </a:p>
          <a:p>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Update of View</a:t>
            </a:r>
            <a:endParaRPr lang="en-IN"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7200" dirty="0" smtClean="0"/>
              <a:t>MAGIC</a:t>
            </a:r>
            <a:r>
              <a:rPr lang="en-US" sz="11500" dirty="0" smtClean="0"/>
              <a:t>?</a:t>
            </a:r>
            <a:endParaRPr lang="en-IN" sz="7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Digest Loop</a:t>
            </a:r>
            <a:endParaRPr lang="en-IN" dirty="0"/>
          </a:p>
        </p:txBody>
      </p:sp>
      <p:pic>
        <p:nvPicPr>
          <p:cNvPr id="1026" name="Picture 2" descr="http://docs.angularjs.org/img/guide/concepts-runtime.png"/>
          <p:cNvPicPr>
            <a:picLocks noChangeAspect="1" noChangeArrowheads="1"/>
          </p:cNvPicPr>
          <p:nvPr/>
        </p:nvPicPr>
        <p:blipFill>
          <a:blip r:embed="rId3" cstate="print"/>
          <a:srcRect/>
          <a:stretch>
            <a:fillRect/>
          </a:stretch>
        </p:blipFill>
        <p:spPr bwMode="auto">
          <a:xfrm>
            <a:off x="1691680" y="2060848"/>
            <a:ext cx="5904656" cy="45258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16</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404522" y="2060848"/>
            <a:ext cx="8668072" cy="923330"/>
          </a:xfrm>
          <a:prstGeom prst="rect">
            <a:avLst/>
          </a:prstGeom>
          <a:noFill/>
          <a:ln>
            <a:solidFill>
              <a:schemeClr val="bg2">
                <a:lumMod val="75000"/>
              </a:schemeClr>
            </a:solidFill>
          </a:ln>
        </p:spPr>
        <p:txBody>
          <a:bodyPr wrap="square" rtlCol="0">
            <a:spAutoFit/>
          </a:bodyPr>
          <a:lstStyle/>
          <a:p>
            <a:pPr algn="just"/>
            <a:r>
              <a:rPr lang="en-US" b="1" dirty="0"/>
              <a:t>The $watch </a:t>
            </a:r>
            <a:r>
              <a:rPr lang="en-US" b="1" dirty="0" smtClean="0"/>
              <a:t>list - </a:t>
            </a:r>
            <a:r>
              <a:rPr lang="en-US" dirty="0"/>
              <a:t>Every time you bind something in the UI you insert a </a:t>
            </a:r>
            <a:r>
              <a:rPr lang="en-US" i="1" dirty="0" smtClean="0"/>
              <a:t>$watch</a:t>
            </a:r>
            <a:r>
              <a:rPr lang="en-US" dirty="0"/>
              <a:t> in a </a:t>
            </a:r>
            <a:r>
              <a:rPr lang="en-US" i="1" dirty="0" smtClean="0"/>
              <a:t>$watch list. </a:t>
            </a:r>
            <a:r>
              <a:rPr lang="en-US" dirty="0" smtClean="0"/>
              <a:t>Imagine the $watch as something that is able to detect changes in the model</a:t>
            </a:r>
            <a:endParaRPr lang="en-US" i="1" dirty="0">
              <a:latin typeface="Century" pitchFamily="18" charset="0"/>
            </a:endParaRPr>
          </a:p>
        </p:txBody>
      </p:sp>
      <p:sp>
        <p:nvSpPr>
          <p:cNvPr id="15" name="TextBox 14"/>
          <p:cNvSpPr txBox="1"/>
          <p:nvPr/>
        </p:nvSpPr>
        <p:spPr>
          <a:xfrm>
            <a:off x="5429256" y="3966229"/>
            <a:ext cx="3276600" cy="1534473"/>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Here, even though we have two things attached to the </a:t>
            </a:r>
            <a:r>
              <a:rPr lang="en-US" dirty="0" smtClean="0"/>
              <a:t>$scope</a:t>
            </a:r>
            <a:r>
              <a:rPr lang="en-US" dirty="0"/>
              <a:t>, only one is bound. So in this case we only created one </a:t>
            </a:r>
            <a:r>
              <a:rPr lang="en-US" dirty="0" smtClean="0"/>
              <a:t>$watch</a:t>
            </a:r>
            <a:r>
              <a:rPr lang="en-US" dirty="0"/>
              <a:t>.</a:t>
            </a:r>
            <a:endParaRPr lang="en-US" dirty="0">
              <a:latin typeface="Century" pitchFamily="18" charset="0"/>
            </a:endParaRPr>
          </a:p>
        </p:txBody>
      </p:sp>
      <p:sp>
        <p:nvSpPr>
          <p:cNvPr id="17" name="TextBox 16"/>
          <p:cNvSpPr txBox="1"/>
          <p:nvPr/>
        </p:nvSpPr>
        <p:spPr>
          <a:xfrm>
            <a:off x="428596" y="3733800"/>
            <a:ext cx="4767266"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app.controller('MainCtrl</a:t>
            </a:r>
            <a:r>
              <a:rPr lang="en-US" dirty="0" smtClean="0"/>
              <a:t>',function</a:t>
            </a:r>
            <a:r>
              <a:rPr lang="en-US" dirty="0"/>
              <a:t>($scope</a:t>
            </a:r>
            <a:r>
              <a:rPr lang="en-US" dirty="0" smtClean="0"/>
              <a:t>){</a:t>
            </a:r>
          </a:p>
          <a:p>
            <a:pPr algn="just"/>
            <a:r>
              <a:rPr lang="en-US" dirty="0" smtClean="0"/>
              <a:t>	$</a:t>
            </a:r>
            <a:r>
              <a:rPr lang="en-US" dirty="0"/>
              <a:t>scope.foo </a:t>
            </a:r>
            <a:r>
              <a:rPr lang="en-US" b="1" dirty="0"/>
              <a:t>=</a:t>
            </a:r>
            <a:r>
              <a:rPr lang="en-US" dirty="0"/>
              <a:t> </a:t>
            </a:r>
            <a:r>
              <a:rPr lang="en-US" dirty="0" smtClean="0"/>
              <a:t>"</a:t>
            </a:r>
            <a:r>
              <a:rPr lang="en-US" dirty="0" err="1" smtClean="0"/>
              <a:t>Foo</a:t>
            </a:r>
            <a:r>
              <a:rPr lang="en-US" dirty="0" smtClean="0"/>
              <a:t>";</a:t>
            </a:r>
          </a:p>
          <a:p>
            <a:pPr algn="just"/>
            <a:r>
              <a:rPr lang="en-US" dirty="0"/>
              <a:t>	</a:t>
            </a:r>
            <a:r>
              <a:rPr lang="en-US" dirty="0" smtClean="0"/>
              <a:t>$</a:t>
            </a:r>
            <a:r>
              <a:rPr lang="en-US" dirty="0"/>
              <a:t>scope.world </a:t>
            </a:r>
            <a:r>
              <a:rPr lang="en-US" b="1" dirty="0"/>
              <a:t>=</a:t>
            </a:r>
            <a:r>
              <a:rPr lang="en-US" dirty="0"/>
              <a:t> "World</a:t>
            </a:r>
            <a:r>
              <a:rPr lang="en-US" dirty="0" smtClean="0"/>
              <a:t>";</a:t>
            </a:r>
          </a:p>
          <a:p>
            <a:pPr algn="just"/>
            <a:r>
              <a:rPr lang="en-US" dirty="0" smtClean="0"/>
              <a:t>});</a:t>
            </a:r>
            <a:endParaRPr lang="en-US" dirty="0">
              <a:latin typeface="Century" pitchFamily="18" charset="0"/>
            </a:endParaRPr>
          </a:p>
        </p:txBody>
      </p:sp>
      <p:sp>
        <p:nvSpPr>
          <p:cNvPr id="18" name="TextBox 17"/>
          <p:cNvSpPr txBox="1"/>
          <p:nvPr/>
        </p:nvSpPr>
        <p:spPr>
          <a:xfrm>
            <a:off x="428596" y="5334000"/>
            <a:ext cx="2052622" cy="381016"/>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Hello, {{ World }}</a:t>
            </a:r>
            <a:endParaRPr lang="en-US" dirty="0">
              <a:latin typeface="Century" pitchFamily="18" charset="0"/>
            </a:endParaRPr>
          </a:p>
        </p:txBody>
      </p:sp>
      <p:sp>
        <p:nvSpPr>
          <p:cNvPr id="25" name="Title 3"/>
          <p:cNvSpPr txBox="1">
            <a:spLocks/>
          </p:cNvSpPr>
          <p:nvPr/>
        </p:nvSpPr>
        <p:spPr>
          <a:xfrm>
            <a:off x="304800" y="1371600"/>
            <a:ext cx="4481514"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The $watch list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17</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643570" y="2085795"/>
            <a:ext cx="3276600" cy="1200329"/>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a:t>How many </a:t>
            </a:r>
            <a:r>
              <a:rPr lang="en-US" i="1" dirty="0" smtClean="0"/>
              <a:t>$watch</a:t>
            </a:r>
            <a:r>
              <a:rPr lang="en-US" dirty="0"/>
              <a:t> are created here? </a:t>
            </a:r>
            <a:r>
              <a:rPr lang="en-US" dirty="0" smtClean="0"/>
              <a:t>If </a:t>
            </a:r>
            <a:r>
              <a:rPr lang="en-US" dirty="0"/>
              <a:t>we have 10 people in the list it will be </a:t>
            </a:r>
            <a:endParaRPr lang="en-US" dirty="0" smtClean="0"/>
          </a:p>
          <a:p>
            <a:pPr algn="just"/>
            <a:r>
              <a:rPr lang="en-US" dirty="0" smtClean="0"/>
              <a:t>(2 * 10) + 1</a:t>
            </a:r>
            <a:r>
              <a:rPr lang="en-US" dirty="0"/>
              <a:t>, AKA </a:t>
            </a:r>
            <a:r>
              <a:rPr lang="en-US" dirty="0" smtClean="0"/>
              <a:t>21</a:t>
            </a:r>
            <a:r>
              <a:rPr lang="en-US" dirty="0"/>
              <a:t> </a:t>
            </a:r>
            <a:r>
              <a:rPr lang="en-US" dirty="0" smtClean="0"/>
              <a:t>$watch</a:t>
            </a:r>
            <a:endParaRPr lang="en-US" i="1" dirty="0">
              <a:latin typeface="Century" pitchFamily="18" charset="0"/>
            </a:endParaRPr>
          </a:p>
        </p:txBody>
      </p:sp>
      <p:sp>
        <p:nvSpPr>
          <p:cNvPr id="14" name="TextBox 13"/>
          <p:cNvSpPr txBox="1"/>
          <p:nvPr/>
        </p:nvSpPr>
        <p:spPr>
          <a:xfrm>
            <a:off x="228600" y="2047876"/>
            <a:ext cx="5257800" cy="92333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app.controller('MainCtrl</a:t>
            </a:r>
            <a:r>
              <a:rPr lang="en-US" dirty="0" smtClean="0"/>
              <a:t>',function</a:t>
            </a:r>
            <a:r>
              <a:rPr lang="en-US" dirty="0"/>
              <a:t>($scope</a:t>
            </a:r>
            <a:r>
              <a:rPr lang="en-US" dirty="0" smtClean="0"/>
              <a:t>){ 	$</a:t>
            </a:r>
            <a:r>
              <a:rPr lang="en-US" dirty="0"/>
              <a:t>scope.people </a:t>
            </a:r>
            <a:r>
              <a:rPr lang="en-US" b="1" dirty="0"/>
              <a:t>=</a:t>
            </a:r>
            <a:r>
              <a:rPr lang="en-US" dirty="0"/>
              <a:t> </a:t>
            </a:r>
            <a:r>
              <a:rPr lang="en-US" dirty="0" smtClean="0"/>
              <a:t>[...];</a:t>
            </a:r>
          </a:p>
          <a:p>
            <a:pPr algn="just"/>
            <a:r>
              <a:rPr lang="en-US" dirty="0" smtClean="0"/>
              <a:t>});</a:t>
            </a:r>
            <a:endParaRPr lang="en-US" dirty="0">
              <a:latin typeface="Century" pitchFamily="18" charset="0"/>
            </a:endParaRPr>
          </a:p>
        </p:txBody>
      </p:sp>
      <p:sp>
        <p:nvSpPr>
          <p:cNvPr id="15" name="TextBox 14"/>
          <p:cNvSpPr txBox="1"/>
          <p:nvPr/>
        </p:nvSpPr>
        <p:spPr>
          <a:xfrm>
            <a:off x="5643570" y="4152566"/>
            <a:ext cx="3276600" cy="923330"/>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smtClean="0"/>
              <a:t>Everything </a:t>
            </a:r>
            <a:r>
              <a:rPr lang="en-US" dirty="0"/>
              <a:t>that is bound in our UI using directives creates a </a:t>
            </a:r>
            <a:r>
              <a:rPr lang="en-US" dirty="0" smtClean="0"/>
              <a:t>$watch</a:t>
            </a:r>
            <a:endParaRPr lang="en-US" dirty="0">
              <a:latin typeface="Century" pitchFamily="18" charset="0"/>
            </a:endParaRPr>
          </a:p>
        </p:txBody>
      </p:sp>
      <p:sp>
        <p:nvSpPr>
          <p:cNvPr id="17" name="TextBox 16"/>
          <p:cNvSpPr txBox="1"/>
          <p:nvPr/>
        </p:nvSpPr>
        <p:spPr>
          <a:xfrm>
            <a:off x="242894" y="4094812"/>
            <a:ext cx="5257800" cy="147732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&lt;ul</a:t>
            </a:r>
            <a:r>
              <a:rPr lang="en-US" b="1" dirty="0" smtClean="0"/>
              <a:t>&gt;</a:t>
            </a:r>
          </a:p>
          <a:p>
            <a:pPr algn="just"/>
            <a:r>
              <a:rPr lang="en-US" b="1" dirty="0"/>
              <a:t>	</a:t>
            </a:r>
            <a:r>
              <a:rPr lang="en-US" b="1" dirty="0" smtClean="0"/>
              <a:t>&lt;li </a:t>
            </a:r>
            <a:r>
              <a:rPr lang="en-US" dirty="0" err="1" smtClean="0"/>
              <a:t>ng</a:t>
            </a:r>
            <a:r>
              <a:rPr lang="en-US" dirty="0" smtClean="0"/>
              <a:t>-repeat</a:t>
            </a:r>
            <a:r>
              <a:rPr lang="en-US" dirty="0"/>
              <a:t>="person in people"</a:t>
            </a:r>
            <a:r>
              <a:rPr lang="en-US" b="1" dirty="0"/>
              <a:t>&gt;</a:t>
            </a:r>
            <a:r>
              <a:rPr lang="en-US" dirty="0"/>
              <a:t> </a:t>
            </a:r>
            <a:r>
              <a:rPr lang="en-US" dirty="0" smtClean="0"/>
              <a:t>			{{</a:t>
            </a:r>
            <a:r>
              <a:rPr lang="en-US" dirty="0"/>
              <a:t>person.name}} - {{</a:t>
            </a:r>
            <a:r>
              <a:rPr lang="en-US" dirty="0" err="1"/>
              <a:t>person.age</a:t>
            </a:r>
            <a:r>
              <a:rPr lang="en-US" dirty="0" smtClean="0"/>
              <a:t>}}</a:t>
            </a:r>
          </a:p>
          <a:p>
            <a:pPr algn="just"/>
            <a:r>
              <a:rPr lang="en-US" b="1" dirty="0"/>
              <a:t>	</a:t>
            </a:r>
            <a:r>
              <a:rPr lang="en-US" b="1" dirty="0" smtClean="0"/>
              <a:t>&lt;/</a:t>
            </a:r>
            <a:r>
              <a:rPr lang="en-US" b="1" dirty="0"/>
              <a:t>li&gt;</a:t>
            </a:r>
            <a:r>
              <a:rPr lang="en-US" dirty="0"/>
              <a:t> </a:t>
            </a:r>
            <a:endParaRPr lang="en-US" dirty="0" smtClean="0"/>
          </a:p>
          <a:p>
            <a:pPr algn="just"/>
            <a:r>
              <a:rPr lang="en-US" b="1" dirty="0" smtClean="0"/>
              <a:t>&lt;/</a:t>
            </a:r>
            <a:r>
              <a:rPr lang="en-US" b="1" dirty="0"/>
              <a:t>ul&gt;</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18</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715000" y="2165986"/>
            <a:ext cx="3276600" cy="1477328"/>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a:t>When the browser receives an event that can be managed by </a:t>
            </a:r>
            <a:r>
              <a:rPr lang="en-US" dirty="0" smtClean="0"/>
              <a:t>the angular context</a:t>
            </a:r>
            <a:r>
              <a:rPr lang="en-US" dirty="0"/>
              <a:t> the </a:t>
            </a:r>
            <a:r>
              <a:rPr lang="en-US" dirty="0" smtClean="0"/>
              <a:t>$digest</a:t>
            </a:r>
            <a:r>
              <a:rPr lang="en-US" dirty="0"/>
              <a:t> </a:t>
            </a:r>
            <a:endParaRPr lang="en-US" dirty="0" smtClean="0"/>
          </a:p>
          <a:p>
            <a:pPr algn="just"/>
            <a:r>
              <a:rPr lang="en-US" dirty="0" smtClean="0"/>
              <a:t>loop </a:t>
            </a:r>
            <a:r>
              <a:rPr lang="en-US" dirty="0"/>
              <a:t>will be </a:t>
            </a:r>
            <a:r>
              <a:rPr lang="en-US" dirty="0" smtClean="0"/>
              <a:t>fired that processes the</a:t>
            </a:r>
            <a:r>
              <a:rPr lang="en-US" dirty="0"/>
              <a:t> </a:t>
            </a:r>
            <a:r>
              <a:rPr lang="en-US" dirty="0" smtClean="0"/>
              <a:t>$watch</a:t>
            </a:r>
            <a:r>
              <a:rPr lang="en-US" dirty="0"/>
              <a:t> </a:t>
            </a:r>
            <a:r>
              <a:rPr lang="en-US" dirty="0" smtClean="0"/>
              <a:t>list</a:t>
            </a:r>
            <a:endParaRPr lang="en-US" i="1" dirty="0">
              <a:latin typeface="Century" pitchFamily="18" charset="0"/>
            </a:endParaRPr>
          </a:p>
        </p:txBody>
      </p:sp>
      <p:sp>
        <p:nvSpPr>
          <p:cNvPr id="14" name="TextBox 13"/>
          <p:cNvSpPr txBox="1"/>
          <p:nvPr/>
        </p:nvSpPr>
        <p:spPr>
          <a:xfrm>
            <a:off x="228600" y="2143116"/>
            <a:ext cx="5257800" cy="147732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 </a:t>
            </a:r>
            <a:r>
              <a:rPr lang="en-US" dirty="0" smtClean="0"/>
              <a:t>{</a:t>
            </a:r>
          </a:p>
          <a:p>
            <a:pPr algn="just"/>
            <a:r>
              <a:rPr lang="en-US" dirty="0" smtClean="0"/>
              <a:t>	$</a:t>
            </a:r>
            <a:r>
              <a:rPr lang="en-US" dirty="0"/>
              <a:t>scope.name </a:t>
            </a:r>
            <a:r>
              <a:rPr lang="en-US" b="1" dirty="0"/>
              <a:t>=</a:t>
            </a:r>
            <a:r>
              <a:rPr lang="en-US" dirty="0"/>
              <a:t> "</a:t>
            </a:r>
            <a:r>
              <a:rPr lang="en-US" dirty="0" err="1"/>
              <a:t>Foo</a:t>
            </a:r>
            <a:r>
              <a:rPr lang="en-US" dirty="0" smtClean="0"/>
              <a:t>";</a:t>
            </a:r>
          </a:p>
          <a:p>
            <a:pPr algn="just"/>
            <a:r>
              <a:rPr lang="en-US" dirty="0"/>
              <a:t>	</a:t>
            </a:r>
            <a:r>
              <a:rPr lang="en-US" dirty="0" smtClean="0"/>
              <a:t>$scope.changeFoo </a:t>
            </a:r>
            <a:r>
              <a:rPr lang="en-US" b="1" dirty="0" smtClean="0"/>
              <a:t>= </a:t>
            </a:r>
            <a:r>
              <a:rPr lang="en-US" dirty="0" smtClean="0"/>
              <a:t>function() {</a:t>
            </a:r>
          </a:p>
          <a:p>
            <a:pPr algn="just"/>
            <a:r>
              <a:rPr lang="en-US" dirty="0"/>
              <a:t>	</a:t>
            </a:r>
            <a:r>
              <a:rPr lang="en-US" dirty="0" smtClean="0"/>
              <a:t>$</a:t>
            </a:r>
            <a:r>
              <a:rPr lang="en-US" dirty="0"/>
              <a:t>scope.name </a:t>
            </a:r>
            <a:r>
              <a:rPr lang="en-US" b="1" dirty="0"/>
              <a:t>=</a:t>
            </a:r>
            <a:r>
              <a:rPr lang="en-US" dirty="0"/>
              <a:t> "Bar</a:t>
            </a:r>
            <a:r>
              <a:rPr lang="en-US" dirty="0" smtClean="0"/>
              <a:t>";</a:t>
            </a:r>
          </a:p>
          <a:p>
            <a:pPr algn="just"/>
            <a:r>
              <a:rPr lang="en-US" dirty="0" smtClean="0"/>
              <a:t>} </a:t>
            </a:r>
            <a:r>
              <a:rPr lang="en-US" dirty="0"/>
              <a:t>});</a:t>
            </a:r>
            <a:endParaRPr lang="en-US" dirty="0">
              <a:latin typeface="Century" pitchFamily="18" charset="0"/>
            </a:endParaRPr>
          </a:p>
        </p:txBody>
      </p:sp>
      <p:sp>
        <p:nvSpPr>
          <p:cNvPr id="15" name="TextBox 14"/>
          <p:cNvSpPr txBox="1"/>
          <p:nvPr/>
        </p:nvSpPr>
        <p:spPr>
          <a:xfrm>
            <a:off x="5715000" y="4648200"/>
            <a:ext cx="3276600" cy="923330"/>
          </a:xfrm>
          <a:prstGeom prst="rect">
            <a:avLst/>
          </a:prstGeom>
          <a:solidFill>
            <a:schemeClr val="accent5">
              <a:lumMod val="20000"/>
              <a:lumOff val="80000"/>
            </a:schemeClr>
          </a:solidFill>
          <a:ln>
            <a:solidFill>
              <a:schemeClr val="accent5">
                <a:lumMod val="75000"/>
              </a:schemeClr>
            </a:solidFill>
          </a:ln>
          <a:effectLst>
            <a:glow rad="139700">
              <a:schemeClr val="accent5">
                <a:satMod val="175000"/>
                <a:alpha val="40000"/>
              </a:schemeClr>
            </a:glow>
          </a:effectLst>
        </p:spPr>
        <p:txBody>
          <a:bodyPr wrap="square" rtlCol="0">
            <a:spAutoFit/>
          </a:bodyPr>
          <a:lstStyle/>
          <a:p>
            <a:pPr algn="just"/>
            <a:r>
              <a:rPr lang="en-US" dirty="0" smtClean="0"/>
              <a:t>We have only </a:t>
            </a:r>
            <a:r>
              <a:rPr lang="en-US" dirty="0"/>
              <a:t>one </a:t>
            </a:r>
            <a:r>
              <a:rPr lang="en-US" dirty="0" smtClean="0"/>
              <a:t>$watch</a:t>
            </a:r>
            <a:r>
              <a:rPr lang="en-US" dirty="0"/>
              <a:t> </a:t>
            </a:r>
            <a:endParaRPr lang="en-US" dirty="0" smtClean="0"/>
          </a:p>
          <a:p>
            <a:pPr algn="just"/>
            <a:r>
              <a:rPr lang="en-US" dirty="0" smtClean="0"/>
              <a:t>because </a:t>
            </a:r>
            <a:r>
              <a:rPr lang="en-US" dirty="0" err="1" smtClean="0"/>
              <a:t>ng</a:t>
            </a:r>
            <a:r>
              <a:rPr lang="en-US" dirty="0" smtClean="0"/>
              <a:t>-click doesn’t create any watches x</a:t>
            </a:r>
            <a:endParaRPr lang="en-US" dirty="0">
              <a:latin typeface="Century" pitchFamily="18" charset="0"/>
            </a:endParaRPr>
          </a:p>
        </p:txBody>
      </p:sp>
      <p:sp>
        <p:nvSpPr>
          <p:cNvPr id="17" name="TextBox 16"/>
          <p:cNvSpPr txBox="1"/>
          <p:nvPr/>
        </p:nvSpPr>
        <p:spPr>
          <a:xfrm>
            <a:off x="228600" y="4648810"/>
            <a:ext cx="5257800" cy="92333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 name </a:t>
            </a:r>
            <a:r>
              <a:rPr lang="en-US" dirty="0" smtClean="0"/>
              <a:t>}}</a:t>
            </a:r>
          </a:p>
          <a:p>
            <a:pPr algn="just"/>
            <a:r>
              <a:rPr lang="en-US" b="1" dirty="0" smtClean="0"/>
              <a:t>&lt;button </a:t>
            </a:r>
            <a:r>
              <a:rPr lang="en-US" dirty="0" smtClean="0"/>
              <a:t>ngclick</a:t>
            </a:r>
            <a:r>
              <a:rPr lang="en-US" dirty="0"/>
              <a:t>="changeFoo()"</a:t>
            </a:r>
            <a:r>
              <a:rPr lang="en-US" b="1" dirty="0"/>
              <a:t>&gt;</a:t>
            </a:r>
            <a:r>
              <a:rPr lang="en-US" dirty="0" smtClean="0"/>
              <a:t>Change the name</a:t>
            </a:r>
          </a:p>
          <a:p>
            <a:pPr algn="just"/>
            <a:r>
              <a:rPr lang="en-US" b="1" dirty="0" smtClean="0"/>
              <a:t>&lt;/button&gt;</a:t>
            </a:r>
            <a:endParaRPr lang="en-US" dirty="0">
              <a:latin typeface="Century" pitchFamily="18" charset="0"/>
            </a:endParaRPr>
          </a:p>
        </p:txBody>
      </p:sp>
      <p:sp>
        <p:nvSpPr>
          <p:cNvPr id="18" name="Title 3"/>
          <p:cNvSpPr txBox="1">
            <a:spLocks/>
          </p:cNvSpPr>
          <p:nvPr/>
        </p:nvSpPr>
        <p:spPr>
          <a:xfrm>
            <a:off x="304800" y="1371600"/>
            <a:ext cx="2971800" cy="685800"/>
          </a:xfrm>
          <a:prstGeom prst="rect">
            <a:avLst/>
          </a:prstGeom>
        </p:spPr>
        <p:txBody>
          <a:bodyPr vert="horz" lIns="91440" tIns="45720" rIns="91440" bIns="45720" rtlCol="0" anchor="ctr">
            <a:noAutofit/>
          </a:bodyPr>
          <a:lstStyle/>
          <a:p>
            <a:pPr fontAlgn="base"/>
            <a:r>
              <a:rPr lang="en-US" sz="3200" b="1" dirty="0" smtClean="0">
                <a:solidFill>
                  <a:schemeClr val="accent1">
                    <a:lumMod val="75000"/>
                  </a:schemeClr>
                </a:solidFill>
              </a:rPr>
              <a:t>$digest loop</a:t>
            </a:r>
            <a:endParaRPr lang="en-US" sz="32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19</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6" name="TextBox 15"/>
          <p:cNvSpPr txBox="1"/>
          <p:nvPr/>
        </p:nvSpPr>
        <p:spPr>
          <a:xfrm>
            <a:off x="214282" y="1571612"/>
            <a:ext cx="8763000" cy="4893647"/>
          </a:xfrm>
          <a:prstGeom prst="rect">
            <a:avLst/>
          </a:prstGeom>
          <a:noFill/>
          <a:ln>
            <a:solidFill>
              <a:schemeClr val="accent2">
                <a:lumMod val="60000"/>
                <a:lumOff val="40000"/>
              </a:schemeClr>
            </a:solidFill>
          </a:ln>
        </p:spPr>
        <p:txBody>
          <a:bodyPr wrap="square" rtlCol="0">
            <a:spAutoFit/>
          </a:bodyPr>
          <a:lstStyle/>
          <a:p>
            <a:pPr fontAlgn="base"/>
            <a:r>
              <a:rPr lang="en-US" sz="2400" dirty="0" smtClean="0"/>
              <a:t>We press the button.</a:t>
            </a:r>
          </a:p>
          <a:p>
            <a:pPr fontAlgn="base"/>
            <a:endParaRPr lang="en-US" sz="2400" dirty="0" smtClean="0"/>
          </a:p>
          <a:p>
            <a:pPr fontAlgn="base"/>
            <a:r>
              <a:rPr lang="en-US" sz="2400" dirty="0" smtClean="0"/>
              <a:t>The browser receives an event which will enter the angular context </a:t>
            </a:r>
          </a:p>
          <a:p>
            <a:pPr fontAlgn="base"/>
            <a:endParaRPr lang="en-US" sz="2400" dirty="0" smtClean="0"/>
          </a:p>
          <a:p>
            <a:pPr fontAlgn="base"/>
            <a:r>
              <a:rPr lang="en-US" sz="2400" dirty="0" smtClean="0"/>
              <a:t>The $digest loop will run and will ask every $watch for changes.</a:t>
            </a:r>
          </a:p>
          <a:p>
            <a:pPr fontAlgn="base"/>
            <a:endParaRPr lang="en-US" sz="2400" dirty="0" smtClean="0"/>
          </a:p>
          <a:p>
            <a:pPr fontAlgn="base"/>
            <a:r>
              <a:rPr lang="en-US" sz="2400" dirty="0" smtClean="0"/>
              <a:t>Since the $watch in $scope.name reports a change, if will force another $digest loop.</a:t>
            </a:r>
          </a:p>
          <a:p>
            <a:pPr fontAlgn="base"/>
            <a:endParaRPr lang="en-US" sz="2400" dirty="0" smtClean="0"/>
          </a:p>
          <a:p>
            <a:pPr fontAlgn="base"/>
            <a:r>
              <a:rPr lang="en-US" sz="2400" dirty="0" smtClean="0"/>
              <a:t>The new loop reports nothing.</a:t>
            </a:r>
          </a:p>
          <a:p>
            <a:pPr fontAlgn="base"/>
            <a:endParaRPr lang="en-US" sz="2400" dirty="0" smtClean="0"/>
          </a:p>
          <a:p>
            <a:pPr fontAlgn="base"/>
            <a:r>
              <a:rPr lang="en-US" sz="2400" dirty="0" smtClean="0"/>
              <a:t>The browser gets the control back and it will update the DOM</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 Day 1</a:t>
            </a:r>
            <a:endParaRPr lang="en-IN" dirty="0"/>
          </a:p>
        </p:txBody>
      </p:sp>
      <p:sp>
        <p:nvSpPr>
          <p:cNvPr id="3" name="Content Placeholder 2"/>
          <p:cNvSpPr>
            <a:spLocks noGrp="1"/>
          </p:cNvSpPr>
          <p:nvPr>
            <p:ph idx="1"/>
          </p:nvPr>
        </p:nvSpPr>
        <p:spPr/>
        <p:txBody>
          <a:bodyPr/>
          <a:lstStyle/>
          <a:p>
            <a:endParaRPr lang="en-US" dirty="0" smtClean="0"/>
          </a:p>
          <a:p>
            <a:r>
              <a:rPr lang="en-US" dirty="0" smtClean="0"/>
              <a:t>Angular Basics</a:t>
            </a:r>
          </a:p>
          <a:p>
            <a:r>
              <a:rPr lang="en-US" dirty="0" smtClean="0"/>
              <a:t>MVC</a:t>
            </a:r>
          </a:p>
          <a:p>
            <a:r>
              <a:rPr lang="en-US" dirty="0" smtClean="0"/>
              <a:t>Expressions</a:t>
            </a:r>
          </a:p>
          <a:p>
            <a:r>
              <a:rPr lang="en-US" dirty="0" smtClean="0"/>
              <a:t>Filters</a:t>
            </a:r>
          </a:p>
          <a:p>
            <a:r>
              <a:rPr lang="en-US" dirty="0" smtClean="0"/>
              <a:t>Directives</a:t>
            </a:r>
          </a:p>
          <a:p>
            <a:r>
              <a:rPr lang="en-US" dirty="0" smtClean="0"/>
              <a:t>Dependency Injection</a:t>
            </a:r>
          </a:p>
          <a:p>
            <a:r>
              <a:rPr lang="en-US" dirty="0" smtClean="0"/>
              <a:t>Form Validation</a:t>
            </a:r>
          </a:p>
          <a:p>
            <a:r>
              <a:rPr lang="en-US" dirty="0" smtClean="0"/>
              <a:t>Server Side Communication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20</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4" name="TextBox 13"/>
          <p:cNvSpPr txBox="1"/>
          <p:nvPr/>
        </p:nvSpPr>
        <p:spPr>
          <a:xfrm>
            <a:off x="201488" y="2500306"/>
            <a:ext cx="8763000" cy="523220"/>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fontAlgn="base"/>
            <a:r>
              <a:rPr lang="en-US" sz="2800" b="1" dirty="0" smtClean="0"/>
              <a:t>What says which events enter the angular context ?</a:t>
            </a:r>
            <a:endParaRPr lang="en-US" sz="2800" b="1" dirty="0"/>
          </a:p>
        </p:txBody>
      </p:sp>
      <p:sp>
        <p:nvSpPr>
          <p:cNvPr id="11" name="TextBox 10"/>
          <p:cNvSpPr txBox="1"/>
          <p:nvPr/>
        </p:nvSpPr>
        <p:spPr>
          <a:xfrm>
            <a:off x="3000364" y="3677197"/>
            <a:ext cx="3429024" cy="1323439"/>
          </a:xfrm>
          <a:prstGeom prst="rect">
            <a:avLst/>
          </a:prstGeom>
          <a:solidFill>
            <a:schemeClr val="accent5">
              <a:lumMod val="60000"/>
              <a:lumOff val="40000"/>
            </a:schemeClr>
          </a:solidFill>
          <a:ln>
            <a:noFill/>
          </a:ln>
          <a:effectLst>
            <a:glow rad="101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fontAlgn="base"/>
            <a:r>
              <a:rPr lang="en-US" sz="8000" dirty="0" smtClean="0"/>
              <a:t>$apply</a:t>
            </a:r>
            <a:endParaRPr lang="en-US" sz="8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21</a:t>
            </a:fld>
            <a:endParaRPr lang="en-US"/>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4" name="TextBox 13"/>
          <p:cNvSpPr txBox="1"/>
          <p:nvPr/>
        </p:nvSpPr>
        <p:spPr>
          <a:xfrm>
            <a:off x="528646" y="2143116"/>
            <a:ext cx="4686296" cy="2308324"/>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sz="2400" dirty="0"/>
              <a:t>element.bind('click', function() </a:t>
            </a:r>
            <a:endParaRPr lang="en-US" sz="2400" dirty="0" smtClean="0"/>
          </a:p>
          <a:p>
            <a:pPr algn="just"/>
            <a:r>
              <a:rPr lang="en-US" sz="2400" dirty="0" smtClean="0"/>
              <a:t>{</a:t>
            </a:r>
          </a:p>
          <a:p>
            <a:pPr algn="just"/>
            <a:r>
              <a:rPr lang="en-US" sz="2400" dirty="0" smtClean="0"/>
              <a:t>	scope.foo</a:t>
            </a:r>
            <a:r>
              <a:rPr lang="en-US" sz="2400" b="1" dirty="0" smtClean="0"/>
              <a:t>++</a:t>
            </a:r>
            <a:r>
              <a:rPr lang="en-US" sz="2400" dirty="0" smtClean="0"/>
              <a:t>;</a:t>
            </a:r>
          </a:p>
          <a:p>
            <a:pPr algn="just"/>
            <a:r>
              <a:rPr lang="en-US" sz="2400" dirty="0" smtClean="0"/>
              <a:t>	scope.bar</a:t>
            </a:r>
            <a:r>
              <a:rPr lang="en-US" sz="2400" b="1" dirty="0" smtClean="0"/>
              <a:t>++</a:t>
            </a:r>
            <a:r>
              <a:rPr lang="en-US" sz="2400" dirty="0" smtClean="0"/>
              <a:t>;</a:t>
            </a:r>
          </a:p>
          <a:p>
            <a:pPr algn="just"/>
            <a:r>
              <a:rPr lang="en-US" sz="2400" b="1" dirty="0" smtClean="0"/>
              <a:t>	</a:t>
            </a:r>
            <a:r>
              <a:rPr lang="en-US" sz="2400" b="1" dirty="0" err="1" smtClean="0"/>
              <a:t>scope</a:t>
            </a:r>
            <a:r>
              <a:rPr lang="en-US" sz="2400" b="1" dirty="0" err="1"/>
              <a:t>.$apply</a:t>
            </a:r>
            <a:r>
              <a:rPr lang="en-US" sz="2400" b="1" dirty="0" smtClean="0"/>
              <a:t>();</a:t>
            </a:r>
          </a:p>
          <a:p>
            <a:pPr algn="just"/>
            <a:r>
              <a:rPr lang="en-US" sz="2400" dirty="0" smtClean="0"/>
              <a:t>});</a:t>
            </a:r>
            <a:endParaRPr lang="en-US" sz="2400" dirty="0">
              <a:latin typeface="Century" pitchFamily="18" charset="0"/>
            </a:endParaRPr>
          </a:p>
        </p:txBody>
      </p:sp>
      <p:sp>
        <p:nvSpPr>
          <p:cNvPr id="18" name="Title 3"/>
          <p:cNvSpPr txBox="1">
            <a:spLocks/>
          </p:cNvSpPr>
          <p:nvPr/>
        </p:nvSpPr>
        <p:spPr>
          <a:xfrm>
            <a:off x="304800" y="1371600"/>
            <a:ext cx="8534400" cy="685800"/>
          </a:xfrm>
          <a:prstGeom prst="rect">
            <a:avLst/>
          </a:prstGeom>
        </p:spPr>
        <p:txBody>
          <a:bodyPr vert="horz" lIns="91440" tIns="45720" rIns="91440" bIns="45720" rtlCol="0" anchor="ctr">
            <a:noAutofit/>
          </a:bodyPr>
          <a:lstStyle/>
          <a:p>
            <a:pPr fontAlgn="base"/>
            <a:endParaRPr lang="en-US" sz="3200" b="1" dirty="0">
              <a:solidFill>
                <a:schemeClr val="accent1">
                  <a:lumMod val="75000"/>
                </a:schemeClr>
              </a:solidFill>
            </a:endParaRPr>
          </a:p>
        </p:txBody>
      </p:sp>
      <p:sp>
        <p:nvSpPr>
          <p:cNvPr id="17" name="TextBox 16"/>
          <p:cNvSpPr txBox="1"/>
          <p:nvPr/>
        </p:nvSpPr>
        <p:spPr>
          <a:xfrm>
            <a:off x="4929190" y="4786322"/>
            <a:ext cx="3824286" cy="1323439"/>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sz="2000" dirty="0" smtClean="0"/>
              <a:t>$apply</a:t>
            </a:r>
            <a:r>
              <a:rPr lang="en-US" sz="2000" dirty="0"/>
              <a:t> is a function of our </a:t>
            </a:r>
            <a:r>
              <a:rPr lang="en-US" sz="2000" dirty="0" smtClean="0"/>
              <a:t>$scope</a:t>
            </a:r>
            <a:r>
              <a:rPr lang="en-US" sz="2000" dirty="0"/>
              <a:t> (or </a:t>
            </a:r>
            <a:r>
              <a:rPr lang="en-US" sz="2000" dirty="0" smtClean="0"/>
              <a:t>scope</a:t>
            </a:r>
            <a:r>
              <a:rPr lang="en-US" sz="2000" dirty="0"/>
              <a:t> inside a directive’s link function) so calling it will force a </a:t>
            </a:r>
            <a:r>
              <a:rPr lang="en-US" sz="2000" dirty="0" smtClean="0"/>
              <a:t>$digest loop</a:t>
            </a:r>
            <a:endParaRPr lang="en-US" sz="2000" i="1" dirty="0">
              <a:latin typeface="Century"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715000" y="4429132"/>
            <a:ext cx="3276600" cy="2031325"/>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smtClean="0"/>
              <a:t>Second </a:t>
            </a:r>
            <a:r>
              <a:rPr lang="en-US" dirty="0"/>
              <a:t>parameter is what is going to </a:t>
            </a:r>
            <a:r>
              <a:rPr lang="en-US" dirty="0" smtClean="0"/>
              <a:t>happen when $watch says that our watched expression has changed. </a:t>
            </a:r>
            <a:r>
              <a:rPr lang="en-US" dirty="0"/>
              <a:t>when </a:t>
            </a:r>
            <a:r>
              <a:rPr lang="en-US" dirty="0" smtClean="0"/>
              <a:t>the controller is executed </a:t>
            </a:r>
            <a:r>
              <a:rPr lang="en-US" dirty="0"/>
              <a:t>and finds the </a:t>
            </a:r>
            <a:r>
              <a:rPr lang="en-US" dirty="0" smtClean="0"/>
              <a:t>$watch</a:t>
            </a:r>
            <a:r>
              <a:rPr lang="en-US" dirty="0"/>
              <a:t>, it will immediately fire</a:t>
            </a:r>
            <a:endParaRPr lang="en-US" i="1" dirty="0">
              <a:latin typeface="Century" pitchFamily="18" charset="0"/>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22</a:t>
            </a:fld>
            <a:endParaRPr lang="en-US" dirty="0"/>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653118" y="2357430"/>
            <a:ext cx="3276600" cy="923330"/>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That is how we create a new </a:t>
            </a:r>
            <a:r>
              <a:rPr lang="en-US" dirty="0" smtClean="0"/>
              <a:t>$watch. First </a:t>
            </a:r>
            <a:r>
              <a:rPr lang="en-US" dirty="0"/>
              <a:t>parameter can be a string or a function</a:t>
            </a:r>
            <a:endParaRPr lang="en-US" i="1" dirty="0">
              <a:latin typeface="Century" pitchFamily="18" charset="0"/>
            </a:endParaRPr>
          </a:p>
        </p:txBody>
      </p:sp>
      <p:sp>
        <p:nvSpPr>
          <p:cNvPr id="14" name="TextBox 13"/>
          <p:cNvSpPr txBox="1"/>
          <p:nvPr/>
        </p:nvSpPr>
        <p:spPr>
          <a:xfrm>
            <a:off x="228600" y="2362200"/>
            <a:ext cx="5257800" cy="2585323"/>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function($scope) </a:t>
            </a:r>
            <a:endParaRPr lang="en-US" dirty="0" smtClean="0"/>
          </a:p>
          <a:p>
            <a:pPr algn="just"/>
            <a:r>
              <a:rPr lang="en-US" dirty="0" smtClean="0"/>
              <a:t>{</a:t>
            </a:r>
          </a:p>
          <a:p>
            <a:pPr algn="just"/>
            <a:r>
              <a:rPr lang="en-US" dirty="0" smtClean="0"/>
              <a:t>	$</a:t>
            </a:r>
            <a:r>
              <a:rPr lang="en-US" dirty="0"/>
              <a:t>scope.name </a:t>
            </a:r>
            <a:r>
              <a:rPr lang="en-US" b="1" dirty="0"/>
              <a:t>=</a:t>
            </a:r>
            <a:r>
              <a:rPr lang="en-US" dirty="0"/>
              <a:t> "Angular</a:t>
            </a:r>
            <a:r>
              <a:rPr lang="en-US" dirty="0" smtClean="0"/>
              <a:t>";</a:t>
            </a:r>
          </a:p>
          <a:p>
            <a:pPr algn="just"/>
            <a:r>
              <a:rPr lang="en-US" dirty="0" smtClean="0"/>
              <a:t>	$</a:t>
            </a:r>
            <a:r>
              <a:rPr lang="en-US" dirty="0"/>
              <a:t>scope.updated </a:t>
            </a:r>
            <a:r>
              <a:rPr lang="en-US" b="1" dirty="0"/>
              <a:t>=</a:t>
            </a:r>
            <a:r>
              <a:rPr lang="en-US" dirty="0"/>
              <a:t> </a:t>
            </a:r>
            <a:r>
              <a:rPr lang="en-US" b="1" dirty="0"/>
              <a:t>-</a:t>
            </a:r>
            <a:r>
              <a:rPr lang="en-US" dirty="0"/>
              <a:t>1</a:t>
            </a:r>
            <a:r>
              <a:rPr lang="en-US" dirty="0" smtClean="0"/>
              <a:t>;</a:t>
            </a:r>
          </a:p>
          <a:p>
            <a:pPr algn="just"/>
            <a:r>
              <a:rPr lang="en-US" dirty="0" smtClean="0"/>
              <a:t>	$</a:t>
            </a:r>
            <a:r>
              <a:rPr lang="en-US" dirty="0"/>
              <a:t>scope.$watch('name', function() </a:t>
            </a:r>
            <a:endParaRPr lang="en-US" dirty="0" smtClean="0"/>
          </a:p>
          <a:p>
            <a:pPr algn="just"/>
            <a:r>
              <a:rPr lang="en-US" dirty="0" smtClean="0"/>
              <a:t>	{</a:t>
            </a:r>
          </a:p>
          <a:p>
            <a:pPr algn="just"/>
            <a:r>
              <a:rPr lang="en-US" dirty="0" smtClean="0"/>
              <a:t>		$</a:t>
            </a:r>
            <a:r>
              <a:rPr lang="en-US" dirty="0"/>
              <a:t>scope.updated</a:t>
            </a:r>
            <a:r>
              <a:rPr lang="en-US" b="1" dirty="0" smtClean="0"/>
              <a:t>++</a:t>
            </a:r>
            <a:r>
              <a:rPr lang="en-US" dirty="0" smtClean="0"/>
              <a:t>;</a:t>
            </a:r>
          </a:p>
          <a:p>
            <a:pPr algn="just"/>
            <a:r>
              <a:rPr lang="en-US" dirty="0" smtClean="0"/>
              <a:t>	});</a:t>
            </a:r>
          </a:p>
          <a:p>
            <a:pPr algn="just"/>
            <a:r>
              <a:rPr lang="en-US" dirty="0" smtClean="0"/>
              <a:t>});</a:t>
            </a:r>
            <a:endParaRPr lang="en-US" dirty="0">
              <a:latin typeface="Century" pitchFamily="18" charset="0"/>
            </a:endParaRPr>
          </a:p>
        </p:txBody>
      </p:sp>
      <p:sp>
        <p:nvSpPr>
          <p:cNvPr id="18" name="Title 3"/>
          <p:cNvSpPr txBox="1">
            <a:spLocks/>
          </p:cNvSpPr>
          <p:nvPr/>
        </p:nvSpPr>
        <p:spPr>
          <a:xfrm>
            <a:off x="304800" y="1371600"/>
            <a:ext cx="8534400" cy="685800"/>
          </a:xfrm>
          <a:prstGeom prst="rect">
            <a:avLst/>
          </a:prstGeom>
        </p:spPr>
        <p:txBody>
          <a:bodyPr vert="horz" lIns="91440" tIns="45720" rIns="91440" bIns="45720" rtlCol="0" anchor="ctr">
            <a:noAutofit/>
          </a:bodyPr>
          <a:lstStyle/>
          <a:p>
            <a:pPr fontAlgn="base"/>
            <a:endParaRPr lang="en-US" sz="3200" b="1" dirty="0">
              <a:solidFill>
                <a:schemeClr val="accent1">
                  <a:lumMod val="75000"/>
                </a:schemeClr>
              </a:solidFill>
            </a:endParaRPr>
          </a:p>
        </p:txBody>
      </p:sp>
      <p:sp>
        <p:nvSpPr>
          <p:cNvPr id="15" name="Title 3"/>
          <p:cNvSpPr txBox="1">
            <a:spLocks/>
          </p:cNvSpPr>
          <p:nvPr/>
        </p:nvSpPr>
        <p:spPr>
          <a:xfrm>
            <a:off x="228600" y="1447800"/>
            <a:ext cx="5410200"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Using $watch for our own stuff</a:t>
            </a:r>
          </a:p>
        </p:txBody>
      </p:sp>
      <p:sp>
        <p:nvSpPr>
          <p:cNvPr id="16" name="TextBox 15"/>
          <p:cNvSpPr txBox="1"/>
          <p:nvPr/>
        </p:nvSpPr>
        <p:spPr>
          <a:xfrm>
            <a:off x="285720" y="5300505"/>
            <a:ext cx="5257800"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&lt;body</a:t>
            </a:r>
            <a:r>
              <a:rPr lang="en-US" dirty="0"/>
              <a:t> </a:t>
            </a:r>
            <a:r>
              <a:rPr lang="en-US" dirty="0" err="1"/>
              <a:t>ng</a:t>
            </a:r>
            <a:r>
              <a:rPr lang="en-US" dirty="0"/>
              <a:t>-controller="</a:t>
            </a:r>
            <a:r>
              <a:rPr lang="en-US" dirty="0" err="1"/>
              <a:t>MainCtrl</a:t>
            </a:r>
            <a:r>
              <a:rPr lang="en-US" dirty="0" smtClean="0"/>
              <a:t>"</a:t>
            </a:r>
            <a:r>
              <a:rPr lang="en-US" b="1" dirty="0" smtClean="0"/>
              <a:t>&gt;</a:t>
            </a:r>
          </a:p>
          <a:p>
            <a:pPr algn="just"/>
            <a:r>
              <a:rPr lang="en-US" b="1" dirty="0"/>
              <a:t>	</a:t>
            </a:r>
            <a:r>
              <a:rPr lang="en-US" dirty="0" smtClean="0"/>
              <a:t> </a:t>
            </a:r>
            <a:r>
              <a:rPr lang="en-US" b="1" dirty="0"/>
              <a:t>&lt;input</a:t>
            </a:r>
            <a:r>
              <a:rPr lang="en-US" dirty="0"/>
              <a:t> </a:t>
            </a:r>
            <a:r>
              <a:rPr lang="en-US" dirty="0" err="1"/>
              <a:t>ng</a:t>
            </a:r>
            <a:r>
              <a:rPr lang="en-US" dirty="0"/>
              <a:t>-model="name" </a:t>
            </a:r>
            <a:r>
              <a:rPr lang="en-US" b="1" dirty="0" smtClean="0"/>
              <a:t>/&gt;</a:t>
            </a:r>
          </a:p>
          <a:p>
            <a:pPr algn="just"/>
            <a:r>
              <a:rPr lang="en-US" dirty="0" smtClean="0"/>
              <a:t> </a:t>
            </a:r>
            <a:r>
              <a:rPr lang="en-US" dirty="0"/>
              <a:t>Name updated: {{updated}} times</a:t>
            </a:r>
            <a:r>
              <a:rPr lang="en-US" dirty="0" smtClean="0"/>
              <a:t>.</a:t>
            </a:r>
          </a:p>
          <a:p>
            <a:pPr algn="just"/>
            <a:r>
              <a:rPr lang="en-US" b="1" dirty="0" smtClean="0"/>
              <a:t>&lt;/</a:t>
            </a:r>
            <a:r>
              <a:rPr lang="en-US" b="1" dirty="0"/>
              <a:t>body&gt;</a:t>
            </a:r>
            <a:endParaRPr lang="en-US" dirty="0">
              <a:latin typeface="Century" pitchFamily="18" charset="0"/>
            </a:endParaRPr>
          </a:p>
        </p:txBody>
      </p:sp>
      <p:sp>
        <p:nvSpPr>
          <p:cNvPr id="21" name="Title 3"/>
          <p:cNvSpPr txBox="1">
            <a:spLocks/>
          </p:cNvSpPr>
          <p:nvPr/>
        </p:nvSpPr>
        <p:spPr>
          <a:xfrm>
            <a:off x="7315200" y="1600200"/>
            <a:ext cx="1600200" cy="381000"/>
          </a:xfrm>
          <a:prstGeom prst="rect">
            <a:avLst/>
          </a:prstGeom>
        </p:spPr>
        <p:txBody>
          <a:bodyPr vert="horz" lIns="91440" tIns="45720" rIns="91440" bIns="45720" rtlCol="0" anchor="ctr">
            <a:noAutofit/>
          </a:bodyPr>
          <a:lstStyle/>
          <a:p>
            <a:pPr fontAlgn="base"/>
            <a:r>
              <a:rPr lang="en-US" sz="2000" b="1" dirty="0" smtClean="0"/>
              <a:t>Example - 1</a:t>
            </a:r>
            <a:endParaRPr lang="en-US" sz="2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653118" y="5572140"/>
            <a:ext cx="2347906" cy="923330"/>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We can use them to skip the first run that every </a:t>
            </a:r>
            <a:r>
              <a:rPr lang="en-US" dirty="0" smtClean="0"/>
              <a:t>$watch</a:t>
            </a:r>
            <a:r>
              <a:rPr lang="en-US" dirty="0"/>
              <a:t> does. </a:t>
            </a:r>
            <a:endParaRPr lang="en-US" i="1" dirty="0">
              <a:latin typeface="Century" pitchFamily="18" charset="0"/>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23</a:t>
            </a:fld>
            <a:endParaRPr lang="en-US" dirty="0"/>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6929454" y="2285992"/>
            <a:ext cx="2071702" cy="1477328"/>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second </a:t>
            </a:r>
            <a:r>
              <a:rPr lang="en-US" dirty="0" smtClean="0"/>
              <a:t>parameter of $watch receives </a:t>
            </a:r>
            <a:r>
              <a:rPr lang="en-US" dirty="0"/>
              <a:t>two parameters. The new value and the old value</a:t>
            </a:r>
            <a:endParaRPr lang="en-US" i="1" dirty="0">
              <a:latin typeface="Century" pitchFamily="18" charset="0"/>
            </a:endParaRPr>
          </a:p>
        </p:txBody>
      </p:sp>
      <p:sp>
        <p:nvSpPr>
          <p:cNvPr id="14" name="TextBox 13"/>
          <p:cNvSpPr txBox="1"/>
          <p:nvPr/>
        </p:nvSpPr>
        <p:spPr>
          <a:xfrm>
            <a:off x="357158" y="2281190"/>
            <a:ext cx="6343664" cy="3139321"/>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function($scope) </a:t>
            </a:r>
            <a:endParaRPr lang="en-US" dirty="0" smtClean="0"/>
          </a:p>
          <a:p>
            <a:pPr algn="just"/>
            <a:r>
              <a:rPr lang="en-US" dirty="0" smtClean="0"/>
              <a:t>{</a:t>
            </a:r>
          </a:p>
          <a:p>
            <a:pPr algn="just"/>
            <a:r>
              <a:rPr lang="en-US" dirty="0" smtClean="0"/>
              <a:t>	$</a:t>
            </a:r>
            <a:r>
              <a:rPr lang="en-US" dirty="0"/>
              <a:t>scope.name </a:t>
            </a:r>
            <a:r>
              <a:rPr lang="en-US" b="1" dirty="0"/>
              <a:t>=</a:t>
            </a:r>
            <a:r>
              <a:rPr lang="en-US" dirty="0"/>
              <a:t> "</a:t>
            </a:r>
            <a:r>
              <a:rPr lang="en-US" dirty="0" smtClean="0"/>
              <a:t>Angular“;</a:t>
            </a:r>
          </a:p>
          <a:p>
            <a:pPr algn="just"/>
            <a:r>
              <a:rPr lang="en-US" dirty="0" smtClean="0"/>
              <a:t>	$</a:t>
            </a:r>
            <a:r>
              <a:rPr lang="en-US" dirty="0"/>
              <a:t>scope.updated </a:t>
            </a:r>
            <a:r>
              <a:rPr lang="en-US" b="1" dirty="0"/>
              <a:t>=</a:t>
            </a:r>
            <a:r>
              <a:rPr lang="en-US" dirty="0"/>
              <a:t> 0</a:t>
            </a:r>
            <a:r>
              <a:rPr lang="en-US" dirty="0" smtClean="0"/>
              <a:t>;</a:t>
            </a:r>
          </a:p>
          <a:p>
            <a:r>
              <a:rPr lang="en-US" dirty="0" smtClean="0"/>
              <a:t>	$</a:t>
            </a:r>
            <a:r>
              <a:rPr lang="en-US" dirty="0"/>
              <a:t>scope.$watch(</a:t>
            </a:r>
            <a:r>
              <a:rPr lang="en-US" dirty="0" smtClean="0"/>
              <a:t>'name‘, function(</a:t>
            </a:r>
            <a:r>
              <a:rPr lang="en-US" dirty="0" err="1" smtClean="0"/>
              <a:t>newValue</a:t>
            </a:r>
            <a:r>
              <a:rPr lang="en-US" dirty="0" smtClean="0"/>
              <a:t>, </a:t>
            </a:r>
            <a:r>
              <a:rPr lang="en-US" dirty="0" err="1" smtClean="0"/>
              <a:t>oldValue</a:t>
            </a:r>
            <a:r>
              <a:rPr lang="en-US" dirty="0"/>
              <a:t>) </a:t>
            </a:r>
            <a:r>
              <a:rPr lang="en-US" dirty="0" smtClean="0"/>
              <a:t>	{</a:t>
            </a:r>
          </a:p>
          <a:p>
            <a:r>
              <a:rPr lang="en-US" dirty="0" smtClean="0"/>
              <a:t>		</a:t>
            </a:r>
            <a:r>
              <a:rPr lang="en-US" i="1" dirty="0" smtClean="0"/>
              <a:t>// AKA first run</a:t>
            </a:r>
            <a:endParaRPr lang="en-US" dirty="0" smtClean="0"/>
          </a:p>
          <a:p>
            <a:pPr algn="just"/>
            <a:r>
              <a:rPr lang="en-US" dirty="0" smtClean="0"/>
              <a:t>		if </a:t>
            </a:r>
            <a:r>
              <a:rPr lang="en-US" dirty="0"/>
              <a:t>(newValue </a:t>
            </a:r>
            <a:r>
              <a:rPr lang="en-US" b="1" dirty="0"/>
              <a:t>===</a:t>
            </a:r>
            <a:r>
              <a:rPr lang="en-US" dirty="0"/>
              <a:t> oldValue) { return; </a:t>
            </a:r>
            <a:r>
              <a:rPr lang="en-US" dirty="0" smtClean="0"/>
              <a:t>}</a:t>
            </a:r>
            <a:endParaRPr lang="en-US" i="1" dirty="0" smtClean="0"/>
          </a:p>
          <a:p>
            <a:pPr algn="just"/>
            <a:r>
              <a:rPr lang="en-US" dirty="0" smtClean="0"/>
              <a:t>		$scope.updated</a:t>
            </a:r>
            <a:r>
              <a:rPr lang="en-US" b="1" dirty="0" smtClean="0"/>
              <a:t>++</a:t>
            </a:r>
            <a:r>
              <a:rPr lang="en-US" dirty="0" smtClean="0"/>
              <a:t>;</a:t>
            </a:r>
          </a:p>
          <a:p>
            <a:pPr algn="just"/>
            <a:r>
              <a:rPr lang="en-US" dirty="0" smtClean="0"/>
              <a:t>	});</a:t>
            </a:r>
          </a:p>
          <a:p>
            <a:pPr algn="just"/>
            <a:r>
              <a:rPr lang="en-US" dirty="0" smtClean="0"/>
              <a:t>});</a:t>
            </a:r>
            <a:endParaRPr lang="en-US" dirty="0">
              <a:latin typeface="Century" pitchFamily="18" charset="0"/>
            </a:endParaRPr>
          </a:p>
        </p:txBody>
      </p:sp>
      <p:sp>
        <p:nvSpPr>
          <p:cNvPr id="18" name="Title 3"/>
          <p:cNvSpPr txBox="1">
            <a:spLocks/>
          </p:cNvSpPr>
          <p:nvPr/>
        </p:nvSpPr>
        <p:spPr>
          <a:xfrm>
            <a:off x="304800" y="1371600"/>
            <a:ext cx="8534400" cy="685800"/>
          </a:xfrm>
          <a:prstGeom prst="rect">
            <a:avLst/>
          </a:prstGeom>
        </p:spPr>
        <p:txBody>
          <a:bodyPr vert="horz" lIns="91440" tIns="45720" rIns="91440" bIns="45720" rtlCol="0" anchor="ctr">
            <a:noAutofit/>
          </a:bodyPr>
          <a:lstStyle/>
          <a:p>
            <a:pPr fontAlgn="base"/>
            <a:endParaRPr lang="en-US" sz="3200" b="1" dirty="0">
              <a:solidFill>
                <a:schemeClr val="accent1">
                  <a:lumMod val="75000"/>
                </a:schemeClr>
              </a:solidFill>
            </a:endParaRPr>
          </a:p>
        </p:txBody>
      </p:sp>
      <p:sp>
        <p:nvSpPr>
          <p:cNvPr id="15" name="Title 3"/>
          <p:cNvSpPr txBox="1">
            <a:spLocks/>
          </p:cNvSpPr>
          <p:nvPr/>
        </p:nvSpPr>
        <p:spPr>
          <a:xfrm>
            <a:off x="228600" y="1447800"/>
            <a:ext cx="5410200"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Using $watch for our own stuff</a:t>
            </a:r>
          </a:p>
        </p:txBody>
      </p:sp>
      <p:sp>
        <p:nvSpPr>
          <p:cNvPr id="16" name="TextBox 15"/>
          <p:cNvSpPr txBox="1"/>
          <p:nvPr/>
        </p:nvSpPr>
        <p:spPr>
          <a:xfrm>
            <a:off x="214282" y="5586257"/>
            <a:ext cx="5257800"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&lt;body</a:t>
            </a:r>
            <a:r>
              <a:rPr lang="en-US" dirty="0"/>
              <a:t> </a:t>
            </a:r>
            <a:r>
              <a:rPr lang="en-US" dirty="0" err="1"/>
              <a:t>ng</a:t>
            </a:r>
            <a:r>
              <a:rPr lang="en-US" dirty="0"/>
              <a:t>-controller="</a:t>
            </a:r>
            <a:r>
              <a:rPr lang="en-US" dirty="0" err="1"/>
              <a:t>MainCtrl</a:t>
            </a:r>
            <a:r>
              <a:rPr lang="en-US" dirty="0" smtClean="0"/>
              <a:t>"</a:t>
            </a:r>
            <a:r>
              <a:rPr lang="en-US" b="1" dirty="0" smtClean="0"/>
              <a:t>&gt;</a:t>
            </a:r>
          </a:p>
          <a:p>
            <a:pPr algn="just"/>
            <a:r>
              <a:rPr lang="en-US" b="1" dirty="0"/>
              <a:t>	</a:t>
            </a:r>
            <a:r>
              <a:rPr lang="en-US" dirty="0" smtClean="0"/>
              <a:t> </a:t>
            </a:r>
            <a:r>
              <a:rPr lang="en-US" b="1" dirty="0"/>
              <a:t>&lt;input</a:t>
            </a:r>
            <a:r>
              <a:rPr lang="en-US" dirty="0"/>
              <a:t> </a:t>
            </a:r>
            <a:r>
              <a:rPr lang="en-US" dirty="0" err="1"/>
              <a:t>ng</a:t>
            </a:r>
            <a:r>
              <a:rPr lang="en-US" dirty="0"/>
              <a:t>-model="name" </a:t>
            </a:r>
            <a:r>
              <a:rPr lang="en-US" b="1" dirty="0" smtClean="0"/>
              <a:t>/&gt;</a:t>
            </a:r>
          </a:p>
          <a:p>
            <a:pPr algn="just"/>
            <a:r>
              <a:rPr lang="en-US" dirty="0" smtClean="0"/>
              <a:t>	Name </a:t>
            </a:r>
            <a:r>
              <a:rPr lang="en-US" dirty="0"/>
              <a:t>updated: {{updated}} times. </a:t>
            </a:r>
            <a:endParaRPr lang="en-US" dirty="0" smtClean="0"/>
          </a:p>
          <a:p>
            <a:pPr algn="just"/>
            <a:r>
              <a:rPr lang="en-US" b="1" dirty="0" smtClean="0"/>
              <a:t>&lt;/</a:t>
            </a:r>
            <a:r>
              <a:rPr lang="en-US" b="1" dirty="0"/>
              <a:t>body&gt;</a:t>
            </a:r>
            <a:endParaRPr lang="en-US" dirty="0">
              <a:latin typeface="Century" pitchFamily="18" charset="0"/>
            </a:endParaRPr>
          </a:p>
        </p:txBody>
      </p:sp>
      <p:sp>
        <p:nvSpPr>
          <p:cNvPr id="21" name="Title 3"/>
          <p:cNvSpPr txBox="1">
            <a:spLocks/>
          </p:cNvSpPr>
          <p:nvPr/>
        </p:nvSpPr>
        <p:spPr>
          <a:xfrm>
            <a:off x="7315200" y="1600200"/>
            <a:ext cx="1600200" cy="381000"/>
          </a:xfrm>
          <a:prstGeom prst="rect">
            <a:avLst/>
          </a:prstGeom>
        </p:spPr>
        <p:txBody>
          <a:bodyPr vert="horz" lIns="91440" tIns="45720" rIns="91440" bIns="45720" rtlCol="0" anchor="ctr">
            <a:noAutofit/>
          </a:bodyPr>
          <a:lstStyle/>
          <a:p>
            <a:pPr fontAlgn="base"/>
            <a:r>
              <a:rPr lang="en-US" sz="2000" b="1" dirty="0" smtClean="0"/>
              <a:t>Example - 2</a:t>
            </a:r>
            <a:endParaRPr lang="en-US"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715000" y="3852826"/>
            <a:ext cx="3276600" cy="2862322"/>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It doesn’t work. Why</a:t>
            </a:r>
            <a:r>
              <a:rPr lang="en-US" dirty="0" smtClean="0"/>
              <a:t>?</a:t>
            </a:r>
          </a:p>
          <a:p>
            <a:pPr algn="just"/>
            <a:r>
              <a:rPr lang="en-US" dirty="0"/>
              <a:t>Because the </a:t>
            </a:r>
            <a:r>
              <a:rPr lang="en-US" dirty="0" smtClean="0"/>
              <a:t>$watch</a:t>
            </a:r>
            <a:r>
              <a:rPr lang="en-US" dirty="0"/>
              <a:t> by default compares the reference of the objects. In example 1 and 2, every time </a:t>
            </a:r>
            <a:r>
              <a:rPr lang="en-US" dirty="0" smtClean="0"/>
              <a:t>we modify</a:t>
            </a:r>
          </a:p>
          <a:p>
            <a:pPr algn="just"/>
            <a:r>
              <a:rPr lang="en-US" dirty="0" smtClean="0"/>
              <a:t>$scope.name</a:t>
            </a:r>
            <a:r>
              <a:rPr lang="en-US" dirty="0"/>
              <a:t> it will create a new primitive, so the </a:t>
            </a:r>
            <a:r>
              <a:rPr lang="en-US" dirty="0" smtClean="0"/>
              <a:t>$watch</a:t>
            </a:r>
            <a:r>
              <a:rPr lang="en-US" dirty="0"/>
              <a:t>will fire because the reference of the object is new and that is our change</a:t>
            </a:r>
            <a:endParaRPr lang="en-US" i="1" dirty="0">
              <a:latin typeface="Century" pitchFamily="18" charset="0"/>
            </a:endParaRPr>
          </a:p>
        </p:txBody>
      </p:sp>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24</a:t>
            </a:fld>
            <a:endParaRPr lang="en-US" dirty="0"/>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715000" y="2300286"/>
            <a:ext cx="3276600" cy="1200329"/>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We want to </a:t>
            </a:r>
            <a:r>
              <a:rPr lang="en-US" dirty="0" smtClean="0"/>
              <a:t>$watch</a:t>
            </a:r>
            <a:r>
              <a:rPr lang="en-US" dirty="0"/>
              <a:t> any changes in our </a:t>
            </a:r>
            <a:r>
              <a:rPr lang="en-US" dirty="0" smtClean="0"/>
              <a:t>$scope.user</a:t>
            </a:r>
            <a:r>
              <a:rPr lang="en-US" dirty="0"/>
              <a:t> object. Same as before but using an object instead of a primitive</a:t>
            </a:r>
            <a:endParaRPr lang="en-US" i="1" dirty="0">
              <a:latin typeface="Century" pitchFamily="18" charset="0"/>
            </a:endParaRPr>
          </a:p>
        </p:txBody>
      </p:sp>
      <p:sp>
        <p:nvSpPr>
          <p:cNvPr id="14" name="TextBox 13"/>
          <p:cNvSpPr txBox="1"/>
          <p:nvPr/>
        </p:nvSpPr>
        <p:spPr>
          <a:xfrm>
            <a:off x="228600" y="2285992"/>
            <a:ext cx="5257800" cy="264796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function($scope) </a:t>
            </a:r>
            <a:r>
              <a:rPr lang="en-US" dirty="0" smtClean="0"/>
              <a:t>{</a:t>
            </a:r>
          </a:p>
          <a:p>
            <a:pPr algn="just"/>
            <a:r>
              <a:rPr lang="en-US" dirty="0" smtClean="0"/>
              <a:t>$</a:t>
            </a:r>
            <a:r>
              <a:rPr lang="en-US" dirty="0"/>
              <a:t>scope.user </a:t>
            </a:r>
            <a:r>
              <a:rPr lang="en-US" b="1" dirty="0"/>
              <a:t>=</a:t>
            </a:r>
            <a:r>
              <a:rPr lang="en-US" dirty="0"/>
              <a:t> { name</a:t>
            </a:r>
            <a:r>
              <a:rPr lang="en-US" b="1" dirty="0"/>
              <a:t>:</a:t>
            </a:r>
            <a:r>
              <a:rPr lang="en-US" dirty="0"/>
              <a:t> "Fox" </a:t>
            </a:r>
            <a:r>
              <a:rPr lang="en-US" dirty="0" smtClean="0"/>
              <a:t>};</a:t>
            </a:r>
          </a:p>
          <a:p>
            <a:pPr algn="just"/>
            <a:r>
              <a:rPr lang="en-US" dirty="0" smtClean="0"/>
              <a:t>$</a:t>
            </a:r>
            <a:r>
              <a:rPr lang="en-US" dirty="0"/>
              <a:t>scope.updated </a:t>
            </a:r>
            <a:r>
              <a:rPr lang="en-US" b="1" dirty="0"/>
              <a:t>=</a:t>
            </a:r>
            <a:r>
              <a:rPr lang="en-US" dirty="0"/>
              <a:t> 0</a:t>
            </a:r>
            <a:r>
              <a:rPr lang="en-US" dirty="0" smtClean="0"/>
              <a:t>;</a:t>
            </a:r>
          </a:p>
          <a:p>
            <a:pPr algn="just"/>
            <a:r>
              <a:rPr lang="en-US" dirty="0" smtClean="0"/>
              <a:t>$</a:t>
            </a:r>
            <a:r>
              <a:rPr lang="en-US" dirty="0"/>
              <a:t>scope.$watch('user', function(newValue, oldValue) </a:t>
            </a:r>
            <a:r>
              <a:rPr lang="en-US" dirty="0" smtClean="0"/>
              <a:t>{</a:t>
            </a:r>
          </a:p>
          <a:p>
            <a:pPr algn="just"/>
            <a:r>
              <a:rPr lang="en-US" dirty="0" smtClean="0"/>
              <a:t> </a:t>
            </a:r>
            <a:r>
              <a:rPr lang="en-US" dirty="0"/>
              <a:t>if (newValue </a:t>
            </a:r>
            <a:r>
              <a:rPr lang="en-US" b="1" dirty="0"/>
              <a:t>===</a:t>
            </a:r>
            <a:r>
              <a:rPr lang="en-US" dirty="0"/>
              <a:t> oldValue) { return; } </a:t>
            </a:r>
            <a:endParaRPr lang="en-US" dirty="0" smtClean="0"/>
          </a:p>
          <a:p>
            <a:pPr algn="just"/>
            <a:r>
              <a:rPr lang="en-US" dirty="0" smtClean="0"/>
              <a:t>$</a:t>
            </a:r>
            <a:r>
              <a:rPr lang="en-US" dirty="0"/>
              <a:t>scope.updated</a:t>
            </a:r>
            <a:r>
              <a:rPr lang="en-US" b="1" dirty="0" smtClean="0"/>
              <a:t>++</a:t>
            </a:r>
            <a:r>
              <a:rPr lang="en-US" dirty="0" smtClean="0"/>
              <a:t>;</a:t>
            </a:r>
          </a:p>
          <a:p>
            <a:pPr algn="just"/>
            <a:r>
              <a:rPr lang="en-US" dirty="0" smtClean="0"/>
              <a:t>});</a:t>
            </a:r>
          </a:p>
          <a:p>
            <a:pPr algn="just"/>
            <a:r>
              <a:rPr lang="en-US" dirty="0" smtClean="0"/>
              <a:t>});</a:t>
            </a:r>
            <a:endParaRPr lang="en-US" dirty="0">
              <a:latin typeface="Century" pitchFamily="18" charset="0"/>
            </a:endParaRPr>
          </a:p>
        </p:txBody>
      </p:sp>
      <p:sp>
        <p:nvSpPr>
          <p:cNvPr id="18" name="Title 3"/>
          <p:cNvSpPr txBox="1">
            <a:spLocks/>
          </p:cNvSpPr>
          <p:nvPr/>
        </p:nvSpPr>
        <p:spPr>
          <a:xfrm>
            <a:off x="304800" y="1371600"/>
            <a:ext cx="8534400" cy="685800"/>
          </a:xfrm>
          <a:prstGeom prst="rect">
            <a:avLst/>
          </a:prstGeom>
        </p:spPr>
        <p:txBody>
          <a:bodyPr vert="horz" lIns="91440" tIns="45720" rIns="91440" bIns="45720" rtlCol="0" anchor="ctr">
            <a:noAutofit/>
          </a:bodyPr>
          <a:lstStyle/>
          <a:p>
            <a:pPr fontAlgn="base"/>
            <a:endParaRPr lang="en-US" sz="3200" b="1" dirty="0">
              <a:solidFill>
                <a:schemeClr val="accent1">
                  <a:lumMod val="75000"/>
                </a:schemeClr>
              </a:solidFill>
            </a:endParaRPr>
          </a:p>
        </p:txBody>
      </p:sp>
      <p:sp>
        <p:nvSpPr>
          <p:cNvPr id="15" name="Title 3"/>
          <p:cNvSpPr txBox="1">
            <a:spLocks/>
          </p:cNvSpPr>
          <p:nvPr/>
        </p:nvSpPr>
        <p:spPr>
          <a:xfrm>
            <a:off x="228600" y="1447800"/>
            <a:ext cx="5410200"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Using $watch for our own stuff</a:t>
            </a:r>
          </a:p>
        </p:txBody>
      </p:sp>
      <p:sp>
        <p:nvSpPr>
          <p:cNvPr id="16" name="TextBox 15"/>
          <p:cNvSpPr txBox="1"/>
          <p:nvPr/>
        </p:nvSpPr>
        <p:spPr>
          <a:xfrm>
            <a:off x="214282" y="5486207"/>
            <a:ext cx="5257800"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&lt;body</a:t>
            </a:r>
            <a:r>
              <a:rPr lang="en-US" dirty="0"/>
              <a:t> </a:t>
            </a:r>
            <a:r>
              <a:rPr lang="en-US" dirty="0" err="1"/>
              <a:t>ng</a:t>
            </a:r>
            <a:r>
              <a:rPr lang="en-US" dirty="0"/>
              <a:t>-controller="</a:t>
            </a:r>
            <a:r>
              <a:rPr lang="en-US" dirty="0" err="1" smtClean="0"/>
              <a:t>MainCtrl</a:t>
            </a:r>
            <a:r>
              <a:rPr lang="en-US" dirty="0" smtClean="0"/>
              <a:t>“</a:t>
            </a:r>
            <a:r>
              <a:rPr lang="en-US" b="1" dirty="0" smtClean="0"/>
              <a:t>&gt;</a:t>
            </a:r>
          </a:p>
          <a:p>
            <a:pPr algn="just"/>
            <a:r>
              <a:rPr lang="en-US" b="1" dirty="0"/>
              <a:t>	</a:t>
            </a:r>
            <a:r>
              <a:rPr lang="en-US" b="1" dirty="0" smtClean="0"/>
              <a:t>&lt;</a:t>
            </a:r>
            <a:r>
              <a:rPr lang="en-US" b="1" dirty="0"/>
              <a:t>input</a:t>
            </a:r>
            <a:r>
              <a:rPr lang="en-US" dirty="0"/>
              <a:t> </a:t>
            </a:r>
            <a:r>
              <a:rPr lang="en-US" dirty="0" err="1"/>
              <a:t>ng</a:t>
            </a:r>
            <a:r>
              <a:rPr lang="en-US" dirty="0"/>
              <a:t>-model="user.name" </a:t>
            </a:r>
            <a:r>
              <a:rPr lang="en-US" b="1" dirty="0" smtClean="0"/>
              <a:t>/&gt;</a:t>
            </a:r>
          </a:p>
          <a:p>
            <a:pPr algn="just"/>
            <a:r>
              <a:rPr lang="en-US" dirty="0" smtClean="0"/>
              <a:t>Name </a:t>
            </a:r>
            <a:r>
              <a:rPr lang="en-US" dirty="0"/>
              <a:t>updated: {{updated}} times</a:t>
            </a:r>
            <a:r>
              <a:rPr lang="en-US" dirty="0" smtClean="0"/>
              <a:t>.</a:t>
            </a:r>
          </a:p>
          <a:p>
            <a:pPr algn="just"/>
            <a:r>
              <a:rPr lang="en-US" b="1" dirty="0" smtClean="0"/>
              <a:t>&lt;/</a:t>
            </a:r>
            <a:r>
              <a:rPr lang="en-US" b="1" dirty="0"/>
              <a:t>body&gt;</a:t>
            </a:r>
            <a:endParaRPr lang="en-US" dirty="0">
              <a:latin typeface="Century" pitchFamily="18" charset="0"/>
            </a:endParaRPr>
          </a:p>
        </p:txBody>
      </p:sp>
      <p:sp>
        <p:nvSpPr>
          <p:cNvPr id="21" name="Title 3"/>
          <p:cNvSpPr txBox="1">
            <a:spLocks/>
          </p:cNvSpPr>
          <p:nvPr/>
        </p:nvSpPr>
        <p:spPr>
          <a:xfrm>
            <a:off x="7315200" y="1600200"/>
            <a:ext cx="1600200" cy="381000"/>
          </a:xfrm>
          <a:prstGeom prst="rect">
            <a:avLst/>
          </a:prstGeom>
        </p:spPr>
        <p:txBody>
          <a:bodyPr vert="horz" lIns="91440" tIns="45720" rIns="91440" bIns="45720" rtlCol="0" anchor="ctr">
            <a:noAutofit/>
          </a:bodyPr>
          <a:lstStyle/>
          <a:p>
            <a:pPr fontAlgn="base"/>
            <a:r>
              <a:rPr lang="en-US" sz="2000" b="1" dirty="0" smtClean="0"/>
              <a:t>Example - 3</a:t>
            </a:r>
            <a:endParaRPr 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6200"/>
            <a:ext cx="9144000" cy="1219200"/>
            <a:chOff x="0" y="228600"/>
            <a:chExt cx="9144000" cy="1219200"/>
          </a:xfrm>
        </p:grpSpPr>
        <p:sp>
          <p:nvSpPr>
            <p:cNvPr id="6" name="Rectangle 5"/>
            <p:cNvSpPr/>
            <p:nvPr/>
          </p:nvSpPr>
          <p:spPr>
            <a:xfrm>
              <a:off x="0" y="14020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nvGrpSpPr>
            <p:cNvPr id="3" name="Group 14"/>
            <p:cNvGrpSpPr/>
            <p:nvPr/>
          </p:nvGrpSpPr>
          <p:grpSpPr>
            <a:xfrm>
              <a:off x="7010400" y="228600"/>
              <a:ext cx="2046512" cy="838200"/>
              <a:chOff x="6858000" y="121622"/>
              <a:chExt cx="2198912" cy="826532"/>
            </a:xfrm>
          </p:grpSpPr>
          <p:sp>
            <p:nvSpPr>
              <p:cNvPr id="8" name="TextBox 7"/>
              <p:cNvSpPr txBox="1"/>
              <p:nvPr/>
            </p:nvSpPr>
            <p:spPr>
              <a:xfrm>
                <a:off x="6858000" y="121622"/>
                <a:ext cx="2198912" cy="707886"/>
              </a:xfrm>
              <a:prstGeom prst="rect">
                <a:avLst/>
              </a:prstGeom>
              <a:noFill/>
              <a:ln>
                <a:noFill/>
              </a:ln>
            </p:spPr>
            <p:txBody>
              <a:bodyPr wrap="square" rtlCol="0">
                <a:spAutoFit/>
              </a:bodyPr>
              <a:lstStyle/>
              <a:p>
                <a:pPr algn="ctr"/>
                <a:r>
                  <a:rPr lang="en-US" sz="4000" b="1" dirty="0" smtClean="0">
                    <a:solidFill>
                      <a:schemeClr val="accent1">
                        <a:lumMod val="50000"/>
                      </a:schemeClr>
                    </a:solidFill>
                    <a:latin typeface="Cambria" pitchFamily="18" charset="0"/>
                    <a:ea typeface="Meiryo" pitchFamily="34" charset="-128"/>
                    <a:cs typeface="Vijaya" pitchFamily="34" charset="0"/>
                  </a:rPr>
                  <a:t>TKHTS</a:t>
                </a:r>
              </a:p>
            </p:txBody>
          </p:sp>
          <p:sp>
            <p:nvSpPr>
              <p:cNvPr id="9" name="TextBox 8"/>
              <p:cNvSpPr txBox="1"/>
              <p:nvPr/>
            </p:nvSpPr>
            <p:spPr>
              <a:xfrm>
                <a:off x="6858000" y="609600"/>
                <a:ext cx="2198912" cy="338554"/>
              </a:xfrm>
              <a:prstGeom prst="rect">
                <a:avLst/>
              </a:prstGeom>
              <a:noFill/>
              <a:ln>
                <a:noFill/>
              </a:ln>
            </p:spPr>
            <p:txBody>
              <a:bodyPr wrap="square" rtlCol="0">
                <a:spAutoFit/>
              </a:bodyPr>
              <a:lstStyle/>
              <a:p>
                <a:pPr algn="ctr"/>
                <a:r>
                  <a:rPr lang="en-US" sz="1600" b="1" i="1" dirty="0" smtClean="0">
                    <a:solidFill>
                      <a:schemeClr val="accent1">
                        <a:lumMod val="50000"/>
                      </a:schemeClr>
                    </a:solidFill>
                    <a:latin typeface="Cambria" pitchFamily="18" charset="0"/>
                    <a:cs typeface="Vijaya" pitchFamily="34" charset="0"/>
                  </a:rPr>
                  <a:t>Techknow Heights</a:t>
                </a:r>
                <a:endParaRPr lang="en-US" sz="1600" b="1" i="1" dirty="0">
                  <a:solidFill>
                    <a:schemeClr val="accent1">
                      <a:lumMod val="50000"/>
                    </a:schemeClr>
                  </a:solidFill>
                  <a:latin typeface="Cambria" pitchFamily="18" charset="0"/>
                  <a:cs typeface="Vijaya" pitchFamily="34" charset="0"/>
                </a:endParaRPr>
              </a:p>
            </p:txBody>
          </p:sp>
        </p:grpSp>
      </p:grpSp>
      <p:sp>
        <p:nvSpPr>
          <p:cNvPr id="10" name="Slide Number Placeholder 9"/>
          <p:cNvSpPr>
            <a:spLocks noGrp="1"/>
          </p:cNvSpPr>
          <p:nvPr>
            <p:ph type="sldNum" sz="quarter" idx="12"/>
          </p:nvPr>
        </p:nvSpPr>
        <p:spPr/>
        <p:txBody>
          <a:bodyPr/>
          <a:lstStyle/>
          <a:p>
            <a:fld id="{2E358501-496E-41C7-8A07-8B83B06639EC}" type="slidenum">
              <a:rPr lang="en-US" smtClean="0"/>
              <a:pPr/>
              <a:t>25</a:t>
            </a:fld>
            <a:endParaRPr lang="en-US" dirty="0"/>
          </a:p>
        </p:txBody>
      </p:sp>
      <p:sp>
        <p:nvSpPr>
          <p:cNvPr id="13" name="Title 3"/>
          <p:cNvSpPr>
            <a:spLocks noGrp="1"/>
          </p:cNvSpPr>
          <p:nvPr>
            <p:ph type="title"/>
          </p:nvPr>
        </p:nvSpPr>
        <p:spPr>
          <a:xfrm>
            <a:off x="0" y="-76200"/>
            <a:ext cx="6781800" cy="1295400"/>
          </a:xfrm>
        </p:spPr>
        <p:txBody>
          <a:bodyPr>
            <a:noAutofit/>
          </a:bodyPr>
          <a:lstStyle/>
          <a:p>
            <a:pPr fontAlgn="base"/>
            <a:r>
              <a:rPr lang="en-US" sz="3200" b="1" dirty="0"/>
              <a:t>$watch How the $apply Runs a $digest</a:t>
            </a:r>
          </a:p>
        </p:txBody>
      </p:sp>
      <p:sp>
        <p:nvSpPr>
          <p:cNvPr id="19" name="TextBox 18"/>
          <p:cNvSpPr txBox="1"/>
          <p:nvPr/>
        </p:nvSpPr>
        <p:spPr>
          <a:xfrm>
            <a:off x="5786446" y="2214554"/>
            <a:ext cx="2000272" cy="369332"/>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Now it is working</a:t>
            </a:r>
            <a:r>
              <a:rPr lang="en-US" dirty="0" smtClean="0"/>
              <a:t>!</a:t>
            </a:r>
            <a:endParaRPr lang="en-US" i="1" dirty="0">
              <a:latin typeface="Century" pitchFamily="18" charset="0"/>
            </a:endParaRPr>
          </a:p>
        </p:txBody>
      </p:sp>
      <p:sp>
        <p:nvSpPr>
          <p:cNvPr id="14" name="TextBox 13"/>
          <p:cNvSpPr txBox="1"/>
          <p:nvPr/>
        </p:nvSpPr>
        <p:spPr>
          <a:xfrm>
            <a:off x="228600" y="2209800"/>
            <a:ext cx="5257800" cy="264796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dirty="0"/>
              <a:t>app.controller('</a:t>
            </a:r>
            <a:r>
              <a:rPr lang="en-US" dirty="0" err="1"/>
              <a:t>MainCtrl</a:t>
            </a:r>
            <a:r>
              <a:rPr lang="en-US" dirty="0"/>
              <a:t>', function($scope) </a:t>
            </a:r>
            <a:r>
              <a:rPr lang="en-US" dirty="0" smtClean="0"/>
              <a:t>{</a:t>
            </a:r>
          </a:p>
          <a:p>
            <a:pPr algn="just"/>
            <a:r>
              <a:rPr lang="en-US" dirty="0" smtClean="0"/>
              <a:t>$</a:t>
            </a:r>
            <a:r>
              <a:rPr lang="en-US" dirty="0"/>
              <a:t>scope.user </a:t>
            </a:r>
            <a:r>
              <a:rPr lang="en-US" b="1" dirty="0"/>
              <a:t>=</a:t>
            </a:r>
            <a:r>
              <a:rPr lang="en-US" dirty="0"/>
              <a:t> { name</a:t>
            </a:r>
            <a:r>
              <a:rPr lang="en-US" b="1" dirty="0"/>
              <a:t>:</a:t>
            </a:r>
            <a:r>
              <a:rPr lang="en-US" dirty="0"/>
              <a:t> "Fox" </a:t>
            </a:r>
            <a:r>
              <a:rPr lang="en-US" dirty="0" smtClean="0"/>
              <a:t>};</a:t>
            </a:r>
          </a:p>
          <a:p>
            <a:pPr algn="just"/>
            <a:r>
              <a:rPr lang="en-US" dirty="0" smtClean="0"/>
              <a:t>$</a:t>
            </a:r>
            <a:r>
              <a:rPr lang="en-US" dirty="0"/>
              <a:t>scope.updated </a:t>
            </a:r>
            <a:r>
              <a:rPr lang="en-US" b="1" dirty="0"/>
              <a:t>=</a:t>
            </a:r>
            <a:r>
              <a:rPr lang="en-US" dirty="0"/>
              <a:t> 0</a:t>
            </a:r>
            <a:r>
              <a:rPr lang="en-US" dirty="0" smtClean="0"/>
              <a:t>;</a:t>
            </a:r>
          </a:p>
          <a:p>
            <a:pPr algn="just"/>
            <a:r>
              <a:rPr lang="en-US" dirty="0" smtClean="0"/>
              <a:t>$</a:t>
            </a:r>
            <a:r>
              <a:rPr lang="en-US" dirty="0"/>
              <a:t>scope.$watch('user', function(newValue, oldValue) </a:t>
            </a:r>
            <a:r>
              <a:rPr lang="en-US" dirty="0" smtClean="0"/>
              <a:t>{</a:t>
            </a:r>
          </a:p>
          <a:p>
            <a:pPr algn="just"/>
            <a:r>
              <a:rPr lang="en-US" dirty="0" smtClean="0"/>
              <a:t>if </a:t>
            </a:r>
            <a:r>
              <a:rPr lang="en-US" dirty="0"/>
              <a:t>(newValue </a:t>
            </a:r>
            <a:r>
              <a:rPr lang="en-US" b="1" dirty="0"/>
              <a:t>===</a:t>
            </a:r>
            <a:r>
              <a:rPr lang="en-US" dirty="0"/>
              <a:t> oldValue) { return; </a:t>
            </a:r>
            <a:r>
              <a:rPr lang="en-US" dirty="0" smtClean="0"/>
              <a:t>}</a:t>
            </a:r>
          </a:p>
          <a:p>
            <a:pPr algn="just"/>
            <a:r>
              <a:rPr lang="en-US" dirty="0" smtClean="0"/>
              <a:t>$</a:t>
            </a:r>
            <a:r>
              <a:rPr lang="en-US" dirty="0"/>
              <a:t>scope.updated</a:t>
            </a:r>
            <a:r>
              <a:rPr lang="en-US" b="1" dirty="0" smtClean="0"/>
              <a:t>++</a:t>
            </a:r>
            <a:r>
              <a:rPr lang="en-US" dirty="0" smtClean="0"/>
              <a:t>;</a:t>
            </a:r>
          </a:p>
          <a:p>
            <a:pPr algn="just"/>
            <a:r>
              <a:rPr lang="en-US" dirty="0" smtClean="0"/>
              <a:t>},</a:t>
            </a:r>
            <a:r>
              <a:rPr lang="en-US" b="1" dirty="0" smtClean="0"/>
              <a:t>true</a:t>
            </a:r>
            <a:r>
              <a:rPr lang="en-US" dirty="0" smtClean="0"/>
              <a:t>);</a:t>
            </a:r>
          </a:p>
          <a:p>
            <a:pPr algn="just"/>
            <a:r>
              <a:rPr lang="en-US" dirty="0" smtClean="0"/>
              <a:t>});</a:t>
            </a:r>
            <a:endParaRPr lang="en-US" dirty="0">
              <a:latin typeface="Century" pitchFamily="18" charset="0"/>
            </a:endParaRPr>
          </a:p>
        </p:txBody>
      </p:sp>
      <p:sp>
        <p:nvSpPr>
          <p:cNvPr id="18" name="Title 3"/>
          <p:cNvSpPr txBox="1">
            <a:spLocks/>
          </p:cNvSpPr>
          <p:nvPr/>
        </p:nvSpPr>
        <p:spPr>
          <a:xfrm>
            <a:off x="304800" y="1371600"/>
            <a:ext cx="8534400" cy="685800"/>
          </a:xfrm>
          <a:prstGeom prst="rect">
            <a:avLst/>
          </a:prstGeom>
        </p:spPr>
        <p:txBody>
          <a:bodyPr vert="horz" lIns="91440" tIns="45720" rIns="91440" bIns="45720" rtlCol="0" anchor="ctr">
            <a:noAutofit/>
          </a:bodyPr>
          <a:lstStyle/>
          <a:p>
            <a:pPr fontAlgn="base"/>
            <a:endParaRPr lang="en-US" sz="3200" b="1" dirty="0">
              <a:solidFill>
                <a:schemeClr val="accent1">
                  <a:lumMod val="75000"/>
                </a:schemeClr>
              </a:solidFill>
            </a:endParaRPr>
          </a:p>
        </p:txBody>
      </p:sp>
      <p:sp>
        <p:nvSpPr>
          <p:cNvPr id="15" name="Title 3"/>
          <p:cNvSpPr txBox="1">
            <a:spLocks/>
          </p:cNvSpPr>
          <p:nvPr/>
        </p:nvSpPr>
        <p:spPr>
          <a:xfrm>
            <a:off x="228600" y="1447800"/>
            <a:ext cx="5410200" cy="685800"/>
          </a:xfrm>
          <a:prstGeom prst="rect">
            <a:avLst/>
          </a:prstGeom>
        </p:spPr>
        <p:txBody>
          <a:bodyPr vert="horz" lIns="91440" tIns="45720" rIns="91440" bIns="45720" rtlCol="0" anchor="ctr">
            <a:noAutofit/>
          </a:bodyPr>
          <a:lstStyle/>
          <a:p>
            <a:pPr fontAlgn="base"/>
            <a:r>
              <a:rPr lang="en-US" sz="3200" b="1" dirty="0">
                <a:solidFill>
                  <a:schemeClr val="accent1">
                    <a:lumMod val="75000"/>
                  </a:schemeClr>
                </a:solidFill>
              </a:rPr>
              <a:t>Using $watch for our own stuff</a:t>
            </a:r>
          </a:p>
        </p:txBody>
      </p:sp>
      <p:sp>
        <p:nvSpPr>
          <p:cNvPr id="16" name="TextBox 15"/>
          <p:cNvSpPr txBox="1"/>
          <p:nvPr/>
        </p:nvSpPr>
        <p:spPr>
          <a:xfrm>
            <a:off x="214282" y="5157629"/>
            <a:ext cx="5257800" cy="1200329"/>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dirty="0"/>
              <a:t>&lt;body</a:t>
            </a:r>
            <a:r>
              <a:rPr lang="en-US" dirty="0"/>
              <a:t> </a:t>
            </a:r>
            <a:r>
              <a:rPr lang="en-US" dirty="0" err="1"/>
              <a:t>ng</a:t>
            </a:r>
            <a:r>
              <a:rPr lang="en-US" dirty="0"/>
              <a:t>-controller="</a:t>
            </a:r>
            <a:r>
              <a:rPr lang="en-US" dirty="0" err="1"/>
              <a:t>MainCtrl</a:t>
            </a:r>
            <a:r>
              <a:rPr lang="en-US" dirty="0" smtClean="0"/>
              <a:t>"</a:t>
            </a:r>
            <a:r>
              <a:rPr lang="en-US" b="1" dirty="0" smtClean="0"/>
              <a:t>&gt;</a:t>
            </a:r>
          </a:p>
          <a:p>
            <a:pPr algn="just"/>
            <a:r>
              <a:rPr lang="en-US" b="1" dirty="0" smtClean="0"/>
              <a:t>	&lt;</a:t>
            </a:r>
            <a:r>
              <a:rPr lang="en-US" b="1" dirty="0"/>
              <a:t>input</a:t>
            </a:r>
            <a:r>
              <a:rPr lang="en-US" dirty="0"/>
              <a:t> </a:t>
            </a:r>
            <a:r>
              <a:rPr lang="en-US" dirty="0" err="1"/>
              <a:t>ng</a:t>
            </a:r>
            <a:r>
              <a:rPr lang="en-US" dirty="0"/>
              <a:t>-model="user.name" </a:t>
            </a:r>
            <a:r>
              <a:rPr lang="en-US" b="1" dirty="0" smtClean="0"/>
              <a:t>/&gt;</a:t>
            </a:r>
          </a:p>
          <a:p>
            <a:pPr algn="just"/>
            <a:r>
              <a:rPr lang="en-US" dirty="0" smtClean="0"/>
              <a:t>	Name </a:t>
            </a:r>
            <a:r>
              <a:rPr lang="en-US" dirty="0"/>
              <a:t>updated: {{updated}} times</a:t>
            </a:r>
            <a:r>
              <a:rPr lang="en-US" dirty="0" smtClean="0"/>
              <a:t>.</a:t>
            </a:r>
          </a:p>
          <a:p>
            <a:pPr algn="just"/>
            <a:r>
              <a:rPr lang="en-US" b="1" dirty="0" smtClean="0"/>
              <a:t>&lt;/</a:t>
            </a:r>
            <a:r>
              <a:rPr lang="en-US" b="1" dirty="0"/>
              <a:t>body&gt;</a:t>
            </a:r>
            <a:endParaRPr lang="en-US" dirty="0">
              <a:latin typeface="Century" pitchFamily="18" charset="0"/>
            </a:endParaRPr>
          </a:p>
        </p:txBody>
      </p:sp>
      <p:sp>
        <p:nvSpPr>
          <p:cNvPr id="20" name="TextBox 19"/>
          <p:cNvSpPr txBox="1"/>
          <p:nvPr/>
        </p:nvSpPr>
        <p:spPr>
          <a:xfrm>
            <a:off x="5715000" y="3505200"/>
            <a:ext cx="3276600" cy="2862322"/>
          </a:xfrm>
          <a:prstGeom prst="rect">
            <a:avLst/>
          </a:prstGeom>
          <a:solidFill>
            <a:schemeClr val="accent5">
              <a:lumMod val="20000"/>
              <a:lumOff val="80000"/>
            </a:schemeClr>
          </a:solidFill>
          <a:ln>
            <a:solidFill>
              <a:schemeClr val="accent5">
                <a:lumMod val="75000"/>
              </a:schemeClr>
            </a:solidFill>
          </a:ln>
          <a:effectLst>
            <a:glow rad="101600">
              <a:schemeClr val="accent5">
                <a:satMod val="175000"/>
                <a:alpha val="40000"/>
              </a:schemeClr>
            </a:glow>
          </a:effectLst>
        </p:spPr>
        <p:txBody>
          <a:bodyPr wrap="square" rtlCol="0">
            <a:spAutoFit/>
          </a:bodyPr>
          <a:lstStyle/>
          <a:p>
            <a:pPr algn="just"/>
            <a:r>
              <a:rPr lang="en-US" dirty="0"/>
              <a:t>We added a third parameter to the </a:t>
            </a:r>
            <a:r>
              <a:rPr lang="en-US" dirty="0" smtClean="0"/>
              <a:t>$watch</a:t>
            </a:r>
            <a:r>
              <a:rPr lang="en-US" dirty="0"/>
              <a:t> which is a </a:t>
            </a:r>
            <a:r>
              <a:rPr lang="en-US" dirty="0" err="1" smtClean="0"/>
              <a:t>bool</a:t>
            </a:r>
            <a:r>
              <a:rPr lang="en-US" dirty="0"/>
              <a:t> to indicate that we want to compare the value of the objects instead of the reference. And since the value of </a:t>
            </a:r>
            <a:r>
              <a:rPr lang="en-US" dirty="0" smtClean="0"/>
              <a:t>$scope.user</a:t>
            </a:r>
            <a:r>
              <a:rPr lang="en-US" dirty="0"/>
              <a:t> is changing when we </a:t>
            </a:r>
            <a:r>
              <a:rPr lang="en-US" dirty="0" smtClean="0"/>
              <a:t>update the  $scope.user.name</a:t>
            </a:r>
            <a:r>
              <a:rPr lang="en-US" dirty="0"/>
              <a:t> the </a:t>
            </a:r>
            <a:r>
              <a:rPr lang="en-US" dirty="0" smtClean="0"/>
              <a:t>$watch</a:t>
            </a:r>
            <a:r>
              <a:rPr lang="en-US" dirty="0"/>
              <a:t> </a:t>
            </a:r>
            <a:endParaRPr lang="en-US" dirty="0" smtClean="0"/>
          </a:p>
          <a:p>
            <a:pPr algn="just"/>
            <a:r>
              <a:rPr lang="en-US" dirty="0" smtClean="0"/>
              <a:t>will </a:t>
            </a:r>
            <a:r>
              <a:rPr lang="en-US" dirty="0"/>
              <a:t>fire appropriately.</a:t>
            </a:r>
            <a:endParaRPr lang="en-US" i="1" dirty="0">
              <a:latin typeface="Century" pitchFamily="18" charset="0"/>
            </a:endParaRPr>
          </a:p>
        </p:txBody>
      </p:sp>
      <p:sp>
        <p:nvSpPr>
          <p:cNvPr id="21" name="Title 3"/>
          <p:cNvSpPr txBox="1">
            <a:spLocks/>
          </p:cNvSpPr>
          <p:nvPr/>
        </p:nvSpPr>
        <p:spPr>
          <a:xfrm>
            <a:off x="7315200" y="1600200"/>
            <a:ext cx="1600200" cy="381000"/>
          </a:xfrm>
          <a:prstGeom prst="rect">
            <a:avLst/>
          </a:prstGeom>
        </p:spPr>
        <p:txBody>
          <a:bodyPr vert="horz" lIns="91440" tIns="45720" rIns="91440" bIns="45720" rtlCol="0" anchor="ctr">
            <a:noAutofit/>
          </a:bodyPr>
          <a:lstStyle/>
          <a:p>
            <a:pPr fontAlgn="base"/>
            <a:r>
              <a:rPr lang="en-US" sz="2000" b="1" dirty="0" smtClean="0"/>
              <a:t>Example - 4</a:t>
            </a:r>
            <a:endParaRPr 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Initialization</a:t>
            </a:r>
            <a:endParaRPr lang="en-IN" dirty="0"/>
          </a:p>
        </p:txBody>
      </p:sp>
      <p:pic>
        <p:nvPicPr>
          <p:cNvPr id="84994" name="Picture 2" descr="https://docs.angularjs.org/img/guide/concepts-startup.png"/>
          <p:cNvPicPr>
            <a:picLocks noChangeAspect="1" noChangeArrowheads="1"/>
          </p:cNvPicPr>
          <p:nvPr/>
        </p:nvPicPr>
        <p:blipFill>
          <a:blip r:embed="rId2" cstate="print"/>
          <a:srcRect/>
          <a:stretch>
            <a:fillRect/>
          </a:stretch>
        </p:blipFill>
        <p:spPr bwMode="auto">
          <a:xfrm>
            <a:off x="1835696" y="2132856"/>
            <a:ext cx="5256584" cy="44704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Directive</a:t>
            </a:r>
            <a:endParaRPr lang="en-IN" dirty="0"/>
          </a:p>
        </p:txBody>
      </p:sp>
      <p:sp>
        <p:nvSpPr>
          <p:cNvPr id="3" name="Content Placeholder 2"/>
          <p:cNvSpPr>
            <a:spLocks noGrp="1"/>
          </p:cNvSpPr>
          <p:nvPr>
            <p:ph idx="1"/>
          </p:nvPr>
        </p:nvSpPr>
        <p:spPr/>
        <p:txBody>
          <a:bodyPr>
            <a:normAutofit/>
          </a:bodyPr>
          <a:lstStyle/>
          <a:p>
            <a:pPr fontAlgn="base"/>
            <a:r>
              <a:rPr lang="en-IN" dirty="0" smtClean="0"/>
              <a:t>Directives are markers on a DOM element (such as an attribute, element name, comment or CSS class) that tell </a:t>
            </a:r>
            <a:r>
              <a:rPr lang="en-IN" dirty="0" err="1" smtClean="0"/>
              <a:t>AngularJS's</a:t>
            </a:r>
            <a:r>
              <a:rPr lang="en-IN" dirty="0" smtClean="0"/>
              <a:t> </a:t>
            </a:r>
            <a:r>
              <a:rPr lang="en-IN" b="1" dirty="0" smtClean="0"/>
              <a:t>HTML compiler</a:t>
            </a:r>
            <a:r>
              <a:rPr lang="en-IN" dirty="0" smtClean="0"/>
              <a:t> (</a:t>
            </a:r>
            <a:r>
              <a:rPr lang="en-IN" b="1" i="1" dirty="0" smtClean="0">
                <a:solidFill>
                  <a:schemeClr val="accent1">
                    <a:lumMod val="75000"/>
                  </a:schemeClr>
                </a:solidFill>
              </a:rPr>
              <a:t>$compile</a:t>
            </a:r>
            <a:r>
              <a:rPr lang="en-IN" dirty="0" smtClean="0"/>
              <a:t>) to attach a specified </a:t>
            </a:r>
            <a:r>
              <a:rPr lang="en-IN" dirty="0" err="1" smtClean="0"/>
              <a:t>behavior</a:t>
            </a:r>
            <a:r>
              <a:rPr lang="en-IN" dirty="0" smtClean="0"/>
              <a:t> to that DOM element.</a:t>
            </a:r>
          </a:p>
          <a:p>
            <a:pPr fontAlgn="base"/>
            <a:r>
              <a:rPr lang="en-IN" dirty="0" smtClean="0"/>
              <a:t>Angular comes with a set of these directives built-in, like </a:t>
            </a:r>
            <a:r>
              <a:rPr lang="en-IN" dirty="0" err="1" smtClean="0"/>
              <a:t>ngBind</a:t>
            </a:r>
            <a:r>
              <a:rPr lang="en-IN" dirty="0" smtClean="0"/>
              <a:t>, </a:t>
            </a:r>
            <a:r>
              <a:rPr lang="en-IN" dirty="0" err="1" smtClean="0"/>
              <a:t>ngModel</a:t>
            </a:r>
            <a:r>
              <a:rPr lang="en-IN" dirty="0" smtClean="0"/>
              <a:t>, and </a:t>
            </a:r>
            <a:r>
              <a:rPr lang="en-IN" dirty="0" err="1" smtClean="0"/>
              <a:t>ngView</a:t>
            </a:r>
            <a:r>
              <a:rPr lang="en-IN"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a:t>
            </a:r>
            <a:endParaRPr lang="en-IN" dirty="0"/>
          </a:p>
        </p:txBody>
      </p:sp>
      <p:sp>
        <p:nvSpPr>
          <p:cNvPr id="3" name="Content Placeholder 2"/>
          <p:cNvSpPr>
            <a:spLocks noGrp="1"/>
          </p:cNvSpPr>
          <p:nvPr>
            <p:ph idx="1"/>
          </p:nvPr>
        </p:nvSpPr>
        <p:spPr/>
        <p:txBody>
          <a:bodyPr/>
          <a:lstStyle/>
          <a:p>
            <a:endParaRPr lang="en-IN" b="1" dirty="0" smtClean="0"/>
          </a:p>
          <a:p>
            <a:r>
              <a:rPr lang="en-IN" b="1" dirty="0" smtClean="0"/>
              <a:t>What does it mean to "compile" an HTML template?</a:t>
            </a:r>
          </a:p>
          <a:p>
            <a:endParaRPr lang="en-IN" b="1" dirty="0" smtClean="0"/>
          </a:p>
          <a:p>
            <a:r>
              <a:rPr lang="en-IN" dirty="0" smtClean="0"/>
              <a:t> For </a:t>
            </a:r>
            <a:r>
              <a:rPr lang="en-IN" dirty="0" err="1" smtClean="0"/>
              <a:t>AngularJS</a:t>
            </a:r>
            <a:r>
              <a:rPr lang="en-IN" dirty="0" smtClean="0"/>
              <a:t>, "compilation" means attaching event listeners to the HTML to make it interactive. The reason we use the term "compile" is that the recursive process of attaching directives mirrors the process of compiling source code in </a:t>
            </a:r>
            <a:r>
              <a:rPr lang="en-IN" b="1" i="1" dirty="0" smtClean="0">
                <a:solidFill>
                  <a:schemeClr val="accent1">
                    <a:lumMod val="75000"/>
                  </a:schemeClr>
                </a:solidFill>
              </a:rPr>
              <a:t>compiled programming languages</a:t>
            </a:r>
            <a:r>
              <a:rPr lang="en-IN" dirty="0" smtClean="0"/>
              <a: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t>
            </a:r>
            <a:r>
              <a:rPr lang="en-US" dirty="0" err="1" smtClean="0"/>
              <a:t>vs</a:t>
            </a:r>
            <a:r>
              <a:rPr lang="en-US" dirty="0" smtClean="0"/>
              <a:t>  Link</a:t>
            </a:r>
            <a:endParaRPr lang="en-IN" dirty="0"/>
          </a:p>
        </p:txBody>
      </p:sp>
      <p:pic>
        <p:nvPicPr>
          <p:cNvPr id="4" name="Picture 2" descr="http://backstopmedia.booktype.pro/angularjs-book/chapter-6-the-directive-in-detail/static/AngularJS-compilation.jpg"/>
          <p:cNvPicPr>
            <a:picLocks noChangeAspect="1" noChangeArrowheads="1"/>
          </p:cNvPicPr>
          <p:nvPr/>
        </p:nvPicPr>
        <p:blipFill>
          <a:blip r:embed="rId2" cstate="print"/>
          <a:srcRect/>
          <a:stretch>
            <a:fillRect/>
          </a:stretch>
        </p:blipFill>
        <p:spPr bwMode="auto">
          <a:xfrm>
            <a:off x="395536" y="2060848"/>
            <a:ext cx="8252897" cy="41490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 Day 2</a:t>
            </a:r>
            <a:endParaRPr lang="en-IN" dirty="0"/>
          </a:p>
        </p:txBody>
      </p:sp>
      <p:sp>
        <p:nvSpPr>
          <p:cNvPr id="3" name="Content Placeholder 2"/>
          <p:cNvSpPr>
            <a:spLocks noGrp="1"/>
          </p:cNvSpPr>
          <p:nvPr>
            <p:ph idx="1"/>
          </p:nvPr>
        </p:nvSpPr>
        <p:spPr/>
        <p:txBody>
          <a:bodyPr/>
          <a:lstStyle/>
          <a:p>
            <a:endParaRPr lang="en-US" dirty="0" smtClean="0"/>
          </a:p>
          <a:p>
            <a:r>
              <a:rPr lang="en-US" dirty="0" smtClean="0"/>
              <a:t>Single Page Applications</a:t>
            </a:r>
          </a:p>
          <a:p>
            <a:r>
              <a:rPr lang="en-US" dirty="0" smtClean="0"/>
              <a:t>Routes</a:t>
            </a:r>
          </a:p>
          <a:p>
            <a:r>
              <a:rPr lang="en-US" dirty="0" smtClean="0"/>
              <a:t>Angular Bootstrap</a:t>
            </a:r>
          </a:p>
          <a:p>
            <a:r>
              <a:rPr lang="en-US" dirty="0" smtClean="0"/>
              <a:t>Node JS</a:t>
            </a:r>
          </a:p>
          <a:p>
            <a:r>
              <a:rPr lang="en-US" dirty="0" smtClean="0"/>
              <a:t>Yeoman, Grunt and Bowser</a:t>
            </a:r>
          </a:p>
          <a:p>
            <a:r>
              <a:rPr lang="en-US" dirty="0" smtClean="0"/>
              <a:t>Testing Using Karma/Protractor</a:t>
            </a:r>
          </a:p>
          <a:p>
            <a:r>
              <a:rPr lang="en-US" dirty="0" smtClean="0"/>
              <a:t>Angular Debugging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When the application bootstraps, Angular starts parsing the DOM using the $compile service. This service searches for directives in the </a:t>
            </a:r>
            <a:r>
              <a:rPr lang="en-IN" dirty="0" err="1" smtClean="0"/>
              <a:t>markup</a:t>
            </a:r>
            <a:r>
              <a:rPr lang="en-IN" dirty="0" smtClean="0"/>
              <a:t> and matches them against registered directives. Once all the directives have been identified, Angular executes their compile functions. </a:t>
            </a:r>
          </a:p>
          <a:p>
            <a:r>
              <a:rPr lang="en-IN" dirty="0" smtClean="0"/>
              <a:t>The compile function returns a link function which is added to the list of link functions to be executed later. This is called the compile phase. </a:t>
            </a:r>
          </a:p>
          <a:p>
            <a:r>
              <a:rPr lang="en-IN" dirty="0" smtClean="0"/>
              <a:t>After the compile phase is over the linking phase, where the collected link functions are executed one by one, starts. This is where the templates produced by the directives are evaluated against correct scope and are turned into live DOM which react to events!</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Compile </a:t>
            </a:r>
            <a:r>
              <a:rPr lang="en-US" dirty="0" err="1" smtClean="0"/>
              <a:t>vs</a:t>
            </a:r>
            <a:r>
              <a:rPr lang="en-US" dirty="0" smtClean="0"/>
              <a:t>  Link</a:t>
            </a:r>
            <a:endParaRPr lang="en-IN" b="1" dirty="0"/>
          </a:p>
        </p:txBody>
      </p:sp>
      <p:sp>
        <p:nvSpPr>
          <p:cNvPr id="3" name="Content Placeholder 2"/>
          <p:cNvSpPr>
            <a:spLocks noGrp="1"/>
          </p:cNvSpPr>
          <p:nvPr>
            <p:ph idx="1"/>
          </p:nvPr>
        </p:nvSpPr>
        <p:spPr/>
        <p:txBody>
          <a:bodyPr/>
          <a:lstStyle/>
          <a:p>
            <a:pPr fontAlgn="base">
              <a:buNone/>
            </a:pPr>
            <a:r>
              <a:rPr lang="en-IN" dirty="0" smtClean="0"/>
              <a:t>Compiler is an angular service($compile) which traverses the DOM looking for attributes. The compilation process happens into two phases.</a:t>
            </a:r>
          </a:p>
          <a:p>
            <a:pPr fontAlgn="base"/>
            <a:r>
              <a:rPr lang="en-IN" b="1" dirty="0" smtClean="0"/>
              <a:t>Compile:</a:t>
            </a:r>
            <a:r>
              <a:rPr lang="en-IN" dirty="0" smtClean="0"/>
              <a:t> traverse the DOM and collect all of the directives. The result is a linking function.</a:t>
            </a:r>
          </a:p>
          <a:p>
            <a:pPr fontAlgn="base"/>
            <a:r>
              <a:rPr lang="en-IN" b="1" dirty="0" smtClean="0"/>
              <a:t>Link:</a:t>
            </a:r>
            <a:r>
              <a:rPr lang="en-IN" dirty="0" smtClean="0"/>
              <a:t> combine the directives with a scope and produce a live view. Any changes in the scope model are reflected in the view, and any user interactions with the view are reflected in the scope model. Making the scope model a single source of truth.</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IN" dirty="0"/>
          </a:p>
        </p:txBody>
      </p:sp>
      <p:sp>
        <p:nvSpPr>
          <p:cNvPr id="3" name="Content Placeholder 2"/>
          <p:cNvSpPr>
            <a:spLocks noGrp="1"/>
          </p:cNvSpPr>
          <p:nvPr>
            <p:ph idx="1"/>
          </p:nvPr>
        </p:nvSpPr>
        <p:spPr/>
        <p:txBody>
          <a:bodyPr>
            <a:normAutofit/>
          </a:bodyPr>
          <a:lstStyle/>
          <a:p>
            <a:r>
              <a:rPr lang="en-IN" dirty="0" smtClean="0"/>
              <a:t>Prefer using directives via tag name and attributes over comment and class names. </a:t>
            </a:r>
          </a:p>
          <a:p>
            <a:r>
              <a:rPr lang="en-IN" dirty="0" smtClean="0"/>
              <a:t>Comment directives were commonly used in places where the DOM API limits the ability to create directives that spanned multiple elements (e.g. inside &lt;table&gt; elements). </a:t>
            </a:r>
            <a:r>
              <a:rPr lang="en-IN" dirty="0" err="1" smtClean="0"/>
              <a:t>AngularJS</a:t>
            </a:r>
            <a:r>
              <a:rPr lang="en-IN" dirty="0" smtClean="0"/>
              <a:t> 1.2 introduces </a:t>
            </a:r>
            <a:r>
              <a:rPr lang="en-IN" b="1" i="1" dirty="0" err="1" smtClean="0">
                <a:solidFill>
                  <a:schemeClr val="accent1">
                    <a:lumMod val="75000"/>
                  </a:schemeClr>
                </a:solidFill>
              </a:rPr>
              <a:t>ng</a:t>
            </a:r>
            <a:r>
              <a:rPr lang="en-IN" b="1" i="1" dirty="0" smtClean="0">
                <a:solidFill>
                  <a:schemeClr val="accent1">
                    <a:lumMod val="75000"/>
                  </a:schemeClr>
                </a:solidFill>
              </a:rPr>
              <a:t>-repeat-start and </a:t>
            </a:r>
            <a:r>
              <a:rPr lang="en-IN" b="1" i="1" dirty="0" err="1" smtClean="0">
                <a:solidFill>
                  <a:schemeClr val="accent1">
                    <a:lumMod val="75000"/>
                  </a:schemeClr>
                </a:solidFill>
              </a:rPr>
              <a:t>ng</a:t>
            </a:r>
            <a:r>
              <a:rPr lang="en-IN" b="1" i="1" dirty="0" smtClean="0">
                <a:solidFill>
                  <a:schemeClr val="accent1">
                    <a:lumMod val="75000"/>
                  </a:schemeClr>
                </a:solidFill>
              </a:rPr>
              <a:t>-repeat-end</a:t>
            </a:r>
            <a:r>
              <a:rPr lang="en-IN" dirty="0" smtClean="0"/>
              <a:t> as a better solution to this problem. Developers are encouraged to use this over custom comment directives when possible.</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Directives</a:t>
            </a:r>
            <a:endParaRPr lang="en-IN" dirty="0"/>
          </a:p>
        </p:txBody>
      </p:sp>
      <p:sp>
        <p:nvSpPr>
          <p:cNvPr id="3" name="Content Placeholder 2"/>
          <p:cNvSpPr>
            <a:spLocks noGrp="1"/>
          </p:cNvSpPr>
          <p:nvPr>
            <p:ph idx="1"/>
          </p:nvPr>
        </p:nvSpPr>
        <p:spPr/>
        <p:txBody>
          <a:bodyPr>
            <a:normAutofit/>
          </a:bodyPr>
          <a:lstStyle/>
          <a:p>
            <a:r>
              <a:rPr lang="en-IN" dirty="0" smtClean="0"/>
              <a:t>To register a directive, you use the module directive API. It takes the </a:t>
            </a:r>
            <a:r>
              <a:rPr lang="en-IN" b="1" i="1" dirty="0" smtClean="0">
                <a:solidFill>
                  <a:schemeClr val="accent1">
                    <a:lumMod val="75000"/>
                  </a:schemeClr>
                </a:solidFill>
              </a:rPr>
              <a:t>normalized</a:t>
            </a:r>
            <a:r>
              <a:rPr lang="en-IN" dirty="0" smtClean="0"/>
              <a:t> directive name followed by a </a:t>
            </a:r>
            <a:r>
              <a:rPr lang="en-IN" b="1" dirty="0" smtClean="0"/>
              <a:t>factory function</a:t>
            </a:r>
          </a:p>
          <a:p>
            <a:endParaRPr lang="en-IN" b="1" dirty="0" smtClean="0"/>
          </a:p>
          <a:p>
            <a:r>
              <a:rPr lang="en-IN" dirty="0" smtClean="0"/>
              <a:t>This factory function should return an object with the different options to tell $compile how the directive should behave when matched.</a:t>
            </a:r>
          </a:p>
          <a:p>
            <a:endParaRPr lang="en-IN" dirty="0" smtClean="0"/>
          </a:p>
          <a:p>
            <a:r>
              <a:rPr lang="en-IN" dirty="0" smtClean="0"/>
              <a:t>The factory function is invoked only once when the </a:t>
            </a:r>
            <a:r>
              <a:rPr lang="en-IN" b="1" i="1" dirty="0" smtClean="0">
                <a:solidFill>
                  <a:schemeClr val="accent1">
                    <a:lumMod val="75000"/>
                  </a:schemeClr>
                </a:solidFill>
              </a:rPr>
              <a:t>compiler</a:t>
            </a:r>
            <a:r>
              <a:rPr lang="en-IN" dirty="0" smtClean="0"/>
              <a:t> matches the directive for the first time. </a:t>
            </a:r>
            <a:endParaRPr lang="en-US"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IN" dirty="0"/>
          </a:p>
        </p:txBody>
      </p:sp>
      <p:sp>
        <p:nvSpPr>
          <p:cNvPr id="3" name="Content Placeholder 2"/>
          <p:cNvSpPr>
            <a:spLocks noGrp="1"/>
          </p:cNvSpPr>
          <p:nvPr>
            <p:ph idx="1"/>
          </p:nvPr>
        </p:nvSpPr>
        <p:spPr/>
        <p:txBody>
          <a:bodyPr>
            <a:normAutofit lnSpcReduction="10000"/>
          </a:bodyPr>
          <a:lstStyle/>
          <a:p>
            <a:r>
              <a:rPr lang="en-IN" dirty="0" smtClean="0"/>
              <a:t>Prefer using the definition object over returning a function </a:t>
            </a:r>
          </a:p>
          <a:p>
            <a:endParaRPr lang="en-IN" dirty="0" smtClean="0"/>
          </a:p>
          <a:p>
            <a:r>
              <a:rPr lang="en-IN" dirty="0" smtClean="0"/>
              <a:t>In order to avoid collisions with some future standard, it's best to prefix your own directive names. </a:t>
            </a:r>
          </a:p>
          <a:p>
            <a:pPr lvl="1"/>
            <a:r>
              <a:rPr lang="en-IN" dirty="0" smtClean="0"/>
              <a:t>&lt;carousel&gt; </a:t>
            </a:r>
            <a:r>
              <a:rPr lang="en-IN" dirty="0" smtClean="0">
                <a:sym typeface="Wingdings" pitchFamily="2" charset="2"/>
              </a:rPr>
              <a:t></a:t>
            </a:r>
            <a:r>
              <a:rPr lang="en-IN" dirty="0" smtClean="0"/>
              <a:t>&lt;</a:t>
            </a:r>
            <a:r>
              <a:rPr lang="en-IN" dirty="0" err="1" smtClean="0"/>
              <a:t>btfCarousel</a:t>
            </a:r>
            <a:r>
              <a:rPr lang="en-IN" dirty="0" smtClean="0"/>
              <a:t>&gt;</a:t>
            </a:r>
          </a:p>
          <a:p>
            <a:endParaRPr lang="en-IN" dirty="0" smtClean="0"/>
          </a:p>
          <a:p>
            <a:r>
              <a:rPr lang="en-IN" dirty="0" smtClean="0"/>
              <a:t>Similarly, do not prefix your own directives with </a:t>
            </a:r>
            <a:r>
              <a:rPr lang="en-IN" dirty="0" err="1" smtClean="0"/>
              <a:t>ng</a:t>
            </a:r>
            <a:r>
              <a:rPr lang="en-IN" dirty="0" smtClean="0"/>
              <a:t> or they might conflict with directives included in a future version of Angular.</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Restrictions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restrict option is typically set to:</a:t>
            </a:r>
          </a:p>
          <a:p>
            <a:pPr lvl="1"/>
            <a:r>
              <a:rPr lang="en-IN" dirty="0" smtClean="0"/>
              <a:t>'A' - only matches attribute name</a:t>
            </a:r>
          </a:p>
          <a:p>
            <a:pPr lvl="1"/>
            <a:r>
              <a:rPr lang="en-IN" dirty="0" smtClean="0"/>
              <a:t>'E' - only matches element name</a:t>
            </a:r>
          </a:p>
          <a:p>
            <a:pPr lvl="1"/>
            <a:r>
              <a:rPr lang="en-IN" dirty="0" smtClean="0"/>
              <a:t>'C' - only matches class name</a:t>
            </a:r>
          </a:p>
          <a:p>
            <a:r>
              <a:rPr lang="en-IN" dirty="0" smtClean="0"/>
              <a:t>These restrictions can all be combined as needed:</a:t>
            </a:r>
          </a:p>
          <a:p>
            <a:pPr lvl="1"/>
            <a:r>
              <a:rPr lang="en-IN" dirty="0" smtClean="0"/>
              <a:t>'AEC' - matches either attribute or element or class name</a:t>
            </a:r>
          </a:p>
          <a:p>
            <a:r>
              <a:rPr lang="en-IN" b="1" dirty="0" smtClean="0"/>
              <a:t>When should I use an attribute versus an element?</a:t>
            </a:r>
            <a:r>
              <a:rPr lang="en-IN" dirty="0" smtClean="0"/>
              <a:t> Use an element when you are creating a component that is in control of the template. The common case for this is when you are creating a Domain-Specific Language for parts of your template. Use an attribute when you are decorating an existing element with new functionality.</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IN" dirty="0"/>
          </a:p>
        </p:txBody>
      </p:sp>
      <p:sp>
        <p:nvSpPr>
          <p:cNvPr id="3" name="Content Placeholder 2"/>
          <p:cNvSpPr>
            <a:spLocks noGrp="1"/>
          </p:cNvSpPr>
          <p:nvPr>
            <p:ph idx="1"/>
          </p:nvPr>
        </p:nvSpPr>
        <p:spPr/>
        <p:txBody>
          <a:bodyPr/>
          <a:lstStyle/>
          <a:p>
            <a:pPr>
              <a:buNone/>
            </a:pPr>
            <a:r>
              <a:rPr lang="en-IN" dirty="0" smtClean="0"/>
              <a:t>There are only three ways an object or a function can get a hold of its dependencies:</a:t>
            </a:r>
          </a:p>
          <a:p>
            <a:pPr>
              <a:buNone/>
            </a:pPr>
            <a:endParaRPr lang="en-IN" dirty="0" smtClean="0"/>
          </a:p>
          <a:p>
            <a:pPr marL="514350" indent="-514350">
              <a:buFont typeface="+mj-lt"/>
              <a:buAutoNum type="arabicPeriod"/>
            </a:pPr>
            <a:r>
              <a:rPr lang="en-IN" dirty="0" smtClean="0"/>
              <a:t>The dependency can be created, typically using the new operator.</a:t>
            </a:r>
          </a:p>
          <a:p>
            <a:pPr marL="514350" indent="-514350">
              <a:buFont typeface="+mj-lt"/>
              <a:buAutoNum type="arabicPeriod"/>
            </a:pPr>
            <a:r>
              <a:rPr lang="en-IN" dirty="0" smtClean="0"/>
              <a:t>The dependency can be looked up by referring to a global variable.</a:t>
            </a:r>
          </a:p>
          <a:p>
            <a:pPr marL="514350" indent="-514350">
              <a:buFont typeface="+mj-lt"/>
              <a:buAutoNum type="arabicPeriod"/>
            </a:pPr>
            <a:r>
              <a:rPr lang="en-IN" dirty="0" smtClean="0"/>
              <a:t>The dependency can be passed in to where it is needed.</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722344"/>
          </a:xfrm>
        </p:spPr>
        <p:txBody>
          <a:bodyPr>
            <a:normAutofit fontScale="90000"/>
          </a:bodyPr>
          <a:lstStyle/>
          <a:p>
            <a:r>
              <a:rPr lang="en-US" dirty="0" smtClean="0"/>
              <a:t>Injector</a:t>
            </a:r>
            <a:endParaRPr lang="en-IN" dirty="0"/>
          </a:p>
        </p:txBody>
      </p:sp>
      <p:sp>
        <p:nvSpPr>
          <p:cNvPr id="3" name="Content Placeholder 2"/>
          <p:cNvSpPr>
            <a:spLocks noGrp="1"/>
          </p:cNvSpPr>
          <p:nvPr>
            <p:ph idx="1"/>
          </p:nvPr>
        </p:nvSpPr>
        <p:spPr>
          <a:xfrm>
            <a:off x="395536" y="980728"/>
            <a:ext cx="3890712" cy="5877272"/>
          </a:xfrm>
        </p:spPr>
        <p:txBody>
          <a:bodyPr>
            <a:normAutofit lnSpcReduction="10000"/>
          </a:bodyPr>
          <a:lstStyle/>
          <a:p>
            <a:r>
              <a:rPr lang="en-IN" dirty="0" smtClean="0"/>
              <a:t>The injector is a service locator that is responsible for construction and lookup of dependencies.</a:t>
            </a:r>
          </a:p>
          <a:p>
            <a:endParaRPr lang="en-IN" dirty="0" smtClean="0"/>
          </a:p>
          <a:p>
            <a:r>
              <a:rPr lang="en-IN" dirty="0" smtClean="0"/>
              <a:t>The Angular injector subsystem is in charge of creating components, resolving their dependencies, and providing them to other components as requested.</a:t>
            </a:r>
            <a:endParaRPr lang="en-IN" dirty="0"/>
          </a:p>
        </p:txBody>
      </p:sp>
      <p:pic>
        <p:nvPicPr>
          <p:cNvPr id="1026" name="Picture 2" descr="http://docs.angularjs.org/img/guide/concepts-module-injector.png"/>
          <p:cNvPicPr>
            <a:picLocks noChangeAspect="1" noChangeArrowheads="1"/>
          </p:cNvPicPr>
          <p:nvPr/>
        </p:nvPicPr>
        <p:blipFill>
          <a:blip r:embed="rId2" cstate="print"/>
          <a:srcRect/>
          <a:stretch>
            <a:fillRect/>
          </a:stretch>
        </p:blipFill>
        <p:spPr bwMode="auto">
          <a:xfrm>
            <a:off x="4247488" y="1500174"/>
            <a:ext cx="4896544" cy="3964573"/>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Injector explained</a:t>
            </a:r>
            <a:endParaRPr lang="en-IN" dirty="0"/>
          </a:p>
        </p:txBody>
      </p:sp>
      <p:sp>
        <p:nvSpPr>
          <p:cNvPr id="28673" name="Rectangle 1"/>
          <p:cNvSpPr>
            <a:spLocks noChangeArrowheads="1"/>
          </p:cNvSpPr>
          <p:nvPr/>
        </p:nvSpPr>
        <p:spPr bwMode="auto">
          <a:xfrm>
            <a:off x="755576" y="2132856"/>
            <a:ext cx="6624736" cy="984885"/>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999988"/>
                </a:solidFill>
                <a:effectLst/>
                <a:latin typeface="Menlo"/>
                <a:cs typeface="Arial" pitchFamily="34" charset="0"/>
              </a:rPr>
              <a:t>&lt;!-- Given this HTML --&gt;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0" i="0" u="none" strike="noStrike" cap="none" normalizeH="0" baseline="0" dirty="0" smtClean="0">
                <a:ln>
                  <a:noFill/>
                </a:ln>
                <a:solidFill>
                  <a:srgbClr val="000080"/>
                </a:solidFill>
                <a:effectLst/>
                <a:latin typeface="Menlo"/>
                <a:cs typeface="Arial" pitchFamily="34" charset="0"/>
              </a:rPr>
              <a:t>&lt;div</a:t>
            </a:r>
            <a:r>
              <a:rPr kumimoji="0" lang="en-US" sz="1600" b="0" i="0" u="none" strike="noStrike" cap="none" normalizeH="0" baseline="0" dirty="0" smtClean="0">
                <a:ln>
                  <a:noFill/>
                </a:ln>
                <a:solidFill>
                  <a:srgbClr val="333333"/>
                </a:solidFill>
                <a:effectLst/>
                <a:latin typeface="Menlo"/>
                <a:cs typeface="Arial" pitchFamily="34" charset="0"/>
              </a:rPr>
              <a:t> </a:t>
            </a:r>
            <a:r>
              <a:rPr kumimoji="0" lang="en-US" sz="1600" b="0" i="0" u="none" strike="noStrike" cap="none" normalizeH="0" baseline="0" dirty="0" err="1" smtClean="0">
                <a:ln>
                  <a:noFill/>
                </a:ln>
                <a:solidFill>
                  <a:srgbClr val="008080"/>
                </a:solidFill>
                <a:effectLst/>
                <a:latin typeface="Menlo"/>
                <a:cs typeface="Arial" pitchFamily="34" charset="0"/>
              </a:rPr>
              <a:t>ng</a:t>
            </a:r>
            <a:r>
              <a:rPr kumimoji="0" lang="en-US" sz="1600" b="0" i="0" u="none" strike="noStrike" cap="none" normalizeH="0" baseline="0" dirty="0" smtClean="0">
                <a:ln>
                  <a:noFill/>
                </a:ln>
                <a:solidFill>
                  <a:srgbClr val="008080"/>
                </a:solidFill>
                <a:effectLst/>
                <a:latin typeface="Menlo"/>
                <a:cs typeface="Arial" pitchFamily="34" charset="0"/>
              </a:rPr>
              <a:t>-controller</a:t>
            </a: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err="1" smtClean="0">
                <a:ln>
                  <a:noFill/>
                </a:ln>
                <a:solidFill>
                  <a:srgbClr val="DD1144"/>
                </a:solidFill>
                <a:effectLst/>
                <a:latin typeface="Menlo"/>
                <a:cs typeface="Arial" pitchFamily="34" charset="0"/>
              </a:rPr>
              <a:t>MyController</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smtClean="0">
                <a:ln>
                  <a:noFill/>
                </a:ln>
                <a:solidFill>
                  <a:srgbClr val="000080"/>
                </a:solidFill>
                <a:effectLst/>
                <a:latin typeface="Menlo"/>
                <a:cs typeface="Arial" pitchFamily="34" charset="0"/>
              </a:rPr>
              <a:t>&gt;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rgbClr val="000080"/>
                </a:solidFill>
                <a:effectLst/>
                <a:latin typeface="Menlo"/>
                <a:cs typeface="Arial" pitchFamily="34" charset="0"/>
              </a:rPr>
              <a:t>&lt;button</a:t>
            </a:r>
            <a:r>
              <a:rPr kumimoji="0" lang="en-US" sz="1600" b="0" i="0" u="none" strike="noStrike" cap="none" normalizeH="0" baseline="0" dirty="0" smtClean="0">
                <a:ln>
                  <a:noFill/>
                </a:ln>
                <a:solidFill>
                  <a:srgbClr val="333333"/>
                </a:solidFill>
                <a:effectLst/>
                <a:latin typeface="Menlo"/>
                <a:cs typeface="Arial" pitchFamily="34" charset="0"/>
              </a:rPr>
              <a:t> </a:t>
            </a:r>
            <a:r>
              <a:rPr kumimoji="0" lang="en-US" sz="1600" b="0" i="0" u="none" strike="noStrike" cap="none" normalizeH="0" baseline="0" dirty="0" err="1" smtClean="0">
                <a:ln>
                  <a:noFill/>
                </a:ln>
                <a:solidFill>
                  <a:srgbClr val="008080"/>
                </a:solidFill>
                <a:effectLst/>
                <a:latin typeface="Menlo"/>
                <a:cs typeface="Arial" pitchFamily="34" charset="0"/>
              </a:rPr>
              <a:t>ng</a:t>
            </a:r>
            <a:r>
              <a:rPr kumimoji="0" lang="en-US" sz="1600" b="0" i="0" u="none" strike="noStrike" cap="none" normalizeH="0" baseline="0" dirty="0" smtClean="0">
                <a:ln>
                  <a:noFill/>
                </a:ln>
                <a:solidFill>
                  <a:srgbClr val="008080"/>
                </a:solidFill>
                <a:effectLst/>
                <a:latin typeface="Menlo"/>
                <a:cs typeface="Arial" pitchFamily="34" charset="0"/>
              </a:rPr>
              <a:t>-click</a:t>
            </a: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err="1" smtClean="0">
                <a:ln>
                  <a:noFill/>
                </a:ln>
                <a:solidFill>
                  <a:srgbClr val="DD1144"/>
                </a:solidFill>
                <a:effectLst/>
                <a:latin typeface="Menlo"/>
                <a:cs typeface="Arial" pitchFamily="34" charset="0"/>
              </a:rPr>
              <a:t>sayHello</a:t>
            </a:r>
            <a:r>
              <a:rPr kumimoji="0" lang="en-US" sz="1600" b="0" i="0" u="none" strike="noStrike" cap="none" normalizeH="0" baseline="0" dirty="0" smtClean="0">
                <a:ln>
                  <a:noFill/>
                </a:ln>
                <a:solidFill>
                  <a:srgbClr val="DD1144"/>
                </a:solidFill>
                <a:effectLst/>
                <a:latin typeface="Menlo"/>
                <a:cs typeface="Arial" pitchFamily="34" charset="0"/>
              </a:rPr>
              <a:t>()"</a:t>
            </a:r>
            <a:r>
              <a:rPr kumimoji="0" lang="en-US" sz="1600" b="0" i="0" u="none" strike="noStrike" cap="none" normalizeH="0" baseline="0" dirty="0" smtClean="0">
                <a:ln>
                  <a:noFill/>
                </a:ln>
                <a:solidFill>
                  <a:srgbClr val="000080"/>
                </a:solidFill>
                <a:effectLst/>
                <a:latin typeface="Menlo"/>
                <a:cs typeface="Arial" pitchFamily="34" charset="0"/>
              </a:rPr>
              <a:t>&gt;</a:t>
            </a:r>
            <a:r>
              <a:rPr kumimoji="0" lang="en-US" sz="1600" b="0" i="0" u="none" strike="noStrike" cap="none" normalizeH="0" baseline="0" dirty="0" smtClean="0">
                <a:ln>
                  <a:noFill/>
                </a:ln>
                <a:solidFill>
                  <a:srgbClr val="333333"/>
                </a:solidFill>
                <a:effectLst/>
                <a:latin typeface="Menlo"/>
                <a:cs typeface="Arial" pitchFamily="34" charset="0"/>
              </a:rPr>
              <a:t>Hello</a:t>
            </a:r>
            <a:r>
              <a:rPr kumimoji="0" lang="en-US" sz="1600" b="0" i="0" u="none" strike="noStrike" cap="none" normalizeH="0" baseline="0" dirty="0" smtClean="0">
                <a:ln>
                  <a:noFill/>
                </a:ln>
                <a:solidFill>
                  <a:srgbClr val="000080"/>
                </a:solidFill>
                <a:effectLst/>
                <a:latin typeface="Menlo"/>
                <a:cs typeface="Arial" pitchFamily="34" charset="0"/>
              </a:rPr>
              <a:t>&lt;/button&gt;</a:t>
            </a:r>
            <a:endParaRPr kumimoji="0" lang="en-US" sz="1600" b="0" i="0" u="none" strike="noStrike" cap="none" normalizeH="0" baseline="0" dirty="0" smtClean="0">
              <a:ln>
                <a:noFill/>
              </a:ln>
              <a:solidFill>
                <a:srgbClr val="333333"/>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000080"/>
                </a:solidFill>
                <a:effectLst/>
                <a:latin typeface="Menlo"/>
                <a:cs typeface="Arial" pitchFamily="34" charset="0"/>
              </a:rPr>
              <a:t>&lt;/div&gt;</a:t>
            </a:r>
            <a:endParaRPr kumimoji="0" lang="en-US" sz="1600" b="0" i="0" u="none" strike="noStrike" cap="none" normalizeH="0" baseline="0" dirty="0" smtClean="0">
              <a:ln>
                <a:noFill/>
              </a:ln>
              <a:solidFill>
                <a:srgbClr val="333333"/>
              </a:solidFill>
              <a:effectLst/>
              <a:latin typeface="Menlo"/>
              <a:cs typeface="Arial" pitchFamily="34" charset="0"/>
            </a:endParaRPr>
          </a:p>
        </p:txBody>
      </p:sp>
      <p:sp>
        <p:nvSpPr>
          <p:cNvPr id="6" name="Rectangle 1"/>
          <p:cNvSpPr>
            <a:spLocks noChangeArrowheads="1"/>
          </p:cNvSpPr>
          <p:nvPr/>
        </p:nvSpPr>
        <p:spPr bwMode="auto">
          <a:xfrm>
            <a:off x="755576" y="3578086"/>
            <a:ext cx="6624736" cy="2708434"/>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FontTx/>
              <a:buAutoNum type="arabicPeriod"/>
            </a:pPr>
            <a:r>
              <a:rPr kumimoji="0" lang="en-US" sz="1600" b="0" i="0" u="none" strike="noStrike" cap="none" normalizeH="0" baseline="0" dirty="0" smtClean="0">
                <a:ln>
                  <a:noFill/>
                </a:ln>
                <a:solidFill>
                  <a:srgbClr val="999988"/>
                </a:solidFill>
                <a:effectLst/>
                <a:latin typeface="Menlo"/>
                <a:cs typeface="Arial" pitchFamily="34" charset="0"/>
              </a:rPr>
              <a:t>// And this controller definition</a:t>
            </a:r>
            <a:endParaRPr kumimoji="0" lang="en-US" sz="1600" b="0" i="0" u="none" strike="noStrike" cap="none" normalizeH="0" baseline="0" dirty="0" smtClean="0">
              <a:ln>
                <a:noFill/>
              </a:ln>
              <a:solidFill>
                <a:srgbClr val="333333"/>
              </a:solidFill>
              <a:effectLst/>
              <a:latin typeface="Menlo"/>
              <a:cs typeface="Arial" pitchFamily="34" charset="0"/>
            </a:endParaRPr>
          </a:p>
          <a:p>
            <a:pPr lvl="0" eaLnBrk="0" fontAlgn="base" hangingPunct="0">
              <a:spcBef>
                <a:spcPct val="0"/>
              </a:spcBef>
              <a:spcAft>
                <a:spcPct val="0"/>
              </a:spcAft>
              <a:buFontTx/>
              <a:buAutoNum type="arabicPeriod" startAt="2"/>
            </a:pPr>
            <a:r>
              <a:rPr kumimoji="0" lang="en-US" sz="1600" b="0" i="0" u="none" strike="noStrike" cap="none" normalizeH="0" baseline="0" dirty="0" smtClean="0">
                <a:ln>
                  <a:noFill/>
                </a:ln>
                <a:solidFill>
                  <a:srgbClr val="333333"/>
                </a:solidFill>
                <a:effectLst/>
                <a:latin typeface="Menlo"/>
                <a:cs typeface="Arial" pitchFamily="34" charset="0"/>
              </a:rPr>
              <a:t>function </a:t>
            </a:r>
            <a:r>
              <a:rPr kumimoji="0" lang="en-US" sz="1600" b="0" i="0" u="none" strike="noStrike" cap="none" normalizeH="0" baseline="0" dirty="0" err="1" smtClean="0">
                <a:ln>
                  <a:noFill/>
                </a:ln>
                <a:solidFill>
                  <a:srgbClr val="445588"/>
                </a:solidFill>
                <a:effectLst/>
                <a:latin typeface="Menlo"/>
                <a:cs typeface="Arial" pitchFamily="34" charset="0"/>
              </a:rPr>
              <a:t>MyController</a:t>
            </a:r>
            <a:r>
              <a:rPr kumimoji="0" lang="en-US" sz="1600" b="0" i="0" u="none" strike="noStrike" cap="none" normalizeH="0" baseline="0" dirty="0" smtClean="0">
                <a:ln>
                  <a:noFill/>
                </a:ln>
                <a:solidFill>
                  <a:srgbClr val="333333"/>
                </a:solidFill>
                <a:effectLst/>
                <a:latin typeface="Menlo"/>
                <a:cs typeface="Arial" pitchFamily="34" charset="0"/>
              </a:rPr>
              <a:t>($scope, greeter) {</a:t>
            </a:r>
          </a:p>
          <a:p>
            <a:pPr lvl="0" eaLnBrk="0" fontAlgn="base" hangingPunct="0">
              <a:spcBef>
                <a:spcPct val="0"/>
              </a:spcBef>
              <a:spcAft>
                <a:spcPct val="0"/>
              </a:spcAft>
              <a:buFontTx/>
              <a:buAutoNum type="arabicPeriod" startAt="3"/>
            </a:pPr>
            <a:r>
              <a:rPr kumimoji="0" lang="en-US" sz="1600" b="0"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err="1" smtClean="0">
                <a:ln>
                  <a:noFill/>
                </a:ln>
                <a:solidFill>
                  <a:srgbClr val="333333"/>
                </a:solidFill>
                <a:effectLst/>
                <a:latin typeface="Menlo"/>
                <a:cs typeface="Arial" pitchFamily="34" charset="0"/>
              </a:rPr>
              <a:t>scope.sayHello</a:t>
            </a:r>
            <a:r>
              <a:rPr kumimoji="0" lang="en-US" sz="1600" b="1" i="0" u="none" strike="noStrike" cap="none" normalizeH="0" baseline="0" dirty="0" smtClean="0">
                <a:ln>
                  <a:noFill/>
                </a:ln>
                <a:solidFill>
                  <a:srgbClr val="333333"/>
                </a:solidFill>
                <a:effectLst/>
                <a:latin typeface="Menlo"/>
                <a:cs typeface="Arial" pitchFamily="34" charset="0"/>
              </a:rPr>
              <a:t> = function() {</a:t>
            </a:r>
          </a:p>
          <a:p>
            <a:pPr lvl="0" eaLnBrk="0" fontAlgn="base" hangingPunct="0">
              <a:spcBef>
                <a:spcPct val="0"/>
              </a:spcBef>
              <a:spcAft>
                <a:spcPct val="0"/>
              </a:spcAft>
              <a:buFontTx/>
              <a:buAutoNum type="arabicPeriod" startAt="4"/>
            </a:pPr>
            <a:r>
              <a:rPr kumimoji="0" lang="en-US" sz="1600" b="1" i="0" u="none" strike="noStrike" cap="none" normalizeH="0" baseline="0" dirty="0" err="1" smtClean="0">
                <a:ln>
                  <a:noFill/>
                </a:ln>
                <a:solidFill>
                  <a:srgbClr val="333333"/>
                </a:solidFill>
                <a:effectLst/>
                <a:latin typeface="Menlo"/>
                <a:cs typeface="Arial" pitchFamily="34" charset="0"/>
              </a:rPr>
              <a:t>greeter.greet</a:t>
            </a:r>
            <a:r>
              <a:rPr kumimoji="0" lang="en-US" sz="1600" b="1"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smtClean="0">
                <a:ln>
                  <a:noFill/>
                </a:ln>
                <a:solidFill>
                  <a:srgbClr val="DD1144"/>
                </a:solidFill>
                <a:effectLst/>
                <a:latin typeface="Menlo"/>
                <a:cs typeface="Arial" pitchFamily="34" charset="0"/>
              </a:rPr>
              <a:t>'Hello World'</a:t>
            </a: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5"/>
            </a:pP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6"/>
            </a:pPr>
            <a:r>
              <a:rPr kumimoji="0" lang="en-US" sz="1600" b="1" i="0" u="none" strike="noStrike" cap="none" normalizeH="0" baseline="0" dirty="0" smtClean="0">
                <a:ln>
                  <a:noFill/>
                </a:ln>
                <a:solidFill>
                  <a:srgbClr val="333333"/>
                </a:solidFill>
                <a:effectLst/>
                <a:latin typeface="Menlo"/>
                <a:cs typeface="Arial" pitchFamily="34" charset="0"/>
              </a:rPr>
              <a:t>}</a:t>
            </a:r>
          </a:p>
          <a:p>
            <a:pPr lvl="0" eaLnBrk="0" fontAlgn="base" hangingPunct="0">
              <a:spcBef>
                <a:spcPct val="0"/>
              </a:spcBef>
              <a:spcAft>
                <a:spcPct val="0"/>
              </a:spcAft>
              <a:buFontTx/>
              <a:buAutoNum type="arabicPeriod" startAt="7"/>
            </a:pPr>
            <a:r>
              <a:rPr kumimoji="0" lang="en-US" sz="1600" b="1" i="0" u="none" strike="noStrike" cap="none" normalizeH="0" baseline="0" dirty="0" smtClean="0">
                <a:ln>
                  <a:noFill/>
                </a:ln>
                <a:solidFill>
                  <a:srgbClr val="333333"/>
                </a:solidFill>
                <a:effectLst/>
                <a:latin typeface="Menlo"/>
                <a:cs typeface="Arial" pitchFamily="34" charset="0"/>
              </a:rPr>
              <a:t> </a:t>
            </a:r>
          </a:p>
          <a:p>
            <a:pPr lvl="0" eaLnBrk="0" fontAlgn="base" hangingPunct="0">
              <a:spcBef>
                <a:spcPct val="0"/>
              </a:spcBef>
              <a:spcAft>
                <a:spcPct val="0"/>
              </a:spcAft>
              <a:buFontTx/>
              <a:buAutoNum type="arabicPeriod" startAt="8"/>
            </a:pPr>
            <a:r>
              <a:rPr kumimoji="0" lang="en-US" sz="1600" b="1" i="0" u="none" strike="noStrike" cap="none" normalizeH="0" baseline="0" dirty="0" smtClean="0">
                <a:ln>
                  <a:noFill/>
                </a:ln>
                <a:solidFill>
                  <a:srgbClr val="999988"/>
                </a:solidFill>
                <a:effectLst/>
                <a:latin typeface="Menlo"/>
                <a:cs typeface="Arial" pitchFamily="34" charset="0"/>
              </a:rPr>
              <a:t>// The '</a:t>
            </a:r>
            <a:r>
              <a:rPr kumimoji="0" lang="en-US" sz="1600" b="1" i="0" u="none" strike="noStrike" cap="none" normalizeH="0" baseline="0" dirty="0" err="1" smtClean="0">
                <a:ln>
                  <a:noFill/>
                </a:ln>
                <a:solidFill>
                  <a:srgbClr val="999988"/>
                </a:solidFill>
                <a:effectLst/>
                <a:latin typeface="Menlo"/>
                <a:cs typeface="Arial" pitchFamily="34" charset="0"/>
              </a:rPr>
              <a:t>ng</a:t>
            </a:r>
            <a:r>
              <a:rPr kumimoji="0" lang="en-US" sz="1600" b="1" i="0" u="none" strike="noStrike" cap="none" normalizeH="0" baseline="0" dirty="0" smtClean="0">
                <a:ln>
                  <a:noFill/>
                </a:ln>
                <a:solidFill>
                  <a:srgbClr val="999988"/>
                </a:solidFill>
                <a:effectLst/>
                <a:latin typeface="Menlo"/>
                <a:cs typeface="Arial" pitchFamily="34" charset="0"/>
              </a:rPr>
              <a:t>-controller' directive does this behind the scenes</a:t>
            </a:r>
          </a:p>
          <a:p>
            <a:r>
              <a:rPr lang="en-IN" sz="1600" dirty="0" err="1" smtClean="0"/>
              <a:t>var</a:t>
            </a:r>
            <a:r>
              <a:rPr lang="en-IN" sz="1600" dirty="0" smtClean="0"/>
              <a:t> injector = </a:t>
            </a:r>
            <a:r>
              <a:rPr lang="en-IN" sz="1600" dirty="0" err="1" smtClean="0"/>
              <a:t>angular.injector</a:t>
            </a:r>
            <a:r>
              <a:rPr lang="en-IN" sz="1600" dirty="0" smtClean="0"/>
              <a:t>(['</a:t>
            </a:r>
            <a:r>
              <a:rPr lang="en-IN" sz="1600" dirty="0" err="1" smtClean="0"/>
              <a:t>myModule</a:t>
            </a:r>
            <a:r>
              <a:rPr lang="en-IN" sz="1600" dirty="0" smtClean="0"/>
              <a:t>', '</a:t>
            </a:r>
            <a:r>
              <a:rPr lang="en-IN" sz="1600" dirty="0" err="1" smtClean="0"/>
              <a:t>ng</a:t>
            </a:r>
            <a:r>
              <a:rPr lang="en-IN" sz="1600" dirty="0" smtClean="0"/>
              <a:t>']);</a:t>
            </a:r>
          </a:p>
          <a:p>
            <a:r>
              <a:rPr lang="en-IN" sz="1600" dirty="0" err="1" smtClean="0"/>
              <a:t>var</a:t>
            </a:r>
            <a:r>
              <a:rPr lang="en-IN" sz="1600" dirty="0" smtClean="0"/>
              <a:t> greeter = </a:t>
            </a:r>
            <a:r>
              <a:rPr lang="en-IN" sz="1600" dirty="0" err="1" smtClean="0"/>
              <a:t>injector.get</a:t>
            </a:r>
            <a:r>
              <a:rPr lang="en-IN" sz="1600" dirty="0" smtClean="0"/>
              <a:t>('greeter');</a:t>
            </a:r>
            <a:endParaRPr kumimoji="0" lang="en-US" sz="1600" b="1" i="0" u="none" strike="noStrike" cap="none" normalizeH="0" baseline="0" dirty="0" smtClean="0">
              <a:ln>
                <a:noFill/>
              </a:ln>
              <a:solidFill>
                <a:srgbClr val="333333"/>
              </a:solidFill>
              <a:effectLst/>
              <a:latin typeface="Menlo"/>
              <a:cs typeface="Arial" pitchFamily="34" charset="0"/>
            </a:endParaRPr>
          </a:p>
          <a:p>
            <a:pPr lvl="0" eaLnBrk="0" fontAlgn="base" hangingPunct="0">
              <a:spcBef>
                <a:spcPct val="0"/>
              </a:spcBef>
              <a:spcAft>
                <a:spcPct val="0"/>
              </a:spcAft>
              <a:buFontTx/>
              <a:buAutoNum type="arabicPeriod" startAt="9"/>
            </a:pPr>
            <a:r>
              <a:rPr kumimoji="0" lang="en-US" sz="1600" b="1" i="0" u="none" strike="noStrike" cap="none" normalizeH="0" baseline="0" dirty="0" err="1" smtClean="0">
                <a:ln>
                  <a:noFill/>
                </a:ln>
                <a:solidFill>
                  <a:srgbClr val="333333"/>
                </a:solidFill>
                <a:effectLst/>
                <a:latin typeface="Menlo"/>
                <a:cs typeface="Arial" pitchFamily="34" charset="0"/>
              </a:rPr>
              <a:t>injector.instantiate</a:t>
            </a:r>
            <a:r>
              <a:rPr kumimoji="0" lang="en-US" sz="1600" b="1" i="0" u="none" strike="noStrike" cap="none" normalizeH="0" baseline="0" dirty="0" smtClean="0">
                <a:ln>
                  <a:noFill/>
                </a:ln>
                <a:solidFill>
                  <a:srgbClr val="333333"/>
                </a:solidFill>
                <a:effectLst/>
                <a:latin typeface="Menlo"/>
                <a:cs typeface="Arial" pitchFamily="34" charset="0"/>
              </a:rPr>
              <a:t>(</a:t>
            </a:r>
            <a:r>
              <a:rPr kumimoji="0" lang="en-US" sz="1600" b="1" i="0" u="none" strike="noStrike" cap="none" normalizeH="0" baseline="0" dirty="0" err="1" smtClean="0">
                <a:ln>
                  <a:noFill/>
                </a:ln>
                <a:solidFill>
                  <a:srgbClr val="445588"/>
                </a:solidFill>
                <a:effectLst/>
                <a:latin typeface="Menlo"/>
                <a:cs typeface="Arial" pitchFamily="34" charset="0"/>
              </a:rPr>
              <a:t>MyController</a:t>
            </a:r>
            <a:r>
              <a:rPr kumimoji="0" lang="en-US" sz="1600" b="1" i="0" u="none" strike="noStrike" cap="none" normalizeH="0" baseline="0" dirty="0" smtClean="0">
                <a:ln>
                  <a:noFill/>
                </a:ln>
                <a:solidFill>
                  <a:srgbClr val="333333"/>
                </a:solidFill>
                <a:effectLst/>
                <a:latin typeface="Menlo"/>
                <a:cs typeface="Arial" pitchFamily="34"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does the injector know what service needs to be injected?</a:t>
            </a:r>
            <a:endParaRPr lang="en-IN" dirty="0"/>
          </a:p>
        </p:txBody>
      </p:sp>
      <p:sp>
        <p:nvSpPr>
          <p:cNvPr id="3" name="Content Placeholder 2"/>
          <p:cNvSpPr>
            <a:spLocks noGrp="1"/>
          </p:cNvSpPr>
          <p:nvPr>
            <p:ph idx="1"/>
          </p:nvPr>
        </p:nvSpPr>
        <p:spPr/>
        <p:txBody>
          <a:bodyPr/>
          <a:lstStyle/>
          <a:p>
            <a:r>
              <a:rPr lang="en-IN" dirty="0" smtClean="0"/>
              <a:t>Inferring Dependencies</a:t>
            </a:r>
          </a:p>
          <a:p>
            <a:endParaRPr lang="en-IN" dirty="0" smtClean="0"/>
          </a:p>
          <a:p>
            <a:endParaRPr lang="en-IN" dirty="0" smtClean="0"/>
          </a:p>
          <a:p>
            <a:r>
              <a:rPr lang="en-IN" dirty="0" smtClean="0"/>
              <a:t>$inject Annotation</a:t>
            </a:r>
          </a:p>
          <a:p>
            <a:endParaRPr lang="en-IN" dirty="0" smtClean="0"/>
          </a:p>
          <a:p>
            <a:endParaRPr lang="en-IN" dirty="0" smtClean="0"/>
          </a:p>
          <a:p>
            <a:endParaRPr lang="en-IN" dirty="0" smtClean="0"/>
          </a:p>
          <a:p>
            <a:r>
              <a:rPr lang="en-IN" dirty="0" smtClean="0"/>
              <a:t>$inject Annotation</a:t>
            </a:r>
          </a:p>
          <a:p>
            <a:endParaRPr lang="en-IN" dirty="0"/>
          </a:p>
        </p:txBody>
      </p:sp>
      <p:sp>
        <p:nvSpPr>
          <p:cNvPr id="4" name="Rectangle 1"/>
          <p:cNvSpPr>
            <a:spLocks noChangeArrowheads="1"/>
          </p:cNvSpPr>
          <p:nvPr/>
        </p:nvSpPr>
        <p:spPr bwMode="auto">
          <a:xfrm>
            <a:off x="1613972" y="2534707"/>
            <a:ext cx="5529796" cy="307777"/>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a:t>function </a:t>
            </a:r>
            <a:r>
              <a:rPr lang="en-IN" sz="2000" dirty="0" err="1"/>
              <a:t>MyController</a:t>
            </a:r>
            <a:r>
              <a:rPr lang="en-IN" sz="2000" dirty="0"/>
              <a:t>($scope, greeter) </a:t>
            </a:r>
            <a:r>
              <a:rPr lang="en-IN" sz="2000" dirty="0" smtClean="0"/>
              <a:t>{}</a:t>
            </a:r>
            <a:endParaRPr kumimoji="0" lang="en-US" sz="2000" b="0" i="0" u="none" strike="noStrike" cap="none" normalizeH="0" baseline="0" dirty="0" smtClean="0">
              <a:ln>
                <a:noFill/>
              </a:ln>
              <a:solidFill>
                <a:srgbClr val="333333"/>
              </a:solidFill>
              <a:effectLst/>
              <a:cs typeface="Arial" pitchFamily="34" charset="0"/>
            </a:endParaRPr>
          </a:p>
        </p:txBody>
      </p:sp>
      <p:sp>
        <p:nvSpPr>
          <p:cNvPr id="5" name="Rectangle 1"/>
          <p:cNvSpPr>
            <a:spLocks noChangeArrowheads="1"/>
          </p:cNvSpPr>
          <p:nvPr/>
        </p:nvSpPr>
        <p:spPr bwMode="auto">
          <a:xfrm>
            <a:off x="1613972" y="3861048"/>
            <a:ext cx="5529796" cy="923330"/>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smtClean="0"/>
              <a:t> </a:t>
            </a:r>
            <a:r>
              <a:rPr lang="en-IN" sz="2000" dirty="0" err="1" smtClean="0"/>
              <a:t>var</a:t>
            </a:r>
            <a:r>
              <a:rPr lang="en-IN" sz="2000" dirty="0" smtClean="0"/>
              <a:t> </a:t>
            </a:r>
            <a:r>
              <a:rPr lang="en-IN" sz="2000" dirty="0" err="1"/>
              <a:t>MyController</a:t>
            </a:r>
            <a:r>
              <a:rPr lang="en-IN" sz="2000" dirty="0"/>
              <a:t> = function(</a:t>
            </a:r>
            <a:r>
              <a:rPr lang="en-IN" sz="2000" dirty="0" err="1"/>
              <a:t>renamed$scope</a:t>
            </a:r>
            <a:r>
              <a:rPr lang="en-IN" sz="2000" dirty="0"/>
              <a:t>, </a:t>
            </a:r>
            <a:r>
              <a:rPr lang="en-IN" sz="2000" dirty="0" err="1"/>
              <a:t>renamedGreeter</a:t>
            </a:r>
            <a:r>
              <a:rPr lang="en-IN" sz="2000" dirty="0"/>
              <a:t>) </a:t>
            </a:r>
            <a:r>
              <a:rPr lang="en-IN" sz="2000" dirty="0" smtClean="0"/>
              <a:t>{</a:t>
            </a:r>
            <a:r>
              <a:rPr lang="en-US" sz="2000" dirty="0" smtClean="0">
                <a:solidFill>
                  <a:srgbClr val="333333"/>
                </a:solidFill>
                <a:cs typeface="Arial" pitchFamily="34" charset="0"/>
              </a:rPr>
              <a:t>}</a:t>
            </a:r>
          </a:p>
          <a:p>
            <a:pPr lvl="0" fontAlgn="base">
              <a:spcBef>
                <a:spcPct val="0"/>
              </a:spcBef>
              <a:spcAft>
                <a:spcPct val="0"/>
              </a:spcAft>
              <a:buFontTx/>
              <a:buAutoNum type="arabicPeriod"/>
            </a:pPr>
            <a:r>
              <a:rPr lang="en-IN" sz="2000" dirty="0" err="1"/>
              <a:t>MyController</a:t>
            </a:r>
            <a:r>
              <a:rPr lang="en-IN" sz="2000" dirty="0"/>
              <a:t>['$inject'] = ['$scope', 'greeter'];</a:t>
            </a:r>
            <a:endParaRPr lang="en-IN" sz="2000" dirty="0" smtClean="0"/>
          </a:p>
        </p:txBody>
      </p:sp>
      <p:sp>
        <p:nvSpPr>
          <p:cNvPr id="6" name="Rectangle 1"/>
          <p:cNvSpPr>
            <a:spLocks noChangeArrowheads="1"/>
          </p:cNvSpPr>
          <p:nvPr/>
        </p:nvSpPr>
        <p:spPr bwMode="auto">
          <a:xfrm>
            <a:off x="1613972" y="5786454"/>
            <a:ext cx="5529796" cy="615553"/>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lvl="0" fontAlgn="base">
              <a:spcBef>
                <a:spcPct val="0"/>
              </a:spcBef>
              <a:spcAft>
                <a:spcPct val="0"/>
              </a:spcAft>
              <a:buFontTx/>
              <a:buAutoNum type="arabicPeriod"/>
            </a:pPr>
            <a:r>
              <a:rPr lang="en-IN" sz="2000" dirty="0" err="1"/>
              <a:t>someModule.factory</a:t>
            </a:r>
            <a:r>
              <a:rPr lang="en-IN" sz="2000" dirty="0"/>
              <a:t>('greeter', ['$window', function(</a:t>
            </a:r>
            <a:r>
              <a:rPr lang="en-IN" sz="2000" dirty="0" err="1"/>
              <a:t>renamed$window</a:t>
            </a:r>
            <a:r>
              <a:rPr lang="en-IN" sz="2000" dirty="0"/>
              <a:t>) {</a:t>
            </a:r>
            <a:endParaRPr lang="en-I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Another JavaScript based framework</a:t>
            </a:r>
          </a:p>
          <a:p>
            <a:endParaRPr lang="en-US" dirty="0"/>
          </a:p>
          <a:p>
            <a:r>
              <a:rPr lang="en-US" dirty="0" smtClean="0"/>
              <a:t>By Google</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IN" dirty="0"/>
          </a:p>
        </p:txBody>
      </p:sp>
      <p:sp>
        <p:nvSpPr>
          <p:cNvPr id="3" name="Content Placeholder 2"/>
          <p:cNvSpPr>
            <a:spLocks noGrp="1"/>
          </p:cNvSpPr>
          <p:nvPr>
            <p:ph idx="1"/>
          </p:nvPr>
        </p:nvSpPr>
        <p:spPr/>
        <p:txBody>
          <a:bodyPr/>
          <a:lstStyle/>
          <a:p>
            <a:r>
              <a:rPr lang="en-IN" dirty="0" smtClean="0"/>
              <a:t>directives, services, and filters</a:t>
            </a:r>
            <a:endParaRPr lang="en-IN" dirty="0"/>
          </a:p>
        </p:txBody>
      </p:sp>
      <p:sp>
        <p:nvSpPr>
          <p:cNvPr id="4" name="Rectangle 1"/>
          <p:cNvSpPr>
            <a:spLocks noChangeArrowheads="1"/>
          </p:cNvSpPr>
          <p:nvPr/>
        </p:nvSpPr>
        <p:spPr bwMode="auto">
          <a:xfrm>
            <a:off x="755576" y="3068960"/>
            <a:ext cx="7488832" cy="1846659"/>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ctr" anchorCtr="0" compatLnSpc="1">
            <a:prstTxWarp prst="textNoShape">
              <a:avLst/>
            </a:prstTxWarp>
            <a:spAutoFit/>
          </a:bodyPr>
          <a:lstStyle/>
          <a:p>
            <a:pPr>
              <a:buFont typeface="Arial" pitchFamily="34" charset="0"/>
              <a:buChar char="•"/>
            </a:pPr>
            <a:r>
              <a:rPr lang="en-IN" sz="2000" dirty="0" err="1"/>
              <a:t>angular.module</a:t>
            </a:r>
            <a:r>
              <a:rPr lang="en-IN" sz="2000" dirty="0"/>
              <a:t>('</a:t>
            </a:r>
            <a:r>
              <a:rPr lang="en-IN" sz="2000" dirty="0" err="1"/>
              <a:t>myModule</a:t>
            </a:r>
            <a:r>
              <a:rPr lang="en-IN" sz="2000" dirty="0"/>
              <a:t>', []).</a:t>
            </a:r>
          </a:p>
          <a:p>
            <a:pPr>
              <a:buFont typeface="Arial" pitchFamily="34" charset="0"/>
              <a:buChar char="•"/>
            </a:pPr>
            <a:r>
              <a:rPr lang="en-IN" sz="2000" dirty="0" err="1"/>
              <a:t>config</a:t>
            </a:r>
            <a:r>
              <a:rPr lang="en-IN" sz="2000" dirty="0"/>
              <a:t>(['</a:t>
            </a:r>
            <a:r>
              <a:rPr lang="en-IN" sz="2000" dirty="0" err="1"/>
              <a:t>depProvider</a:t>
            </a:r>
            <a:r>
              <a:rPr lang="en-IN" sz="2000" dirty="0"/>
              <a:t>', function(</a:t>
            </a:r>
            <a:r>
              <a:rPr lang="en-IN" sz="2000" dirty="0" err="1"/>
              <a:t>depProvider</a:t>
            </a:r>
            <a:r>
              <a:rPr lang="en-IN" sz="2000" dirty="0" smtClean="0"/>
              <a:t>){}]).</a:t>
            </a:r>
            <a:endParaRPr lang="en-IN" sz="2000" dirty="0"/>
          </a:p>
          <a:p>
            <a:pPr>
              <a:buFont typeface="Arial" pitchFamily="34" charset="0"/>
              <a:buChar char="•"/>
            </a:pPr>
            <a:r>
              <a:rPr lang="en-IN" sz="2000" dirty="0"/>
              <a:t>factory('</a:t>
            </a:r>
            <a:r>
              <a:rPr lang="en-IN" sz="2000" dirty="0" err="1"/>
              <a:t>serviceId</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directive('</a:t>
            </a:r>
            <a:r>
              <a:rPr lang="en-IN" sz="2000" dirty="0" err="1"/>
              <a:t>directiveName</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filter('</a:t>
            </a:r>
            <a:r>
              <a:rPr lang="en-IN" sz="2000" dirty="0" err="1"/>
              <a:t>filterName</a:t>
            </a:r>
            <a:r>
              <a:rPr lang="en-IN" sz="2000" dirty="0"/>
              <a:t>', ['</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a:p>
            <a:pPr>
              <a:buFont typeface="Arial" pitchFamily="34" charset="0"/>
              <a:buChar char="•"/>
            </a:pPr>
            <a:r>
              <a:rPr lang="en-IN" sz="2000" dirty="0"/>
              <a:t>run(['</a:t>
            </a:r>
            <a:r>
              <a:rPr lang="en-IN" sz="2000" dirty="0" err="1"/>
              <a:t>depService</a:t>
            </a:r>
            <a:r>
              <a:rPr lang="en-IN" sz="2000" dirty="0"/>
              <a:t>', function(</a:t>
            </a:r>
            <a:r>
              <a:rPr lang="en-IN" sz="2000" dirty="0" err="1"/>
              <a:t>depService</a:t>
            </a:r>
            <a:r>
              <a:rPr lang="en-IN" sz="2000" dirty="0"/>
              <a:t>) </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19" name="Rectangle 18"/>
          <p:cNvSpPr/>
          <p:nvPr/>
        </p:nvSpPr>
        <p:spPr bwMode="auto">
          <a:xfrm>
            <a:off x="236487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0" name="Rectangle 19"/>
          <p:cNvSpPr/>
          <p:nvPr/>
        </p:nvSpPr>
        <p:spPr bwMode="auto">
          <a:xfrm>
            <a:off x="5050929" y="4849021"/>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1" name="Rectangle 20"/>
          <p:cNvSpPr/>
          <p:nvPr/>
        </p:nvSpPr>
        <p:spPr bwMode="auto">
          <a:xfrm>
            <a:off x="505092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*Factory</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2" name="Rectangle 21"/>
          <p:cNvSpPr/>
          <p:nvPr/>
        </p:nvSpPr>
        <p:spPr bwMode="auto">
          <a:xfrm>
            <a:off x="2364879" y="575788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Directives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23" name="Straight Arrow Connector 22"/>
          <p:cNvCxnSpPr>
            <a:stCxn id="28" idx="2"/>
            <a:endCxn id="29" idx="0"/>
          </p:cNvCxnSpPr>
          <p:nvPr/>
        </p:nvCxnSpPr>
        <p:spPr bwMode="auto">
          <a:xfrm>
            <a:off x="4393704" y="2470731"/>
            <a:ext cx="0" cy="486802"/>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4" name="Straight Arrow Connector 23"/>
          <p:cNvCxnSpPr>
            <a:stCxn id="29" idx="2"/>
          </p:cNvCxnSpPr>
          <p:nvPr/>
        </p:nvCxnSpPr>
        <p:spPr bwMode="auto">
          <a:xfrm>
            <a:off x="4393704" y="3414732"/>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H="1">
            <a:off x="3793629" y="4307123"/>
            <a:ext cx="619025"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a:off x="4396411" y="4307123"/>
            <a:ext cx="642186" cy="51158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
        <p:nvSpPr>
          <p:cNvPr id="27" name="Rectangle 26"/>
          <p:cNvSpPr/>
          <p:nvPr/>
        </p:nvSpPr>
        <p:spPr bwMode="auto">
          <a:xfrm>
            <a:off x="3707904" y="3849923"/>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Routes</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8" name="Rectangle 27"/>
          <p:cNvSpPr/>
          <p:nvPr/>
        </p:nvSpPr>
        <p:spPr bwMode="auto">
          <a:xfrm>
            <a:off x="2364879" y="1985983"/>
            <a:ext cx="4057650" cy="484748"/>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700" b="1" dirty="0">
                <a:latin typeface="News Gothic Com Thin" panose="020B0204030503020204" pitchFamily="34" charset="0"/>
                <a:ea typeface="Tahoma" panose="020B0604030504040204" pitchFamily="34" charset="0"/>
                <a:cs typeface="Tahoma" panose="020B0604030504040204" pitchFamily="34" charset="0"/>
              </a:rPr>
              <a:t>Module</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29" name="Rectangle 28"/>
          <p:cNvSpPr/>
          <p:nvPr/>
        </p:nvSpPr>
        <p:spPr bwMode="auto">
          <a:xfrm>
            <a:off x="3707904" y="2957532"/>
            <a:ext cx="1371600" cy="4572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none" rtlCol="0" anchor="ctr"/>
          <a:lstStyle/>
          <a:p>
            <a:pPr algn="ctr"/>
            <a:r>
              <a:rPr lang="en-US" sz="2100" b="1" dirty="0" err="1">
                <a:latin typeface="News Gothic Com Thin" panose="020B0204030503020204" pitchFamily="34" charset="0"/>
                <a:ea typeface="Tahoma" panose="020B0604030504040204" pitchFamily="34" charset="0"/>
                <a:cs typeface="Tahoma" panose="020B0604030504040204" pitchFamily="34" charset="0"/>
              </a:rPr>
              <a:t>Config</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30" name="Straight Arrow Connector 29"/>
          <p:cNvCxnSpPr>
            <a:stCxn id="20" idx="1"/>
          </p:cNvCxnSpPr>
          <p:nvPr/>
        </p:nvCxnSpPr>
        <p:spPr bwMode="auto">
          <a:xfrm flipH="1">
            <a:off x="3748812" y="5077621"/>
            <a:ext cx="1302118" cy="1203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31" name="Oval 30"/>
          <p:cNvSpPr/>
          <p:nvPr/>
        </p:nvSpPr>
        <p:spPr bwMode="auto">
          <a:xfrm>
            <a:off x="4022229" y="4849021"/>
            <a:ext cx="742950" cy="457200"/>
          </a:xfrm>
          <a:prstGeom prst="ellipse">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1500" b="1" dirty="0">
                <a:latin typeface="News Gothic Com Thin" panose="020B0204030503020204" pitchFamily="34" charset="0"/>
                <a:ea typeface="Tahoma" panose="020B0604030504040204" pitchFamily="34" charset="0"/>
                <a:cs typeface="Tahoma" panose="020B0604030504040204" pitchFamily="34" charset="0"/>
              </a:rPr>
              <a:t>$scope</a:t>
            </a:r>
          </a:p>
        </p:txBody>
      </p:sp>
      <p:cxnSp>
        <p:nvCxnSpPr>
          <p:cNvPr id="32" name="Straight Arrow Connector 31"/>
          <p:cNvCxnSpPr/>
          <p:nvPr/>
        </p:nvCxnSpPr>
        <p:spPr bwMode="auto">
          <a:xfrm>
            <a:off x="3042558" y="532269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5735827" y="5306221"/>
            <a:ext cx="0" cy="435191"/>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dirty="0" smtClean="0"/>
              <a:t>Service </a:t>
            </a:r>
            <a:r>
              <a:rPr lang="en-US" dirty="0" err="1" smtClean="0"/>
              <a:t>vs</a:t>
            </a:r>
            <a:r>
              <a:rPr lang="en-US" dirty="0" smtClean="0"/>
              <a:t> Factories </a:t>
            </a:r>
            <a:r>
              <a:rPr lang="en-US" dirty="0" err="1" smtClean="0"/>
              <a:t>vs</a:t>
            </a:r>
            <a:r>
              <a:rPr lang="en-US" dirty="0" smtClean="0"/>
              <a:t> Providers</a:t>
            </a:r>
            <a:endParaRPr lang="en-IN" dirty="0"/>
          </a:p>
        </p:txBody>
      </p:sp>
      <p:sp>
        <p:nvSpPr>
          <p:cNvPr id="3" name="Content Placeholder 2"/>
          <p:cNvSpPr>
            <a:spLocks noGrp="1"/>
          </p:cNvSpPr>
          <p:nvPr>
            <p:ph idx="1"/>
          </p:nvPr>
        </p:nvSpPr>
        <p:spPr>
          <a:xfrm>
            <a:off x="457200" y="1124744"/>
            <a:ext cx="8229600" cy="5199856"/>
          </a:xfrm>
        </p:spPr>
        <p:txBody>
          <a:bodyPr>
            <a:normAutofit fontScale="92500" lnSpcReduction="10000"/>
          </a:bodyPr>
          <a:lstStyle/>
          <a:p>
            <a:pPr fontAlgn="base"/>
            <a:r>
              <a:rPr lang="en-IN" sz="3000" b="1" dirty="0" smtClean="0"/>
              <a:t>Services</a:t>
            </a:r>
            <a:endParaRPr lang="en-IN" b="1" dirty="0" smtClean="0"/>
          </a:p>
          <a:p>
            <a:pPr fontAlgn="base"/>
            <a:r>
              <a:rPr lang="en-IN" sz="2400" i="1" dirty="0" smtClean="0"/>
              <a:t>Syntax: </a:t>
            </a:r>
            <a:r>
              <a:rPr lang="en-IN" sz="2400" i="1" dirty="0" err="1" smtClean="0"/>
              <a:t>module.service</a:t>
            </a:r>
            <a:r>
              <a:rPr lang="en-IN" sz="2400" i="1" dirty="0" smtClean="0"/>
              <a:t>( '</a:t>
            </a:r>
            <a:r>
              <a:rPr lang="en-IN" sz="2400" i="1" dirty="0" err="1" smtClean="0"/>
              <a:t>serviceName</a:t>
            </a:r>
            <a:r>
              <a:rPr lang="en-IN" sz="2400" i="1" dirty="0" smtClean="0"/>
              <a:t>', function );</a:t>
            </a:r>
            <a:r>
              <a:rPr lang="en-IN" dirty="0" smtClean="0"/>
              <a:t/>
            </a:r>
            <a:br>
              <a:rPr lang="en-IN" dirty="0" smtClean="0"/>
            </a:br>
            <a:r>
              <a:rPr lang="en-IN" sz="2200" dirty="0" smtClean="0"/>
              <a:t>Result: When declaring </a:t>
            </a:r>
            <a:r>
              <a:rPr lang="en-IN" sz="2200" dirty="0" err="1" smtClean="0"/>
              <a:t>serviceName</a:t>
            </a:r>
            <a:r>
              <a:rPr lang="en-IN" sz="2200" dirty="0" smtClean="0"/>
              <a:t> as an </a:t>
            </a:r>
            <a:r>
              <a:rPr lang="en-IN" sz="2200" dirty="0" err="1" smtClean="0"/>
              <a:t>injectable</a:t>
            </a:r>
            <a:r>
              <a:rPr lang="en-IN" sz="2200" dirty="0" smtClean="0"/>
              <a:t> argument </a:t>
            </a:r>
            <a:r>
              <a:rPr lang="en-IN" sz="2200" b="1" dirty="0" smtClean="0"/>
              <a:t>you will be provided with an instance of the function. In other words</a:t>
            </a:r>
            <a:r>
              <a:rPr lang="en-IN" sz="2200" dirty="0" smtClean="0"/>
              <a:t> new </a:t>
            </a:r>
            <a:r>
              <a:rPr lang="en-IN" sz="2200" dirty="0" err="1" smtClean="0"/>
              <a:t>FunctionYouPassedToService</a:t>
            </a:r>
            <a:r>
              <a:rPr lang="en-IN" sz="2200" dirty="0" smtClean="0"/>
              <a:t>().</a:t>
            </a:r>
            <a:endParaRPr lang="en-IN" dirty="0" smtClean="0"/>
          </a:p>
          <a:p>
            <a:pPr fontAlgn="base"/>
            <a:r>
              <a:rPr lang="en-IN" sz="3000" b="1" dirty="0" smtClean="0"/>
              <a:t>Factories</a:t>
            </a:r>
            <a:endParaRPr lang="en-IN" b="1" dirty="0" smtClean="0"/>
          </a:p>
          <a:p>
            <a:pPr fontAlgn="base"/>
            <a:r>
              <a:rPr lang="en-IN" sz="2400" i="1" dirty="0" smtClean="0"/>
              <a:t>Syntax: </a:t>
            </a:r>
            <a:r>
              <a:rPr lang="en-IN" sz="2400" i="1" dirty="0" err="1" smtClean="0"/>
              <a:t>module.factory</a:t>
            </a:r>
            <a:r>
              <a:rPr lang="en-IN" sz="2400" i="1" dirty="0" smtClean="0"/>
              <a:t>( '</a:t>
            </a:r>
            <a:r>
              <a:rPr lang="en-IN" sz="2400" i="1" dirty="0" err="1" smtClean="0"/>
              <a:t>factoryName</a:t>
            </a:r>
            <a:r>
              <a:rPr lang="en-IN" sz="2400" i="1" dirty="0" smtClean="0"/>
              <a:t>', function );</a:t>
            </a:r>
            <a:r>
              <a:rPr lang="en-IN" dirty="0" smtClean="0"/>
              <a:t/>
            </a:r>
            <a:br>
              <a:rPr lang="en-IN" dirty="0" smtClean="0"/>
            </a:br>
            <a:r>
              <a:rPr lang="en-IN" sz="2200" dirty="0" smtClean="0"/>
              <a:t>Result: When declaring </a:t>
            </a:r>
            <a:r>
              <a:rPr lang="en-IN" sz="2200" dirty="0" err="1" smtClean="0"/>
              <a:t>factoryName</a:t>
            </a:r>
            <a:r>
              <a:rPr lang="en-IN" sz="2200" dirty="0" smtClean="0"/>
              <a:t> as an </a:t>
            </a:r>
            <a:r>
              <a:rPr lang="en-IN" sz="2200" dirty="0" err="1" smtClean="0"/>
              <a:t>injectable</a:t>
            </a:r>
            <a:r>
              <a:rPr lang="en-IN" sz="2200" dirty="0" smtClean="0"/>
              <a:t> argument : </a:t>
            </a:r>
            <a:r>
              <a:rPr lang="en-IN" sz="2200" b="1" dirty="0" smtClean="0"/>
              <a:t>the value that is returned by invoking the function reference passed to </a:t>
            </a:r>
            <a:r>
              <a:rPr lang="en-IN" sz="2200" b="1" dirty="0" err="1" smtClean="0"/>
              <a:t>module.factory</a:t>
            </a:r>
            <a:r>
              <a:rPr lang="en-IN" dirty="0" smtClean="0"/>
              <a:t>.</a:t>
            </a:r>
          </a:p>
          <a:p>
            <a:pPr fontAlgn="base"/>
            <a:r>
              <a:rPr lang="en-IN" sz="3000" b="1" dirty="0" smtClean="0"/>
              <a:t>Providers</a:t>
            </a:r>
            <a:endParaRPr lang="en-IN" b="1" dirty="0" smtClean="0"/>
          </a:p>
          <a:p>
            <a:pPr fontAlgn="base"/>
            <a:r>
              <a:rPr lang="en-IN" sz="2400" i="1" dirty="0" smtClean="0"/>
              <a:t>Syntax: </a:t>
            </a:r>
            <a:r>
              <a:rPr lang="en-IN" sz="2400" i="1" dirty="0" err="1" smtClean="0"/>
              <a:t>module.provider</a:t>
            </a:r>
            <a:r>
              <a:rPr lang="en-IN" sz="2400" i="1" dirty="0" smtClean="0"/>
              <a:t>( '</a:t>
            </a:r>
            <a:r>
              <a:rPr lang="en-IN" sz="2400" i="1" dirty="0" err="1" smtClean="0"/>
              <a:t>providerName</a:t>
            </a:r>
            <a:r>
              <a:rPr lang="en-IN" sz="2400" i="1" dirty="0" smtClean="0"/>
              <a:t>', function );</a:t>
            </a:r>
            <a:r>
              <a:rPr lang="en-IN" dirty="0" smtClean="0"/>
              <a:t/>
            </a:r>
            <a:br>
              <a:rPr lang="en-IN" dirty="0" smtClean="0"/>
            </a:br>
            <a:r>
              <a:rPr lang="en-IN" sz="2200" dirty="0" smtClean="0"/>
              <a:t>Result: When declaring </a:t>
            </a:r>
            <a:r>
              <a:rPr lang="en-IN" sz="2200" dirty="0" err="1" smtClean="0"/>
              <a:t>providerName</a:t>
            </a:r>
            <a:r>
              <a:rPr lang="en-IN" sz="2200" dirty="0" smtClean="0"/>
              <a:t> as an </a:t>
            </a:r>
            <a:r>
              <a:rPr lang="en-IN" sz="2200" dirty="0" err="1" smtClean="0"/>
              <a:t>injectable</a:t>
            </a:r>
            <a:r>
              <a:rPr lang="en-IN" sz="2200" dirty="0" smtClean="0"/>
              <a:t> argument </a:t>
            </a:r>
            <a:r>
              <a:rPr lang="en-IN" sz="2200" b="1" dirty="0" smtClean="0"/>
              <a:t>:</a:t>
            </a:r>
            <a:r>
              <a:rPr lang="en-IN" sz="2200" dirty="0" smtClean="0"/>
              <a:t> </a:t>
            </a:r>
            <a:r>
              <a:rPr lang="en-IN" sz="2200" dirty="0" err="1" smtClean="0"/>
              <a:t>ProviderFunction</a:t>
            </a:r>
            <a:r>
              <a:rPr lang="en-IN" sz="2200" dirty="0" smtClean="0"/>
              <a:t>().$get(). </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5400" dirty="0" smtClean="0">
                <a:solidFill>
                  <a:schemeClr val="tx1"/>
                </a:solidFill>
                <a:latin typeface="News Gothic Com Thin" panose="020B0204030503020204" pitchFamily="34" charset="0"/>
              </a:rPr>
              <a:t>Single Page Application - SPA</a:t>
            </a:r>
            <a:endParaRPr lang="en-IN" dirty="0"/>
          </a:p>
        </p:txBody>
      </p:sp>
      <p:grpSp>
        <p:nvGrpSpPr>
          <p:cNvPr id="3" name="WebBrowser"/>
          <p:cNvGrpSpPr/>
          <p:nvPr>
            <p:custDataLst>
              <p:custData r:id="rId1"/>
            </p:custDataLst>
          </p:nvPr>
        </p:nvGrpSpPr>
        <p:grpSpPr>
          <a:xfrm>
            <a:off x="1475656" y="2708920"/>
            <a:ext cx="5985537" cy="3376188"/>
            <a:chOff x="0" y="-10635"/>
            <a:chExt cx="9144000" cy="6868635"/>
          </a:xfrm>
        </p:grpSpPr>
        <p:sp>
          <p:nvSpPr>
            <p:cNvPr id="6"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788" kern="0" dirty="0">
                <a:solidFill>
                  <a:prstClr val="white"/>
                </a:solidFill>
                <a:latin typeface="Segoe UI"/>
              </a:endParaRPr>
            </a:p>
          </p:txBody>
        </p:sp>
        <p:sp>
          <p:nvSpPr>
            <p:cNvPr id="7" name="WindowTitle"/>
            <p:cNvSpPr txBox="1"/>
            <p:nvPr/>
          </p:nvSpPr>
          <p:spPr>
            <a:xfrm>
              <a:off x="22515" y="-10635"/>
              <a:ext cx="958737" cy="296784"/>
            </a:xfrm>
            <a:prstGeom prst="rect">
              <a:avLst/>
            </a:prstGeom>
            <a:noFill/>
          </p:spPr>
          <p:txBody>
            <a:bodyPr wrap="none" lIns="68580" tIns="13716" rIns="68580" bIns="20574" rtlCol="0" anchor="ctr" anchorCtr="0">
              <a:spAutoFit/>
            </a:bodyPr>
            <a:lstStyle/>
            <a:p>
              <a:r>
                <a:rPr lang="en-US" sz="900" dirty="0">
                  <a:solidFill>
                    <a:prstClr val="white"/>
                  </a:solidFill>
                  <a:latin typeface="Segoe UI" pitchFamily="34" charset="0"/>
                  <a:ea typeface="Segoe UI" pitchFamily="34" charset="0"/>
                  <a:cs typeface="Segoe UI" pitchFamily="34" charset="0"/>
                </a:rPr>
                <a:t>SPA Demo</a:t>
              </a:r>
            </a:p>
          </p:txBody>
        </p:sp>
        <p:grpSp>
          <p:nvGrpSpPr>
            <p:cNvPr id="5"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8"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788"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788" kern="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788" dirty="0">
                  <a:solidFill>
                    <a:prstClr val="white"/>
                  </a:solidFill>
                </a:endParaRPr>
              </a:p>
            </p:txBody>
          </p:sp>
        </p:grpSp>
        <p:sp>
          <p:nvSpPr>
            <p:cNvPr id="11"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788" kern="0">
                <a:solidFill>
                  <a:prstClr val="white"/>
                </a:solidFill>
                <a:latin typeface="Segoe UI"/>
              </a:endParaRPr>
            </a:p>
          </p:txBody>
        </p:sp>
        <p:grpSp>
          <p:nvGrpSpPr>
            <p:cNvPr id="10"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2"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900" kern="0" dirty="0">
                    <a:solidFill>
                      <a:prstClr val="black">
                        <a:lumMod val="75000"/>
                        <a:lumOff val="25000"/>
                      </a:prstClr>
                    </a:solidFill>
                    <a:latin typeface="Segoe UI"/>
                  </a:rPr>
                  <a:t>http://www.myspa.com</a:t>
                </a:r>
              </a:p>
            </p:txBody>
          </p:sp>
          <p:grpSp>
            <p:nvGrpSpPr>
              <p:cNvPr id="13"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Rectangle 33"/>
          <p:cNvSpPr/>
          <p:nvPr/>
        </p:nvSpPr>
        <p:spPr bwMode="auto">
          <a:xfrm>
            <a:off x="1857823"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p:cNvSpPr/>
          <p:nvPr/>
        </p:nvSpPr>
        <p:spPr bwMode="auto">
          <a:xfrm>
            <a:off x="5637547" y="3195350"/>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6" name="Rectangle 35"/>
          <p:cNvSpPr/>
          <p:nvPr/>
        </p:nvSpPr>
        <p:spPr bwMode="auto">
          <a:xfrm>
            <a:off x="185782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7" name="Rectangle 36"/>
          <p:cNvSpPr/>
          <p:nvPr/>
        </p:nvSpPr>
        <p:spPr bwMode="auto">
          <a:xfrm>
            <a:off x="5641943" y="5033823"/>
            <a:ext cx="1390833" cy="836745"/>
          </a:xfrm>
          <a:prstGeom prst="rect">
            <a:avLst/>
          </a:prstGeom>
          <a:solidFill>
            <a:schemeClr val="accent1">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sz="2700" dirty="0">
                <a:latin typeface="Tahoma" panose="020B0604030504040204" pitchFamily="34" charset="0"/>
                <a:ea typeface="Tahoma" panose="020B0604030504040204" pitchFamily="34" charset="0"/>
                <a:cs typeface="Tahoma" panose="020B0604030504040204" pitchFamily="34" charset="0"/>
              </a:rPr>
              <a:t>View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bwMode="auto">
          <a:xfrm>
            <a:off x="3997127" y="3580703"/>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39" name="Straight Arrow Connector 38"/>
          <p:cNvCxnSpPr/>
          <p:nvPr/>
        </p:nvCxnSpPr>
        <p:spPr bwMode="auto">
          <a:xfrm>
            <a:off x="6472795" y="420055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none" w="med" len="med"/>
            <a:tailEnd type="triangle"/>
          </a:ln>
          <a:effectLst>
            <a:glow rad="101600">
              <a:schemeClr val="tx1">
                <a:alpha val="60000"/>
              </a:schemeClr>
            </a:glow>
          </a:effectLst>
        </p:spPr>
      </p:cxnSp>
      <p:cxnSp>
        <p:nvCxnSpPr>
          <p:cNvPr id="40" name="Straight Arrow Connector 39"/>
          <p:cNvCxnSpPr/>
          <p:nvPr/>
        </p:nvCxnSpPr>
        <p:spPr bwMode="auto">
          <a:xfrm>
            <a:off x="3999569" y="5419176"/>
            <a:ext cx="900479" cy="1"/>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cxnSp>
        <p:nvCxnSpPr>
          <p:cNvPr id="41" name="Straight Arrow Connector 40"/>
          <p:cNvCxnSpPr/>
          <p:nvPr/>
        </p:nvCxnSpPr>
        <p:spPr bwMode="auto">
          <a:xfrm>
            <a:off x="2610668" y="4198376"/>
            <a:ext cx="436" cy="688573"/>
          </a:xfrm>
          <a:prstGeom prst="straightConnector1">
            <a:avLst/>
          </a:prstGeom>
          <a:gradFill rotWithShape="1">
            <a:gsLst>
              <a:gs pos="0">
                <a:srgbClr val="A4D289"/>
              </a:gs>
              <a:gs pos="100000">
                <a:schemeClr val="bg1"/>
              </a:gs>
            </a:gsLst>
            <a:lin ang="5400000" scaled="1"/>
          </a:gradFill>
          <a:ln w="92075" cap="flat" cmpd="sng" algn="ctr">
            <a:solidFill>
              <a:schemeClr val="tx1"/>
            </a:solidFill>
            <a:prstDash val="solid"/>
            <a:round/>
            <a:headEnd type="triangle" w="med" len="med"/>
            <a:tailEnd type="none"/>
          </a:ln>
          <a:effectLst>
            <a:glow rad="101600">
              <a:schemeClr val="tx1">
                <a:alpha val="60000"/>
              </a:schemeClr>
            </a:glo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3000"/>
                            </p:stCondLst>
                            <p:childTnLst>
                              <p:par>
                                <p:cTn id="19" presetID="10" presetClass="entr" presetSubtype="0" fill="hold" nodeType="afterEffect">
                                  <p:stCondLst>
                                    <p:cond delay="100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par>
                          <p:cTn id="25" fill="hold">
                            <p:stCondLst>
                              <p:cond delay="4500"/>
                            </p:stCondLst>
                            <p:childTnLst>
                              <p:par>
                                <p:cTn id="26" presetID="10" presetClass="entr" presetSubtype="0" fill="hold" nodeType="afterEffect">
                                  <p:stCondLst>
                                    <p:cond delay="10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lstStyle/>
          <a:p>
            <a:r>
              <a:rPr lang="en-US" dirty="0" smtClean="0">
                <a:latin typeface="News Gothic Com Thin" panose="020B0204030503020204" pitchFamily="34" charset="0"/>
                <a:ea typeface="Tahoma" panose="020B0604030504040204" pitchFamily="34" charset="0"/>
                <a:cs typeface="Tahoma" panose="020B0604030504040204" pitchFamily="34" charset="0"/>
              </a:rPr>
              <a:t>DOM Manipulation</a:t>
            </a:r>
          </a:p>
          <a:p>
            <a:r>
              <a:rPr lang="en-US" dirty="0" smtClean="0"/>
              <a:t>History</a:t>
            </a:r>
          </a:p>
          <a:p>
            <a:r>
              <a:rPr lang="en-US" dirty="0" smtClean="0"/>
              <a:t>Caching</a:t>
            </a:r>
          </a:p>
          <a:p>
            <a:r>
              <a:rPr lang="en-US" dirty="0" smtClean="0"/>
              <a:t>Routing</a:t>
            </a:r>
          </a:p>
          <a:p>
            <a:r>
              <a:rPr lang="en-US" dirty="0" smtClean="0"/>
              <a:t>Ajax, Asynchronous Calls</a:t>
            </a:r>
          </a:p>
          <a:p>
            <a:r>
              <a:rPr lang="en-US" dirty="0" smtClean="0"/>
              <a:t>Object </a:t>
            </a:r>
            <a:r>
              <a:rPr lang="en-US" dirty="0" err="1" smtClean="0"/>
              <a:t>Modelling</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Nutshell</a:t>
            </a:r>
            <a:endParaRPr lang="en-IN" dirty="0"/>
          </a:p>
        </p:txBody>
      </p:sp>
      <p:sp>
        <p:nvSpPr>
          <p:cNvPr id="3" name="Content Placeholder 2"/>
          <p:cNvSpPr>
            <a:spLocks noGrp="1"/>
          </p:cNvSpPr>
          <p:nvPr>
            <p:ph idx="1"/>
          </p:nvPr>
        </p:nvSpPr>
        <p:spPr/>
        <p:txBody>
          <a:bodyPr/>
          <a:lstStyle/>
          <a:p>
            <a:r>
              <a:rPr lang="en-US" sz="2400" dirty="0" err="1" smtClean="0"/>
              <a:t>AngularJS</a:t>
            </a:r>
            <a:r>
              <a:rPr lang="en-US" sz="2400" dirty="0" smtClean="0"/>
              <a:t> provides a robust "SPA" framework for building robust client-centric applications</a:t>
            </a:r>
            <a:br>
              <a:rPr lang="en-US" sz="2400" dirty="0" smtClean="0"/>
            </a:br>
            <a:endParaRPr lang="en-US" sz="2400" dirty="0" smtClean="0"/>
          </a:p>
          <a:p>
            <a:r>
              <a:rPr lang="en-US" sz="2400" dirty="0" smtClean="0"/>
              <a:t>Key features:</a:t>
            </a:r>
          </a:p>
          <a:p>
            <a:pPr lvl="1"/>
            <a:r>
              <a:rPr lang="en-US" sz="2000" dirty="0" smtClean="0"/>
              <a:t>Directives and filters</a:t>
            </a:r>
          </a:p>
          <a:p>
            <a:pPr lvl="1"/>
            <a:r>
              <a:rPr lang="en-US" sz="2000" dirty="0" smtClean="0"/>
              <a:t>Two-way data binding</a:t>
            </a:r>
          </a:p>
          <a:p>
            <a:pPr lvl="1"/>
            <a:r>
              <a:rPr lang="en-US" sz="2000" dirty="0" smtClean="0"/>
              <a:t>Views, Controllers, Scope</a:t>
            </a:r>
          </a:p>
          <a:p>
            <a:pPr lvl="1"/>
            <a:r>
              <a:rPr lang="en-US" sz="2000" dirty="0" smtClean="0"/>
              <a:t>Modules and Routes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Applications Fast</a:t>
            </a:r>
            <a:endParaRPr lang="en-IN" dirty="0"/>
          </a:p>
        </p:txBody>
      </p:sp>
      <p:sp>
        <p:nvSpPr>
          <p:cNvPr id="3" name="Content Placeholder 2"/>
          <p:cNvSpPr>
            <a:spLocks noGrp="1"/>
          </p:cNvSpPr>
          <p:nvPr>
            <p:ph idx="1"/>
          </p:nvPr>
        </p:nvSpPr>
        <p:spPr/>
        <p:txBody>
          <a:bodyPr/>
          <a:lstStyle/>
          <a:p>
            <a:endParaRPr lang="en-IN" dirty="0" smtClean="0"/>
          </a:p>
          <a:p>
            <a:pPr>
              <a:buNone/>
            </a:pPr>
            <a:endParaRPr lang="en-IN" dirty="0" smtClean="0"/>
          </a:p>
          <a:p>
            <a:r>
              <a:rPr lang="en-IN" dirty="0" smtClean="0"/>
              <a:t>"A </a:t>
            </a:r>
            <a:r>
              <a:rPr lang="en-IN" dirty="0" err="1" smtClean="0"/>
              <a:t>Toolman</a:t>
            </a:r>
            <a:r>
              <a:rPr lang="en-IN" dirty="0" smtClean="0"/>
              <a:t> is known by the tools he keeps“</a:t>
            </a:r>
          </a:p>
          <a:p>
            <a:endParaRPr lang="en-US" dirty="0" smtClean="0"/>
          </a:p>
          <a:p>
            <a:r>
              <a:rPr lang="en-US" dirty="0" smtClean="0"/>
              <a:t>Maven</a:t>
            </a:r>
          </a:p>
          <a:p>
            <a:pPr lvl="1"/>
            <a:r>
              <a:rPr lang="en-US" dirty="0" smtClean="0"/>
              <a:t>Build Tool: Create Archives &amp; Deploy on Server</a:t>
            </a:r>
          </a:p>
          <a:p>
            <a:pPr lvl="1"/>
            <a:r>
              <a:rPr lang="en-US" dirty="0" smtClean="0"/>
              <a:t>Dependency Management</a:t>
            </a:r>
          </a:p>
          <a:p>
            <a:pPr lvl="1"/>
            <a:r>
              <a:rPr lang="en-US" dirty="0" err="1" smtClean="0"/>
              <a:t>Scaffling</a:t>
            </a:r>
            <a:r>
              <a:rPr lang="en-US" dirty="0" smtClean="0"/>
              <a:t>  - Initial Structure – archetype</a:t>
            </a:r>
          </a:p>
          <a:p>
            <a:pPr lvl="1"/>
            <a:r>
              <a:rPr lang="en-US" dirty="0" smtClean="0"/>
              <a:t>Support  for Repositories</a:t>
            </a:r>
            <a:endParaRPr lang="en-IN" dirty="0" smtClean="0"/>
          </a:p>
          <a:p>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Angular</a:t>
            </a:r>
            <a:endParaRPr lang="en-IN" dirty="0"/>
          </a:p>
        </p:txBody>
      </p:sp>
      <p:sp>
        <p:nvSpPr>
          <p:cNvPr id="3" name="Content Placeholder 2"/>
          <p:cNvSpPr>
            <a:spLocks noGrp="1"/>
          </p:cNvSpPr>
          <p:nvPr>
            <p:ph idx="1"/>
          </p:nvPr>
        </p:nvSpPr>
        <p:spPr/>
        <p:txBody>
          <a:bodyPr/>
          <a:lstStyle/>
          <a:p>
            <a:r>
              <a:rPr lang="en-IN" dirty="0" smtClean="0"/>
              <a:t>• </a:t>
            </a:r>
            <a:r>
              <a:rPr lang="en-IN" dirty="0" err="1" smtClean="0"/>
              <a:t>NodeJS</a:t>
            </a:r>
            <a:endParaRPr lang="en-IN" dirty="0" smtClean="0"/>
          </a:p>
          <a:p>
            <a:r>
              <a:rPr lang="en-IN" dirty="0" smtClean="0"/>
              <a:t>• Grunt – Build &amp; Deploy</a:t>
            </a:r>
          </a:p>
          <a:p>
            <a:r>
              <a:rPr lang="en-IN" dirty="0" smtClean="0"/>
              <a:t>• Bower – Dependency Management</a:t>
            </a:r>
          </a:p>
          <a:p>
            <a:r>
              <a:rPr lang="en-IN" dirty="0" smtClean="0"/>
              <a:t>• Yeoman - </a:t>
            </a:r>
            <a:r>
              <a:rPr lang="en-IN" dirty="0" err="1" smtClean="0"/>
              <a:t>Scaffling</a:t>
            </a:r>
            <a:endParaRPr lang="en-IN" dirty="0" smtClean="0"/>
          </a:p>
          <a:p>
            <a:r>
              <a:rPr lang="en-IN" dirty="0" smtClean="0"/>
              <a:t>• Karma</a:t>
            </a:r>
          </a:p>
          <a:p>
            <a:r>
              <a:rPr lang="en-IN" dirty="0" smtClean="0"/>
              <a:t>• Protractor</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Introduction</a:t>
            </a:r>
            <a:endParaRPr lang="en-IN" dirty="0"/>
          </a:p>
        </p:txBody>
      </p:sp>
      <p:sp>
        <p:nvSpPr>
          <p:cNvPr id="3" name="Content Placeholder 2"/>
          <p:cNvSpPr>
            <a:spLocks noGrp="1"/>
          </p:cNvSpPr>
          <p:nvPr>
            <p:ph idx="1"/>
          </p:nvPr>
        </p:nvSpPr>
        <p:spPr/>
        <p:txBody>
          <a:bodyPr/>
          <a:lstStyle/>
          <a:p>
            <a:r>
              <a:rPr lang="en-IN" b="1" i="1" dirty="0" smtClean="0">
                <a:solidFill>
                  <a:schemeClr val="accent1">
                    <a:lumMod val="75000"/>
                  </a:schemeClr>
                </a:solidFill>
              </a:rPr>
              <a:t>node_slides.pdf</a:t>
            </a:r>
            <a:endParaRPr lang="en-IN" b="1" i="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JS </a:t>
            </a:r>
            <a:endParaRPr lang="en-IN" dirty="0"/>
          </a:p>
        </p:txBody>
      </p:sp>
      <p:sp>
        <p:nvSpPr>
          <p:cNvPr id="3" name="Content Placeholder 2"/>
          <p:cNvSpPr>
            <a:spLocks noGrp="1"/>
          </p:cNvSpPr>
          <p:nvPr>
            <p:ph idx="1"/>
          </p:nvPr>
        </p:nvSpPr>
        <p:spPr/>
        <p:txBody>
          <a:bodyPr>
            <a:normAutofit/>
          </a:bodyPr>
          <a:lstStyle/>
          <a:p>
            <a:r>
              <a:rPr lang="en-IN" dirty="0" smtClean="0"/>
              <a:t>Where Node really shines is in building fast, scalable network applications, as it’s capable of handling a huge number of simultaneous connections with high throughput, which equates to high scalability.</a:t>
            </a:r>
          </a:p>
          <a:p>
            <a:endParaRPr lang="en-IN" dirty="0" smtClean="0"/>
          </a:p>
          <a:p>
            <a:r>
              <a:rPr lang="en-IN" dirty="0" smtClean="0"/>
              <a:t>Node.js operates on a single-thread, using non-blocking I/O calls, allowing it to support </a:t>
            </a:r>
            <a:r>
              <a:rPr lang="en-IN" dirty="0" err="1" smtClean="0"/>
              <a:t>support</a:t>
            </a:r>
            <a:r>
              <a:rPr lang="en-IN" dirty="0" smtClean="0"/>
              <a:t> tens of thousands of concurrent connections</a:t>
            </a:r>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AngularJS</a:t>
            </a:r>
            <a:r>
              <a:rPr lang="en-US" dirty="0" smtClean="0"/>
              <a:t>?</a:t>
            </a:r>
            <a:endParaRPr lang="en-IN" dirty="0"/>
          </a:p>
        </p:txBody>
      </p:sp>
      <p:sp>
        <p:nvSpPr>
          <p:cNvPr id="3" name="Content Placeholder 2"/>
          <p:cNvSpPr>
            <a:spLocks noGrp="1"/>
          </p:cNvSpPr>
          <p:nvPr>
            <p:ph idx="1"/>
          </p:nvPr>
        </p:nvSpPr>
        <p:spPr/>
        <p:txBody>
          <a:bodyPr>
            <a:normAutofit/>
          </a:bodyPr>
          <a:lstStyle/>
          <a:p>
            <a:r>
              <a:rPr lang="en-US" dirty="0" smtClean="0"/>
              <a:t>There are so many already?</a:t>
            </a:r>
          </a:p>
          <a:p>
            <a:endParaRPr lang="en-US" dirty="0"/>
          </a:p>
          <a:p>
            <a:r>
              <a:rPr lang="en-IN" dirty="0"/>
              <a:t>Other frameworks deal with HTML’s shortcomings by </a:t>
            </a:r>
            <a:r>
              <a:rPr lang="en-IN" dirty="0" smtClean="0"/>
              <a:t>providing </a:t>
            </a:r>
            <a:r>
              <a:rPr lang="en-IN" dirty="0"/>
              <a:t>an imperative way for manipulating the </a:t>
            </a:r>
            <a:r>
              <a:rPr lang="en-IN" dirty="0" smtClean="0"/>
              <a:t>DOM using JavaScript</a:t>
            </a:r>
          </a:p>
          <a:p>
            <a:endParaRPr lang="en-US" dirty="0"/>
          </a:p>
          <a:p>
            <a:r>
              <a:rPr lang="en-IN" dirty="0"/>
              <a:t>Neither </a:t>
            </a:r>
            <a:r>
              <a:rPr lang="en-IN" dirty="0" smtClean="0"/>
              <a:t>address </a:t>
            </a:r>
            <a:r>
              <a:rPr lang="en-IN" dirty="0"/>
              <a:t>the root problem that HTML was not designed for dynamic </a:t>
            </a:r>
            <a:r>
              <a:rPr lang="en-IN" dirty="0" smtClean="0"/>
              <a:t>views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a:t>
            </a:r>
            <a:r>
              <a:rPr lang="en-US" dirty="0" err="1" smtClean="0"/>
              <a:t>Scalabililty</a:t>
            </a:r>
            <a:endParaRPr lang="en-IN" dirty="0"/>
          </a:p>
        </p:txBody>
      </p:sp>
      <p:sp>
        <p:nvSpPr>
          <p:cNvPr id="3" name="Content Placeholder 2"/>
          <p:cNvSpPr>
            <a:spLocks noGrp="1"/>
          </p:cNvSpPr>
          <p:nvPr>
            <p:ph idx="1"/>
          </p:nvPr>
        </p:nvSpPr>
        <p:spPr/>
        <p:txBody>
          <a:bodyPr>
            <a:normAutofit/>
          </a:bodyPr>
          <a:lstStyle/>
          <a:p>
            <a:r>
              <a:rPr lang="en-IN" dirty="0" smtClean="0"/>
              <a:t>A quick calculation:</a:t>
            </a:r>
          </a:p>
          <a:p>
            <a:r>
              <a:rPr lang="en-US" dirty="0" smtClean="0"/>
              <a:t>1 Thread = 2MB </a:t>
            </a:r>
          </a:p>
          <a:p>
            <a:r>
              <a:rPr lang="en-US" dirty="0" smtClean="0"/>
              <a:t>On 8GB machine, potentially 4000 concurrent connections</a:t>
            </a:r>
            <a:r>
              <a:rPr lang="en-IN" dirty="0" smtClean="0"/>
              <a:t> +cost of context-switching between threads. </a:t>
            </a:r>
          </a:p>
          <a:p>
            <a:r>
              <a:rPr lang="en-IN" dirty="0" smtClean="0"/>
              <a:t>That’s the scenario you typically deal with in traditional web-serving techniques. By avoiding all that, Node.js achieves scalability levels of over 1M concurrent connections (as a proof-of-concept).</a:t>
            </a:r>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Node JS</a:t>
            </a:r>
            <a:endParaRPr lang="en-IN" dirty="0"/>
          </a:p>
        </p:txBody>
      </p:sp>
      <p:sp>
        <p:nvSpPr>
          <p:cNvPr id="3" name="Content Placeholder 2"/>
          <p:cNvSpPr>
            <a:spLocks noGrp="1"/>
          </p:cNvSpPr>
          <p:nvPr>
            <p:ph idx="1"/>
          </p:nvPr>
        </p:nvSpPr>
        <p:spPr/>
        <p:txBody>
          <a:bodyPr>
            <a:normAutofit lnSpcReduction="10000"/>
          </a:bodyPr>
          <a:lstStyle/>
          <a:p>
            <a:r>
              <a:rPr lang="en-IN" dirty="0" smtClean="0"/>
              <a:t>In Node, blocking operations are the root of all evil—99% of Node misuses come as a direct consequence.</a:t>
            </a:r>
          </a:p>
          <a:p>
            <a:endParaRPr lang="en-IN" dirty="0" smtClean="0"/>
          </a:p>
          <a:p>
            <a:r>
              <a:rPr lang="en-IN" dirty="0" smtClean="0"/>
              <a:t>Remember: Node.js was never created to solve the compute scaling problem. It was created to solve the I/O scaling problem, which it does really well.</a:t>
            </a:r>
          </a:p>
          <a:p>
            <a:endParaRPr lang="en-US" dirty="0" smtClean="0"/>
          </a:p>
          <a:p>
            <a:r>
              <a:rPr lang="en-IN" dirty="0" smtClean="0"/>
              <a:t>If your use case does not contain CPU intensive operations nor access any blocking resources, you can exploit the benefits of Node.js and enjoy fast and scalable network applications. </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Yeoman, Grunt and Bower</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err="1" smtClean="0"/>
              <a:t>yo</a:t>
            </a:r>
            <a:r>
              <a:rPr lang="en-IN" dirty="0" smtClean="0"/>
              <a:t>- app scaffolding</a:t>
            </a:r>
          </a:p>
          <a:p>
            <a:endParaRPr lang="en-IN" dirty="0" smtClean="0"/>
          </a:p>
          <a:p>
            <a:r>
              <a:rPr lang="en-IN" dirty="0" smtClean="0"/>
              <a:t>bower- front end package management</a:t>
            </a:r>
          </a:p>
          <a:p>
            <a:endParaRPr lang="en-IN" dirty="0" smtClean="0"/>
          </a:p>
          <a:p>
            <a:r>
              <a:rPr lang="en-IN" dirty="0" smtClean="0"/>
              <a:t>grunt - building project - production ready code</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installation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npm</a:t>
            </a:r>
            <a:r>
              <a:rPr lang="en-IN" dirty="0" smtClean="0"/>
              <a:t> install -g </a:t>
            </a:r>
            <a:r>
              <a:rPr lang="en-IN" dirty="0" err="1" smtClean="0"/>
              <a:t>yo</a:t>
            </a:r>
            <a:endParaRPr lang="en-IN" dirty="0" smtClean="0"/>
          </a:p>
          <a:p>
            <a:pPr lvl="1"/>
            <a:r>
              <a:rPr lang="de-DE" i="1" dirty="0" smtClean="0"/>
              <a:t>$ yo --version &amp;&amp; bower --version &amp;&amp; grunt –version</a:t>
            </a:r>
          </a:p>
          <a:p>
            <a:pPr>
              <a:buNone/>
            </a:pPr>
            <a:endParaRPr lang="de-DE" i="1" dirty="0" smtClean="0"/>
          </a:p>
          <a:p>
            <a:r>
              <a:rPr lang="en-IN" dirty="0" err="1" smtClean="0"/>
              <a:t>npm</a:t>
            </a:r>
            <a:r>
              <a:rPr lang="en-IN" dirty="0" smtClean="0"/>
              <a:t> install -g generator-</a:t>
            </a:r>
            <a:r>
              <a:rPr lang="en-IN" dirty="0" err="1" smtClean="0"/>
              <a:t>webapp</a:t>
            </a:r>
            <a:r>
              <a:rPr lang="en-IN" dirty="0" smtClean="0"/>
              <a:t>/generator-angular</a:t>
            </a:r>
          </a:p>
          <a:p>
            <a:pPr lvl="1"/>
            <a:r>
              <a:rPr lang="en-US" i="1" dirty="0" smtClean="0"/>
              <a:t>Check on path </a:t>
            </a:r>
            <a:r>
              <a:rPr lang="en-US" i="1" dirty="0" err="1" smtClean="0"/>
              <a:t>env</a:t>
            </a:r>
            <a:r>
              <a:rPr lang="en-US" i="1" dirty="0" smtClean="0"/>
              <a:t>: </a:t>
            </a:r>
            <a:r>
              <a:rPr lang="en-US" i="1" dirty="0" err="1" smtClean="0"/>
              <a:t>node_modules</a:t>
            </a:r>
            <a:r>
              <a:rPr lang="en-US" i="1" dirty="0" smtClean="0"/>
              <a:t> location</a:t>
            </a:r>
            <a:endParaRPr lang="en-IN" dirty="0" smtClean="0"/>
          </a:p>
          <a:p>
            <a:r>
              <a:rPr lang="en-US" dirty="0" smtClean="0"/>
              <a:t>Bower. </a:t>
            </a:r>
          </a:p>
          <a:p>
            <a:pPr lvl="1"/>
            <a:r>
              <a:rPr lang="en-US" dirty="0" smtClean="0"/>
              <a:t>Bower install angular-bootstrap (requires </a:t>
            </a:r>
            <a:r>
              <a:rPr lang="en-US" dirty="0" err="1" smtClean="0"/>
              <a:t>git</a:t>
            </a:r>
            <a:r>
              <a:rPr lang="en-US" dirty="0" smtClean="0"/>
              <a:t>)</a:t>
            </a:r>
          </a:p>
          <a:p>
            <a:pPr lvl="1"/>
            <a:r>
              <a:rPr lang="en-US" dirty="0" smtClean="0"/>
              <a:t>After installing </a:t>
            </a:r>
            <a:r>
              <a:rPr lang="en-US" dirty="0" err="1" smtClean="0"/>
              <a:t>git</a:t>
            </a:r>
            <a:r>
              <a:rPr lang="en-US" dirty="0" smtClean="0"/>
              <a:t>, put it on path</a:t>
            </a:r>
            <a:endParaRPr lang="en-IN" dirty="0" smtClean="0"/>
          </a:p>
          <a:p>
            <a:pPr>
              <a:buNone/>
            </a:pPr>
            <a:r>
              <a:rPr lang="en-US" i="1" dirty="0" smtClean="0"/>
              <a:t>	</a:t>
            </a:r>
            <a:endParaRPr lang="en-IN" i="1" dirty="0" smtClean="0"/>
          </a:p>
          <a:p>
            <a:r>
              <a:rPr lang="en-US" dirty="0" err="1" smtClean="0"/>
              <a:t>Yo</a:t>
            </a:r>
            <a:r>
              <a:rPr lang="en-US" dirty="0" smtClean="0"/>
              <a:t> </a:t>
            </a:r>
            <a:r>
              <a:rPr lang="en-US" dirty="0" err="1" smtClean="0"/>
              <a:t>webapp</a:t>
            </a:r>
            <a:r>
              <a:rPr lang="en-US" dirty="0" smtClean="0"/>
              <a:t>/angular</a:t>
            </a:r>
          </a:p>
          <a:p>
            <a:endParaRPr lang="en-US" dirty="0" smtClean="0"/>
          </a:p>
          <a:p>
            <a:r>
              <a:rPr lang="en-US" dirty="0" smtClean="0"/>
              <a:t>Grunt build</a:t>
            </a:r>
          </a:p>
          <a:p>
            <a:endParaRPr lang="en-US" dirty="0" smtClean="0"/>
          </a:p>
          <a:p>
            <a:r>
              <a:rPr lang="en-US" dirty="0" smtClean="0"/>
              <a:t>Grunt server</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IN" dirty="0"/>
          </a:p>
        </p:txBody>
      </p:sp>
      <p:graphicFrame>
        <p:nvGraphicFramePr>
          <p:cNvPr id="5" name="Content Placeholder 4"/>
          <p:cNvGraphicFramePr>
            <a:graphicFrameLocks noGrp="1"/>
          </p:cNvGraphicFramePr>
          <p:nvPr>
            <p:ph idx="1"/>
          </p:nvPr>
        </p:nvGraphicFramePr>
        <p:xfrm>
          <a:off x="1478953" y="1886012"/>
          <a:ext cx="6186093" cy="4487740"/>
        </p:xfrm>
        <a:graphic>
          <a:graphicData uri="http://schemas.openxmlformats.org/drawingml/2006/table">
            <a:tbl>
              <a:tblPr/>
              <a:tblGrid>
                <a:gridCol w="2059765"/>
                <a:gridCol w="2059765"/>
                <a:gridCol w="2066563"/>
              </a:tblGrid>
              <a:tr h="258202">
                <a:tc>
                  <a:txBody>
                    <a:bodyPr/>
                    <a:lstStyle/>
                    <a:p>
                      <a:pPr algn="ctr" fontAlgn="b"/>
                      <a:r>
                        <a:rPr lang="en-IN" sz="1300" b="1">
                          <a:solidFill>
                            <a:schemeClr val="bg1"/>
                          </a:solidFill>
                          <a:latin typeface="inherit"/>
                        </a:rPr>
                        <a:t>Unit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ctr" fontAlgn="b"/>
                      <a:r>
                        <a:rPr lang="en-IN" sz="1300" b="1">
                          <a:solidFill>
                            <a:schemeClr val="bg1"/>
                          </a:solidFill>
                          <a:latin typeface="inherit"/>
                        </a:rPr>
                        <a:t>Midway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ctr" fontAlgn="b"/>
                      <a:r>
                        <a:rPr lang="en-IN" sz="1300" b="1">
                          <a:solidFill>
                            <a:schemeClr val="bg1"/>
                          </a:solidFill>
                          <a:latin typeface="inherit"/>
                        </a:rPr>
                        <a:t>E2E Testing</a:t>
                      </a:r>
                    </a:p>
                  </a:txBody>
                  <a:tcPr marL="64551" marR="64551" marT="32275" marB="32275" anchor="b">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r>
              <a:tr h="4131234">
                <a:tc>
                  <a:txBody>
                    <a:bodyPr/>
                    <a:lstStyle/>
                    <a:p>
                      <a:pPr algn="l" fontAlgn="base">
                        <a:buFont typeface="Arial"/>
                        <a:buChar char="•"/>
                      </a:pPr>
                      <a:r>
                        <a:rPr lang="en-IN" sz="1300" b="0" dirty="0">
                          <a:solidFill>
                            <a:schemeClr val="bg1"/>
                          </a:solidFill>
                          <a:latin typeface="inherit"/>
                        </a:rPr>
                        <a:t>Code-level testing</a:t>
                      </a:r>
                    </a:p>
                    <a:p>
                      <a:pPr algn="l" fontAlgn="base">
                        <a:buFont typeface="Arial"/>
                        <a:buChar char="•"/>
                      </a:pPr>
                      <a:r>
                        <a:rPr lang="en-IN" sz="1300" b="0" dirty="0">
                          <a:solidFill>
                            <a:schemeClr val="bg1"/>
                          </a:solidFill>
                          <a:latin typeface="inherit"/>
                        </a:rPr>
                        <a:t>Best for testing services, classes and </a:t>
                      </a:r>
                      <a:r>
                        <a:rPr lang="en-IN" sz="1300" b="0" dirty="0" err="1" smtClean="0">
                          <a:solidFill>
                            <a:schemeClr val="bg1"/>
                          </a:solidFill>
                          <a:latin typeface="inherit"/>
                        </a:rPr>
                        <a:t>objecats</a:t>
                      </a:r>
                      <a:endParaRPr lang="en-IN" sz="1300" b="0" dirty="0">
                        <a:solidFill>
                          <a:schemeClr val="bg1"/>
                        </a:solidFill>
                        <a:latin typeface="inherit"/>
                      </a:endParaRPr>
                    </a:p>
                    <a:p>
                      <a:pPr algn="l" fontAlgn="base">
                        <a:buFont typeface="Arial"/>
                        <a:buChar char="•"/>
                      </a:pPr>
                      <a:r>
                        <a:rPr lang="en-IN" sz="1300" b="0" dirty="0">
                          <a:solidFill>
                            <a:schemeClr val="bg1"/>
                          </a:solidFill>
                          <a:latin typeface="inherit"/>
                        </a:rPr>
                        <a:t>Sandboxed &amp; Isolated testing</a:t>
                      </a:r>
                    </a:p>
                    <a:p>
                      <a:pPr algn="l" fontAlgn="base">
                        <a:buFont typeface="Arial"/>
                        <a:buChar char="•"/>
                      </a:pPr>
                      <a:r>
                        <a:rPr lang="en-IN" sz="1300" b="0" dirty="0">
                          <a:solidFill>
                            <a:schemeClr val="bg1"/>
                          </a:solidFill>
                          <a:latin typeface="inherit"/>
                        </a:rPr>
                        <a:t>Mocking &amp; Stubbing required</a:t>
                      </a:r>
                    </a:p>
                    <a:p>
                      <a:pPr algn="l" fontAlgn="base">
                        <a:buFont typeface="Arial"/>
                        <a:buChar char="•"/>
                      </a:pPr>
                      <a:r>
                        <a:rPr lang="en-IN" sz="1300" b="0" dirty="0">
                          <a:solidFill>
                            <a:schemeClr val="bg1"/>
                          </a:solidFill>
                          <a:latin typeface="inherit"/>
                        </a:rPr>
                        <a:t>Fast</a:t>
                      </a:r>
                    </a:p>
                    <a:p>
                      <a:pPr algn="l" fontAlgn="t"/>
                      <a:r>
                        <a:rPr lang="en-IN" sz="1300" b="0" u="sng" dirty="0">
                          <a:solidFill>
                            <a:schemeClr val="bg1"/>
                          </a:solidFill>
                          <a:latin typeface="inherit"/>
                          <a:hlinkClick r:id="rId2"/>
                        </a:rPr>
                        <a:t> Click here to view the Unit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l" fontAlgn="base">
                        <a:buFont typeface="Arial"/>
                        <a:buChar char="•"/>
                      </a:pPr>
                      <a:r>
                        <a:rPr lang="en-IN" sz="1300" b="0" dirty="0">
                          <a:solidFill>
                            <a:schemeClr val="bg1"/>
                          </a:solidFill>
                          <a:latin typeface="inherit"/>
                        </a:rPr>
                        <a:t>Application/Code-level testing</a:t>
                      </a:r>
                    </a:p>
                    <a:p>
                      <a:pPr algn="l" fontAlgn="base">
                        <a:buFont typeface="Arial"/>
                        <a:buChar char="•"/>
                      </a:pPr>
                      <a:r>
                        <a:rPr lang="en-IN" sz="1300" b="0" dirty="0">
                          <a:solidFill>
                            <a:schemeClr val="bg1"/>
                          </a:solidFill>
                          <a:latin typeface="inherit"/>
                        </a:rPr>
                        <a:t>Can access all parts of an application</a:t>
                      </a:r>
                    </a:p>
                    <a:p>
                      <a:pPr algn="l" fontAlgn="base">
                        <a:buFont typeface="Arial"/>
                        <a:buChar char="•"/>
                      </a:pPr>
                      <a:r>
                        <a:rPr lang="en-IN" sz="1300" b="0" dirty="0">
                          <a:solidFill>
                            <a:schemeClr val="bg1"/>
                          </a:solidFill>
                          <a:latin typeface="inherit"/>
                        </a:rPr>
                        <a:t>Can interact directly with the web application code</a:t>
                      </a:r>
                    </a:p>
                    <a:p>
                      <a:pPr algn="l" fontAlgn="base">
                        <a:buFont typeface="Arial"/>
                        <a:buChar char="•"/>
                      </a:pPr>
                      <a:r>
                        <a:rPr lang="en-IN" sz="1300" b="0" dirty="0">
                          <a:solidFill>
                            <a:schemeClr val="bg1"/>
                          </a:solidFill>
                          <a:latin typeface="inherit"/>
                        </a:rPr>
                        <a:t>Not really effective for stubbing &amp; mocks</a:t>
                      </a:r>
                    </a:p>
                    <a:p>
                      <a:pPr algn="l" fontAlgn="base">
                        <a:buFont typeface="Arial"/>
                        <a:buChar char="•"/>
                      </a:pPr>
                      <a:r>
                        <a:rPr lang="en-IN" sz="1300" b="0" dirty="0">
                          <a:solidFill>
                            <a:schemeClr val="bg1"/>
                          </a:solidFill>
                          <a:latin typeface="inherit"/>
                        </a:rPr>
                        <a:t>Easily breaks since it relies on application code to operate (but this may be good to catch code-level errors)</a:t>
                      </a:r>
                    </a:p>
                    <a:p>
                      <a:pPr algn="l" fontAlgn="base">
                        <a:buFont typeface="Arial"/>
                        <a:buChar char="•"/>
                      </a:pPr>
                      <a:r>
                        <a:rPr lang="en-IN" sz="1300" b="0" dirty="0">
                          <a:solidFill>
                            <a:schemeClr val="bg1"/>
                          </a:solidFill>
                          <a:latin typeface="inherit"/>
                        </a:rPr>
                        <a:t>Not possible to test anything inside of your index.html file</a:t>
                      </a:r>
                    </a:p>
                    <a:p>
                      <a:pPr algn="l" fontAlgn="base">
                        <a:buFont typeface="Arial"/>
                        <a:buChar char="•"/>
                      </a:pPr>
                      <a:r>
                        <a:rPr lang="en-IN" sz="1300" b="0" dirty="0">
                          <a:solidFill>
                            <a:schemeClr val="bg1"/>
                          </a:solidFill>
                          <a:latin typeface="inherit"/>
                        </a:rPr>
                        <a:t>Fast, but slow for XHR requests</a:t>
                      </a:r>
                    </a:p>
                    <a:p>
                      <a:pPr algn="l" fontAlgn="t"/>
                      <a:r>
                        <a:rPr lang="en-IN" sz="1300" b="0" u="sng" dirty="0">
                          <a:solidFill>
                            <a:schemeClr val="bg1"/>
                          </a:solidFill>
                          <a:latin typeface="inherit"/>
                          <a:hlinkClick r:id="rId3"/>
                        </a:rPr>
                        <a:t> Click here to view the Midway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c>
                  <a:txBody>
                    <a:bodyPr/>
                    <a:lstStyle/>
                    <a:p>
                      <a:pPr algn="l" fontAlgn="base">
                        <a:buFont typeface="Arial"/>
                        <a:buChar char="•"/>
                      </a:pPr>
                      <a:r>
                        <a:rPr lang="en-IN" sz="1300" b="0" dirty="0">
                          <a:solidFill>
                            <a:schemeClr val="bg1"/>
                          </a:solidFill>
                          <a:latin typeface="inherit"/>
                        </a:rPr>
                        <a:t>Web-level testing</a:t>
                      </a:r>
                    </a:p>
                    <a:p>
                      <a:pPr algn="l" fontAlgn="base">
                        <a:buFont typeface="Arial"/>
                        <a:buChar char="•"/>
                      </a:pPr>
                      <a:r>
                        <a:rPr lang="en-IN" sz="1300" b="0" dirty="0">
                          <a:solidFill>
                            <a:schemeClr val="bg1"/>
                          </a:solidFill>
                          <a:latin typeface="inherit"/>
                        </a:rPr>
                        <a:t>Requires its own special web server</a:t>
                      </a:r>
                    </a:p>
                    <a:p>
                      <a:pPr algn="l" fontAlgn="base">
                        <a:buFont typeface="Arial"/>
                        <a:buChar char="•"/>
                      </a:pPr>
                      <a:r>
                        <a:rPr lang="en-IN" sz="1300" b="0" dirty="0">
                          <a:solidFill>
                            <a:schemeClr val="bg1"/>
                          </a:solidFill>
                          <a:latin typeface="inherit"/>
                        </a:rPr>
                        <a:t>The expect and should matchers are specific to </a:t>
                      </a:r>
                      <a:r>
                        <a:rPr lang="en-IN" sz="1300" b="0" dirty="0" err="1">
                          <a:solidFill>
                            <a:schemeClr val="bg1"/>
                          </a:solidFill>
                          <a:latin typeface="inherit"/>
                        </a:rPr>
                        <a:t>AngularJS</a:t>
                      </a:r>
                      <a:r>
                        <a:rPr lang="en-IN" sz="1300" b="0" dirty="0">
                          <a:solidFill>
                            <a:schemeClr val="bg1"/>
                          </a:solidFill>
                          <a:latin typeface="inherit"/>
                        </a:rPr>
                        <a:t> (</a:t>
                      </a:r>
                      <a:r>
                        <a:rPr lang="en-IN" sz="1300" b="0" dirty="0" err="1">
                          <a:solidFill>
                            <a:schemeClr val="bg1"/>
                          </a:solidFill>
                          <a:latin typeface="inherit"/>
                        </a:rPr>
                        <a:t>MochaJS</a:t>
                      </a:r>
                      <a:r>
                        <a:rPr lang="en-IN" sz="1300" b="0" dirty="0">
                          <a:solidFill>
                            <a:schemeClr val="bg1"/>
                          </a:solidFill>
                          <a:latin typeface="inherit"/>
                        </a:rPr>
                        <a:t> or </a:t>
                      </a:r>
                      <a:r>
                        <a:rPr lang="en-IN" sz="1300" b="0" dirty="0" err="1">
                          <a:solidFill>
                            <a:schemeClr val="bg1"/>
                          </a:solidFill>
                          <a:latin typeface="inherit"/>
                        </a:rPr>
                        <a:t>Chai</a:t>
                      </a:r>
                      <a:r>
                        <a:rPr lang="en-IN" sz="1300" b="0" dirty="0">
                          <a:solidFill>
                            <a:schemeClr val="bg1"/>
                          </a:solidFill>
                          <a:latin typeface="inherit"/>
                        </a:rPr>
                        <a:t> won't work)</a:t>
                      </a:r>
                    </a:p>
                    <a:p>
                      <a:pPr algn="l" fontAlgn="base">
                        <a:buFont typeface="Arial"/>
                        <a:buChar char="•"/>
                      </a:pPr>
                      <a:r>
                        <a:rPr lang="en-IN" sz="1300" b="0" dirty="0">
                          <a:solidFill>
                            <a:schemeClr val="bg1"/>
                          </a:solidFill>
                          <a:latin typeface="inherit"/>
                        </a:rPr>
                        <a:t>Perfect for integration tests</a:t>
                      </a:r>
                    </a:p>
                    <a:p>
                      <a:pPr algn="l" fontAlgn="base">
                        <a:buFont typeface="Arial"/>
                        <a:buChar char="•"/>
                      </a:pPr>
                      <a:r>
                        <a:rPr lang="en-IN" sz="1300" b="0" dirty="0">
                          <a:solidFill>
                            <a:schemeClr val="bg1"/>
                          </a:solidFill>
                          <a:latin typeface="inherit"/>
                        </a:rPr>
                        <a:t>Works really well with assertions against future data</a:t>
                      </a:r>
                    </a:p>
                    <a:p>
                      <a:pPr algn="l" fontAlgn="base">
                        <a:buFont typeface="Arial"/>
                        <a:buChar char="•"/>
                      </a:pPr>
                      <a:r>
                        <a:rPr lang="en-IN" sz="1300" b="0" dirty="0">
                          <a:solidFill>
                            <a:schemeClr val="bg1"/>
                          </a:solidFill>
                          <a:latin typeface="inherit"/>
                        </a:rPr>
                        <a:t>Unable to access Application JavaScript code (only rendered HTML and some </a:t>
                      </a:r>
                      <a:r>
                        <a:rPr lang="en-IN" sz="1300" b="0" dirty="0" err="1">
                          <a:solidFill>
                            <a:schemeClr val="bg1"/>
                          </a:solidFill>
                          <a:latin typeface="inherit"/>
                        </a:rPr>
                        <a:t>AngularJS</a:t>
                      </a:r>
                      <a:r>
                        <a:rPr lang="en-IN" sz="1300" b="0" dirty="0">
                          <a:solidFill>
                            <a:schemeClr val="bg1"/>
                          </a:solidFill>
                          <a:latin typeface="inherit"/>
                        </a:rPr>
                        <a:t> info)</a:t>
                      </a:r>
                    </a:p>
                    <a:p>
                      <a:pPr algn="l" fontAlgn="base">
                        <a:buFont typeface="Arial"/>
                        <a:buChar char="•"/>
                      </a:pPr>
                      <a:r>
                        <a:rPr lang="en-IN" sz="1300" b="0" dirty="0">
                          <a:solidFill>
                            <a:schemeClr val="bg1"/>
                          </a:solidFill>
                          <a:latin typeface="inherit"/>
                        </a:rPr>
                        <a:t>Slow</a:t>
                      </a:r>
                    </a:p>
                    <a:p>
                      <a:pPr algn="l" fontAlgn="t"/>
                      <a:r>
                        <a:rPr lang="en-IN" sz="1300" b="0" u="sng" dirty="0">
                          <a:solidFill>
                            <a:schemeClr val="bg1"/>
                          </a:solidFill>
                          <a:latin typeface="inherit"/>
                          <a:hlinkClick r:id="rId4"/>
                        </a:rPr>
                        <a:t> Click here to view the E2E Karma Configuration</a:t>
                      </a:r>
                      <a:endParaRPr lang="en-IN" sz="1300" b="0" dirty="0">
                        <a:solidFill>
                          <a:schemeClr val="bg1"/>
                        </a:solidFill>
                        <a:latin typeface="inherit"/>
                      </a:endParaRPr>
                    </a:p>
                  </a:txBody>
                  <a:tcPr marL="64551" marR="64551" marT="32275" marB="32275">
                    <a:lnL w="47625" cap="flat" cmpd="sng" algn="ctr">
                      <a:solidFill>
                        <a:srgbClr val="323232"/>
                      </a:solidFill>
                      <a:prstDash val="solid"/>
                      <a:round/>
                      <a:headEnd type="none" w="med" len="med"/>
                      <a:tailEnd type="none" w="med" len="med"/>
                    </a:lnL>
                    <a:lnR w="47625" cap="flat" cmpd="sng" algn="ctr">
                      <a:solidFill>
                        <a:srgbClr val="323232"/>
                      </a:solidFill>
                      <a:prstDash val="solid"/>
                      <a:round/>
                      <a:headEnd type="none" w="med" len="med"/>
                      <a:tailEnd type="none" w="med" len="med"/>
                    </a:lnR>
                    <a:lnT w="47625" cap="flat" cmpd="sng" algn="ctr">
                      <a:solidFill>
                        <a:srgbClr val="323232"/>
                      </a:solidFill>
                      <a:prstDash val="solid"/>
                      <a:round/>
                      <a:headEnd type="none" w="med" len="med"/>
                      <a:tailEnd type="none" w="med" len="med"/>
                    </a:lnT>
                    <a:lnB w="47625" cap="flat" cmpd="sng" algn="ctr">
                      <a:solidFill>
                        <a:srgbClr val="323232"/>
                      </a:solidFill>
                      <a:prstDash val="solid"/>
                      <a:round/>
                      <a:headEnd type="none" w="med" len="med"/>
                      <a:tailEnd type="none" w="med" len="med"/>
                    </a:lnB>
                    <a:solidFill>
                      <a:srgbClr val="000000"/>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Angular JS Comparison</a:t>
            </a:r>
            <a:endParaRPr lang="en-IN" dirty="0"/>
          </a:p>
        </p:txBody>
      </p:sp>
      <p:graphicFrame>
        <p:nvGraphicFramePr>
          <p:cNvPr id="4" name="Table 3"/>
          <p:cNvGraphicFramePr>
            <a:graphicFrameLocks noGrp="1"/>
          </p:cNvGraphicFramePr>
          <p:nvPr/>
        </p:nvGraphicFramePr>
        <p:xfrm>
          <a:off x="467544" y="1988840"/>
          <a:ext cx="8208910" cy="4608513"/>
        </p:xfrm>
        <a:graphic>
          <a:graphicData uri="http://schemas.openxmlformats.org/drawingml/2006/table">
            <a:tbl>
              <a:tblPr/>
              <a:tblGrid>
                <a:gridCol w="2664296"/>
                <a:gridCol w="1368152"/>
                <a:gridCol w="1440160"/>
                <a:gridCol w="1440160"/>
                <a:gridCol w="1296142"/>
              </a:tblGrid>
              <a:tr h="428699">
                <a:tc>
                  <a:txBody>
                    <a:bodyPr/>
                    <a:lstStyle/>
                    <a:p>
                      <a:pPr algn="l" fontAlgn="ctr"/>
                      <a:r>
                        <a:rPr lang="en-IN" b="1">
                          <a:latin typeface="inherit"/>
                        </a:rPr>
                        <a:t>Feature</a:t>
                      </a:r>
                    </a:p>
                  </a:txBody>
                  <a:tcPr anchor="ctr">
                    <a:lnL>
                      <a:noFill/>
                    </a:lnL>
                    <a:lnR>
                      <a:noFill/>
                    </a:lnR>
                    <a:lnT>
                      <a:noFill/>
                    </a:lnT>
                    <a:lnB>
                      <a:noFill/>
                    </a:lnB>
                  </a:tcPr>
                </a:tc>
                <a:tc>
                  <a:txBody>
                    <a:bodyPr/>
                    <a:lstStyle/>
                    <a:p>
                      <a:pPr algn="l" fontAlgn="ctr"/>
                      <a:r>
                        <a:rPr lang="en-IN" b="1">
                          <a:latin typeface="inherit"/>
                        </a:rPr>
                        <a:t>Angular</a:t>
                      </a:r>
                    </a:p>
                  </a:txBody>
                  <a:tcPr anchor="ctr">
                    <a:lnL>
                      <a:noFill/>
                    </a:lnL>
                    <a:lnR>
                      <a:noFill/>
                    </a:lnR>
                    <a:lnT>
                      <a:noFill/>
                    </a:lnT>
                    <a:lnB>
                      <a:noFill/>
                    </a:lnB>
                  </a:tcPr>
                </a:tc>
                <a:tc>
                  <a:txBody>
                    <a:bodyPr/>
                    <a:lstStyle/>
                    <a:p>
                      <a:pPr algn="l" fontAlgn="ctr"/>
                      <a:r>
                        <a:rPr lang="en-IN" b="1">
                          <a:latin typeface="inherit"/>
                        </a:rPr>
                        <a:t>Backbone</a:t>
                      </a:r>
                    </a:p>
                  </a:txBody>
                  <a:tcPr anchor="ctr">
                    <a:lnL>
                      <a:noFill/>
                    </a:lnL>
                    <a:lnR>
                      <a:noFill/>
                    </a:lnR>
                    <a:lnT>
                      <a:noFill/>
                    </a:lnT>
                    <a:lnB>
                      <a:noFill/>
                    </a:lnB>
                  </a:tcPr>
                </a:tc>
                <a:tc>
                  <a:txBody>
                    <a:bodyPr/>
                    <a:lstStyle/>
                    <a:p>
                      <a:pPr algn="l" fontAlgn="ctr"/>
                      <a:r>
                        <a:rPr lang="en-IN" b="1">
                          <a:latin typeface="inherit"/>
                        </a:rPr>
                        <a:t>CanJS</a:t>
                      </a:r>
                    </a:p>
                  </a:txBody>
                  <a:tcPr anchor="ctr">
                    <a:lnL>
                      <a:noFill/>
                    </a:lnL>
                    <a:lnR>
                      <a:noFill/>
                    </a:lnR>
                    <a:lnT>
                      <a:noFill/>
                    </a:lnT>
                    <a:lnB>
                      <a:noFill/>
                    </a:lnB>
                  </a:tcPr>
                </a:tc>
                <a:tc>
                  <a:txBody>
                    <a:bodyPr/>
                    <a:lstStyle/>
                    <a:p>
                      <a:pPr algn="l" fontAlgn="ctr"/>
                      <a:r>
                        <a:rPr lang="en-IN" b="1">
                          <a:latin typeface="inherit"/>
                        </a:rPr>
                        <a:t>Ember</a:t>
                      </a:r>
                    </a:p>
                  </a:txBody>
                  <a:tcPr anchor="ctr">
                    <a:lnL>
                      <a:noFill/>
                    </a:lnL>
                    <a:lnR>
                      <a:noFill/>
                    </a:lnR>
                    <a:lnT>
                      <a:noFill/>
                    </a:lnT>
                    <a:lnB>
                      <a:noFill/>
                    </a:lnB>
                  </a:tcPr>
                </a:tc>
              </a:tr>
              <a:tr h="750223">
                <a:tc>
                  <a:txBody>
                    <a:bodyPr/>
                    <a:lstStyle/>
                    <a:p>
                      <a:pPr algn="l" fontAlgn="ctr"/>
                      <a:r>
                        <a:rPr lang="en-IN" b="1">
                          <a:latin typeface="inherit"/>
                        </a:rPr>
                        <a:t>Observables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428699">
                <a:tc>
                  <a:txBody>
                    <a:bodyPr/>
                    <a:lstStyle/>
                    <a:p>
                      <a:pPr algn="l" fontAlgn="ctr"/>
                      <a:r>
                        <a:rPr lang="en-IN" b="1">
                          <a:latin typeface="inherit"/>
                        </a:rPr>
                        <a:t>Routing</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View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endParaRPr lang="en-IN" b="1">
                        <a:latin typeface="inherit"/>
                      </a:endParaRP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Two way bindings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Partial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r>
              <a:tr h="750223">
                <a:tc>
                  <a:txBody>
                    <a:bodyPr/>
                    <a:lstStyle/>
                    <a:p>
                      <a:pPr algn="l" fontAlgn="ctr"/>
                      <a:r>
                        <a:rPr lang="en-IN" b="1">
                          <a:latin typeface="inherit"/>
                        </a:rPr>
                        <a:t>Filtered list views</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a:latin typeface="inherit"/>
                        </a:rPr>
                        <a:t>–</a:t>
                      </a:r>
                    </a:p>
                  </a:txBody>
                  <a:tcPr anchor="ctr">
                    <a:lnL>
                      <a:noFill/>
                    </a:lnL>
                    <a:lnR>
                      <a:noFill/>
                    </a:lnR>
                    <a:lnT>
                      <a:noFill/>
                    </a:lnT>
                    <a:lnB>
                      <a:noFill/>
                    </a:lnB>
                  </a:tcPr>
                </a:tc>
                <a:tc>
                  <a:txBody>
                    <a:bodyPr/>
                    <a:lstStyle/>
                    <a:p>
                      <a:pPr algn="l" fontAlgn="ctr"/>
                      <a:r>
                        <a:rPr lang="en-IN" b="1">
                          <a:latin typeface="inherit"/>
                        </a:rPr>
                        <a:t>y</a:t>
                      </a:r>
                    </a:p>
                  </a:txBody>
                  <a:tcPr anchor="ctr">
                    <a:lnL>
                      <a:noFill/>
                    </a:lnL>
                    <a:lnR>
                      <a:noFill/>
                    </a:lnR>
                    <a:lnT>
                      <a:noFill/>
                    </a:lnT>
                    <a:lnB>
                      <a:noFill/>
                    </a:lnB>
                  </a:tcPr>
                </a:tc>
                <a:tc>
                  <a:txBody>
                    <a:bodyPr/>
                    <a:lstStyle/>
                    <a:p>
                      <a:pPr algn="l" fontAlgn="ctr"/>
                      <a:r>
                        <a:rPr lang="en-IN" b="1" dirty="0">
                          <a:latin typeface="inherit"/>
                        </a:rPr>
                        <a:t>y</a:t>
                      </a:r>
                    </a:p>
                  </a:txBody>
                  <a:tcPr anchor="ctr">
                    <a:lnL>
                      <a:noFill/>
                    </a:lnL>
                    <a:lnR>
                      <a:noFill/>
                    </a:lnR>
                    <a:lnT>
                      <a:noFill/>
                    </a:lnT>
                    <a:lnB>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Scores</a:t>
            </a:r>
            <a:endParaRPr lang="en-IN" dirty="0"/>
          </a:p>
        </p:txBody>
      </p:sp>
      <p:graphicFrame>
        <p:nvGraphicFramePr>
          <p:cNvPr id="4" name="Table 3"/>
          <p:cNvGraphicFramePr>
            <a:graphicFrameLocks noGrp="1"/>
          </p:cNvGraphicFramePr>
          <p:nvPr/>
        </p:nvGraphicFramePr>
        <p:xfrm>
          <a:off x="683568" y="2060848"/>
          <a:ext cx="8280920" cy="4608513"/>
        </p:xfrm>
        <a:graphic>
          <a:graphicData uri="http://schemas.openxmlformats.org/drawingml/2006/table">
            <a:tbl>
              <a:tblPr/>
              <a:tblGrid>
                <a:gridCol w="3169651"/>
                <a:gridCol w="1526743"/>
                <a:gridCol w="1460362"/>
                <a:gridCol w="1062082"/>
                <a:gridCol w="1062082"/>
              </a:tblGrid>
              <a:tr h="354501">
                <a:tc>
                  <a:txBody>
                    <a:bodyPr/>
                    <a:lstStyle/>
                    <a:p>
                      <a:pPr algn="l" fontAlgn="b"/>
                      <a:r>
                        <a:rPr lang="en-IN"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333333"/>
                          </a:solidFill>
                          <a:latin typeface="Arial"/>
                        </a:rPr>
                        <a:t>Angular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Backbone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CanJS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2000" b="1" i="0" u="none" strike="noStrike">
                          <a:solidFill>
                            <a:srgbClr val="333333"/>
                          </a:solidFill>
                          <a:latin typeface="Arial"/>
                        </a:rPr>
                        <a: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Features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Flexibility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Learning curve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Developer productivity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Community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Ecosystem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Performance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Maturity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Memory leak safety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Testability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0" i="0" u="none" strike="noStrike" dirty="0">
                          <a:solidFill>
                            <a:srgbClr val="333333"/>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4501">
                <a:tc>
                  <a:txBody>
                    <a:bodyPr/>
                    <a:lstStyle/>
                    <a:p>
                      <a:pPr algn="l" fontAlgn="t"/>
                      <a:r>
                        <a:rPr lang="en-IN" sz="2000" b="0" i="0" u="none" strike="noStrike">
                          <a:solidFill>
                            <a:srgbClr val="333333"/>
                          </a:solidFill>
                          <a:latin typeface="Arial"/>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a:solidFill>
                            <a:srgbClr val="333333"/>
                          </a:solidFill>
                          <a:latin typeface="Arial"/>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2000" b="1" i="0" u="none" strike="noStrike" dirty="0">
                          <a:solidFill>
                            <a:srgbClr val="333333"/>
                          </a:solidFill>
                          <a:latin typeface="Arial"/>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AngularJS</a:t>
            </a:r>
            <a:r>
              <a:rPr lang="en-US" dirty="0" smtClean="0"/>
              <a:t>?</a:t>
            </a:r>
            <a:endParaRPr lang="en-IN" dirty="0"/>
          </a:p>
        </p:txBody>
      </p:sp>
      <p:sp>
        <p:nvSpPr>
          <p:cNvPr id="3" name="Content Placeholder 2"/>
          <p:cNvSpPr>
            <a:spLocks noGrp="1"/>
          </p:cNvSpPr>
          <p:nvPr>
            <p:ph idx="1"/>
          </p:nvPr>
        </p:nvSpPr>
        <p:spPr/>
        <p:txBody>
          <a:bodyPr/>
          <a:lstStyle/>
          <a:p>
            <a:endParaRPr lang="en-IN" dirty="0" smtClean="0"/>
          </a:p>
          <a:p>
            <a:r>
              <a:rPr lang="en-IN" dirty="0" smtClean="0"/>
              <a:t>HTML </a:t>
            </a:r>
            <a:r>
              <a:rPr lang="en-IN" dirty="0"/>
              <a:t>is great </a:t>
            </a:r>
            <a:r>
              <a:rPr lang="en-IN" dirty="0" smtClean="0"/>
              <a:t>for static </a:t>
            </a:r>
            <a:r>
              <a:rPr lang="en-IN" dirty="0"/>
              <a:t>documents, but </a:t>
            </a:r>
            <a:r>
              <a:rPr lang="en-IN" b="1" dirty="0" smtClean="0"/>
              <a:t>HTML </a:t>
            </a:r>
            <a:r>
              <a:rPr lang="en-IN" b="1" dirty="0"/>
              <a:t>falters </a:t>
            </a:r>
            <a:r>
              <a:rPr lang="en-IN" b="1" dirty="0" smtClean="0"/>
              <a:t>for dynamic </a:t>
            </a:r>
            <a:r>
              <a:rPr lang="en-IN" b="1" dirty="0"/>
              <a:t>views</a:t>
            </a:r>
            <a:r>
              <a:rPr lang="en-IN" dirty="0"/>
              <a:t> in web-applications</a:t>
            </a:r>
            <a:r>
              <a:rPr lang="en-IN" dirty="0" smtClean="0"/>
              <a:t>.</a:t>
            </a:r>
          </a:p>
          <a:p>
            <a:endParaRPr lang="en-IN" dirty="0" smtClean="0"/>
          </a:p>
          <a:p>
            <a:r>
              <a:rPr lang="en-IN" dirty="0" err="1"/>
              <a:t>AngularJS</a:t>
            </a:r>
            <a:r>
              <a:rPr lang="en-IN" dirty="0"/>
              <a:t> lets you </a:t>
            </a:r>
            <a:r>
              <a:rPr lang="en-IN" b="1" dirty="0"/>
              <a:t>extend HTML </a:t>
            </a:r>
            <a:r>
              <a:rPr lang="en-IN" b="1" dirty="0" smtClean="0"/>
              <a:t>Vocabulary</a:t>
            </a:r>
            <a:r>
              <a:rPr lang="en-IN" dirty="0" smtClean="0"/>
              <a:t>.</a:t>
            </a:r>
          </a:p>
          <a:p>
            <a:r>
              <a:rPr lang="en-US" dirty="0" smtClean="0"/>
              <a:t>&lt;user-info id=“”/&gt;</a:t>
            </a:r>
            <a:endParaRPr lang="en-IN" dirty="0" smtClean="0"/>
          </a:p>
          <a:p>
            <a:endParaRPr lang="en-IN" dirty="0" smtClean="0"/>
          </a:p>
          <a:p>
            <a:r>
              <a:rPr lang="en-IN" dirty="0"/>
              <a:t>The resulting environment is extraordinarily </a:t>
            </a:r>
            <a:r>
              <a:rPr lang="en-IN" b="1" dirty="0"/>
              <a:t>expressive</a:t>
            </a:r>
            <a:r>
              <a:rPr lang="en-IN" dirty="0"/>
              <a:t>, </a:t>
            </a:r>
            <a:r>
              <a:rPr lang="en-IN" b="1" dirty="0"/>
              <a:t>readable</a:t>
            </a:r>
            <a:r>
              <a:rPr lang="en-IN" dirty="0"/>
              <a:t>, and </a:t>
            </a:r>
            <a:r>
              <a:rPr lang="en-IN" b="1" dirty="0"/>
              <a:t>quick to develop</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be used with other libraries?</a:t>
            </a:r>
            <a:endParaRPr lang="en-IN" dirty="0"/>
          </a:p>
        </p:txBody>
      </p:sp>
      <p:sp>
        <p:nvSpPr>
          <p:cNvPr id="3" name="Content Placeholder 2"/>
          <p:cNvSpPr>
            <a:spLocks noGrp="1"/>
          </p:cNvSpPr>
          <p:nvPr>
            <p:ph idx="1"/>
          </p:nvPr>
        </p:nvSpPr>
        <p:spPr/>
        <p:txBody>
          <a:bodyPr/>
          <a:lstStyle/>
          <a:p>
            <a:endParaRPr lang="en-IN" dirty="0" smtClean="0"/>
          </a:p>
          <a:p>
            <a:r>
              <a:rPr lang="en-IN" dirty="0" smtClean="0"/>
              <a:t>It </a:t>
            </a:r>
            <a:r>
              <a:rPr lang="en-IN" dirty="0"/>
              <a:t>is fully </a:t>
            </a:r>
            <a:r>
              <a:rPr lang="en-IN" dirty="0" smtClean="0"/>
              <a:t>extensible </a:t>
            </a:r>
            <a:r>
              <a:rPr lang="en-IN" dirty="0"/>
              <a:t>and works well with other libraries. </a:t>
            </a:r>
            <a:endParaRPr lang="en-IN" dirty="0" smtClean="0"/>
          </a:p>
          <a:p>
            <a:endParaRPr lang="en-IN" dirty="0"/>
          </a:p>
          <a:p>
            <a:pPr lvl="1"/>
            <a:r>
              <a:rPr lang="en-US" dirty="0" err="1" smtClean="0"/>
              <a:t>Jquery</a:t>
            </a:r>
            <a:endParaRPr lang="en-US" dirty="0" smtClean="0"/>
          </a:p>
          <a:p>
            <a:pPr lvl="1">
              <a:buNone/>
            </a:pPr>
            <a:endParaRPr lang="en-US" dirty="0" smtClean="0"/>
          </a:p>
          <a:p>
            <a:pPr lvl="1"/>
            <a:r>
              <a:rPr lang="en-US" dirty="0" smtClean="0"/>
              <a:t>Bootstrap/Foundation other layout frameworks</a:t>
            </a:r>
          </a:p>
          <a:p>
            <a:pPr lvl="1"/>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and JavaScript</a:t>
            </a:r>
            <a:endParaRPr lang="en-IN" dirty="0"/>
          </a:p>
        </p:txBody>
      </p:sp>
      <p:sp>
        <p:nvSpPr>
          <p:cNvPr id="3" name="Content Placeholder 2"/>
          <p:cNvSpPr>
            <a:spLocks noGrp="1"/>
          </p:cNvSpPr>
          <p:nvPr>
            <p:ph idx="1"/>
          </p:nvPr>
        </p:nvSpPr>
        <p:spPr/>
        <p:txBody>
          <a:bodyPr/>
          <a:lstStyle/>
          <a:p>
            <a:endParaRPr lang="en-US" dirty="0" smtClean="0"/>
          </a:p>
          <a:p>
            <a:r>
              <a:rPr lang="en-US" dirty="0" smtClean="0"/>
              <a:t>Traditional Models: </a:t>
            </a:r>
            <a:r>
              <a:rPr lang="en-US" b="1" dirty="0" smtClean="0"/>
              <a:t>70% JavaScript &amp; 30% HTML</a:t>
            </a:r>
          </a:p>
          <a:p>
            <a:endParaRPr lang="en-US" b="1" dirty="0" smtClean="0"/>
          </a:p>
          <a:p>
            <a:r>
              <a:rPr lang="en-US" dirty="0" err="1" smtClean="0"/>
              <a:t>Jquery</a:t>
            </a:r>
            <a:r>
              <a:rPr lang="en-US" dirty="0" smtClean="0"/>
              <a:t>: </a:t>
            </a:r>
            <a:r>
              <a:rPr lang="en-US" b="1" dirty="0"/>
              <a:t>5</a:t>
            </a:r>
            <a:r>
              <a:rPr lang="en-US" b="1" dirty="0" smtClean="0"/>
              <a:t>0% JavaScript &amp; 50% HTML</a:t>
            </a:r>
          </a:p>
          <a:p>
            <a:endParaRPr lang="en-US" b="1" dirty="0" smtClean="0"/>
          </a:p>
          <a:p>
            <a:r>
              <a:rPr lang="en-US" dirty="0" err="1" smtClean="0"/>
              <a:t>ExtJS</a:t>
            </a:r>
            <a:r>
              <a:rPr lang="en-US" dirty="0" smtClean="0"/>
              <a:t> : </a:t>
            </a:r>
            <a:r>
              <a:rPr lang="en-US" b="1" dirty="0" smtClean="0"/>
              <a:t>99% </a:t>
            </a:r>
            <a:r>
              <a:rPr lang="en-US" b="1" dirty="0" err="1" smtClean="0"/>
              <a:t>Javascript</a:t>
            </a:r>
            <a:endParaRPr lang="en-US" b="1" dirty="0" smtClean="0"/>
          </a:p>
          <a:p>
            <a:endParaRPr lang="en-US" b="1" dirty="0" smtClean="0"/>
          </a:p>
          <a:p>
            <a:r>
              <a:rPr lang="en-US" dirty="0" smtClean="0"/>
              <a:t>Angular JS: </a:t>
            </a:r>
            <a:r>
              <a:rPr lang="en-US" b="1" dirty="0" smtClean="0"/>
              <a:t>30% </a:t>
            </a:r>
            <a:r>
              <a:rPr lang="en-US" b="1" dirty="0" err="1" smtClean="0"/>
              <a:t>Javascript</a:t>
            </a:r>
            <a:r>
              <a:rPr lang="en-US" b="1" dirty="0" smtClean="0"/>
              <a:t> &amp; 70%HTML</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857224" y="2278227"/>
            <a:ext cx="24574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err="1">
                <a:solidFill>
                  <a:srgbClr val="002060"/>
                </a:solidFill>
                <a:latin typeface="Tahoma" panose="020B0604030504040204" pitchFamily="34" charset="0"/>
                <a:ea typeface="Tahoma" panose="020B0604030504040204" pitchFamily="34" charset="0"/>
                <a:cs typeface="Tahoma" panose="020B0604030504040204" pitchFamily="34" charset="0"/>
              </a:rPr>
              <a:t>Transclusion</a:t>
            </a:r>
            <a:endPar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bwMode="auto">
          <a:xfrm>
            <a:off x="5857884" y="4421367"/>
            <a:ext cx="18288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7" name="TextBox 6"/>
          <p:cNvSpPr txBox="1"/>
          <p:nvPr/>
        </p:nvSpPr>
        <p:spPr bwMode="auto">
          <a:xfrm>
            <a:off x="1871654" y="5207185"/>
            <a:ext cx="148590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Linking</a:t>
            </a:r>
          </a:p>
        </p:txBody>
      </p:sp>
      <p:sp>
        <p:nvSpPr>
          <p:cNvPr id="8" name="TextBox 7"/>
          <p:cNvSpPr txBox="1"/>
          <p:nvPr/>
        </p:nvSpPr>
        <p:spPr bwMode="auto">
          <a:xfrm>
            <a:off x="6143636" y="2500306"/>
            <a:ext cx="20002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Restriction</a:t>
            </a:r>
          </a:p>
        </p:txBody>
      </p:sp>
      <p:sp>
        <p:nvSpPr>
          <p:cNvPr id="9" name="TextBox 8"/>
          <p:cNvSpPr txBox="1"/>
          <p:nvPr/>
        </p:nvSpPr>
        <p:spPr bwMode="auto">
          <a:xfrm>
            <a:off x="857224" y="3849863"/>
            <a:ext cx="1428750" cy="507831"/>
          </a:xfrm>
          <a:prstGeom prst="rect">
            <a:avLst/>
          </a:prstGeom>
          <a:ln>
            <a:headEnd/>
            <a:tailEnd/>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700" dirty="0">
                <a:solidFill>
                  <a:srgbClr val="002060"/>
                </a:solidFill>
                <a:latin typeface="Tahoma" panose="020B0604030504040204" pitchFamily="34" charset="0"/>
                <a:ea typeface="Tahoma" panose="020B0604030504040204" pitchFamily="34" charset="0"/>
                <a:cs typeface="Tahoma" panose="020B0604030504040204" pitchFamily="34" charset="0"/>
              </a:rPr>
              <a:t>Scope</a:t>
            </a:r>
          </a:p>
        </p:txBody>
      </p:sp>
      <p:sp>
        <p:nvSpPr>
          <p:cNvPr id="10" name="TextBox 9"/>
          <p:cNvSpPr txBox="1"/>
          <p:nvPr/>
        </p:nvSpPr>
        <p:spPr bwMode="auto">
          <a:xfrm>
            <a:off x="3403898" y="1296851"/>
            <a:ext cx="2000250" cy="4859022"/>
          </a:xfrm>
          <a:prstGeom prst="rect">
            <a:avLst/>
          </a:prstGeom>
          <a:noFill/>
          <a:ln w="9525">
            <a:noFill/>
            <a:miter lim="800000"/>
            <a:headEnd/>
            <a:tailEnd/>
          </a:ln>
        </p:spPr>
        <p:txBody>
          <a:bodyPr wrap="square" rtlCol="0">
            <a:spAutoFit/>
          </a:bodyPr>
          <a:lstStyle/>
          <a:p>
            <a:pPr algn="ctr"/>
            <a:r>
              <a:rPr lang="en-US" sz="30975"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11" name="Title 1"/>
          <p:cNvSpPr>
            <a:spLocks noGrp="1"/>
          </p:cNvSpPr>
          <p:nvPr>
            <p:ph type="title"/>
          </p:nvPr>
        </p:nvSpPr>
        <p:spPr>
          <a:xfrm>
            <a:off x="457200" y="404664"/>
            <a:ext cx="8229600" cy="1143000"/>
          </a:xfrm>
        </p:spPr>
        <p:txBody>
          <a:bodyPr/>
          <a:lstStyle/>
          <a:p>
            <a:r>
              <a:rPr lang="en-US" dirty="0" smtClean="0"/>
              <a:t>Confusing Stuff</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2" presetClass="exit" presetSubtype="8" fill="hold" grpId="1" nodeType="with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0-ppt_w/2"/>
                                          </p:val>
                                        </p:tav>
                                      </p:tavLst>
                                    </p:anim>
                                    <p:anim calcmode="lin" valueType="num">
                                      <p:cBhvr additive="base">
                                        <p:cTn id="40" dur="500"/>
                                        <p:tgtEl>
                                          <p:spTgt spid="5"/>
                                        </p:tgtEl>
                                        <p:attrNameLst>
                                          <p:attrName>ppt_y</p:attrName>
                                        </p:attrNameLst>
                                      </p:cBhvr>
                                      <p:tavLst>
                                        <p:tav tm="0">
                                          <p:val>
                                            <p:strVal val="ppt_y"/>
                                          </p:val>
                                        </p:tav>
                                        <p:tav tm="100000">
                                          <p:val>
                                            <p:strVal val="ppt_y"/>
                                          </p:val>
                                        </p:tav>
                                      </p:tavLst>
                                    </p:anim>
                                    <p:set>
                                      <p:cBhvr>
                                        <p:cTn id="41" dur="1" fill="hold">
                                          <p:stCondLst>
                                            <p:cond delay="499"/>
                                          </p:stCondLst>
                                        </p:cTn>
                                        <p:tgtEl>
                                          <p:spTgt spid="5"/>
                                        </p:tgtEl>
                                        <p:attrNameLst>
                                          <p:attrName>style.visibility</p:attrName>
                                        </p:attrNameLst>
                                      </p:cBhvr>
                                      <p:to>
                                        <p:strVal val="hidden"/>
                                      </p:to>
                                    </p:set>
                                  </p:childTnLst>
                                </p:cTn>
                              </p:par>
                              <p:par>
                                <p:cTn id="42" presetID="2" presetClass="exit" presetSubtype="8" fill="hold" grpId="1" nodeType="withEffect">
                                  <p:stCondLst>
                                    <p:cond delay="0"/>
                                  </p:stCondLst>
                                  <p:childTnLst>
                                    <p:anim calcmode="lin" valueType="num">
                                      <p:cBhvr additive="base">
                                        <p:cTn id="43" dur="500"/>
                                        <p:tgtEl>
                                          <p:spTgt spid="9"/>
                                        </p:tgtEl>
                                        <p:attrNameLst>
                                          <p:attrName>ppt_x</p:attrName>
                                        </p:attrNameLst>
                                      </p:cBhvr>
                                      <p:tavLst>
                                        <p:tav tm="0">
                                          <p:val>
                                            <p:strVal val="ppt_x"/>
                                          </p:val>
                                        </p:tav>
                                        <p:tav tm="100000">
                                          <p:val>
                                            <p:strVal val="0-ppt_w/2"/>
                                          </p:val>
                                        </p:tav>
                                      </p:tavLst>
                                    </p:anim>
                                    <p:anim calcmode="lin" valueType="num">
                                      <p:cBhvr additive="base">
                                        <p:cTn id="44" dur="500"/>
                                        <p:tgtEl>
                                          <p:spTgt spid="9"/>
                                        </p:tgtEl>
                                        <p:attrNameLst>
                                          <p:attrName>ppt_y</p:attrName>
                                        </p:attrNameLst>
                                      </p:cBhvr>
                                      <p:tavLst>
                                        <p:tav tm="0">
                                          <p:val>
                                            <p:strVal val="ppt_y"/>
                                          </p:val>
                                        </p:tav>
                                        <p:tav tm="100000">
                                          <p:val>
                                            <p:strVal val="ppt_y"/>
                                          </p:val>
                                        </p:tav>
                                      </p:tavLst>
                                    </p:anim>
                                    <p:set>
                                      <p:cBhvr>
                                        <p:cTn id="45" dur="1" fill="hold">
                                          <p:stCondLst>
                                            <p:cond delay="499"/>
                                          </p:stCondLst>
                                        </p:cTn>
                                        <p:tgtEl>
                                          <p:spTgt spid="9"/>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7"/>
                                        </p:tgtEl>
                                        <p:attrNameLst>
                                          <p:attrName>ppt_x</p:attrName>
                                        </p:attrNameLst>
                                      </p:cBhvr>
                                      <p:tavLst>
                                        <p:tav tm="0">
                                          <p:val>
                                            <p:strVal val="ppt_x"/>
                                          </p:val>
                                        </p:tav>
                                        <p:tav tm="100000">
                                          <p:val>
                                            <p:strVal val="ppt_x"/>
                                          </p:val>
                                        </p:tav>
                                      </p:tavLst>
                                    </p:anim>
                                    <p:anim calcmode="lin" valueType="num">
                                      <p:cBhvr additive="base">
                                        <p:cTn id="48" dur="500"/>
                                        <p:tgtEl>
                                          <p:spTgt spid="7"/>
                                        </p:tgtEl>
                                        <p:attrNameLst>
                                          <p:attrName>ppt_y</p:attrName>
                                        </p:attrNameLst>
                                      </p:cBhvr>
                                      <p:tavLst>
                                        <p:tav tm="0">
                                          <p:val>
                                            <p:strVal val="ppt_y"/>
                                          </p:val>
                                        </p:tav>
                                        <p:tav tm="100000">
                                          <p:val>
                                            <p:strVal val="1+ppt_h/2"/>
                                          </p:val>
                                        </p:tav>
                                      </p:tavLst>
                                    </p:anim>
                                    <p:set>
                                      <p:cBhvr>
                                        <p:cTn id="49" dur="1" fill="hold">
                                          <p:stCondLst>
                                            <p:cond delay="499"/>
                                          </p:stCondLst>
                                        </p:cTn>
                                        <p:tgtEl>
                                          <p:spTgt spid="7"/>
                                        </p:tgtEl>
                                        <p:attrNameLst>
                                          <p:attrName>style.visibility</p:attrName>
                                        </p:attrNameLst>
                                      </p:cBhvr>
                                      <p:to>
                                        <p:strVal val="hidden"/>
                                      </p:to>
                                    </p:set>
                                  </p:childTnLst>
                                </p:cTn>
                              </p:par>
                              <p:par>
                                <p:cTn id="50" presetID="2" presetClass="exit" presetSubtype="2" fill="hold" grpId="1" nodeType="withEffect">
                                  <p:stCondLst>
                                    <p:cond delay="0"/>
                                  </p:stCondLst>
                                  <p:childTnLst>
                                    <p:anim calcmode="lin" valueType="num">
                                      <p:cBhvr additive="base">
                                        <p:cTn id="51" dur="500"/>
                                        <p:tgtEl>
                                          <p:spTgt spid="6"/>
                                        </p:tgtEl>
                                        <p:attrNameLst>
                                          <p:attrName>ppt_x</p:attrName>
                                        </p:attrNameLst>
                                      </p:cBhvr>
                                      <p:tavLst>
                                        <p:tav tm="0">
                                          <p:val>
                                            <p:strVal val="ppt_x"/>
                                          </p:val>
                                        </p:tav>
                                        <p:tav tm="100000">
                                          <p:val>
                                            <p:strVal val="1+ppt_w/2"/>
                                          </p:val>
                                        </p:tav>
                                      </p:tavLst>
                                    </p:anim>
                                    <p:anim calcmode="lin" valueType="num">
                                      <p:cBhvr additive="base">
                                        <p:cTn id="52" dur="500"/>
                                        <p:tgtEl>
                                          <p:spTgt spid="6"/>
                                        </p:tgtEl>
                                        <p:attrNameLst>
                                          <p:attrName>ppt_y</p:attrName>
                                        </p:attrNameLst>
                                      </p:cBhvr>
                                      <p:tavLst>
                                        <p:tav tm="0">
                                          <p:val>
                                            <p:strVal val="ppt_y"/>
                                          </p:val>
                                        </p:tav>
                                        <p:tav tm="100000">
                                          <p:val>
                                            <p:strVal val="ppt_y"/>
                                          </p:val>
                                        </p:tav>
                                      </p:tavLst>
                                    </p:anim>
                                    <p:set>
                                      <p:cBhvr>
                                        <p:cTn id="53" dur="1" fill="hold">
                                          <p:stCondLst>
                                            <p:cond delay="499"/>
                                          </p:stCondLst>
                                        </p:cTn>
                                        <p:tgtEl>
                                          <p:spTgt spid="6"/>
                                        </p:tgtEl>
                                        <p:attrNameLst>
                                          <p:attrName>style.visibility</p:attrName>
                                        </p:attrNameLst>
                                      </p:cBhvr>
                                      <p:to>
                                        <p:strVal val="hidden"/>
                                      </p:to>
                                    </p:set>
                                  </p:childTnLst>
                                </p:cTn>
                              </p:par>
                              <p:par>
                                <p:cTn id="54" presetID="2" presetClass="exit" presetSubtype="3" fill="hold" grpId="1" nodeType="withEffect">
                                  <p:stCondLst>
                                    <p:cond delay="0"/>
                                  </p:stCondLst>
                                  <p:childTnLst>
                                    <p:anim calcmode="lin" valueType="num">
                                      <p:cBhvr additive="base">
                                        <p:cTn id="55" dur="500"/>
                                        <p:tgtEl>
                                          <p:spTgt spid="8"/>
                                        </p:tgtEl>
                                        <p:attrNameLst>
                                          <p:attrName>ppt_x</p:attrName>
                                        </p:attrNameLst>
                                      </p:cBhvr>
                                      <p:tavLst>
                                        <p:tav tm="0">
                                          <p:val>
                                            <p:strVal val="ppt_x"/>
                                          </p:val>
                                        </p:tav>
                                        <p:tav tm="100000">
                                          <p:val>
                                            <p:strVal val="1+ppt_w/2"/>
                                          </p:val>
                                        </p:tav>
                                      </p:tavLst>
                                    </p:anim>
                                    <p:anim calcmode="lin" valueType="num">
                                      <p:cBhvr additive="base">
                                        <p:cTn id="56" dur="500"/>
                                        <p:tgtEl>
                                          <p:spTgt spid="8"/>
                                        </p:tgtEl>
                                        <p:attrNameLst>
                                          <p:attrName>ppt_y</p:attrName>
                                        </p:attrNameLst>
                                      </p:cBhvr>
                                      <p:tavLst>
                                        <p:tav tm="0">
                                          <p:val>
                                            <p:strVal val="ppt_y"/>
                                          </p:val>
                                        </p:tav>
                                        <p:tav tm="100000">
                                          <p:val>
                                            <p:strVal val="0-ppt_h/2"/>
                                          </p:val>
                                        </p:tav>
                                      </p:tavLst>
                                    </p:anim>
                                    <p:set>
                                      <p:cBhvr>
                                        <p:cTn id="5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0"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6DE41369-0F78-4FDA-8FD6-5557FB8E973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Flow</Template>
  <TotalTime>5896</TotalTime>
  <Words>2095</Words>
  <Application>Microsoft Office PowerPoint</Application>
  <PresentationFormat>On-screen Show (4:3)</PresentationFormat>
  <Paragraphs>629</Paragraphs>
  <Slides>56</Slides>
  <Notes>23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Flow</vt:lpstr>
      <vt:lpstr>AngularJS</vt:lpstr>
      <vt:lpstr>Coverage - Day 1</vt:lpstr>
      <vt:lpstr>Coverage - Day 2</vt:lpstr>
      <vt:lpstr>What is AngularJS</vt:lpstr>
      <vt:lpstr>Why AngularJS?</vt:lpstr>
      <vt:lpstr>Why AngularJS?</vt:lpstr>
      <vt:lpstr>Can be used with other libraries?</vt:lpstr>
      <vt:lpstr>HTML and JavaScript</vt:lpstr>
      <vt:lpstr>Confusing Stuff</vt:lpstr>
      <vt:lpstr>Slide 10</vt:lpstr>
      <vt:lpstr>Modules</vt:lpstr>
      <vt:lpstr>Scopes</vt:lpstr>
      <vt:lpstr>What Can Scopes Do?</vt:lpstr>
      <vt:lpstr>Live Update of View</vt:lpstr>
      <vt:lpstr>Angular Digest Loop</vt:lpstr>
      <vt:lpstr>$watch How the $apply Runs a $digest</vt:lpstr>
      <vt:lpstr>$watch How the $apply Runs a $digest</vt:lpstr>
      <vt:lpstr>$watch How the $apply Runs a $digest</vt:lpstr>
      <vt:lpstr>$watch How the $apply Runs a $digest</vt:lpstr>
      <vt:lpstr>$watch How the $apply Runs a $digest</vt:lpstr>
      <vt:lpstr>$watch How the $apply Runs a $digest</vt:lpstr>
      <vt:lpstr>$watch How the $apply Runs a $digest</vt:lpstr>
      <vt:lpstr>$watch How the $apply Runs a $digest</vt:lpstr>
      <vt:lpstr>$watch How the $apply Runs a $digest</vt:lpstr>
      <vt:lpstr>$watch How the $apply Runs a $digest</vt:lpstr>
      <vt:lpstr>Angular Initialization</vt:lpstr>
      <vt:lpstr>Directive</vt:lpstr>
      <vt:lpstr>$compile</vt:lpstr>
      <vt:lpstr>Compile vs  Link</vt:lpstr>
      <vt:lpstr>$compile</vt:lpstr>
      <vt:lpstr>Compile vs  Link</vt:lpstr>
      <vt:lpstr>Best Practice</vt:lpstr>
      <vt:lpstr>Creating Directives</vt:lpstr>
      <vt:lpstr>Best Practice</vt:lpstr>
      <vt:lpstr>Directive Restrictions</vt:lpstr>
      <vt:lpstr>Dependency Injection</vt:lpstr>
      <vt:lpstr>Injector</vt:lpstr>
      <vt:lpstr>Injector explained</vt:lpstr>
      <vt:lpstr>How does the injector know what service needs to be injected?</vt:lpstr>
      <vt:lpstr>Usage</vt:lpstr>
      <vt:lpstr>Modules</vt:lpstr>
      <vt:lpstr>Service vs Factories vs Providers</vt:lpstr>
      <vt:lpstr>Single Page Application - SPA</vt:lpstr>
      <vt:lpstr>Challenges</vt:lpstr>
      <vt:lpstr>In Nutshell</vt:lpstr>
      <vt:lpstr>Building Applications Fast</vt:lpstr>
      <vt:lpstr>Tools for Angular</vt:lpstr>
      <vt:lpstr>NodeJS Introduction</vt:lpstr>
      <vt:lpstr>Node JS </vt:lpstr>
      <vt:lpstr>NodeJS Scalabililty</vt:lpstr>
      <vt:lpstr>When not to use Node JS</vt:lpstr>
      <vt:lpstr>Yeoman, Grunt and Bower</vt:lpstr>
      <vt:lpstr>Steps for installation</vt:lpstr>
      <vt:lpstr>Testing</vt:lpstr>
      <vt:lpstr>Angular JS Comparison</vt:lpstr>
      <vt:lpstr>Scores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Puneet</dc:creator>
  <cp:lastModifiedBy>Puneet</cp:lastModifiedBy>
  <cp:revision>519</cp:revision>
  <dcterms:created xsi:type="dcterms:W3CDTF">2014-02-25T03:11:51Z</dcterms:created>
  <dcterms:modified xsi:type="dcterms:W3CDTF">2014-07-29T07:00:44Z</dcterms:modified>
</cp:coreProperties>
</file>