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9"/>
  </p:notesMasterIdLst>
  <p:handoutMasterIdLst>
    <p:handoutMasterId r:id="rId40"/>
  </p:handoutMasterIdLst>
  <p:sldIdLst>
    <p:sldId id="304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1569-AA44-062A-1EA9-38A2BC06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E7771-055C-1AA1-B45B-2D6A51AD3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A519C8-A26B-5CCC-9AAC-D8702F553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7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73404-5582-1BD8-27FB-A390C1EB9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87D97F-ED65-2916-AE4A-B56E0B78BC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177CA-1789-5B55-036F-5F0DD96A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275379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Class-loading Optimization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 Static Imports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Optimize </a:t>
            </a:r>
            <a:r>
              <a:rPr lang="en-US" b="1" i="0" dirty="0" err="1">
                <a:effectLst/>
                <a:latin typeface="Söhne"/>
              </a:rPr>
              <a:t>Classpath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ClassLoader</a:t>
            </a:r>
            <a:r>
              <a:rPr lang="en-US" b="1" i="0" dirty="0">
                <a:effectLst/>
                <a:latin typeface="Söhne"/>
              </a:rPr>
              <a:t> Caching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Class Preloading (</a:t>
            </a:r>
            <a:r>
              <a:rPr lang="en-US" b="1" i="0" dirty="0" err="1">
                <a:effectLst/>
                <a:latin typeface="Söhne"/>
              </a:rPr>
              <a:t>Class.forName</a:t>
            </a:r>
            <a:r>
              <a:rPr lang="en-US" b="1" i="0" dirty="0">
                <a:effectLst/>
                <a:latin typeface="Söhne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 the Bootstrap </a:t>
            </a:r>
            <a:r>
              <a:rPr lang="en-US" b="1" i="0" dirty="0" err="1">
                <a:effectLst/>
                <a:latin typeface="Söhne"/>
              </a:rPr>
              <a:t>Classloader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Class Data Sharing (CDS)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DA52-8AD4-71C7-DAAC-F5003CAE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609599"/>
            <a:ext cx="8172450" cy="1531357"/>
          </a:xfrm>
        </p:spPr>
        <p:txBody>
          <a:bodyPr/>
          <a:lstStyle/>
          <a:p>
            <a:r>
              <a:rPr lang="en-IN" dirty="0"/>
              <a:t>Inherent cost of parallelization and aggregation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14B525-A38E-EE68-626E-A5E90869F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336" y="2140956"/>
            <a:ext cx="3554614" cy="45409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5E79-1112-D2C8-5773-6D055B569B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6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1B6B-1A7D-3A12-0C0C-0F386D7B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Partially parallelizable, Partially sequential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AB9203-B10A-E51D-4A12-F4B218C90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236502"/>
            <a:ext cx="5876612" cy="28118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6E89A-F09E-252A-5E9A-0F6F28CAE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6BB-03F7-BC5F-A294-63141682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C202-EFE3-2D7C-E16B-A6DFEDA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can be defined in many ways depending on the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Multithreaded Applications performance criteria</a:t>
            </a:r>
          </a:p>
          <a:p>
            <a:pPr marL="690372" lvl="1" indent="-342900"/>
            <a:r>
              <a:rPr lang="en-US" dirty="0"/>
              <a:t>Latency</a:t>
            </a:r>
          </a:p>
          <a:p>
            <a:pPr marL="690372" lvl="1" indent="-342900"/>
            <a:r>
              <a:rPr lang="en-US" dirty="0"/>
              <a:t>Throughput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Latency reduction by breaking the task into multiple, and running in parallel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64D45-D738-E622-0E38-59A92353A6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4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57D-628C-09A1-D857-FD2BF961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analysis- Latency vs #threads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8EC6-7DAD-C297-B17B-73F9E423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8266-BCF9-3777-571A-C77AE322EB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9E267-E83D-8025-C575-E0CDB24C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17" y="3003299"/>
            <a:ext cx="4621236" cy="30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4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F89B-A7F1-C780-897C-7BA2CFA3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63E19-70B2-A1AB-02F0-4FB8ED59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3069867"/>
            <a:ext cx="4638675" cy="2806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01E76-29F8-A17A-3948-B32E58BA6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2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56D5-CD99-937C-81E6-05D94C9A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CEFD-DD99-6A01-9310-6EAB70F2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get a speed up if we partition a problem into multiple sub-problems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threads than cores is counterproductive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inherent cost for running an algorithm by multiple threads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5270-9368-AB01-8C23-ED72ED0117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AD88-2D10-9856-2A67-34B8962A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19FE-E8A0-484F-D392-99CEE932AE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794EE-6CA8-C22C-009A-CE0CD3DE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26" y="2920385"/>
            <a:ext cx="5150074" cy="31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A0DB2-C5BF-DF58-BABE-9C595D83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92CA-827E-A4F0-25B7-0F65DDA7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6E12-E9D7-6BC8-62E4-7863B7691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19055-746D-26A5-5FAC-13F78140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7" y="2974076"/>
            <a:ext cx="8042685" cy="31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2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F602-2272-B20E-8BB6-F21C3B9B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547408"/>
          </a:xfrm>
        </p:spPr>
        <p:txBody>
          <a:bodyPr/>
          <a:lstStyle/>
          <a:p>
            <a:r>
              <a:rPr lang="en-IN" dirty="0"/>
              <a:t>Blocking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05D1-37FF-96DC-2FB2-B6603470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5012"/>
            <a:ext cx="6583680" cy="42669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CPU is not involved in 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IO Bound web </a:t>
            </a:r>
            <a:r>
              <a:rPr lang="en-US" sz="1800" dirty="0" err="1"/>
              <a:t>appplication</a:t>
            </a:r>
            <a:r>
              <a:rPr lang="en-US" sz="1800" dirty="0"/>
              <a:t> .. #threads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C89E-E10B-27C2-A75F-EE7525F83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C4A85A-13E4-F12B-CAF8-F1B060A5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28999"/>
            <a:ext cx="6515665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5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FC24-E4E4-5886-B7BA-63F43C51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Scenario-2 multithreaded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2C107-BC53-1196-2ED3-FE12F0E9A2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04E38-FF07-64A2-9EC6-E5549A5A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2316"/>
            <a:ext cx="7605419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D983-D8D5-50B1-50D9-8AA9E4ED1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FBBA-33C6-0BE9-73CB-0EB222C8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2301746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Reducing Class Metadata Footprint</a:t>
            </a:r>
            <a:br>
              <a:rPr lang="en-US" b="1" i="0" dirty="0">
                <a:effectLst/>
                <a:latin typeface="Söhne"/>
              </a:rPr>
            </a:b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9F33-BC2C-A8E4-C4BE-A9DC1200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Remove Unused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Optimize Class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String Interning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Avoid Excessive Reflection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Classfile</a:t>
            </a:r>
            <a:r>
              <a:rPr lang="en-US" b="1" i="0" dirty="0">
                <a:effectLst/>
                <a:latin typeface="Söhne"/>
              </a:rPr>
              <a:t> Compression</a:t>
            </a:r>
          </a:p>
          <a:p>
            <a:pPr marL="690372" lvl="1" indent="-342900"/>
            <a:r>
              <a:rPr lang="en-US" b="1" i="0" dirty="0">
                <a:effectLst/>
                <a:latin typeface="Söhne"/>
              </a:rPr>
              <a:t>-XX: </a:t>
            </a:r>
            <a:r>
              <a:rPr lang="en-US" b="1" i="0" dirty="0" err="1">
                <a:effectLst/>
                <a:latin typeface="Söhne"/>
              </a:rPr>
              <a:t>UseCompressedClassPointers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Söhne"/>
              </a:rPr>
              <a:t>Metaspace</a:t>
            </a:r>
            <a:r>
              <a:rPr lang="en-US" b="1" dirty="0">
                <a:latin typeface="Söhne"/>
              </a:rPr>
              <a:t> Size Compression </a:t>
            </a:r>
          </a:p>
          <a:p>
            <a:pPr marL="690372" lvl="1" indent="-342900"/>
            <a:r>
              <a:rPr lang="en-US" b="1" i="0" dirty="0">
                <a:effectLst/>
                <a:latin typeface="Söhne"/>
              </a:rPr>
              <a:t>-XX: </a:t>
            </a:r>
            <a:r>
              <a:rPr lang="en-US" b="1" i="0" dirty="0" err="1">
                <a:effectLst/>
                <a:latin typeface="Söhne"/>
              </a:rPr>
              <a:t>MaxMetaspaceSize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105E0-9967-6C8C-96F7-BF8CE2739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1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6355-4766-4C0C-9C66-9170A5F1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Thread-per-task threading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F6C18-D870-8C8D-7FC3-2A64321D4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B8CE6-6C92-DCF8-33DF-282DB5A8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9" y="3244074"/>
            <a:ext cx="8893311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CAB2-9340-FAD8-859D-E35D9264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Threads-per-task model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0E43-CB2D-1FA0-D0B1-C15E0CF2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Threads are expensive</a:t>
            </a:r>
          </a:p>
          <a:p>
            <a:pPr marL="690372" lvl="1" indent="-342900"/>
            <a:r>
              <a:rPr lang="en-US" dirty="0"/>
              <a:t>Number of threads we can create is limited</a:t>
            </a:r>
          </a:p>
          <a:p>
            <a:pPr marL="690372" lvl="1" indent="-342900"/>
            <a:r>
              <a:rPr lang="en-US" dirty="0"/>
              <a:t>Threads consume stack memory and other resources</a:t>
            </a:r>
          </a:p>
          <a:p>
            <a:pPr marL="690372" lvl="1" indent="-342900"/>
            <a:r>
              <a:rPr lang="en-US" dirty="0"/>
              <a:t>Too many threads - our application will crash</a:t>
            </a:r>
          </a:p>
          <a:p>
            <a:pPr marL="690372" lvl="1" indent="-342900"/>
            <a:r>
              <a:rPr lang="en-US" dirty="0"/>
              <a:t>Too few threads - Lower throughput and CPU utilization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CB743-F202-2C54-4843-5C0B70DB7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75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3E710-5DD0-6331-845B-D146F9BB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C51-4731-8969-0A9B-18007F23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Threads-per-task model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6576-564C-32A0-2943-4BE176E7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Issues –Continued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Price of context switches: </a:t>
            </a:r>
          </a:p>
          <a:p>
            <a:pPr marL="690372" lvl="1" indent="-342900"/>
            <a:r>
              <a:rPr lang="en-US" sz="1800" b="1" dirty="0"/>
              <a:t>OS is trying to fully utilize the CPU</a:t>
            </a:r>
          </a:p>
          <a:p>
            <a:pPr marL="690372" lvl="1" indent="-342900"/>
            <a:r>
              <a:rPr lang="en-US" sz="1800" b="1" dirty="0"/>
              <a:t>As soon as there's a blocking call, the OS </a:t>
            </a:r>
            <a:r>
              <a:rPr lang="en-US" sz="1800" b="1" dirty="0" err="1"/>
              <a:t>unschedules</a:t>
            </a:r>
            <a:r>
              <a:rPr lang="en-US" sz="1800" b="1" dirty="0"/>
              <a:t> that thread</a:t>
            </a:r>
          </a:p>
          <a:p>
            <a:pPr marL="690372" lvl="1" indent="-342900"/>
            <a:r>
              <a:rPr lang="en-US" sz="1800" b="1" dirty="0"/>
              <a:t>Too many threads and frequent blocking calls leads to the CPU being busy running the OS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B4855-B662-8B29-3125-24D771A67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8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9638-6E7A-CAD4-A812-3E35E773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26141"/>
            <a:ext cx="6583680" cy="1102660"/>
          </a:xfrm>
        </p:spPr>
        <p:txBody>
          <a:bodyPr/>
          <a:lstStyle/>
          <a:p>
            <a:r>
              <a:rPr lang="en-IN" dirty="0"/>
              <a:t>Non blocking io – no inversion of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15FCB-F4C3-756E-100D-E8A3433DB6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EA753-C578-A772-B9EB-8077025B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95" y="2373478"/>
            <a:ext cx="7567316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7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7DF50B-7684-7044-750C-C1B7D27C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29" y="2458173"/>
            <a:ext cx="6340389" cy="3985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EABBE3-47BC-0A5A-CC18-CBDFCEF0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013573"/>
          </a:xfrm>
        </p:spPr>
        <p:txBody>
          <a:bodyPr/>
          <a:lstStyle/>
          <a:p>
            <a:r>
              <a:rPr lang="en-IN" dirty="0"/>
              <a:t>How do virtual threads run?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8C935-16B6-E2FC-B8D9-E51325267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91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10AF-EB7C-56FD-0C0A-89ED35DE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118E-F23F-422B-60F4-E8EE07F8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I/O Operations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CPU is not involved in long I/O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Explored a scenario of an I/O-bound 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Discovered that with tasks involving blocking calls #threads=#cores doesn't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Blocking calls impact the performance of the entire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DCE2-A55A-C610-4C72-D74EDA3DC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B32-2BF7-F428-1BD8-4DACCA32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574302"/>
          </a:xfrm>
        </p:spPr>
        <p:txBody>
          <a:bodyPr/>
          <a:lstStyle/>
          <a:p>
            <a:r>
              <a:rPr lang="en-IN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AADE-F609-AF86-721E-C2C7F643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72235"/>
            <a:ext cx="6583680" cy="406974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Performance Baseline: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Bottlenecks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Prioritize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Benchmarking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Iterative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Incremental Changes: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635BF-A5C9-5B9D-78A6-6E11A821A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4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F629C-EA8C-17A9-0C43-CD1D6F1CE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FCC-97D2-3FEE-6163-18E24319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574302"/>
          </a:xfrm>
        </p:spPr>
        <p:txBody>
          <a:bodyPr/>
          <a:lstStyle/>
          <a:p>
            <a:r>
              <a:rPr lang="en-IN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B126-822E-E9A1-4FEA-95FDF9C2A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72235"/>
            <a:ext cx="6583680" cy="406974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Database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Caching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Concurrency and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Profiling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Resource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Content Delivery Networks (CDN)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ED3B-F848-8F31-9BBC-D9CE242CD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51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9A12-0330-763F-5677-462A568A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959785"/>
          </a:xfrm>
        </p:spPr>
        <p:txBody>
          <a:bodyPr/>
          <a:lstStyle/>
          <a:p>
            <a:r>
              <a:rPr lang="en-IN" dirty="0"/>
              <a:t>Performance Monitoring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3CB3-8607-60BC-C404-709C0AFB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14282"/>
            <a:ext cx="6583680" cy="38277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Response Time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Error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Optimization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Caching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Database Indexing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DCA1B-2A1D-E090-3024-576B66ECB6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23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F0D1-F22D-8FB2-412C-F0AC865A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2DBB-1E78-C4CF-510F-313FEA4E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959785"/>
          </a:xfrm>
        </p:spPr>
        <p:txBody>
          <a:bodyPr/>
          <a:lstStyle/>
          <a:p>
            <a:r>
              <a:rPr lang="en-IN" dirty="0"/>
              <a:t>Performance Monitoring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5672-F3ED-C1D6-67F5-367B5EA8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14282"/>
            <a:ext cx="6583680" cy="38277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Compression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Resource Cleanup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Performance Budgets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User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03807-ECB6-9B80-92A8-BF171C306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9B738-DF9E-2DC7-46FA-C8D14662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9386-9139-133F-B8E6-7BAD561F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7268547" cy="2301746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ACHIEVING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Low-Latency : high-</a:t>
            </a:r>
            <a:r>
              <a:rPr lang="en-US" b="1" i="0" dirty="0" err="1">
                <a:effectLst/>
                <a:latin typeface="Söhne"/>
              </a:rPr>
              <a:t>througHput</a:t>
            </a:r>
            <a:br>
              <a:rPr lang="en-US" b="1" i="0" dirty="0">
                <a:effectLst/>
                <a:latin typeface="Söhne"/>
              </a:rPr>
            </a:b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F0B-859B-1E3C-6B83-ED79681A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 Latest Java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Garbage Collection (GC) Tuning</a:t>
            </a:r>
            <a:endParaRPr lang="en-US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Utilize Thread Pools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I/O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Memory Efficiency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Testing and Benchmarking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Network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8EF56-CD0E-2B4C-E1B1-FABD26323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86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F45D-D56E-7A9B-F4D6-C50ED2EE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716334"/>
            <a:ext cx="6583680" cy="681879"/>
          </a:xfrm>
        </p:spPr>
        <p:txBody>
          <a:bodyPr/>
          <a:lstStyle/>
          <a:p>
            <a:r>
              <a:rPr lang="en-IN" dirty="0"/>
              <a:t>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0396-E90D-6F9F-9C82-4E9A3CC6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39153"/>
            <a:ext cx="6583680" cy="43028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Latency and Network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 Storage and Retrieval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Consistency and Replication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Concurrency and Parallelism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Failure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Monitoring and Diagnostics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74C53-C8E9-9FCF-75C0-E2483403B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BDC33-6E02-5E70-3062-E94F628F8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3B07-E79D-91AB-4724-6506D5EC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39153"/>
            <a:ext cx="6583680" cy="43028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Asynchronous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Resource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Optimizing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Security Considerations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Testing and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Documentation and Knowledge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Scalability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967D-ED42-9F6D-DF44-2A71EFE9C3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5EB921-D801-9B09-44C1-94BC8FF4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716334"/>
            <a:ext cx="6583680" cy="681879"/>
          </a:xfrm>
        </p:spPr>
        <p:txBody>
          <a:bodyPr/>
          <a:lstStyle/>
          <a:p>
            <a:r>
              <a:rPr lang="en-IN" dirty="0"/>
              <a:t>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409211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2262-381B-F79A-A22A-5DCA4D4B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3766"/>
            <a:ext cx="6583680" cy="2274866"/>
          </a:xfrm>
        </p:spPr>
        <p:txBody>
          <a:bodyPr/>
          <a:lstStyle/>
          <a:p>
            <a:r>
              <a:rPr lang="en-US" dirty="0"/>
              <a:t>Case Study: Facebook's Memcached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9119-CA8B-34F3-4518-B02A3E50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Problem: Facebook heavily relies on Memcached for caching frequently accessed data. They faced challenges with cache stampedes, where a large number of requests would simultaneously try to fetch an expired key, causing unnecessary load on the database. </a:t>
            </a:r>
          </a:p>
          <a:p>
            <a:endParaRPr lang="en-US" dirty="0"/>
          </a:p>
          <a:p>
            <a:r>
              <a:rPr lang="en-US" dirty="0"/>
              <a:t>Solution: Facebook implemented a technique called "lazy loading," where a single thread refreshes the cache, and other threads continue serving stale data until the refresh is complete. This reduced the load on the database during cache refreshes.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1FD8-B5D0-DFE3-7D06-234E1097C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68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8C5-6858-FFA0-0A51-84047995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Pinterest's MySQL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7599-BF87-045A-FA46-5FCBCD37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Problem: Pinterest experienced performance issues with MySQL due to the high volume of queries. Certain queries were not performing well, impacting the overall user experience. </a:t>
            </a:r>
          </a:p>
          <a:p>
            <a:endParaRPr lang="en-US" dirty="0"/>
          </a:p>
          <a:p>
            <a:r>
              <a:rPr lang="en-US" dirty="0"/>
              <a:t>Solution: Pinterest optimized their MySQL queries by re-writing some queries, creating appropriate indexes, and using caching techniques. They also implemented sharding to distribute the database load across multiple instances.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0196-B2E5-61C8-4B76-8A5109FE9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35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A8B5-B7FD-7934-24B2-5D4895D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Netflix's Chaos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EC37-54A3-41F6-F9D5-DCB6C6D8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Problem: Ensuring high availability and performance at scale is critical for Netflix. They needed a way to proactively identify and address weaknesses in their distributed system architecture. </a:t>
            </a:r>
          </a:p>
          <a:p>
            <a:endParaRPr lang="en-US" dirty="0"/>
          </a:p>
          <a:p>
            <a:r>
              <a:rPr lang="en-US" dirty="0"/>
              <a:t>Solution: Netflix introduced Chaos Monkey, a tool for deliberately introducing failures into their production environment. This allowed them to identify vulnerabilities and improve system resilience. Chaos Engineering became a best practice for testing and improving system reliability.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08874-1121-51EF-C4F8-71CD106D2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0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EA84-CF86-9711-BE3F-46FD99B5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57199"/>
            <a:ext cx="6583680" cy="55847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Latency: Measured in units of time. Speed at transactions. The time to complete a task.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Throughput: The amount of tasks completed in a given period of time. Measured in task/time unit. 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D4C7E-E66B-EA07-2012-90A2566DE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0991A-3D8D-ABEF-0915-FD500ECA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24" y="3088457"/>
            <a:ext cx="5563082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3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5469-BE85-0FFA-FA0A-EBB32007E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28918"/>
            <a:ext cx="6583680" cy="5513066"/>
          </a:xfrm>
        </p:spPr>
        <p:txBody>
          <a:bodyPr>
            <a:normAutofit/>
          </a:bodyPr>
          <a:lstStyle/>
          <a:p>
            <a:r>
              <a:rPr lang="en-US" sz="1800" dirty="0"/>
              <a:t>Video Player: Video is to be played at 30 frames per second is shown at 1000 frames per second. </a:t>
            </a:r>
          </a:p>
          <a:p>
            <a:r>
              <a:rPr lang="en-US" sz="1800" dirty="0"/>
              <a:t>The use will not see anything. Correct and accurate and not jittery image. Consideration should be accuracy and precision of frame rate. </a:t>
            </a:r>
          </a:p>
          <a:p>
            <a:endParaRPr lang="en-US" sz="1800" dirty="0"/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0FF4D-0CC7-48E8-BA44-0F51DEB80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20A68-B8CB-1DA6-9B32-50CDC7C6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35" y="3189771"/>
            <a:ext cx="7033870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4ACC-1BE0-1951-319A-550C58F8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93694"/>
            <a:ext cx="6583680" cy="4948290"/>
          </a:xfrm>
        </p:spPr>
        <p:txBody>
          <a:bodyPr/>
          <a:lstStyle/>
          <a:p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Prediction basis large volume of data. More data better the prediction. Throughput is important here.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 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ACD61-6818-5188-524F-5C08855F0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7DBF0-32B7-A742-7F18-1DF2FE61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46" y="2714745"/>
            <a:ext cx="7051677" cy="227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0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056F-44C0-A072-96A3-6B79417B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1718-5EDC-E5C8-181D-B458BAC2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Theoretical reduction of latency by N = Performance improvement by a factor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N=?</a:t>
            </a:r>
          </a:p>
          <a:p>
            <a:pPr marL="633222" lvl="1" indent="-285750"/>
            <a:r>
              <a:rPr lang="en-US" dirty="0"/>
              <a:t>How many subtasks/threads to break the original task?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breaking original task and aggregating results come for free?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we break any task into subtasks?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666D0-85F2-0C3C-9D61-3FAE15499C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7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B30E-F165-C3CF-D5C0-2EF4D536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57199"/>
            <a:ext cx="6293224" cy="5584785"/>
          </a:xfrm>
        </p:spPr>
        <p:txBody>
          <a:bodyPr/>
          <a:lstStyle/>
          <a:p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Adding an additional task would be counterproductive and increase the latency.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b="1" dirty="0">
                <a:latin typeface="Calibri" panose="020F0502020204030204" pitchFamily="34" charset="0"/>
              </a:rPr>
              <a:t>N=?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5CEFD-82DA-D162-7E74-301CCE7BE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CFA2A-19C2-1F22-B038-B95BDF2C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17" y="1805799"/>
            <a:ext cx="3743728" cy="37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0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4B53-7F4C-36DC-D328-36FFCDDA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410274"/>
            <a:ext cx="6583680" cy="565338"/>
          </a:xfrm>
        </p:spPr>
        <p:txBody>
          <a:bodyPr/>
          <a:lstStyle/>
          <a:p>
            <a:r>
              <a:rPr lang="en-IN" dirty="0"/>
              <a:t>N=? 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1AA6-5605-E14C-C692-D732F959D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2306"/>
            <a:ext cx="6583680" cy="48496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#threads #cores is optimal only if all threads are runnable and can run without interruption (no IO/ blocking calls/ sleep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assumption is nothing else is running that consumes a lot of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Hyperthreading – Virtual Cores VS Physical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A77B-AAAF-B379-B586-FAF336173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D8813E-05B6-87B7-3A0A-AABE1FC9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64" y="3617145"/>
            <a:ext cx="3496235" cy="28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180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{068B589A-5F82-4CFD-8220-16A73AA7E018}tf78438558_win32</Template>
  <TotalTime>602</TotalTime>
  <Words>939</Words>
  <Application>Microsoft Office PowerPoint</Application>
  <PresentationFormat>Widescreen</PresentationFormat>
  <Paragraphs>173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Sabon Next LT</vt:lpstr>
      <vt:lpstr>Söhne</vt:lpstr>
      <vt:lpstr>Custom</vt:lpstr>
      <vt:lpstr>Class-loading Optimization </vt:lpstr>
      <vt:lpstr>Reducing Class Metadata Footprint  </vt:lpstr>
      <vt:lpstr>ACHIEVING Low-Latency : high-througHput  </vt:lpstr>
      <vt:lpstr>PowerPoint Presentation</vt:lpstr>
      <vt:lpstr>PowerPoint Presentation</vt:lpstr>
      <vt:lpstr>PowerPoint Presentation</vt:lpstr>
      <vt:lpstr>Latency</vt:lpstr>
      <vt:lpstr>PowerPoint Presentation</vt:lpstr>
      <vt:lpstr>N=? - Notes</vt:lpstr>
      <vt:lpstr>Inherent cost of parallelization and aggregation</vt:lpstr>
      <vt:lpstr>Partially parallelizable, Partially sequential</vt:lpstr>
      <vt:lpstr>Summary</vt:lpstr>
      <vt:lpstr>Performance analysis- Latency vs #threads</vt:lpstr>
      <vt:lpstr>Performance analysis</vt:lpstr>
      <vt:lpstr>Summary</vt:lpstr>
      <vt:lpstr>Performance analysis</vt:lpstr>
      <vt:lpstr>Performance analysis</vt:lpstr>
      <vt:lpstr>Blocking io</vt:lpstr>
      <vt:lpstr>Scenario-2 multithreaded web application</vt:lpstr>
      <vt:lpstr>Thread-per-task threading model</vt:lpstr>
      <vt:lpstr>Threads-per-task model - analysis</vt:lpstr>
      <vt:lpstr>Threads-per-task model - analysis</vt:lpstr>
      <vt:lpstr>Non blocking io – no inversion of control</vt:lpstr>
      <vt:lpstr>How do virtual threads run?</vt:lpstr>
      <vt:lpstr>Summary</vt:lpstr>
      <vt:lpstr>Methodologies</vt:lpstr>
      <vt:lpstr>Methodologies</vt:lpstr>
      <vt:lpstr>Performance Monitoring </vt:lpstr>
      <vt:lpstr>Performance Monitoring </vt:lpstr>
      <vt:lpstr>Distributed systems</vt:lpstr>
      <vt:lpstr>Distributed systems</vt:lpstr>
      <vt:lpstr>Case Study: Facebook's Memcached Optimization</vt:lpstr>
      <vt:lpstr>Case Study: Pinterest's MySQL Optimization</vt:lpstr>
      <vt:lpstr>Case Study: Netflix's Chaos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Class-loading Optimization </dc:title>
  <dc:subject/>
  <dc:creator>Puneet Vashisht</dc:creator>
  <cp:lastModifiedBy>Puneet Vashisht</cp:lastModifiedBy>
  <cp:revision>6</cp:revision>
  <dcterms:created xsi:type="dcterms:W3CDTF">2024-02-23T05:21:26Z</dcterms:created>
  <dcterms:modified xsi:type="dcterms:W3CDTF">2024-02-26T11:30:46Z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