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4076" r:id="rId2"/>
  </p:sldMasterIdLst>
  <p:notesMasterIdLst>
    <p:notesMasterId r:id="rId76"/>
  </p:notesMasterIdLst>
  <p:handoutMasterIdLst>
    <p:handoutMasterId r:id="rId77"/>
  </p:handoutMasterIdLst>
  <p:sldIdLst>
    <p:sldId id="490" r:id="rId3"/>
    <p:sldId id="478" r:id="rId4"/>
    <p:sldId id="557" r:id="rId5"/>
    <p:sldId id="567" r:id="rId6"/>
    <p:sldId id="574" r:id="rId7"/>
    <p:sldId id="575" r:id="rId8"/>
    <p:sldId id="568" r:id="rId9"/>
    <p:sldId id="586" r:id="rId10"/>
    <p:sldId id="588" r:id="rId11"/>
    <p:sldId id="587" r:id="rId12"/>
    <p:sldId id="576" r:id="rId13"/>
    <p:sldId id="590" r:id="rId14"/>
    <p:sldId id="591" r:id="rId15"/>
    <p:sldId id="579" r:id="rId16"/>
    <p:sldId id="589" r:id="rId17"/>
    <p:sldId id="580" r:id="rId18"/>
    <p:sldId id="581" r:id="rId19"/>
    <p:sldId id="598" r:id="rId20"/>
    <p:sldId id="593" r:id="rId21"/>
    <p:sldId id="594" r:id="rId22"/>
    <p:sldId id="597" r:id="rId23"/>
    <p:sldId id="599" r:id="rId24"/>
    <p:sldId id="595" r:id="rId25"/>
    <p:sldId id="600" r:id="rId26"/>
    <p:sldId id="569" r:id="rId27"/>
    <p:sldId id="562" r:id="rId28"/>
    <p:sldId id="602" r:id="rId29"/>
    <p:sldId id="603" r:id="rId30"/>
    <p:sldId id="604" r:id="rId31"/>
    <p:sldId id="605" r:id="rId32"/>
    <p:sldId id="606" r:id="rId33"/>
    <p:sldId id="607" r:id="rId34"/>
    <p:sldId id="609" r:id="rId35"/>
    <p:sldId id="612" r:id="rId36"/>
    <p:sldId id="613" r:id="rId37"/>
    <p:sldId id="611" r:id="rId38"/>
    <p:sldId id="614" r:id="rId39"/>
    <p:sldId id="570" r:id="rId40"/>
    <p:sldId id="563" r:id="rId41"/>
    <p:sldId id="634" r:id="rId42"/>
    <p:sldId id="643" r:id="rId43"/>
    <p:sldId id="644" r:id="rId44"/>
    <p:sldId id="635" r:id="rId45"/>
    <p:sldId id="642" r:id="rId46"/>
    <p:sldId id="636" r:id="rId47"/>
    <p:sldId id="639" r:id="rId48"/>
    <p:sldId id="645" r:id="rId49"/>
    <p:sldId id="571" r:id="rId50"/>
    <p:sldId id="564" r:id="rId51"/>
    <p:sldId id="615" r:id="rId52"/>
    <p:sldId id="616" r:id="rId53"/>
    <p:sldId id="617" r:id="rId54"/>
    <p:sldId id="618" r:id="rId55"/>
    <p:sldId id="619" r:id="rId56"/>
    <p:sldId id="622" r:id="rId57"/>
    <p:sldId id="572" r:id="rId58"/>
    <p:sldId id="565" r:id="rId59"/>
    <p:sldId id="628" r:id="rId60"/>
    <p:sldId id="629" r:id="rId61"/>
    <p:sldId id="625" r:id="rId62"/>
    <p:sldId id="626" r:id="rId63"/>
    <p:sldId id="623" r:id="rId64"/>
    <p:sldId id="624" r:id="rId65"/>
    <p:sldId id="646" r:id="rId66"/>
    <p:sldId id="647" r:id="rId67"/>
    <p:sldId id="648" r:id="rId68"/>
    <p:sldId id="652" r:id="rId69"/>
    <p:sldId id="651" r:id="rId70"/>
    <p:sldId id="650" r:id="rId71"/>
    <p:sldId id="573" r:id="rId72"/>
    <p:sldId id="601" r:id="rId73"/>
    <p:sldId id="654" r:id="rId74"/>
    <p:sldId id="653" r:id="rId75"/>
  </p:sldIdLst>
  <p:sldSz cx="9144000" cy="6858000" type="screen4x3"/>
  <p:notesSz cx="7010400" cy="9296400"/>
  <p:custDataLst>
    <p:tags r:id="rId78"/>
  </p:custDataLst>
  <p:defaultTextStyle>
    <a:defPPr>
      <a:defRPr lang="en-US"/>
    </a:defPPr>
    <a:lvl1pPr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1pPr>
    <a:lvl2pPr marL="4572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2pPr>
    <a:lvl3pPr marL="9144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3pPr>
    <a:lvl4pPr marL="13716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4pPr>
    <a:lvl5pPr marL="1828800" algn="ctr" rtl="0" eaLnBrk="0" fontAlgn="base" hangingPunct="0">
      <a:spcBef>
        <a:spcPct val="0"/>
      </a:spcBef>
      <a:spcAft>
        <a:spcPct val="0"/>
      </a:spcAft>
      <a:defRPr sz="2400" kern="1200">
        <a:solidFill>
          <a:srgbClr val="FF9900"/>
        </a:solidFill>
        <a:latin typeface="Times New Roman" pitchFamily="18" charset="0"/>
        <a:ea typeface="ＭＳ Ｐゴシック" pitchFamily="34" charset="-128"/>
        <a:cs typeface="+mn-cs"/>
      </a:defRPr>
    </a:lvl5pPr>
    <a:lvl6pPr marL="2286000" algn="l" defTabSz="914400" rtl="0" eaLnBrk="1" latinLnBrk="0" hangingPunct="1">
      <a:defRPr sz="2400" kern="1200">
        <a:solidFill>
          <a:srgbClr val="FF9900"/>
        </a:solidFill>
        <a:latin typeface="Times New Roman" pitchFamily="18" charset="0"/>
        <a:ea typeface="ＭＳ Ｐゴシック" pitchFamily="34" charset="-128"/>
        <a:cs typeface="+mn-cs"/>
      </a:defRPr>
    </a:lvl6pPr>
    <a:lvl7pPr marL="2743200" algn="l" defTabSz="914400" rtl="0" eaLnBrk="1" latinLnBrk="0" hangingPunct="1">
      <a:defRPr sz="2400" kern="1200">
        <a:solidFill>
          <a:srgbClr val="FF9900"/>
        </a:solidFill>
        <a:latin typeface="Times New Roman" pitchFamily="18" charset="0"/>
        <a:ea typeface="ＭＳ Ｐゴシック" pitchFamily="34" charset="-128"/>
        <a:cs typeface="+mn-cs"/>
      </a:defRPr>
    </a:lvl7pPr>
    <a:lvl8pPr marL="3200400" algn="l" defTabSz="914400" rtl="0" eaLnBrk="1" latinLnBrk="0" hangingPunct="1">
      <a:defRPr sz="2400" kern="1200">
        <a:solidFill>
          <a:srgbClr val="FF9900"/>
        </a:solidFill>
        <a:latin typeface="Times New Roman" pitchFamily="18" charset="0"/>
        <a:ea typeface="ＭＳ Ｐゴシック" pitchFamily="34" charset="-128"/>
        <a:cs typeface="+mn-cs"/>
      </a:defRPr>
    </a:lvl8pPr>
    <a:lvl9pPr marL="3657600" algn="l" defTabSz="914400" rtl="0" eaLnBrk="1" latinLnBrk="0" hangingPunct="1">
      <a:defRPr sz="2400" kern="1200">
        <a:solidFill>
          <a:srgbClr val="FF9900"/>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F99D31"/>
    <a:srgbClr val="FF9900"/>
    <a:srgbClr val="FF0000"/>
    <a:srgbClr val="5302AC"/>
    <a:srgbClr val="FF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8702" autoAdjust="0"/>
    <p:restoredTop sz="86383" autoAdjust="0"/>
  </p:normalViewPr>
  <p:slideViewPr>
    <p:cSldViewPr>
      <p:cViewPr varScale="1">
        <p:scale>
          <a:sx n="107" d="100"/>
          <a:sy n="107" d="100"/>
        </p:scale>
        <p:origin x="2755"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89AC2BD0-F218-43B5-BF38-C45CF368A982}" type="datetimeFigureOut">
              <a:rPr lang="en-US"/>
              <a:pPr>
                <a:defRPr/>
              </a:pPr>
              <a:t>3/31/2024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DA2A30C9-7301-439F-87DE-B4E03FBB666B}" type="slidenum">
              <a:rPr lang="en-US"/>
              <a:pPr>
                <a:defRPr/>
              </a:pPr>
              <a:t>‹#›</a:t>
            </a:fld>
            <a:endParaRPr lang="en-US"/>
          </a:p>
        </p:txBody>
      </p:sp>
    </p:spTree>
    <p:extLst>
      <p:ext uri="{BB962C8B-B14F-4D97-AF65-F5344CB8AC3E}">
        <p14:creationId xmlns:p14="http://schemas.microsoft.com/office/powerpoint/2010/main" val="3456446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i="0">
                <a:solidFill>
                  <a:schemeClr val="tx1"/>
                </a:solidFill>
                <a:latin typeface="Arial"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defRPr sz="1200" i="0">
                <a:solidFill>
                  <a:schemeClr val="tx1"/>
                </a:solidFill>
                <a:latin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i="0">
                <a:solidFill>
                  <a:schemeClr val="tx1"/>
                </a:solidFill>
                <a:latin typeface="Arial" charset="0"/>
              </a:defRPr>
            </a:lvl1pPr>
          </a:lstStyle>
          <a:p>
            <a:pPr>
              <a:defRPr/>
            </a:pPr>
            <a:fld id="{9CDE4664-3B3A-47E0-8670-8E2A550DBD84}" type="slidenum">
              <a:rPr lang="en-US"/>
              <a:pPr>
                <a:defRPr/>
              </a:pPr>
              <a:t>‹#›</a:t>
            </a:fld>
            <a:endParaRPr lang="en-US"/>
          </a:p>
        </p:txBody>
      </p:sp>
    </p:spTree>
    <p:extLst>
      <p:ext uri="{BB962C8B-B14F-4D97-AF65-F5344CB8AC3E}">
        <p14:creationId xmlns:p14="http://schemas.microsoft.com/office/powerpoint/2010/main" val="3393998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reference.sitepoint.com/css/selectorref"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reference.sitepoint.com/css/cascad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reference.sitepoint.com/css/specific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s.google.com/speed/docs/best-practices/renderin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eveloper.mozilla.org/en-US/docs/Web/Guide/CSS/Writing_efficient_CSS?redirectlocale=en-US&amp;redirectslug=CSS/Writing_Efficient_CS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w3.org/TR/CSS2/selector.html#first-chil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www.w3.org/TR/CSS2/selector.html#la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reference.sitepoint.com/css/defaultvalues"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reference.sitepoint.com/css/font-size"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reference.sitepoint.com/css/colorvalue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css.maxdesign.com.au/floatutorial/"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css-tricks.com/all-about-floats/"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eference.sitepoint.com/css/atrulesre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a:t>
            </a:fld>
            <a:endParaRPr lang="en-US"/>
          </a:p>
        </p:txBody>
      </p:sp>
    </p:spTree>
    <p:extLst>
      <p:ext uri="{BB962C8B-B14F-4D97-AF65-F5344CB8AC3E}">
        <p14:creationId xmlns:p14="http://schemas.microsoft.com/office/powerpoint/2010/main" val="1163849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Process Explained in Detail</a:t>
            </a:r>
          </a:p>
          <a:p>
            <a:endParaRPr lang="en-US" dirty="0"/>
          </a:p>
          <a:p>
            <a:r>
              <a:rPr lang="en-US" sz="1200" b="0" i="0" kern="1200" dirty="0">
                <a:solidFill>
                  <a:schemeClr val="tx1"/>
                </a:solidFill>
                <a:effectLst/>
                <a:latin typeface="Arial" charset="0"/>
                <a:ea typeface="+mn-ea"/>
                <a:cs typeface="+mn-cs"/>
              </a:rPr>
              <a:t>In step one, a </a:t>
            </a:r>
            <a:r>
              <a:rPr lang="en-US" sz="1200" b="1" i="0" kern="1200" dirty="0">
                <a:solidFill>
                  <a:schemeClr val="tx1"/>
                </a:solidFill>
                <a:effectLst/>
                <a:latin typeface="Arial" charset="0"/>
                <a:ea typeface="+mn-ea"/>
                <a:cs typeface="+mn-cs"/>
              </a:rPr>
              <a:t>User Agent</a:t>
            </a:r>
            <a:r>
              <a:rPr lang="en-US" sz="1200" b="0" i="0" kern="1200" dirty="0">
                <a:solidFill>
                  <a:schemeClr val="tx1"/>
                </a:solidFill>
                <a:effectLst/>
                <a:latin typeface="Arial" charset="0"/>
                <a:ea typeface="+mn-ea"/>
                <a:cs typeface="+mn-cs"/>
              </a:rPr>
              <a:t> (typically a web browser) finds all the valid declarations for the specific property to be applied to the element in question; to do so, it looks at all the sources that specify CSS styles for the given media type. Declarations can come from three sources: the user agent, the author, and user style sheets.</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User agent style sheets</a:t>
            </a:r>
            <a:r>
              <a:rPr lang="en-US" sz="1200" b="0" i="0" kern="1200" dirty="0">
                <a:solidFill>
                  <a:schemeClr val="tx1"/>
                </a:solidFill>
                <a:effectLst/>
                <a:latin typeface="Arial" charset="0"/>
                <a:ea typeface="+mn-ea"/>
                <a:cs typeface="+mn-cs"/>
              </a:rPr>
              <a:t> are the default sets of declarations applied by the user agent. In some user agents, the default settings can be changed; for example, a user might be able to change the default background color, which may change the user agent style sheet.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user agent may also allow a user to create a customized set of styles to use by default, or for specific documents. This custom style sheet is called a </a:t>
            </a:r>
            <a:r>
              <a:rPr lang="en-US" sz="1200" b="1" i="0" kern="1200" dirty="0">
                <a:solidFill>
                  <a:schemeClr val="tx1"/>
                </a:solidFill>
                <a:effectLst/>
                <a:latin typeface="Arial" charset="0"/>
                <a:ea typeface="+mn-ea"/>
                <a:cs typeface="+mn-cs"/>
              </a:rPr>
              <a:t>user style sheet</a:t>
            </a:r>
            <a:r>
              <a:rPr lang="en-US" sz="1200" b="0" i="0" kern="1200" dirty="0">
                <a:solidFill>
                  <a:schemeClr val="tx1"/>
                </a:solidFill>
                <a:effectLst/>
                <a:latin typeface="Arial" charset="0"/>
                <a:ea typeface="+mn-ea"/>
                <a:cs typeface="+mn-cs"/>
              </a:rPr>
              <a:t>. For instance, both Opera and Safari offer a facility that allows the user to select and use a separate style sheet file.</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Author style sheets</a:t>
            </a:r>
            <a:r>
              <a:rPr lang="en-US" sz="1200" b="0" i="0" kern="1200" dirty="0">
                <a:solidFill>
                  <a:schemeClr val="tx1"/>
                </a:solidFill>
                <a:effectLst/>
                <a:latin typeface="Arial" charset="0"/>
                <a:ea typeface="+mn-ea"/>
                <a:cs typeface="+mn-cs"/>
              </a:rPr>
              <a:t> are those that are linked to the document via a link element, specified using a style element within the document’s head element, or specified within an element style attribute (inline styles).</a:t>
            </a:r>
          </a:p>
          <a:p>
            <a:endParaRPr lang="en-US" dirty="0"/>
          </a:p>
          <a:p>
            <a:r>
              <a:rPr lang="en-US" sz="1200" b="0" i="0" kern="1200" dirty="0">
                <a:solidFill>
                  <a:schemeClr val="tx1"/>
                </a:solidFill>
                <a:effectLst/>
                <a:latin typeface="Arial" charset="0"/>
                <a:ea typeface="+mn-ea"/>
                <a:cs typeface="+mn-cs"/>
              </a:rPr>
              <a:t>The user agent must search through all the user agent, author, and user style sheets until it has all the style declarations that are available for the property, and applicable to the element in question. The applicability of a declaration is determined by </a:t>
            </a:r>
            <a:r>
              <a:rPr lang="en-US" sz="1200" b="1" i="0" kern="1200" dirty="0">
                <a:solidFill>
                  <a:schemeClr val="tx1"/>
                </a:solidFill>
                <a:effectLst/>
                <a:latin typeface="Arial" charset="0"/>
                <a:ea typeface="+mn-ea"/>
                <a:cs typeface="+mn-cs"/>
                <a:hlinkClick r:id="rId3"/>
              </a:rPr>
              <a:t>selector pattern matching</a:t>
            </a:r>
            <a:r>
              <a:rPr lang="en-US" sz="1200" b="0" i="0" kern="1200" dirty="0">
                <a:solidFill>
                  <a:schemeClr val="tx1"/>
                </a:solidFill>
                <a:effectLst/>
                <a:latin typeface="Arial" charset="0"/>
                <a:ea typeface="+mn-ea"/>
                <a:cs typeface="+mn-cs"/>
              </a:rPr>
              <a:t>; a declaration is applied to an element if the declaration’s selector matches the element. If there’s more than one applicable declaration that sets a specific property on an element, the cascade proceeds to step two.</a:t>
            </a:r>
          </a:p>
          <a:p>
            <a:endParaRPr lang="en-US" sz="1200" b="0" i="0" kern="1200" dirty="0">
              <a:solidFill>
                <a:schemeClr val="tx1"/>
              </a:solidFill>
              <a:effectLst/>
              <a:latin typeface="Arial" charset="0"/>
              <a:ea typeface="+mn-ea"/>
              <a:cs typeface="+mn-cs"/>
            </a:endParaRPr>
          </a:p>
          <a:p>
            <a:r>
              <a:rPr lang="en-US" sz="1400" b="1" i="0" kern="1200" dirty="0">
                <a:solidFill>
                  <a:schemeClr val="tx1"/>
                </a:solidFill>
                <a:effectLst/>
                <a:latin typeface="Arial" charset="0"/>
                <a:ea typeface="+mn-ea"/>
                <a:cs typeface="+mn-cs"/>
              </a:rPr>
              <a:t>In step two</a:t>
            </a:r>
            <a:r>
              <a:rPr lang="en-US" sz="1200" b="0" i="0" kern="1200" dirty="0">
                <a:solidFill>
                  <a:schemeClr val="tx1"/>
                </a:solidFill>
                <a:effectLst/>
                <a:latin typeface="Arial" charset="0"/>
                <a:ea typeface="+mn-ea"/>
                <a:cs typeface="+mn-cs"/>
              </a:rPr>
              <a:t>, declarations that set the same property for the same element are sorted by their levels of importance, and their origins. A declaration can have either of two levels of importance: declarations that are appended with the </a:t>
            </a:r>
            <a:r>
              <a:rPr lang="en-US" dirty="0"/>
              <a:t>!important</a:t>
            </a:r>
            <a:r>
              <a:rPr lang="en-US" sz="1200" b="0" i="0" kern="1200" dirty="0">
                <a:solidFill>
                  <a:schemeClr val="tx1"/>
                </a:solidFill>
                <a:effectLst/>
                <a:latin typeface="Arial" charset="0"/>
                <a:ea typeface="+mn-ea"/>
                <a:cs typeface="+mn-cs"/>
              </a:rPr>
              <a:t> statement are called </a:t>
            </a:r>
            <a:r>
              <a:rPr lang="en-US" sz="1200" b="1" i="0" kern="1200" dirty="0">
                <a:solidFill>
                  <a:schemeClr val="tx1"/>
                </a:solidFill>
                <a:effectLst/>
                <a:latin typeface="Arial" charset="0"/>
                <a:ea typeface="+mn-ea"/>
                <a:cs typeface="+mn-cs"/>
              </a:rPr>
              <a:t>important declarations</a:t>
            </a:r>
            <a:r>
              <a:rPr lang="en-US" sz="1200" b="0" i="0" kern="1200" dirty="0">
                <a:solidFill>
                  <a:schemeClr val="tx1"/>
                </a:solidFill>
                <a:effectLst/>
                <a:latin typeface="Arial" charset="0"/>
                <a:ea typeface="+mn-ea"/>
                <a:cs typeface="+mn-cs"/>
              </a:rPr>
              <a:t>; declarations that aren’t are called </a:t>
            </a:r>
            <a:r>
              <a:rPr lang="en-US" sz="1200" b="1" i="0" kern="1200" dirty="0">
                <a:solidFill>
                  <a:schemeClr val="tx1"/>
                </a:solidFill>
                <a:effectLst/>
                <a:latin typeface="Arial" charset="0"/>
                <a:ea typeface="+mn-ea"/>
                <a:cs typeface="+mn-cs"/>
              </a:rPr>
              <a:t>normal declarations</a:t>
            </a:r>
            <a:r>
              <a:rPr lang="en-US" sz="1200" b="0" i="0" kern="1200" dirty="0">
                <a:solidFill>
                  <a:schemeClr val="tx1"/>
                </a:solidFill>
                <a:effectLst/>
                <a:latin typeface="Arial" charset="0"/>
                <a:ea typeface="+mn-ea"/>
                <a:cs typeface="+mn-cs"/>
              </a:rPr>
              <a:t>.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Declarations are sorted in the following order (from lowest to highest priority):</a:t>
            </a:r>
          </a:p>
          <a:p>
            <a:endParaRPr lang="en-US" sz="1200" b="0" i="0" kern="1200" dirty="0">
              <a:solidFill>
                <a:schemeClr val="tx1"/>
              </a:solidFill>
              <a:effectLst/>
              <a:latin typeface="Arial" charset="0"/>
              <a:ea typeface="+mn-ea"/>
              <a:cs typeface="+mn-cs"/>
            </a:endParaRPr>
          </a:p>
          <a:p>
            <a:pPr marL="171450" indent="-171450">
              <a:buFont typeface="Arial" pitchFamily="34" charset="0"/>
              <a:buChar char="•"/>
            </a:pPr>
            <a:r>
              <a:rPr lang="en-US" sz="1200" b="0" i="0" kern="1200" dirty="0">
                <a:solidFill>
                  <a:schemeClr val="tx1"/>
                </a:solidFill>
                <a:effectLst/>
                <a:latin typeface="Arial" charset="0"/>
                <a:ea typeface="+mn-ea"/>
                <a:cs typeface="+mn-cs"/>
              </a:rPr>
              <a:t>user agent declarations</a:t>
            </a:r>
          </a:p>
          <a:p>
            <a:pPr marL="171450" indent="-171450">
              <a:buFont typeface="Arial" pitchFamily="34" charset="0"/>
              <a:buChar char="•"/>
            </a:pPr>
            <a:r>
              <a:rPr lang="en-US" sz="1200" b="0" i="0" kern="1200" dirty="0">
                <a:solidFill>
                  <a:schemeClr val="tx1"/>
                </a:solidFill>
                <a:effectLst/>
                <a:latin typeface="Arial" charset="0"/>
                <a:ea typeface="+mn-ea"/>
                <a:cs typeface="+mn-cs"/>
              </a:rPr>
              <a:t>normal declarations in user style sheets</a:t>
            </a:r>
          </a:p>
          <a:p>
            <a:pPr marL="171450" indent="-171450">
              <a:buFont typeface="Arial" pitchFamily="34" charset="0"/>
              <a:buChar char="•"/>
            </a:pPr>
            <a:r>
              <a:rPr lang="en-US" sz="1200" b="0" i="0" kern="1200" dirty="0">
                <a:solidFill>
                  <a:schemeClr val="tx1"/>
                </a:solidFill>
                <a:effectLst/>
                <a:latin typeface="Arial" charset="0"/>
                <a:ea typeface="+mn-ea"/>
                <a:cs typeface="+mn-cs"/>
              </a:rPr>
              <a:t>normal declarations in author style sheets</a:t>
            </a:r>
          </a:p>
          <a:p>
            <a:pPr marL="171450" indent="-171450">
              <a:buFont typeface="Arial" pitchFamily="34" charset="0"/>
              <a:buChar char="•"/>
            </a:pPr>
            <a:r>
              <a:rPr lang="en-US" sz="1200" b="0" i="0" kern="1200" dirty="0">
                <a:solidFill>
                  <a:schemeClr val="tx1"/>
                </a:solidFill>
                <a:effectLst/>
                <a:latin typeface="Arial" charset="0"/>
                <a:ea typeface="+mn-ea"/>
                <a:cs typeface="+mn-cs"/>
              </a:rPr>
              <a:t>important declarations in author style sheets</a:t>
            </a:r>
          </a:p>
          <a:p>
            <a:pPr marL="171450" indent="-171450">
              <a:buFont typeface="Arial" pitchFamily="34" charset="0"/>
              <a:buChar char="•"/>
            </a:pPr>
            <a:r>
              <a:rPr lang="en-US" sz="1200" b="0" i="0" kern="1200" dirty="0">
                <a:solidFill>
                  <a:schemeClr val="tx1"/>
                </a:solidFill>
                <a:effectLst/>
                <a:latin typeface="Arial" charset="0"/>
                <a:ea typeface="+mn-ea"/>
                <a:cs typeface="+mn-cs"/>
              </a:rPr>
              <a:t>important declarations in user style sheets</a:t>
            </a:r>
          </a:p>
          <a:p>
            <a:r>
              <a:rPr lang="en-US" sz="1200" b="0" i="0" kern="1200" dirty="0">
                <a:solidFill>
                  <a:schemeClr val="tx1"/>
                </a:solidFill>
                <a:effectLst/>
                <a:latin typeface="Arial" charset="0"/>
                <a:ea typeface="+mn-ea"/>
                <a:cs typeface="+mn-cs"/>
              </a:rPr>
              <a:t>The declaration with the highest priority is applied to the element. If two or more declarations that set the same property for the same element also have the same priority (that is, the same combination of importance level and origin), the cascade proceeds to step three.</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In step three</a:t>
            </a:r>
            <a:r>
              <a:rPr lang="en-US" sz="1200" b="0" i="0" kern="1200" dirty="0">
                <a:solidFill>
                  <a:schemeClr val="tx1"/>
                </a:solidFill>
                <a:effectLst/>
                <a:latin typeface="Arial" charset="0"/>
                <a:ea typeface="+mn-ea"/>
                <a:cs typeface="+mn-cs"/>
              </a:rPr>
              <a:t>, declarations are sorted on the basis of the specificity of their selectors. The specificity of a selector is represented by four comma-separated values, and is calculated by counting the occurrences of different elements in the selector. For example, inline styles have the highest specificity, while element type selectors have the lowest specificity. A complete explanation of the specificity calculation requires more space than is available here; read more about it in Specificity.</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declaration that has the selector with the highest specificity is applied to the element. However, if two or more declarations that set the same property for the same element also have the same levels of priority and specificity, the CSS cascade proceeds to step four.</a:t>
            </a:r>
          </a:p>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Step four</a:t>
            </a:r>
            <a:r>
              <a:rPr lang="en-US" sz="1200" b="0" i="0" kern="1200" dirty="0">
                <a:solidFill>
                  <a:schemeClr val="tx1"/>
                </a:solidFill>
                <a:effectLst/>
                <a:latin typeface="Arial" charset="0"/>
                <a:ea typeface="+mn-ea"/>
                <a:cs typeface="+mn-cs"/>
              </a:rPr>
              <a:t> is the simplest step and makes the final determination about which declaration to apply to the element without ambiguity. The declaration that’s specified last is the one that’s applied to the element—a process that’s often expressed as the latter declaration overwriting the former. A declaration can be overwritten by another within the same declaration block, within the same style sheet, or in another style sheet.</a:t>
            </a:r>
          </a:p>
          <a:p>
            <a:endParaRPr lang="en-US" sz="1200" b="0" i="0" kern="1200" dirty="0">
              <a:solidFill>
                <a:schemeClr val="tx1"/>
              </a:solidFill>
              <a:effectLst/>
              <a:latin typeface="Arial" charset="0"/>
              <a:ea typeface="+mn-ea"/>
              <a:cs typeface="+mn-cs"/>
            </a:endParaRPr>
          </a:p>
          <a:p>
            <a:r>
              <a:rPr lang="en-US" sz="1200" b="0" i="1" kern="1200" dirty="0">
                <a:solidFill>
                  <a:schemeClr val="tx1"/>
                </a:solidFill>
                <a:effectLst/>
                <a:latin typeface="Arial" charset="0"/>
                <a:ea typeface="+mn-ea"/>
                <a:cs typeface="+mn-cs"/>
              </a:rPr>
              <a:t>Declarations in external style sheets are specified in the order in which they’re linked to the document. This is true for style sheets linked via the link element as well as those linked via the @import statement. Declarations within the style sheet containing the @import statements will overwrite all of the declarations in the linked style sheets.</a:t>
            </a:r>
          </a:p>
          <a:p>
            <a:r>
              <a:rPr lang="en-US" sz="1200" b="0" i="1" kern="1200" dirty="0">
                <a:solidFill>
                  <a:schemeClr val="tx1"/>
                </a:solidFill>
                <a:effectLst/>
                <a:latin typeface="Arial" charset="0"/>
                <a:ea typeface="+mn-ea"/>
                <a:cs typeface="+mn-cs"/>
              </a:rPr>
              <a:t>Pay careful attention to the order of link and style elements within the document’s head. Declarations in a style element will overwrite those in a style sheet linked via a link element if the style element is specified after the link element. However, it’s a common mistake to assume that declarations in a style element automatically overwrite those in an external style sheet: if a link element is specified after a style element, the declarations in the linked style sheet will in fact overwrite those in the style element.</a:t>
            </a:r>
          </a:p>
          <a:p>
            <a:endParaRPr lang="en-US" dirty="0"/>
          </a:p>
          <a:p>
            <a:r>
              <a:rPr lang="en-US" dirty="0"/>
              <a:t>Refer </a:t>
            </a:r>
            <a:r>
              <a:rPr lang="en-US" dirty="0">
                <a:hlinkClick r:id="rId4"/>
              </a:rPr>
              <a:t>http://reference.sitepoint.com/css/cascade</a:t>
            </a:r>
            <a:r>
              <a:rPr lang="en-US" dirty="0"/>
              <a:t> for further details</a:t>
            </a:r>
            <a:r>
              <a:rPr lang="en-US" baseline="0" dirty="0"/>
              <a:t> and example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Internet Explorer Support</a:t>
            </a:r>
          </a:p>
          <a:p>
            <a:r>
              <a:rPr lang="en-US" sz="1200" b="0" i="0" kern="1200" dirty="0">
                <a:solidFill>
                  <a:schemeClr val="tx1"/>
                </a:solidFill>
                <a:effectLst/>
                <a:latin typeface="Arial" charset="0"/>
                <a:ea typeface="+mn-ea"/>
                <a:cs typeface="+mn-cs"/>
              </a:rPr>
              <a:t>In Internet Explorer 6 and earlier, if an important declaration appears before a normal declaration for the same property within the same declaration block, the normal declaration will overwrite the important declaration.</a:t>
            </a:r>
          </a:p>
          <a:p>
            <a:r>
              <a:rPr lang="en-US" sz="1200" b="0" i="0" kern="1200" dirty="0">
                <a:solidFill>
                  <a:schemeClr val="tx1"/>
                </a:solidFill>
                <a:effectLst/>
                <a:latin typeface="Arial" charset="0"/>
                <a:ea typeface="+mn-ea"/>
                <a:cs typeface="+mn-cs"/>
              </a:rPr>
              <a:t>Internet Explorer 6 and 7 give importance to a declaration when an illegal identifier is used in place of the keyword important, instead of ignoring the declaration as they should.</a:t>
            </a:r>
          </a:p>
          <a:p>
            <a:r>
              <a:rPr lang="en-US" sz="1200" b="0" i="0" kern="1200" dirty="0">
                <a:solidFill>
                  <a:schemeClr val="tx1"/>
                </a:solidFill>
                <a:effectLst/>
                <a:latin typeface="Arial" charset="0"/>
                <a:ea typeface="+mn-ea"/>
                <a:cs typeface="+mn-cs"/>
              </a:rPr>
              <a:t>In Internet Explorer 8, the importance declaration is ignored if the selector contains a :first-letter or :first-line pseudo-element.</a:t>
            </a:r>
          </a:p>
          <a:p>
            <a:endParaRPr lang="en-US" dirty="0"/>
          </a:p>
          <a:p>
            <a:r>
              <a:rPr lang="en-US" sz="1200" b="1" i="0" kern="1200" dirty="0">
                <a:solidFill>
                  <a:schemeClr val="tx1"/>
                </a:solidFill>
                <a:effectLst/>
                <a:latin typeface="Arial" charset="0"/>
                <a:ea typeface="+mn-ea"/>
                <a:cs typeface="+mn-cs"/>
              </a:rPr>
              <a:t>!important and Maintenance</a:t>
            </a:r>
            <a:endParaRPr lang="en-US" b="1" dirty="0"/>
          </a:p>
          <a:p>
            <a:r>
              <a:rPr lang="en-US" sz="1200" b="0" i="0" kern="1200" dirty="0">
                <a:solidFill>
                  <a:schemeClr val="tx1"/>
                </a:solidFill>
                <a:effectLst/>
                <a:latin typeface="Arial" charset="0"/>
                <a:ea typeface="+mn-ea"/>
                <a:cs typeface="+mn-cs"/>
              </a:rPr>
              <a:t>Introducing even one uncommented important declaration into an author style sheet has a huge negative impact on the style sheet’s maintainability, so it should be used with care. The only way to overwrite an important declaration is by using even more important declarations—an approach that soon becomes unmanageable. A style sheet that’s littered with important declarations often signals that an author hasn’t thought clearly enough about the structure of the CSS.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dirty="0"/>
              <a:t>Illustrate how</a:t>
            </a:r>
            <a:r>
              <a:rPr lang="en-US" baseline="0" dirty="0"/>
              <a:t> specificity is calculated and which rule is applied using the following rules.</a:t>
            </a:r>
            <a:endParaRPr lang="en-US" dirty="0"/>
          </a:p>
          <a:p>
            <a:pPr marL="0" indent="0" algn="just">
              <a:buNone/>
            </a:pPr>
            <a:endParaRPr lang="en-US" dirty="0"/>
          </a:p>
          <a:p>
            <a:pPr marL="0" indent="0" algn="just">
              <a:buNone/>
            </a:pPr>
            <a:r>
              <a:rPr lang="en-US" dirty="0"/>
              <a:t>p { </a:t>
            </a:r>
          </a:p>
          <a:p>
            <a:pPr marL="0" indent="0" algn="just">
              <a:buNone/>
            </a:pPr>
            <a:r>
              <a:rPr lang="en-US" dirty="0"/>
              <a:t>color: black; </a:t>
            </a:r>
          </a:p>
          <a:p>
            <a:pPr marL="0" indent="0" algn="just">
              <a:buNone/>
            </a:pPr>
            <a:r>
              <a:rPr lang="en-US" dirty="0"/>
              <a:t>background-color: white; </a:t>
            </a:r>
          </a:p>
          <a:p>
            <a:pPr marL="0" indent="0" algn="just">
              <a:buNone/>
            </a:pPr>
            <a:r>
              <a:rPr lang="en-US" dirty="0"/>
              <a:t>} </a:t>
            </a:r>
          </a:p>
          <a:p>
            <a:pPr marL="0" indent="0" algn="just">
              <a:buNone/>
            </a:pPr>
            <a:endParaRPr lang="en-US" dirty="0"/>
          </a:p>
          <a:p>
            <a:pPr marL="0" indent="0" algn="just">
              <a:buNone/>
            </a:pPr>
            <a:r>
              <a:rPr lang="en-US" dirty="0" err="1"/>
              <a:t>div.warning</a:t>
            </a:r>
            <a:r>
              <a:rPr lang="en-US" dirty="0"/>
              <a:t> p { </a:t>
            </a:r>
          </a:p>
          <a:p>
            <a:pPr marL="0" indent="0" algn="just">
              <a:buNone/>
            </a:pPr>
            <a:r>
              <a:rPr lang="en-US" dirty="0"/>
              <a:t> color: red; </a:t>
            </a:r>
          </a:p>
          <a:p>
            <a:pPr marL="0" indent="0" algn="just">
              <a:buNone/>
            </a:pPr>
            <a:r>
              <a:rPr lang="en-US" dirty="0"/>
              <a:t>} </a:t>
            </a:r>
          </a:p>
          <a:p>
            <a:pPr marL="0" indent="0" algn="just">
              <a:buNone/>
            </a:pPr>
            <a:r>
              <a:rPr lang="en-US" dirty="0" err="1"/>
              <a:t>div#caution</a:t>
            </a:r>
            <a:r>
              <a:rPr lang="en-US" dirty="0"/>
              <a:t> p { </a:t>
            </a:r>
          </a:p>
          <a:p>
            <a:pPr marL="0" indent="0" algn="just">
              <a:buNone/>
            </a:pPr>
            <a:r>
              <a:rPr lang="en-US" dirty="0"/>
              <a:t>color: yellow; </a:t>
            </a:r>
          </a:p>
          <a:p>
            <a:pPr marL="0" indent="0" algn="just">
              <a:buNone/>
            </a:pPr>
            <a:r>
              <a:rPr lang="en-US" dirty="0"/>
              <a:t>} </a:t>
            </a:r>
          </a:p>
          <a:p>
            <a:pPr marL="0" indent="0" algn="just">
              <a:buNone/>
            </a:pPr>
            <a:endParaRPr lang="en-US" dirty="0"/>
          </a:p>
          <a:p>
            <a:pPr marL="0" indent="0" algn="just">
              <a:buNone/>
            </a:pPr>
            <a:r>
              <a:rPr lang="en-US" dirty="0" err="1"/>
              <a:t>body#home</a:t>
            </a:r>
            <a:r>
              <a:rPr lang="en-US" dirty="0"/>
              <a:t> div p { </a:t>
            </a:r>
          </a:p>
          <a:p>
            <a:pPr marL="0" indent="0" algn="just">
              <a:buNone/>
            </a:pPr>
            <a:r>
              <a:rPr lang="en-US" dirty="0"/>
              <a:t>color: white; </a:t>
            </a:r>
          </a:p>
          <a:p>
            <a:pPr marL="0" indent="0" algn="just">
              <a:buNone/>
            </a:pPr>
            <a:r>
              <a:rPr lang="en-US" dirty="0"/>
              <a:t>}</a:t>
            </a:r>
          </a:p>
          <a:p>
            <a:endParaRPr lang="en-US" dirty="0"/>
          </a:p>
          <a:p>
            <a:r>
              <a:rPr lang="en-US" dirty="0"/>
              <a:t>Refer </a:t>
            </a:r>
            <a:r>
              <a:rPr lang="en-US" dirty="0">
                <a:hlinkClick r:id="rId3"/>
              </a:rPr>
              <a:t>http://reference.sitepoint.com/css/specificity</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conventional way to view a web page is with a regular web browser, of course, but that’s only one of many possible access methods. For example, content can also be converted to synthetic speech for users who have impaired vision or reading difficulties.</a:t>
            </a:r>
            <a:endParaRPr lang="en-US" b="1" i="1" dirty="0"/>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For example, if a div element has a font-size of 20px then, assuming that no other font-size declarations have been explicitly defined, any children will also inherit that font-size value.</a:t>
            </a:r>
          </a:p>
          <a:p>
            <a:r>
              <a:rPr lang="en-US" sz="1200" b="0" i="0" kern="1200" dirty="0">
                <a:solidFill>
                  <a:schemeClr val="tx1"/>
                </a:solidFill>
                <a:effectLst/>
                <a:latin typeface="Arial" charset="0"/>
                <a:ea typeface="+mn-ea"/>
                <a:cs typeface="+mn-cs"/>
              </a:rPr>
              <a:t>Why is this a good thing? Consider the following code:</a:t>
            </a:r>
          </a:p>
          <a:p>
            <a:r>
              <a:rPr lang="en-US" dirty="0"/>
              <a:t>div { font-size: 20px; }</a:t>
            </a:r>
          </a:p>
          <a:p>
            <a:endParaRPr lang="en-US" dirty="0"/>
          </a:p>
          <a:p>
            <a:r>
              <a:rPr lang="en-US" dirty="0"/>
              <a:t>&lt;div&gt; </a:t>
            </a:r>
          </a:p>
          <a:p>
            <a:r>
              <a:rPr lang="en-US" dirty="0"/>
              <a:t>	&lt;p&gt; This &lt;</a:t>
            </a:r>
            <a:r>
              <a:rPr lang="en-US" dirty="0" err="1"/>
              <a:t>em</a:t>
            </a:r>
            <a:r>
              <a:rPr lang="en-US" dirty="0"/>
              <a:t>&gt;sentence&lt;/</a:t>
            </a:r>
            <a:r>
              <a:rPr lang="en-US" dirty="0" err="1"/>
              <a:t>em</a:t>
            </a:r>
            <a:r>
              <a:rPr lang="en-US" dirty="0"/>
              <a:t>&gt; will have a 20px &lt;a </a:t>
            </a:r>
            <a:r>
              <a:rPr lang="en-US" dirty="0" err="1"/>
              <a:t>href</a:t>
            </a:r>
            <a:r>
              <a:rPr lang="en-US" dirty="0"/>
              <a:t>="#"&gt;font-size&lt;/a&gt;. &lt;/p&gt; </a:t>
            </a:r>
          </a:p>
          <a:p>
            <a:r>
              <a:rPr lang="en-US" dirty="0"/>
              <a:t>&lt;/div&gt;</a:t>
            </a:r>
          </a:p>
          <a:p>
            <a:r>
              <a:rPr lang="en-US" sz="1200" b="0" i="0" kern="1200" dirty="0">
                <a:solidFill>
                  <a:schemeClr val="tx1"/>
                </a:solidFill>
                <a:effectLst/>
                <a:latin typeface="Arial" charset="0"/>
                <a:ea typeface="+mn-ea"/>
                <a:cs typeface="+mn-cs"/>
              </a:rPr>
              <a:t>If inheritance wasn’t at work in the above code, we’d have to specify a font-size declaration for each element in turn, to make sure that all the content in the sentence was rendered at 20px:</a:t>
            </a:r>
          </a:p>
          <a:p>
            <a:endParaRPr lang="en-US" dirty="0"/>
          </a:p>
          <a:p>
            <a:r>
              <a:rPr lang="en-US" dirty="0"/>
              <a:t>Something like this</a:t>
            </a:r>
          </a:p>
          <a:p>
            <a:endParaRPr lang="en-US" dirty="0"/>
          </a:p>
          <a:p>
            <a:r>
              <a:rPr lang="en-US" dirty="0"/>
              <a:t>p { font-size: 20px; } </a:t>
            </a:r>
          </a:p>
          <a:p>
            <a:r>
              <a:rPr lang="en-US" dirty="0" err="1"/>
              <a:t>em</a:t>
            </a:r>
            <a:r>
              <a:rPr lang="en-US" dirty="0"/>
              <a:t> { font-size: 20px; } </a:t>
            </a:r>
          </a:p>
          <a:p>
            <a:r>
              <a:rPr lang="en-US" dirty="0"/>
              <a:t>a { font-size: 20px;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With inheritance working in our favor, we merely have to set the font-size on the parent; all the children will inherit the font-size automatically. This is why you only need to set the font-size on the body element to have the whole page rendered at that font size—unless of course it has been explicitly defined elsewhere.</a:t>
            </a:r>
          </a:p>
          <a:p>
            <a:endParaRPr lang="en-US" sz="1200" b="1" i="0" kern="1200" dirty="0">
              <a:solidFill>
                <a:schemeClr val="tx1"/>
              </a:solidFill>
              <a:effectLst/>
              <a:latin typeface="Arial" charset="0"/>
              <a:ea typeface="+mn-ea"/>
              <a:cs typeface="+mn-cs"/>
            </a:endParaRPr>
          </a:p>
          <a:p>
            <a:endParaRPr lang="en-US" sz="1200" b="1" i="0" kern="1200" dirty="0">
              <a:solidFill>
                <a:schemeClr val="tx1"/>
              </a:solidFill>
              <a:effectLst/>
              <a:latin typeface="Arial" charset="0"/>
              <a:ea typeface="+mn-ea"/>
              <a:cs typeface="+mn-cs"/>
            </a:endParaRP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font-size Inheritance</a:t>
            </a:r>
          </a:p>
          <a:p>
            <a:endParaRPr lang="en-US" sz="1200" b="1"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In the above example, we used a font-size of 20px on the parent div element. That value was inherited by the </a:t>
            </a:r>
            <a:r>
              <a:rPr lang="en-US" sz="1200" b="0" i="0" kern="1200" dirty="0" err="1">
                <a:solidFill>
                  <a:schemeClr val="tx1"/>
                </a:solidFill>
                <a:effectLst/>
                <a:latin typeface="Arial" charset="0"/>
                <a:ea typeface="+mn-ea"/>
                <a:cs typeface="+mn-cs"/>
              </a:rPr>
              <a:t>div’s</a:t>
            </a:r>
            <a:r>
              <a:rPr lang="en-US" sz="1200" b="0" i="0" kern="1200" dirty="0">
                <a:solidFill>
                  <a:schemeClr val="tx1"/>
                </a:solidFill>
                <a:effectLst/>
                <a:latin typeface="Arial" charset="0"/>
                <a:ea typeface="+mn-ea"/>
                <a:cs typeface="+mn-cs"/>
              </a:rPr>
              <a:t> child elements, but can you imagine what would happen if we set the font-size property of the div element to a percentage size:</a:t>
            </a:r>
          </a:p>
          <a:p>
            <a:r>
              <a:rPr lang="en-US" dirty="0"/>
              <a:t>div { font-size: 130%; }</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At first glance, you may be thinking that the p element inside the div will inherit a font-size of 130%, and will therefore be 130% bigger than its parent. You don’t need to worry, though, because this is taken care of for you: the p element will inherit only the actual computed font size of the parent—not the 130% scaling factor—and will therefore be the same size as the parent. This is not the same as if we had specified the following:</a:t>
            </a:r>
          </a:p>
          <a:p>
            <a:endParaRPr lang="en-US" dirty="0"/>
          </a:p>
          <a:p>
            <a:r>
              <a:rPr lang="en-US" dirty="0"/>
              <a:t>div, p, a { font-size: 130%; }</a:t>
            </a:r>
          </a:p>
          <a:p>
            <a:r>
              <a:rPr lang="en-US" sz="1200" b="0" i="0" kern="1200" dirty="0">
                <a:solidFill>
                  <a:schemeClr val="tx1"/>
                </a:solidFill>
                <a:effectLst/>
                <a:latin typeface="Arial" charset="0"/>
                <a:ea typeface="+mn-ea"/>
                <a:cs typeface="+mn-cs"/>
              </a:rPr>
              <a:t>In the above code, the p element would be 130% bigger than its parent div, and the nested anchor element would be 130% bigger still than the p element. Take care when you’re setting percentage and </a:t>
            </a:r>
            <a:r>
              <a:rPr lang="en-US" sz="1200" b="0" i="0" kern="1200" dirty="0" err="1">
                <a:solidFill>
                  <a:schemeClr val="tx1"/>
                </a:solidFill>
                <a:effectLst/>
                <a:latin typeface="Arial" charset="0"/>
                <a:ea typeface="+mn-ea"/>
                <a:cs typeface="+mn-cs"/>
              </a:rPr>
              <a:t>em</a:t>
            </a:r>
            <a:r>
              <a:rPr lang="en-US" sz="1200" b="0" i="0" kern="1200" dirty="0">
                <a:solidFill>
                  <a:schemeClr val="tx1"/>
                </a:solidFill>
                <a:effectLst/>
                <a:latin typeface="Arial" charset="0"/>
                <a:ea typeface="+mn-ea"/>
                <a:cs typeface="+mn-cs"/>
              </a:rPr>
              <a:t> font sizes on nested elements, or this sort of compounding will occur.</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instructor is advised to take the print of the code snippet and distribute it to the participants. </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29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target the paragraph within the div by writing a slightly</a:t>
            </a:r>
            <a:r>
              <a:rPr lang="en-US" baseline="0" dirty="0"/>
              <a:t> longer selector, like,</a:t>
            </a:r>
          </a:p>
          <a:p>
            <a:r>
              <a:rPr lang="en-US" baseline="0" dirty="0"/>
              <a:t>body div p{</a:t>
            </a:r>
          </a:p>
          <a:p>
            <a:r>
              <a:rPr lang="en-US" baseline="0" dirty="0"/>
              <a:t>               color : blue;</a:t>
            </a:r>
          </a:p>
          <a:p>
            <a:r>
              <a:rPr lang="en-US" baseline="0" dirty="0"/>
              <a:t>}</a:t>
            </a:r>
          </a:p>
          <a:p>
            <a:r>
              <a:rPr lang="en-US" baseline="0" dirty="0"/>
              <a:t>This would also yield the same result, but we should avoid this.</a:t>
            </a:r>
          </a:p>
          <a:p>
            <a:endParaRPr lang="en-US" baseline="0" dirty="0"/>
          </a:p>
          <a:p>
            <a:r>
              <a:rPr lang="en-US" sz="1200" b="0" i="0" kern="1200" dirty="0">
                <a:solidFill>
                  <a:schemeClr val="tx1"/>
                </a:solidFill>
                <a:effectLst/>
                <a:latin typeface="Arial" charset="0"/>
                <a:ea typeface="+mn-ea"/>
                <a:cs typeface="+mn-cs"/>
              </a:rPr>
              <a:t>Avoiding inefficient key selectors that match large numbers of elements can speed up page rendering.</a:t>
            </a:r>
          </a:p>
          <a:p>
            <a:endParaRPr lang="en-US" sz="1200" b="0" i="0" kern="1200" baseline="0" dirty="0">
              <a:solidFill>
                <a:schemeClr val="tx1"/>
              </a:solidFill>
              <a:effectLst/>
              <a:latin typeface="Arial" charset="0"/>
              <a:ea typeface="+mn-ea"/>
              <a:cs typeface="+mn-cs"/>
            </a:endParaRPr>
          </a:p>
          <a:p>
            <a:r>
              <a:rPr lang="en-US" sz="1200" b="0" i="0" kern="1200" baseline="0" dirty="0">
                <a:solidFill>
                  <a:schemeClr val="tx1"/>
                </a:solidFill>
                <a:effectLst/>
                <a:latin typeface="Arial" charset="0"/>
                <a:ea typeface="+mn-ea"/>
                <a:cs typeface="+mn-cs"/>
              </a:rPr>
              <a:t>See also </a:t>
            </a:r>
          </a:p>
          <a:p>
            <a:r>
              <a:rPr lang="en-US" dirty="0">
                <a:hlinkClick r:id="rId3"/>
              </a:rPr>
              <a:t>https://developers.google.com/speed/docs/best-practices/rendering</a:t>
            </a:r>
            <a:endParaRPr lang="en-US" dirty="0"/>
          </a:p>
          <a:p>
            <a:r>
              <a:rPr lang="en-US" dirty="0">
                <a:hlinkClick r:id="rId4"/>
              </a:rPr>
              <a:t>https://developer.mozilla.org/en-US/docs/Web/Guide/CSS/Writing_efficient_CSS?redirectlocale=en-US&amp;redirectslug=CSS%2FWriting_Efficient_CSS</a:t>
            </a:r>
            <a:endParaRPr lang="en-US" baseline="0"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Arial" charset="0"/>
                <a:ea typeface="+mn-ea"/>
                <a:cs typeface="+mn-cs"/>
              </a:rPr>
              <a:t>*Consider the following markup</a:t>
            </a:r>
            <a:r>
              <a:rPr lang="en-US" sz="1200" b="0" i="0" kern="1200" baseline="0" dirty="0">
                <a:solidFill>
                  <a:schemeClr val="tx1"/>
                </a:solidFill>
                <a:effectLst/>
                <a:latin typeface="Arial" charset="0"/>
                <a:ea typeface="+mn-ea"/>
                <a:cs typeface="+mn-cs"/>
              </a:rPr>
              <a:t> </a:t>
            </a:r>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="http://example.com"&gt;English:&lt;/a&gt;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="en-us en-</a:t>
            </a:r>
            <a:r>
              <a:rPr lang="en-US" sz="1200" b="0" i="0" kern="1200" dirty="0" err="1">
                <a:solidFill>
                  <a:schemeClr val="tx1"/>
                </a:solidFill>
                <a:effectLst/>
                <a:latin typeface="Arial" charset="0"/>
                <a:ea typeface="+mn-ea"/>
                <a:cs typeface="+mn-cs"/>
              </a:rPr>
              <a:t>gb</a:t>
            </a:r>
            <a:r>
              <a:rPr lang="en-US" sz="1200" b="0" i="0" kern="1200" dirty="0">
                <a:solidFill>
                  <a:schemeClr val="tx1"/>
                </a:solidFill>
                <a:effectLst/>
                <a:latin typeface="Arial" charset="0"/>
                <a:ea typeface="+mn-ea"/>
                <a:cs typeface="+mn-cs"/>
              </a:rPr>
              <a:t> en-au en-</a:t>
            </a:r>
            <a:r>
              <a:rPr lang="en-US" sz="1200" b="0" i="0" kern="1200" dirty="0" err="1">
                <a:solidFill>
                  <a:schemeClr val="tx1"/>
                </a:solidFill>
                <a:effectLst/>
                <a:latin typeface="Arial" charset="0"/>
                <a:ea typeface="+mn-ea"/>
                <a:cs typeface="+mn-cs"/>
              </a:rPr>
              <a:t>nz</a:t>
            </a:r>
            <a:r>
              <a:rPr lang="en-US" sz="1200" b="0" i="0" kern="1200" dirty="0">
                <a:solidFill>
                  <a:schemeClr val="tx1"/>
                </a:solidFill>
                <a:effectLst/>
                <a:latin typeface="Arial" charset="0"/>
                <a:ea typeface="+mn-ea"/>
                <a:cs typeface="+mn-cs"/>
              </a:rPr>
              <a:t>"&gt;Hello World!&lt;/span&gt;</a:t>
            </a:r>
          </a:p>
          <a:p>
            <a:pPr fontAlgn="base"/>
            <a:r>
              <a:rPr lang="en-US" sz="1200" b="0" i="0" kern="1200" dirty="0">
                <a:solidFill>
                  <a:schemeClr val="tx1"/>
                </a:solidFill>
                <a:effectLst/>
                <a:latin typeface="Arial" charset="0"/>
                <a:ea typeface="+mn-ea"/>
                <a:cs typeface="+mn-cs"/>
              </a:rPr>
              <a:t>&lt;/div&gt;</a:t>
            </a: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portuguese</a:t>
            </a:r>
            <a:r>
              <a:rPr lang="en-US" sz="1200" b="0" i="0" kern="1200" dirty="0">
                <a:solidFill>
                  <a:schemeClr val="tx1"/>
                </a:solidFill>
                <a:effectLst/>
                <a:latin typeface="Arial" charset="0"/>
                <a:ea typeface="+mn-ea"/>
                <a:cs typeface="+mn-cs"/>
              </a:rPr>
              <a:t>"&gt;Portuguese:&lt;/a&gt;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pt</a:t>
            </a:r>
            <a:r>
              <a:rPr lang="en-US" sz="1200" b="0" i="0" kern="1200" dirty="0">
                <a:solidFill>
                  <a:schemeClr val="tx1"/>
                </a:solidFill>
                <a:effectLst/>
                <a:latin typeface="Arial" charset="0"/>
                <a:ea typeface="+mn-ea"/>
                <a:cs typeface="+mn-cs"/>
              </a:rPr>
              <a:t>"&gt;</a:t>
            </a:r>
            <a:r>
              <a:rPr lang="en-US" sz="1200" b="0" i="0" kern="1200" dirty="0" err="1">
                <a:solidFill>
                  <a:schemeClr val="tx1"/>
                </a:solidFill>
                <a:effectLst/>
                <a:latin typeface="Arial" charset="0"/>
                <a:ea typeface="+mn-ea"/>
                <a:cs typeface="+mn-cs"/>
              </a:rPr>
              <a:t>Olá</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Mundo</a:t>
            </a:r>
            <a:r>
              <a:rPr lang="en-US" sz="1200" b="0" i="0" kern="1200" dirty="0">
                <a:solidFill>
                  <a:schemeClr val="tx1"/>
                </a:solidFill>
                <a:effectLst/>
                <a:latin typeface="Arial" charset="0"/>
                <a:ea typeface="+mn-ea"/>
                <a:cs typeface="+mn-cs"/>
              </a:rPr>
              <a:t>!&lt;/span&gt;</a:t>
            </a:r>
          </a:p>
          <a:p>
            <a:pPr fontAlgn="base"/>
            <a:r>
              <a:rPr lang="en-US" sz="1200" b="0" i="0" kern="1200" dirty="0">
                <a:solidFill>
                  <a:schemeClr val="tx1"/>
                </a:solidFill>
                <a:effectLst/>
                <a:latin typeface="Arial" charset="0"/>
                <a:ea typeface="+mn-ea"/>
                <a:cs typeface="+mn-cs"/>
              </a:rPr>
              <a:t>&lt;/div&gt;</a:t>
            </a: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="http://example.cn"&gt;Chinese (Simplified):&lt;/a&gt;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-CN"&gt;</a:t>
            </a:r>
            <a:r>
              <a:rPr lang="ja-JP" altLang="en-US" sz="1200" b="0" i="0" kern="1200" dirty="0">
                <a:solidFill>
                  <a:schemeClr val="tx1"/>
                </a:solidFill>
                <a:effectLst/>
                <a:latin typeface="Arial" charset="0"/>
                <a:ea typeface="+mn-ea"/>
                <a:cs typeface="+mn-cs"/>
              </a:rPr>
              <a:t>世界您好！</a:t>
            </a:r>
            <a:r>
              <a:rPr lang="en-US" altLang="ja-JP" sz="1200" b="0" i="0" kern="1200" dirty="0">
                <a:solidFill>
                  <a:schemeClr val="tx1"/>
                </a:solidFill>
                <a:effectLst/>
                <a:latin typeface="Arial" charset="0"/>
                <a:ea typeface="+mn-ea"/>
                <a:cs typeface="+mn-cs"/>
              </a:rPr>
              <a:t>&lt;/</a:t>
            </a:r>
            <a:r>
              <a:rPr lang="en-US" sz="1200" b="0" i="0" kern="1200" dirty="0">
                <a:solidFill>
                  <a:schemeClr val="tx1"/>
                </a:solidFill>
                <a:effectLst/>
                <a:latin typeface="Arial" charset="0"/>
                <a:ea typeface="+mn-ea"/>
                <a:cs typeface="+mn-cs"/>
              </a:rPr>
              <a:t>span&gt;</a:t>
            </a:r>
          </a:p>
          <a:p>
            <a:pPr fontAlgn="base"/>
            <a:r>
              <a:rPr lang="en-US" sz="1200" b="0" i="0" kern="1200" dirty="0">
                <a:solidFill>
                  <a:schemeClr val="tx1"/>
                </a:solidFill>
                <a:effectLst/>
                <a:latin typeface="Arial" charset="0"/>
                <a:ea typeface="+mn-ea"/>
                <a:cs typeface="+mn-cs"/>
              </a:rPr>
              <a:t>&lt;/div&gt;</a:t>
            </a:r>
          </a:p>
          <a:p>
            <a:pPr fontAlgn="base"/>
            <a:r>
              <a:rPr lang="en-US" sz="1200" b="0" i="0" kern="1200" dirty="0">
                <a:solidFill>
                  <a:schemeClr val="tx1"/>
                </a:solidFill>
                <a:effectLst/>
                <a:latin typeface="Arial" charset="0"/>
                <a:ea typeface="+mn-ea"/>
                <a:cs typeface="+mn-cs"/>
              </a:rPr>
              <a:t>&lt;div class="hello-example"&gt;</a:t>
            </a:r>
          </a:p>
          <a:p>
            <a:pPr fontAlgn="base"/>
            <a:r>
              <a:rPr lang="en-US" sz="1200" b="0" i="0" kern="1200" dirty="0">
                <a:solidFill>
                  <a:schemeClr val="tx1"/>
                </a:solidFill>
                <a:effectLst/>
                <a:latin typeface="Arial" charset="0"/>
                <a:ea typeface="+mn-ea"/>
                <a:cs typeface="+mn-cs"/>
              </a:rPr>
              <a:t>    &lt;a </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="http://example.cn"&gt;Chinese (Traditional):&lt;/a&gt;</a:t>
            </a:r>
          </a:p>
          <a:p>
            <a:pPr fontAlgn="base"/>
            <a:r>
              <a:rPr lang="en-US" sz="1200" b="0" i="0" kern="1200" dirty="0">
                <a:solidFill>
                  <a:schemeClr val="tx1"/>
                </a:solidFill>
                <a:effectLst/>
                <a:latin typeface="Arial" charset="0"/>
                <a:ea typeface="+mn-ea"/>
                <a:cs typeface="+mn-cs"/>
              </a:rPr>
              <a:t>    &lt;span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-TW"&gt;</a:t>
            </a:r>
            <a:r>
              <a:rPr lang="ja-JP" altLang="en-US" sz="1200" b="0" i="0" kern="1200" dirty="0">
                <a:solidFill>
                  <a:schemeClr val="tx1"/>
                </a:solidFill>
                <a:effectLst/>
                <a:latin typeface="Arial" charset="0"/>
                <a:ea typeface="+mn-ea"/>
                <a:cs typeface="+mn-cs"/>
              </a:rPr>
              <a:t>世界您好！</a:t>
            </a:r>
            <a:r>
              <a:rPr lang="en-US" altLang="ja-JP" sz="1200" b="0" i="0" kern="1200" dirty="0">
                <a:solidFill>
                  <a:schemeClr val="tx1"/>
                </a:solidFill>
                <a:effectLst/>
                <a:latin typeface="Arial" charset="0"/>
                <a:ea typeface="+mn-ea"/>
                <a:cs typeface="+mn-cs"/>
              </a:rPr>
              <a:t>&lt;/</a:t>
            </a:r>
            <a:r>
              <a:rPr lang="en-US" sz="1200" b="0" i="0" kern="1200" dirty="0">
                <a:solidFill>
                  <a:schemeClr val="tx1"/>
                </a:solidFill>
                <a:effectLst/>
                <a:latin typeface="Arial" charset="0"/>
                <a:ea typeface="+mn-ea"/>
                <a:cs typeface="+mn-cs"/>
              </a:rPr>
              <a:t>span&gt;</a:t>
            </a:r>
          </a:p>
          <a:p>
            <a:pPr fontAlgn="base"/>
            <a:r>
              <a:rPr lang="en-US" sz="1200" b="0" i="0" kern="1200" dirty="0">
                <a:solidFill>
                  <a:schemeClr val="tx1"/>
                </a:solidFill>
                <a:effectLst/>
                <a:latin typeface="Arial" charset="0"/>
                <a:ea typeface="+mn-ea"/>
                <a:cs typeface="+mn-cs"/>
              </a:rPr>
              <a:t>&lt;/div&gt;</a:t>
            </a:r>
          </a:p>
          <a:p>
            <a:endParaRPr lang="en-US" dirty="0"/>
          </a:p>
          <a:p>
            <a:endParaRPr lang="en-US" dirty="0"/>
          </a:p>
          <a:p>
            <a:r>
              <a:rPr lang="en-US" b="1" dirty="0"/>
              <a:t>And</a:t>
            </a:r>
            <a:r>
              <a:rPr lang="en-US" b="1" baseline="0" dirty="0"/>
              <a:t> the following CSS</a:t>
            </a:r>
          </a:p>
          <a:p>
            <a:endParaRPr lang="en-US" b="1" baseline="0" dirty="0"/>
          </a:p>
          <a:p>
            <a:pPr fontAlgn="base"/>
            <a:r>
              <a:rPr lang="en-US" sz="1200" b="0" i="0" kern="1200" dirty="0">
                <a:solidFill>
                  <a:schemeClr val="tx1"/>
                </a:solidFill>
                <a:effectLst/>
                <a:latin typeface="Arial" charset="0"/>
                <a:ea typeface="+mn-ea"/>
                <a:cs typeface="+mn-cs"/>
              </a:rPr>
              <a:t>&lt;style type="text/</a:t>
            </a:r>
            <a:r>
              <a:rPr lang="en-US" sz="1200" b="0" i="0" kern="1200" dirty="0" err="1">
                <a:solidFill>
                  <a:schemeClr val="tx1"/>
                </a:solidFill>
                <a:effectLst/>
                <a:latin typeface="Arial" charset="0"/>
                <a:ea typeface="+mn-ea"/>
                <a:cs typeface="+mn-cs"/>
              </a:rPr>
              <a:t>css</a:t>
            </a:r>
            <a:r>
              <a:rPr lang="en-US" sz="1200" b="0" i="0" kern="1200" dirty="0">
                <a:solidFill>
                  <a:schemeClr val="tx1"/>
                </a:solidFill>
                <a:effectLst/>
                <a:latin typeface="Arial" charset="0"/>
                <a:ea typeface="+mn-ea"/>
                <a:cs typeface="+mn-cs"/>
              </a:rPr>
              <a:t>"&gt;</a:t>
            </a:r>
          </a:p>
          <a:p>
            <a:pPr fontAlgn="base"/>
            <a:r>
              <a:rPr lang="en-US" sz="1200" b="0" i="0" kern="1200" dirty="0">
                <a:solidFill>
                  <a:schemeClr val="tx1"/>
                </a:solidFill>
                <a:effectLst/>
                <a:latin typeface="Arial" charset="0"/>
                <a:ea typeface="+mn-ea"/>
                <a:cs typeface="+mn-cs"/>
              </a:rPr>
              <a:t>    /* All spans with a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 attribute are bold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font-weight:bold</a:t>
            </a:r>
            <a:r>
              <a:rPr lang="en-US" sz="1200" b="0" i="0" kern="1200" dirty="0">
                <a:solidFill>
                  <a:schemeClr val="tx1"/>
                </a:solidFill>
                <a:effectLst/>
                <a:latin typeface="Arial" charset="0"/>
                <a:ea typeface="+mn-ea"/>
                <a:cs typeface="+mn-cs"/>
              </a:rPr>
              <a:t>;}</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spans in Portuguese are green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pt</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color:green</a:t>
            </a:r>
            <a:r>
              <a:rPr lang="en-US" sz="1200" b="0" i="0" kern="1200" dirty="0">
                <a:solidFill>
                  <a:schemeClr val="tx1"/>
                </a:solidFill>
                <a:effectLst/>
                <a:latin typeface="Arial" charset="0"/>
                <a:ea typeface="+mn-ea"/>
                <a:cs typeface="+mn-cs"/>
              </a:rPr>
              <a:t>;}</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spans in US English are blue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~="en-us"] {color: blue;}</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Any span in Chinese is red, matches simplified (</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-CN) or traditional (</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-TW) */</a:t>
            </a:r>
          </a:p>
          <a:p>
            <a:pPr fontAlgn="base"/>
            <a:r>
              <a:rPr lang="en-US" sz="1200" b="0" i="0" kern="1200" dirty="0">
                <a:solidFill>
                  <a:schemeClr val="tx1"/>
                </a:solidFill>
                <a:effectLst/>
                <a:latin typeface="Arial" charset="0"/>
                <a:ea typeface="+mn-ea"/>
                <a:cs typeface="+mn-cs"/>
              </a:rPr>
              <a:t>    span[</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zh</a:t>
            </a:r>
            <a:r>
              <a:rPr lang="en-US" sz="1200" b="0" i="0" kern="1200" dirty="0">
                <a:solidFill>
                  <a:schemeClr val="tx1"/>
                </a:solidFill>
                <a:effectLst/>
                <a:latin typeface="Arial" charset="0"/>
                <a:ea typeface="+mn-ea"/>
                <a:cs typeface="+mn-cs"/>
              </a:rPr>
              <a:t>"] {color: red;}</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internal links have a gold background */</a:t>
            </a:r>
          </a:p>
          <a:p>
            <a:pPr fontAlgn="base"/>
            <a:r>
              <a:rPr lang="en-US" sz="1200" b="0" i="0" kern="1200" dirty="0">
                <a:solidFill>
                  <a:schemeClr val="tx1"/>
                </a:solidFill>
                <a:effectLst/>
                <a:latin typeface="Arial" charset="0"/>
                <a:ea typeface="+mn-ea"/>
                <a:cs typeface="+mn-cs"/>
              </a:rPr>
              <a:t>    a[</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background-color:gold</a:t>
            </a:r>
            <a:r>
              <a:rPr lang="en-US" sz="1200" b="0" i="0" kern="1200" dirty="0">
                <a:solidFill>
                  <a:schemeClr val="tx1"/>
                </a:solidFill>
                <a:effectLst/>
                <a:latin typeface="Arial" charset="0"/>
                <a:ea typeface="+mn-ea"/>
                <a:cs typeface="+mn-cs"/>
              </a:rPr>
              <a:t>}</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links to </a:t>
            </a:r>
            <a:r>
              <a:rPr lang="en-US" sz="1200" b="0" i="0" kern="1200" dirty="0" err="1">
                <a:solidFill>
                  <a:schemeClr val="tx1"/>
                </a:solidFill>
                <a:effectLst/>
                <a:latin typeface="Arial" charset="0"/>
                <a:ea typeface="+mn-ea"/>
                <a:cs typeface="+mn-cs"/>
              </a:rPr>
              <a:t>urls</a:t>
            </a:r>
            <a:r>
              <a:rPr lang="en-US" sz="1200" b="0" i="0" kern="1200" dirty="0">
                <a:solidFill>
                  <a:schemeClr val="tx1"/>
                </a:solidFill>
                <a:effectLst/>
                <a:latin typeface="Arial" charset="0"/>
                <a:ea typeface="+mn-ea"/>
                <a:cs typeface="+mn-cs"/>
              </a:rPr>
              <a:t> ending in ".</a:t>
            </a:r>
            <a:r>
              <a:rPr lang="en-US" sz="1200" b="0" i="0" kern="1200" dirty="0" err="1">
                <a:solidFill>
                  <a:schemeClr val="tx1"/>
                </a:solidFill>
                <a:effectLst/>
                <a:latin typeface="Arial" charset="0"/>
                <a:ea typeface="+mn-ea"/>
                <a:cs typeface="+mn-cs"/>
              </a:rPr>
              <a:t>cn</a:t>
            </a:r>
            <a:r>
              <a:rPr lang="en-US" sz="1200" b="0" i="0" kern="1200" dirty="0">
                <a:solidFill>
                  <a:schemeClr val="tx1"/>
                </a:solidFill>
                <a:effectLst/>
                <a:latin typeface="Arial" charset="0"/>
                <a:ea typeface="+mn-ea"/>
                <a:cs typeface="+mn-cs"/>
              </a:rPr>
              <a:t>" are red */</a:t>
            </a:r>
          </a:p>
          <a:p>
            <a:pPr fontAlgn="base"/>
            <a:r>
              <a:rPr lang="en-US" sz="1200" b="0" i="0" kern="1200" dirty="0">
                <a:solidFill>
                  <a:schemeClr val="tx1"/>
                </a:solidFill>
                <a:effectLst/>
                <a:latin typeface="Arial" charset="0"/>
                <a:ea typeface="+mn-ea"/>
                <a:cs typeface="+mn-cs"/>
              </a:rPr>
              <a:t>    a[</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a:t>
            </a:r>
            <a:r>
              <a:rPr lang="en-US" sz="1200" b="0" i="0" kern="1200" dirty="0" err="1">
                <a:solidFill>
                  <a:schemeClr val="tx1"/>
                </a:solidFill>
                <a:effectLst/>
                <a:latin typeface="Arial" charset="0"/>
                <a:ea typeface="+mn-ea"/>
                <a:cs typeface="+mn-cs"/>
              </a:rPr>
              <a:t>cn</a:t>
            </a:r>
            <a:r>
              <a:rPr lang="en-US" sz="1200" b="0" i="0" kern="1200" dirty="0">
                <a:solidFill>
                  <a:schemeClr val="tx1"/>
                </a:solidFill>
                <a:effectLst/>
                <a:latin typeface="Arial" charset="0"/>
                <a:ea typeface="+mn-ea"/>
                <a:cs typeface="+mn-cs"/>
              </a:rPr>
              <a:t>"] {color: red;}</a:t>
            </a:r>
          </a:p>
          <a:p>
            <a:pPr fontAlgn="base"/>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    /* All links to with "example" in the </a:t>
            </a:r>
            <a:r>
              <a:rPr lang="en-US" sz="1200" b="0" i="0" kern="1200" dirty="0" err="1">
                <a:solidFill>
                  <a:schemeClr val="tx1"/>
                </a:solidFill>
                <a:effectLst/>
                <a:latin typeface="Arial" charset="0"/>
                <a:ea typeface="+mn-ea"/>
                <a:cs typeface="+mn-cs"/>
              </a:rPr>
              <a:t>url</a:t>
            </a:r>
            <a:r>
              <a:rPr lang="en-US" sz="1200" b="0" i="0" kern="1200" dirty="0">
                <a:solidFill>
                  <a:schemeClr val="tx1"/>
                </a:solidFill>
                <a:effectLst/>
                <a:latin typeface="Arial" charset="0"/>
                <a:ea typeface="+mn-ea"/>
                <a:cs typeface="+mn-cs"/>
              </a:rPr>
              <a:t> have a grey background */</a:t>
            </a:r>
          </a:p>
          <a:p>
            <a:pPr fontAlgn="base"/>
            <a:r>
              <a:rPr lang="en-US" sz="1200" b="0" i="0" kern="1200" dirty="0">
                <a:solidFill>
                  <a:schemeClr val="tx1"/>
                </a:solidFill>
                <a:effectLst/>
                <a:latin typeface="Arial" charset="0"/>
                <a:ea typeface="+mn-ea"/>
                <a:cs typeface="+mn-cs"/>
              </a:rPr>
              <a:t>    a[</a:t>
            </a:r>
            <a:r>
              <a:rPr lang="en-US" sz="1200" b="0" i="0" kern="1200" dirty="0" err="1">
                <a:solidFill>
                  <a:schemeClr val="tx1"/>
                </a:solidFill>
                <a:effectLst/>
                <a:latin typeface="Arial" charset="0"/>
                <a:ea typeface="+mn-ea"/>
                <a:cs typeface="+mn-cs"/>
              </a:rPr>
              <a:t>href</a:t>
            </a:r>
            <a:r>
              <a:rPr lang="en-US" sz="1200" b="0" i="0" kern="1200" dirty="0">
                <a:solidFill>
                  <a:schemeClr val="tx1"/>
                </a:solidFill>
                <a:effectLst/>
                <a:latin typeface="Arial" charset="0"/>
                <a:ea typeface="+mn-ea"/>
                <a:cs typeface="+mn-cs"/>
              </a:rPr>
              <a:t>*="example"] {background-color: #CCCCCC;}</a:t>
            </a:r>
          </a:p>
          <a:p>
            <a:pPr fontAlgn="base"/>
            <a:r>
              <a:rPr lang="en-US" sz="1200" b="0" i="0" kern="1200" dirty="0">
                <a:solidFill>
                  <a:schemeClr val="tx1"/>
                </a:solidFill>
                <a:effectLst/>
                <a:latin typeface="Arial" charset="0"/>
                <a:ea typeface="+mn-ea"/>
                <a:cs typeface="+mn-cs"/>
              </a:rPr>
              <a:t>&lt;/style&gt;</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Verify</a:t>
            </a:r>
            <a:r>
              <a:rPr lang="en-US" sz="1200" b="0" i="0" kern="1200" baseline="0" dirty="0">
                <a:solidFill>
                  <a:schemeClr val="tx1"/>
                </a:solidFill>
                <a:effectLst/>
                <a:latin typeface="Arial" charset="0"/>
                <a:ea typeface="+mn-ea"/>
                <a:cs typeface="+mn-cs"/>
              </a:rPr>
              <a:t> the result in a browser</a:t>
            </a:r>
            <a:endParaRPr lang="en-US"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exceptions are </a:t>
            </a:r>
            <a:r>
              <a:rPr lang="en-US" dirty="0">
                <a:hlinkClick r:id="rId3"/>
              </a:rPr>
              <a:t>':first-child'</a:t>
            </a:r>
            <a:r>
              <a:rPr lang="en-US" dirty="0"/>
              <a:t>, which </a:t>
            </a:r>
            <a:r>
              <a:rPr lang="en-US" i="1" dirty="0"/>
              <a:t>can</a:t>
            </a:r>
            <a:r>
              <a:rPr lang="en-US" dirty="0"/>
              <a:t> be deduced from the document tree, and </a:t>
            </a:r>
            <a:r>
              <a:rPr lang="en-US" dirty="0">
                <a:hlinkClick r:id="rId4"/>
              </a:rPr>
              <a:t>':</a:t>
            </a:r>
            <a:r>
              <a:rPr lang="en-US" dirty="0" err="1">
                <a:hlinkClick r:id="rId4"/>
              </a:rPr>
              <a:t>lang</a:t>
            </a:r>
            <a:r>
              <a:rPr lang="en-US" dirty="0">
                <a:hlinkClick r:id="rId4"/>
              </a:rPr>
              <a:t>()'</a:t>
            </a:r>
            <a:r>
              <a:rPr lang="en-US" dirty="0"/>
              <a:t>, which can be deduced from the document tree in some cases</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Certain versions of HTML and XHTML also contain </a:t>
            </a:r>
            <a:r>
              <a:rPr lang="en-US" sz="1200" b="1" i="0" kern="1200" dirty="0">
                <a:solidFill>
                  <a:schemeClr val="tx1"/>
                </a:solidFill>
                <a:effectLst/>
                <a:latin typeface="Arial" charset="0"/>
                <a:ea typeface="+mn-ea"/>
                <a:cs typeface="+mn-cs"/>
              </a:rPr>
              <a:t>presentational element types</a:t>
            </a:r>
            <a:r>
              <a:rPr lang="en-US" sz="1200" b="0" i="0" kern="1200" dirty="0">
                <a:solidFill>
                  <a:schemeClr val="tx1"/>
                </a:solidFill>
                <a:effectLst/>
                <a:latin typeface="Arial" charset="0"/>
                <a:ea typeface="+mn-ea"/>
                <a:cs typeface="+mn-cs"/>
              </a:rPr>
              <a:t>—that is, elements that specify the appearance of the content, rather than structure or semantics. For example, </a:t>
            </a:r>
            <a:r>
              <a:rPr lang="en-US" dirty="0"/>
              <a:t>&lt;b&gt;</a:t>
            </a:r>
            <a:r>
              <a:rPr lang="en-US" sz="1200" b="0" i="0" kern="1200" dirty="0">
                <a:solidFill>
                  <a:schemeClr val="tx1"/>
                </a:solidFill>
                <a:effectLst/>
                <a:latin typeface="Arial" charset="0"/>
                <a:ea typeface="+mn-ea"/>
                <a:cs typeface="+mn-cs"/>
              </a:rPr>
              <a:t> and </a:t>
            </a:r>
            <a:r>
              <a:rPr lang="en-US" dirty="0"/>
              <a:t>&lt;</a:t>
            </a:r>
            <a:r>
              <a:rPr lang="en-US" dirty="0" err="1"/>
              <a:t>i</a:t>
            </a:r>
            <a:r>
              <a:rPr lang="en-US" dirty="0"/>
              <a:t>&gt;</a:t>
            </a:r>
            <a:r>
              <a:rPr lang="en-US" sz="1200" b="0" i="0" kern="1200" dirty="0">
                <a:solidFill>
                  <a:schemeClr val="tx1"/>
                </a:solidFill>
                <a:effectLst/>
                <a:latin typeface="Arial" charset="0"/>
                <a:ea typeface="+mn-ea"/>
                <a:cs typeface="+mn-cs"/>
              </a:rPr>
              <a:t> can be used to control the presentation of text, and </a:t>
            </a:r>
            <a:r>
              <a:rPr lang="en-US" dirty="0"/>
              <a:t>&lt;</a:t>
            </a:r>
            <a:r>
              <a:rPr lang="en-US" dirty="0" err="1"/>
              <a:t>hr</a:t>
            </a:r>
            <a:r>
              <a:rPr lang="en-US" dirty="0"/>
              <a:t>&gt;</a:t>
            </a:r>
            <a:r>
              <a:rPr lang="en-US" sz="1200" b="0" i="0" kern="1200" dirty="0">
                <a:solidFill>
                  <a:schemeClr val="tx1"/>
                </a:solidFill>
                <a:effectLst/>
                <a:latin typeface="Arial" charset="0"/>
                <a:ea typeface="+mn-ea"/>
                <a:cs typeface="+mn-cs"/>
              </a:rPr>
              <a:t> will insert a visible rule element. However, as these types of elements embed presentation-layer information within the content layer, they negate any advantage we may have gained by keeping the layers separate.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charset="0"/>
                <a:ea typeface="+mn-ea"/>
                <a:cs typeface="+mn-cs"/>
              </a:rPr>
              <a:t>For example, if you need two different styles for an ordered list item and an ordered list item, instead of using two rules:</a:t>
            </a:r>
          </a:p>
          <a:p>
            <a:pPr fontAlgn="base"/>
            <a:r>
              <a:rPr lang="en-US" b="1" dirty="0" err="1"/>
              <a:t>ul</a:t>
            </a:r>
            <a:r>
              <a:rPr lang="en-US" b="1" dirty="0"/>
              <a:t> li {color: blue;}</a:t>
            </a:r>
            <a:br>
              <a:rPr lang="en-US" b="1" dirty="0"/>
            </a:br>
            <a:r>
              <a:rPr lang="en-US" b="1" dirty="0" err="1"/>
              <a:t>ol</a:t>
            </a:r>
            <a:r>
              <a:rPr lang="en-US" b="1" dirty="0"/>
              <a:t> li {color: red;}</a:t>
            </a:r>
            <a:br>
              <a:rPr lang="en-US" b="1" dirty="0"/>
            </a:br>
            <a:r>
              <a:rPr lang="en-US" sz="1200" b="0" i="0" kern="1200" dirty="0">
                <a:solidFill>
                  <a:schemeClr val="tx1"/>
                </a:solidFill>
                <a:effectLst/>
                <a:latin typeface="Arial" charset="0"/>
                <a:ea typeface="+mn-ea"/>
                <a:cs typeface="+mn-cs"/>
              </a:rPr>
              <a:t>You could encode the styles into two class names and use those in your rules; </a:t>
            </a:r>
            <a:r>
              <a:rPr lang="en-US" sz="1200" b="0" i="0" kern="1200" dirty="0" err="1">
                <a:solidFill>
                  <a:schemeClr val="tx1"/>
                </a:solidFill>
                <a:effectLst/>
                <a:latin typeface="Arial" charset="0"/>
                <a:ea typeface="+mn-ea"/>
                <a:cs typeface="+mn-cs"/>
              </a:rPr>
              <a:t>e.g</a:t>
            </a:r>
            <a:r>
              <a:rPr lang="en-US" sz="1200" b="0" i="0" kern="1200" dirty="0">
                <a:solidFill>
                  <a:schemeClr val="tx1"/>
                </a:solidFill>
                <a:effectLst/>
                <a:latin typeface="Arial" charset="0"/>
                <a:ea typeface="+mn-ea"/>
                <a:cs typeface="+mn-cs"/>
              </a:rPr>
              <a:t>:</a:t>
            </a:r>
          </a:p>
          <a:p>
            <a:pPr fontAlgn="base"/>
            <a:r>
              <a:rPr lang="en-US" b="1" dirty="0"/>
              <a:t>.unordered-list-item {color: blue;}</a:t>
            </a:r>
            <a:br>
              <a:rPr lang="en-US" b="1" dirty="0"/>
            </a:br>
            <a:r>
              <a:rPr lang="en-US" b="1" dirty="0"/>
              <a:t>.ordered-list-item {color: red;}</a:t>
            </a:r>
          </a:p>
          <a:p>
            <a:pPr fontAlgn="base"/>
            <a:r>
              <a:rPr lang="en-US" sz="1200" b="0" i="0" kern="1200" dirty="0">
                <a:solidFill>
                  <a:schemeClr val="tx1"/>
                </a:solidFill>
                <a:effectLst/>
                <a:latin typeface="Arial" charset="0"/>
                <a:ea typeface="+mn-ea"/>
                <a:cs typeface="+mn-cs"/>
              </a:rPr>
              <a:t>If you must use descendant selectors, prefer child selectors, which at least only require evaluation of one additional node, not all the intermediate nodes up to an ancestor.</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facilitator should share the code packet and explain the exercise (Targeting page content – Question)</a:t>
            </a:r>
          </a:p>
          <a:p>
            <a:r>
              <a:rPr lang="en-US" baseline="0" dirty="0"/>
              <a:t>Go to the _</a:t>
            </a:r>
            <a:r>
              <a:rPr lang="en-US" baseline="0" dirty="0" err="1"/>
              <a:t>css</a:t>
            </a:r>
            <a:r>
              <a:rPr lang="en-US" baseline="0" dirty="0"/>
              <a:t> folder and open main.css. </a:t>
            </a:r>
          </a:p>
          <a:p>
            <a:r>
              <a:rPr lang="en-US" baseline="0" dirty="0"/>
              <a:t>Scroll down to the bottom and explain that the participants should target the page content based on the questions mentioned in the comments.</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39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header{</a:t>
            </a:r>
          </a:p>
          <a:p>
            <a:r>
              <a:rPr lang="en-US" dirty="0"/>
              <a:t>        width: 200px;</a:t>
            </a:r>
          </a:p>
          <a:p>
            <a:r>
              <a:rPr lang="en-US" dirty="0"/>
              <a:t>        height: 200px;</a:t>
            </a:r>
          </a:p>
          <a:p>
            <a:r>
              <a:rPr lang="en-US" dirty="0"/>
              <a:t>        background-color: #</a:t>
            </a:r>
            <a:r>
              <a:rPr lang="en-US" dirty="0" err="1"/>
              <a:t>afbcda</a:t>
            </a:r>
            <a:r>
              <a:rPr lang="en-US" dirty="0"/>
              <a:t>;</a:t>
            </a:r>
          </a:p>
          <a:p>
            <a:r>
              <a:rPr lang="en-US" dirty="0"/>
              <a:t>        margin: 30px;</a:t>
            </a:r>
          </a:p>
          <a:p>
            <a:r>
              <a:rPr lang="en-US" dirty="0"/>
              <a:t>        padding: 50px;</a:t>
            </a:r>
          </a:p>
          <a:p>
            <a:r>
              <a:rPr lang="en-US" dirty="0"/>
              <a:t>        border: 2px solid red;</a:t>
            </a:r>
          </a:p>
          <a:p>
            <a:r>
              <a:rPr lang="en-US" dirty="0"/>
              <a:t>     }</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r>
              <a:rPr lang="en-US" dirty="0"/>
              <a:t>header{</a:t>
            </a:r>
          </a:p>
          <a:p>
            <a:r>
              <a:rPr lang="en-US" dirty="0"/>
              <a:t>        width: 200px;</a:t>
            </a:r>
          </a:p>
          <a:p>
            <a:r>
              <a:rPr lang="en-US" dirty="0"/>
              <a:t>        height: 300px;</a:t>
            </a:r>
          </a:p>
          <a:p>
            <a:r>
              <a:rPr lang="en-US" dirty="0"/>
              <a:t>        background-color: #</a:t>
            </a:r>
            <a:r>
              <a:rPr lang="en-US" dirty="0" err="1"/>
              <a:t>dfacbe</a:t>
            </a:r>
            <a:r>
              <a:rPr lang="en-US" dirty="0"/>
              <a:t>;</a:t>
            </a:r>
          </a:p>
          <a:p>
            <a:r>
              <a:rPr lang="en-US" dirty="0"/>
              <a:t>        margin: 20px 30px 40px 50px;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margin: 20px 30px 40px;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margin: 20px 40px;</a:t>
            </a:r>
          </a:p>
          <a:p>
            <a:r>
              <a:rPr lang="en-US" dirty="0"/>
              <a:t>     }</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a:p>
            <a:r>
              <a:rPr lang="en-US" dirty="0"/>
              <a:t>header{</a:t>
            </a:r>
          </a:p>
          <a:p>
            <a:r>
              <a:rPr lang="en-US" dirty="0"/>
              <a:t>        width: 200px;</a:t>
            </a:r>
          </a:p>
          <a:p>
            <a:r>
              <a:rPr lang="en-US" dirty="0"/>
              <a:t>        height: 300px;</a:t>
            </a:r>
          </a:p>
          <a:p>
            <a:r>
              <a:rPr lang="en-US" dirty="0"/>
              <a:t>        background-color: #</a:t>
            </a:r>
            <a:r>
              <a:rPr lang="en-US" dirty="0" err="1"/>
              <a:t>dfacbe</a:t>
            </a:r>
            <a:r>
              <a:rPr lang="en-US" dirty="0"/>
              <a:t>;</a:t>
            </a:r>
          </a:p>
          <a:p>
            <a:r>
              <a:rPr lang="en-US" dirty="0"/>
              <a:t>       </a:t>
            </a:r>
            <a:r>
              <a:rPr lang="en-US" baseline="0" dirty="0"/>
              <a:t> padding</a:t>
            </a:r>
            <a:r>
              <a:rPr lang="en-US" dirty="0"/>
              <a:t>: 20px 30px 40px 50px;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a:t>
            </a:r>
            <a:r>
              <a:rPr lang="en-US" baseline="0" dirty="0"/>
              <a:t>padding</a:t>
            </a:r>
            <a:r>
              <a:rPr lang="en-US" dirty="0"/>
              <a:t>: 20px 30px 40px;</a:t>
            </a:r>
          </a:p>
          <a:p>
            <a:r>
              <a:rPr lang="en-US" dirty="0"/>
              <a:t>     }</a:t>
            </a:r>
          </a:p>
          <a:p>
            <a:endParaRPr lang="en-US" dirty="0"/>
          </a:p>
          <a:p>
            <a:r>
              <a:rPr lang="en-US" dirty="0"/>
              <a:t> header{</a:t>
            </a:r>
          </a:p>
          <a:p>
            <a:r>
              <a:rPr lang="en-US" dirty="0"/>
              <a:t>        width: 200px;</a:t>
            </a:r>
          </a:p>
          <a:p>
            <a:r>
              <a:rPr lang="en-US" dirty="0"/>
              <a:t>        height: 300px;</a:t>
            </a:r>
          </a:p>
          <a:p>
            <a:r>
              <a:rPr lang="en-US" dirty="0"/>
              <a:t>        background-color: #</a:t>
            </a:r>
            <a:r>
              <a:rPr lang="en-US" dirty="0" err="1"/>
              <a:t>dfacbe</a:t>
            </a:r>
            <a:r>
              <a:rPr lang="en-US" dirty="0"/>
              <a:t>;</a:t>
            </a:r>
          </a:p>
          <a:p>
            <a:r>
              <a:rPr lang="en-US" dirty="0"/>
              <a:t>        </a:t>
            </a:r>
            <a:r>
              <a:rPr lang="en-US" baseline="0" dirty="0"/>
              <a:t>padding</a:t>
            </a:r>
            <a:r>
              <a:rPr lang="en-US" dirty="0"/>
              <a:t>: 20px 40px;</a:t>
            </a:r>
          </a:p>
          <a:p>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overall saving in bandwidth is measurable. Since the style sheet is cached after the first request and can be reused for every page on the site, it doesn’t have to be downloaded with each web page. Removing all presentational markup from your web pages in favor of using CSS also reduces their size and bandwidth usage—by more than 50% in many documented cases. This benefits the site owner, through lower bandwidth and storage costs, as well as the site’s visitors, for whom the web pages load faster.</a:t>
            </a: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CSS Display and Visibility</a:t>
            </a:r>
          </a:p>
          <a:p>
            <a:endParaRPr lang="en-US" dirty="0"/>
          </a:p>
          <a:p>
            <a:r>
              <a:rPr lang="en-US" sz="1200" b="0" i="0" kern="1200" dirty="0">
                <a:solidFill>
                  <a:schemeClr val="tx1"/>
                </a:solidFill>
                <a:effectLst/>
                <a:latin typeface="Arial" charset="0"/>
                <a:ea typeface="+mn-ea"/>
                <a:cs typeface="+mn-cs"/>
              </a:rPr>
              <a:t>The display property specifies if/how an element is displayed, and the visibility property specifies if an element should be visible or hidden.</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Hiding an Element - </a:t>
            </a:r>
            <a:r>
              <a:rPr lang="en-US" sz="1200" b="0" i="0" kern="1200" dirty="0" err="1">
                <a:solidFill>
                  <a:schemeClr val="tx1"/>
                </a:solidFill>
                <a:effectLst/>
                <a:latin typeface="Arial" charset="0"/>
                <a:ea typeface="+mn-ea"/>
                <a:cs typeface="+mn-cs"/>
              </a:rPr>
              <a:t>display:none</a:t>
            </a:r>
            <a:r>
              <a:rPr lang="en-US" sz="1200" b="0" i="0" kern="1200" dirty="0">
                <a:solidFill>
                  <a:schemeClr val="tx1"/>
                </a:solidFill>
                <a:effectLst/>
                <a:latin typeface="Arial" charset="0"/>
                <a:ea typeface="+mn-ea"/>
                <a:cs typeface="+mn-cs"/>
              </a:rPr>
              <a:t> or </a:t>
            </a:r>
            <a:r>
              <a:rPr lang="en-US" sz="1200" b="0" i="0" kern="1200" dirty="0" err="1">
                <a:solidFill>
                  <a:schemeClr val="tx1"/>
                </a:solidFill>
                <a:effectLst/>
                <a:latin typeface="Arial" charset="0"/>
                <a:ea typeface="+mn-ea"/>
                <a:cs typeface="+mn-cs"/>
              </a:rPr>
              <a:t>visibility:hidden</a:t>
            </a:r>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Hiding an element can be done by setting the display property to "none" or the visibility property to "hidden". However, notice that these two methods produce different results:</a:t>
            </a:r>
          </a:p>
          <a:p>
            <a:endParaRPr lang="en-US" sz="1200" b="0" i="0" kern="1200" dirty="0">
              <a:solidFill>
                <a:schemeClr val="tx1"/>
              </a:solidFill>
              <a:effectLst/>
              <a:latin typeface="Arial" charset="0"/>
              <a:ea typeface="+mn-ea"/>
              <a:cs typeface="+mn-cs"/>
            </a:endParaRPr>
          </a:p>
          <a:p>
            <a:r>
              <a:rPr lang="en-US" sz="1200" b="0" i="0" kern="1200" dirty="0" err="1">
                <a:solidFill>
                  <a:schemeClr val="tx1"/>
                </a:solidFill>
                <a:effectLst/>
                <a:latin typeface="Arial" charset="0"/>
                <a:ea typeface="+mn-ea"/>
                <a:cs typeface="+mn-cs"/>
              </a:rPr>
              <a:t>visibility:hidden</a:t>
            </a:r>
            <a:r>
              <a:rPr lang="en-US" sz="1200" b="0" i="0" kern="1200" dirty="0">
                <a:solidFill>
                  <a:schemeClr val="tx1"/>
                </a:solidFill>
                <a:effectLst/>
                <a:latin typeface="Arial" charset="0"/>
                <a:ea typeface="+mn-ea"/>
                <a:cs typeface="+mn-cs"/>
              </a:rPr>
              <a:t> hides an element, but it will still take up the same space as before. The element will be hidden, but still affect the layout.</a:t>
            </a:r>
          </a:p>
          <a:p>
            <a:endParaRPr lang="en-US" dirty="0"/>
          </a:p>
          <a:p>
            <a:r>
              <a:rPr lang="en-US" sz="1200" b="0" i="0" kern="1200" dirty="0">
                <a:solidFill>
                  <a:schemeClr val="tx1"/>
                </a:solidFill>
                <a:effectLst/>
                <a:latin typeface="Arial" charset="0"/>
                <a:ea typeface="+mn-ea"/>
                <a:cs typeface="+mn-cs"/>
              </a:rPr>
              <a:t>Changing the display type of an element changes only how the element is displayed, NOT what kind of element it is. For example: An inline element set to </a:t>
            </a:r>
            <a:r>
              <a:rPr lang="en-US" sz="1200" b="0" i="0" kern="1200" dirty="0" err="1">
                <a:solidFill>
                  <a:schemeClr val="tx1"/>
                </a:solidFill>
                <a:effectLst/>
                <a:latin typeface="Arial" charset="0"/>
                <a:ea typeface="+mn-ea"/>
                <a:cs typeface="+mn-cs"/>
              </a:rPr>
              <a:t>display:block</a:t>
            </a:r>
            <a:r>
              <a:rPr lang="en-US" sz="1200" b="0" i="0" kern="1200" dirty="0">
                <a:solidFill>
                  <a:schemeClr val="tx1"/>
                </a:solidFill>
                <a:effectLst/>
                <a:latin typeface="Arial" charset="0"/>
                <a:ea typeface="+mn-ea"/>
                <a:cs typeface="+mn-cs"/>
              </a:rPr>
              <a:t> is not allowed to have a block element nested inside of it.</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49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Font-family</a:t>
            </a:r>
          </a:p>
          <a:p>
            <a:r>
              <a:rPr lang="en-US" sz="1200" b="0" i="0" kern="1200" dirty="0">
                <a:solidFill>
                  <a:schemeClr val="tx1"/>
                </a:solidFill>
                <a:effectLst/>
                <a:latin typeface="Arial" charset="0"/>
                <a:ea typeface="+mn-ea"/>
                <a:cs typeface="+mn-cs"/>
              </a:rPr>
              <a:t>While an element’s </a:t>
            </a:r>
            <a:r>
              <a:rPr lang="en-US" dirty="0"/>
              <a:t>font-family</a:t>
            </a:r>
            <a:r>
              <a:rPr lang="en-US" sz="1200" b="0" i="0" kern="1200" dirty="0">
                <a:solidFill>
                  <a:schemeClr val="tx1"/>
                </a:solidFill>
                <a:effectLst/>
                <a:latin typeface="Arial" charset="0"/>
                <a:ea typeface="+mn-ea"/>
                <a:cs typeface="+mn-cs"/>
              </a:rPr>
              <a:t> value will be inherited if it’s not explicitly specified, if it is specified, and none of the specified font families match an available font (this case only arises if the list doesn’t include a generic family name), the resulting property value will default to the user agent’s </a:t>
            </a:r>
            <a:r>
              <a:rPr lang="en-US" sz="1200" b="0" i="1" kern="1200" dirty="0">
                <a:solidFill>
                  <a:schemeClr val="tx1"/>
                </a:solidFill>
                <a:effectLst/>
                <a:latin typeface="Arial" charset="0"/>
                <a:ea typeface="+mn-ea"/>
                <a:cs typeface="+mn-cs"/>
                <a:hlinkClick r:id="rId3"/>
              </a:rPr>
              <a:t>initial</a:t>
            </a:r>
            <a:r>
              <a:rPr lang="en-US" sz="1200" b="0" i="0" kern="1200" dirty="0">
                <a:solidFill>
                  <a:schemeClr val="tx1"/>
                </a:solidFill>
                <a:effectLst/>
                <a:latin typeface="Arial" charset="0"/>
                <a:ea typeface="+mn-ea"/>
                <a:cs typeface="+mn-cs"/>
                <a:hlinkClick r:id="rId3"/>
              </a:rPr>
              <a:t> value</a:t>
            </a:r>
            <a:r>
              <a:rPr lang="en-US" sz="1200" b="0" i="0" kern="1200" dirty="0">
                <a:solidFill>
                  <a:schemeClr val="tx1"/>
                </a:solidFill>
                <a:effectLst/>
                <a:latin typeface="Arial" charset="0"/>
                <a:ea typeface="+mn-ea"/>
                <a:cs typeface="+mn-cs"/>
              </a:rPr>
              <a:t>, not the value inherited from the parent element, as you might expect.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Example explained – </a:t>
            </a:r>
          </a:p>
          <a:p>
            <a:endParaRPr lang="en-US" sz="1200" b="0" i="0" kern="1200" dirty="0">
              <a:solidFill>
                <a:schemeClr val="tx1"/>
              </a:solidFill>
              <a:effectLst/>
              <a:latin typeface="Arial" charset="0"/>
              <a:ea typeface="+mn-ea"/>
              <a:cs typeface="+mn-cs"/>
            </a:endParaRPr>
          </a:p>
          <a:p>
            <a:pPr marL="233362" lvl="1" indent="0">
              <a:buNone/>
            </a:pPr>
            <a:r>
              <a:rPr lang="en-US" dirty="0"/>
              <a:t>html { </a:t>
            </a:r>
          </a:p>
          <a:p>
            <a:pPr marL="233362" lvl="1" indent="0">
              <a:buNone/>
            </a:pPr>
            <a:r>
              <a:rPr lang="en-US" dirty="0"/>
              <a:t>font-family: Helvetica, Arial, "</a:t>
            </a:r>
            <a:r>
              <a:rPr lang="en-US" dirty="0" err="1"/>
              <a:t>Luxi</a:t>
            </a:r>
            <a:r>
              <a:rPr lang="en-US" dirty="0"/>
              <a:t> Sans", sans-serif; </a:t>
            </a:r>
          </a:p>
          <a:p>
            <a:pPr marL="233362" lvl="1" indent="0">
              <a:buNone/>
            </a:pPr>
            <a:r>
              <a:rPr lang="en-US" dirty="0"/>
              <a:t>}</a:t>
            </a:r>
          </a:p>
          <a:p>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This style rule sets the list of font families to be used for the root element, and, through inheritance, all elements in a given HTML document (unless overridden). If Helvetica isn’t available, the user agent will try Arial. If Arial isn’t available, </a:t>
            </a:r>
            <a:r>
              <a:rPr lang="en-US" sz="1200" b="0" i="0" kern="1200" dirty="0" err="1">
                <a:solidFill>
                  <a:schemeClr val="tx1"/>
                </a:solidFill>
                <a:effectLst/>
                <a:latin typeface="Arial" charset="0"/>
                <a:ea typeface="+mn-ea"/>
                <a:cs typeface="+mn-cs"/>
              </a:rPr>
              <a:t>Luxi</a:t>
            </a:r>
            <a:r>
              <a:rPr lang="en-US" sz="1200" b="0" i="0" kern="1200" dirty="0">
                <a:solidFill>
                  <a:schemeClr val="tx1"/>
                </a:solidFill>
                <a:effectLst/>
                <a:latin typeface="Arial" charset="0"/>
                <a:ea typeface="+mn-ea"/>
                <a:cs typeface="+mn-cs"/>
              </a:rPr>
              <a:t> Sans will be tried. If none of the font families are available, the user agent will resort to its default sans-serif font family.</a:t>
            </a:r>
          </a:p>
          <a:p>
            <a:endParaRPr lang="en-US" sz="1200" b="0" i="0" kern="1200" dirty="0">
              <a:solidFill>
                <a:schemeClr val="tx1"/>
              </a:solidFill>
              <a:effectLst/>
              <a:latin typeface="Arial" charset="0"/>
              <a:ea typeface="+mn-ea"/>
              <a:cs typeface="+mn-cs"/>
            </a:endParaRPr>
          </a:p>
          <a:p>
            <a:r>
              <a:rPr lang="en-US" b="1" dirty="0"/>
              <a:t>Font-size</a:t>
            </a:r>
          </a:p>
          <a:p>
            <a:endParaRPr lang="en-US" dirty="0"/>
          </a:p>
          <a:p>
            <a:r>
              <a:rPr lang="en-US" sz="1200" b="0" i="0" kern="1200" dirty="0">
                <a:solidFill>
                  <a:schemeClr val="tx1"/>
                </a:solidFill>
                <a:effectLst/>
                <a:latin typeface="Arial" charset="0"/>
                <a:ea typeface="+mn-ea"/>
                <a:cs typeface="+mn-cs"/>
              </a:rPr>
              <a:t>An absolute size (sometimes referred to as a </a:t>
            </a:r>
            <a:r>
              <a:rPr lang="en-US" sz="1200" b="1" i="0" kern="1200" dirty="0">
                <a:solidFill>
                  <a:schemeClr val="tx1"/>
                </a:solidFill>
                <a:effectLst/>
                <a:latin typeface="Arial" charset="0"/>
                <a:ea typeface="+mn-ea"/>
                <a:cs typeface="+mn-cs"/>
              </a:rPr>
              <a:t>T-shirt size</a:t>
            </a:r>
            <a:r>
              <a:rPr lang="en-US" sz="1200" b="0" i="0" kern="1200" dirty="0">
                <a:solidFill>
                  <a:schemeClr val="tx1"/>
                </a:solidFill>
                <a:effectLst/>
                <a:latin typeface="Arial" charset="0"/>
                <a:ea typeface="+mn-ea"/>
                <a:cs typeface="+mn-cs"/>
              </a:rPr>
              <a:t>) is specified using one of the following keywords:</a:t>
            </a:r>
          </a:p>
          <a:p>
            <a:r>
              <a:rPr lang="en-US" sz="1200" b="0" i="0" kern="1200" dirty="0">
                <a:solidFill>
                  <a:schemeClr val="tx1"/>
                </a:solidFill>
                <a:effectLst/>
                <a:latin typeface="Arial" charset="0"/>
                <a:ea typeface="+mn-ea"/>
                <a:cs typeface="+mn-cs"/>
              </a:rPr>
              <a:t>xx-small</a:t>
            </a:r>
          </a:p>
          <a:p>
            <a:r>
              <a:rPr lang="en-US" sz="1200" b="0" i="0" kern="1200" dirty="0">
                <a:solidFill>
                  <a:schemeClr val="tx1"/>
                </a:solidFill>
                <a:effectLst/>
                <a:latin typeface="Arial" charset="0"/>
                <a:ea typeface="+mn-ea"/>
                <a:cs typeface="+mn-cs"/>
              </a:rPr>
              <a:t>x-small</a:t>
            </a:r>
          </a:p>
          <a:p>
            <a:r>
              <a:rPr lang="en-US" sz="1200" b="0" i="0" kern="1200" dirty="0">
                <a:solidFill>
                  <a:schemeClr val="tx1"/>
                </a:solidFill>
                <a:effectLst/>
                <a:latin typeface="Arial" charset="0"/>
                <a:ea typeface="+mn-ea"/>
                <a:cs typeface="+mn-cs"/>
              </a:rPr>
              <a:t>small</a:t>
            </a:r>
          </a:p>
          <a:p>
            <a:r>
              <a:rPr lang="en-US" sz="1200" b="0" i="0" kern="1200" dirty="0">
                <a:solidFill>
                  <a:schemeClr val="tx1"/>
                </a:solidFill>
                <a:effectLst/>
                <a:latin typeface="Arial" charset="0"/>
                <a:ea typeface="+mn-ea"/>
                <a:cs typeface="+mn-cs"/>
              </a:rPr>
              <a:t>medium</a:t>
            </a:r>
          </a:p>
          <a:p>
            <a:r>
              <a:rPr lang="en-US" sz="1200" b="0" i="0" kern="1200" dirty="0">
                <a:solidFill>
                  <a:schemeClr val="tx1"/>
                </a:solidFill>
                <a:effectLst/>
                <a:latin typeface="Arial" charset="0"/>
                <a:ea typeface="+mn-ea"/>
                <a:cs typeface="+mn-cs"/>
              </a:rPr>
              <a:t>large</a:t>
            </a:r>
          </a:p>
          <a:p>
            <a:r>
              <a:rPr lang="en-US" sz="1200" b="0" i="0" kern="1200" dirty="0">
                <a:solidFill>
                  <a:schemeClr val="tx1"/>
                </a:solidFill>
                <a:effectLst/>
                <a:latin typeface="Arial" charset="0"/>
                <a:ea typeface="+mn-ea"/>
                <a:cs typeface="+mn-cs"/>
              </a:rPr>
              <a:t>x-large</a:t>
            </a:r>
          </a:p>
          <a:p>
            <a:r>
              <a:rPr lang="en-US" sz="1200" b="0" i="0" kern="1200" dirty="0">
                <a:solidFill>
                  <a:schemeClr val="tx1"/>
                </a:solidFill>
                <a:effectLst/>
                <a:latin typeface="Arial" charset="0"/>
                <a:ea typeface="+mn-ea"/>
                <a:cs typeface="+mn-cs"/>
              </a:rPr>
              <a:t>xx-large</a:t>
            </a:r>
          </a:p>
          <a:p>
            <a:endParaRPr lang="en-US" dirty="0"/>
          </a:p>
          <a:p>
            <a:r>
              <a:rPr lang="en-US" sz="1200" b="0" i="0" kern="1200" dirty="0">
                <a:solidFill>
                  <a:schemeClr val="tx1"/>
                </a:solidFill>
                <a:effectLst/>
                <a:latin typeface="Arial" charset="0"/>
                <a:ea typeface="+mn-ea"/>
                <a:cs typeface="+mn-cs"/>
              </a:rPr>
              <a:t>A relative size is specified using one of the following keywords:</a:t>
            </a:r>
          </a:p>
          <a:p>
            <a:r>
              <a:rPr lang="en-US" sz="1200" b="0" i="0" kern="1200" dirty="0">
                <a:solidFill>
                  <a:schemeClr val="tx1"/>
                </a:solidFill>
                <a:effectLst/>
                <a:latin typeface="Arial" charset="0"/>
                <a:ea typeface="+mn-ea"/>
                <a:cs typeface="+mn-cs"/>
              </a:rPr>
              <a:t>smaller</a:t>
            </a:r>
          </a:p>
          <a:p>
            <a:r>
              <a:rPr lang="en-US" sz="1200" b="0" i="0" kern="1200" dirty="0">
                <a:solidFill>
                  <a:schemeClr val="tx1"/>
                </a:solidFill>
                <a:effectLst/>
                <a:latin typeface="Arial" charset="0"/>
                <a:ea typeface="+mn-ea"/>
                <a:cs typeface="+mn-cs"/>
              </a:rPr>
              <a:t>larger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These style rules set the font size for paragraphs to be 80% of the parent element’s font size for screen output, and to be ten points for print output:</a:t>
            </a:r>
          </a:p>
          <a:p>
            <a:endParaRPr lang="en-US" dirty="0"/>
          </a:p>
          <a:p>
            <a:r>
              <a:rPr lang="en-US" dirty="0"/>
              <a:t>@media screen {</a:t>
            </a:r>
          </a:p>
          <a:p>
            <a:pPr lvl="1"/>
            <a:r>
              <a:rPr lang="en-US" dirty="0"/>
              <a:t> p { </a:t>
            </a:r>
          </a:p>
          <a:p>
            <a:pPr lvl="1"/>
            <a:r>
              <a:rPr lang="en-US" dirty="0"/>
              <a:t>font-size: 80%; </a:t>
            </a:r>
          </a:p>
          <a:p>
            <a:pPr lvl="1"/>
            <a:r>
              <a:rPr lang="en-US" dirty="0"/>
              <a:t>} </a:t>
            </a:r>
          </a:p>
          <a:p>
            <a:r>
              <a:rPr lang="en-US" dirty="0"/>
              <a:t>} </a:t>
            </a:r>
          </a:p>
          <a:p>
            <a:r>
              <a:rPr lang="en-US" dirty="0"/>
              <a:t>@media print { </a:t>
            </a:r>
          </a:p>
          <a:p>
            <a:pPr lvl="1"/>
            <a:r>
              <a:rPr lang="en-US" dirty="0"/>
              <a:t>p { </a:t>
            </a:r>
          </a:p>
          <a:p>
            <a:pPr lvl="1"/>
            <a:r>
              <a:rPr lang="en-US" dirty="0"/>
              <a:t>font-size: 10pt; </a:t>
            </a:r>
          </a:p>
          <a:p>
            <a:pPr lvl="1"/>
            <a:r>
              <a:rPr lang="en-US" dirty="0"/>
              <a:t>} </a:t>
            </a:r>
          </a:p>
          <a:p>
            <a:r>
              <a:rPr lang="en-US" dirty="0"/>
              <a:t>}</a:t>
            </a:r>
          </a:p>
          <a:p>
            <a:endParaRPr lang="en-US" b="1" dirty="0"/>
          </a:p>
          <a:p>
            <a:endParaRPr lang="en-US" b="1" dirty="0"/>
          </a:p>
          <a:p>
            <a:r>
              <a:rPr lang="en-US" b="1" dirty="0"/>
              <a:t>See </a:t>
            </a:r>
            <a:r>
              <a:rPr lang="en-US" dirty="0">
                <a:hlinkClick r:id="rId4"/>
              </a:rPr>
              <a:t>http://reference.sitepoint.com/css/font-size</a:t>
            </a:r>
            <a:r>
              <a:rPr lang="en-US" dirty="0"/>
              <a:t> for more information</a:t>
            </a:r>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font-weight</a:t>
            </a:r>
          </a:p>
          <a:p>
            <a:r>
              <a:rPr lang="en-US" sz="1200" b="0" i="0" kern="1200" dirty="0">
                <a:solidFill>
                  <a:schemeClr val="tx1"/>
                </a:solidFill>
                <a:effectLst/>
                <a:latin typeface="Arial" charset="0"/>
                <a:ea typeface="+mn-ea"/>
                <a:cs typeface="+mn-cs"/>
              </a:rPr>
              <a:t>The numeric values 100–900 specify font weights where each number represents a weight equal to or darker than its predecessor. 400 is considered the “normal” weight. If the specified font isn’t available in the specified weight, the font weight will be mapped to a suitable existing value.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following keywords can also be used for this property:</a:t>
            </a:r>
          </a:p>
          <a:p>
            <a:endParaRPr lang="en-US" sz="1200" b="0" i="0" kern="1200" dirty="0">
              <a:solidFill>
                <a:schemeClr val="tx1"/>
              </a:solidFill>
              <a:effectLst/>
              <a:latin typeface="Arial" charset="0"/>
              <a:ea typeface="+mn-ea"/>
              <a:cs typeface="+mn-cs"/>
            </a:endParaRPr>
          </a:p>
          <a:p>
            <a:r>
              <a:rPr lang="en-US" dirty="0"/>
              <a:t>Bold is a synonym for 700</a:t>
            </a:r>
          </a:p>
          <a:p>
            <a:endParaRPr lang="en-US" dirty="0"/>
          </a:p>
          <a:p>
            <a:r>
              <a:rPr lang="en-US" dirty="0"/>
              <a:t>Bolder selects a font weight that’s darker than that inherited from the parent element</a:t>
            </a:r>
          </a:p>
          <a:p>
            <a:endParaRPr lang="en-US" dirty="0"/>
          </a:p>
          <a:p>
            <a:r>
              <a:rPr lang="en-US" dirty="0"/>
              <a:t>Lighter selects a font weight that’s lighter than that inherited from the parent element</a:t>
            </a:r>
          </a:p>
          <a:p>
            <a:endParaRPr lang="en-US" dirty="0"/>
          </a:p>
          <a:p>
            <a:r>
              <a:rPr lang="en-US" dirty="0"/>
              <a:t>Normal is a synonym for 400</a:t>
            </a:r>
          </a:p>
          <a:p>
            <a:endParaRPr lang="en-US" dirty="0"/>
          </a:p>
          <a:p>
            <a:r>
              <a:rPr lang="en-US" b="1" dirty="0"/>
              <a:t>font-style</a:t>
            </a:r>
          </a:p>
          <a:p>
            <a:endParaRPr lang="en-US" b="1" dirty="0"/>
          </a:p>
          <a:p>
            <a:r>
              <a:rPr lang="en-US" sz="1200" b="0" i="0" kern="1200" dirty="0">
                <a:solidFill>
                  <a:schemeClr val="tx1"/>
                </a:solidFill>
                <a:effectLst/>
                <a:latin typeface="Arial" charset="0"/>
                <a:ea typeface="+mn-ea"/>
                <a:cs typeface="+mn-cs"/>
              </a:rPr>
              <a:t>Value</a:t>
            </a:r>
          </a:p>
          <a:p>
            <a:endParaRPr lang="en-US" sz="1200" b="0" i="0" kern="1200" dirty="0">
              <a:solidFill>
                <a:schemeClr val="tx1"/>
              </a:solidFill>
              <a:effectLst/>
              <a:latin typeface="Arial" charset="0"/>
              <a:ea typeface="+mn-ea"/>
              <a:cs typeface="+mn-cs"/>
            </a:endParaRPr>
          </a:p>
          <a:p>
            <a:r>
              <a:rPr lang="en-US" dirty="0"/>
              <a:t>Italic This value specifies a font that’s labeled “italic” in the user agent’s font database. If such a font isn’t available, it will use one labeled “oblique.”</a:t>
            </a:r>
          </a:p>
          <a:p>
            <a:endParaRPr lang="en-US" dirty="0"/>
          </a:p>
          <a:p>
            <a:r>
              <a:rPr lang="en-US" dirty="0"/>
              <a:t>Normal This value specifies a font classified as “normal” in the user agent’s font database. This is typically a Roman (upright) font for Latin characters.</a:t>
            </a:r>
          </a:p>
          <a:p>
            <a:endParaRPr lang="en-US" dirty="0"/>
          </a:p>
          <a:p>
            <a:r>
              <a:rPr lang="en-US" dirty="0"/>
              <a:t>Oblique This value specifies a font labeled “oblique” in the user agent’s font database. This may not be a true oblique font, but may be generated by slanting a Roman font.</a:t>
            </a:r>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text-transform</a:t>
            </a:r>
          </a:p>
          <a:p>
            <a:endParaRPr lang="en-US" b="1" dirty="0"/>
          </a:p>
          <a:p>
            <a:r>
              <a:rPr lang="en-US" dirty="0"/>
              <a:t>capitalize transforms the first character in each word to uppercase; all other characters remain unaffected—they’re not transformed to lowercase, but will appear as written in the document </a:t>
            </a:r>
          </a:p>
          <a:p>
            <a:endParaRPr lang="en-US" dirty="0"/>
          </a:p>
          <a:p>
            <a:pPr algn="l"/>
            <a:r>
              <a:rPr lang="en-US" dirty="0"/>
              <a:t>Lowercase transforms all characters to lowercase </a:t>
            </a:r>
          </a:p>
          <a:p>
            <a:endParaRPr lang="en-US" dirty="0"/>
          </a:p>
          <a:p>
            <a:r>
              <a:rPr lang="en-US" dirty="0"/>
              <a:t>None produces no capitalization effect at all</a:t>
            </a:r>
          </a:p>
          <a:p>
            <a:endParaRPr lang="en-US" dirty="0"/>
          </a:p>
          <a:p>
            <a:r>
              <a:rPr lang="en-US" dirty="0"/>
              <a:t>Uppercase transforms all characters to uppercase</a:t>
            </a:r>
          </a:p>
          <a:p>
            <a:endParaRPr lang="en-US" b="1" dirty="0"/>
          </a:p>
          <a:p>
            <a:r>
              <a:rPr lang="en-US" b="1" dirty="0"/>
              <a:t>font-variant</a:t>
            </a:r>
          </a:p>
          <a:p>
            <a:endParaRPr lang="en-US" b="1" dirty="0"/>
          </a:p>
          <a:p>
            <a:r>
              <a:rPr lang="en-US" dirty="0"/>
              <a:t>Normal The value normal specifies a font that is not a small-caps font.</a:t>
            </a:r>
          </a:p>
          <a:p>
            <a:endParaRPr lang="en-US" dirty="0"/>
          </a:p>
          <a:p>
            <a:r>
              <a:rPr lang="en-US" dirty="0"/>
              <a:t>small-caps The value small-caps specifies a font that is a small-caps font. CSS2.1 allows a user agent to use scaled-down versions of uppercase letters in lieu of true small-caps lowercase letters, and even to use ordinary uppercase letters as a replacement.</a:t>
            </a:r>
          </a:p>
          <a:p>
            <a:endParaRPr lang="en-US" b="1" dirty="0"/>
          </a:p>
          <a:p>
            <a:r>
              <a:rPr lang="en-US" b="1" dirty="0"/>
              <a:t>text-decoration</a:t>
            </a:r>
          </a:p>
          <a:p>
            <a:endParaRPr lang="en-US" b="1" dirty="0"/>
          </a:p>
          <a:p>
            <a:r>
              <a:rPr lang="en-US" dirty="0"/>
              <a:t>Blink This value makes the text blink. (Conforming user agents are allowed to ignore this value, since blinking content can be detrimental to a page’s accessibility.)</a:t>
            </a:r>
          </a:p>
          <a:p>
            <a:endParaRPr lang="en-US" dirty="0"/>
          </a:p>
          <a:p>
            <a:r>
              <a:rPr lang="en-US" dirty="0"/>
              <a:t>line-through This value draws a horizontal line through the text.</a:t>
            </a:r>
          </a:p>
          <a:p>
            <a:endParaRPr lang="en-US" dirty="0"/>
          </a:p>
          <a:p>
            <a:r>
              <a:rPr lang="en-US" dirty="0"/>
              <a:t>None This value produces no text decoration (although it doesn't undo a decoration that’s set on an ancestor element).</a:t>
            </a:r>
          </a:p>
          <a:p>
            <a:endParaRPr lang="en-US" dirty="0"/>
          </a:p>
          <a:p>
            <a:r>
              <a:rPr lang="en-US" dirty="0" err="1"/>
              <a:t>Overline</a:t>
            </a:r>
            <a:r>
              <a:rPr lang="en-US" dirty="0"/>
              <a:t> This value draws a horizontal line above the text.</a:t>
            </a:r>
          </a:p>
          <a:p>
            <a:endParaRPr lang="en-US" dirty="0"/>
          </a:p>
          <a:p>
            <a:r>
              <a:rPr lang="en-US" dirty="0"/>
              <a:t>Underline This value draws a horizontal line below the text.</a:t>
            </a:r>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Color</a:t>
            </a:r>
          </a:p>
          <a:p>
            <a:endParaRPr lang="en-US" b="1" dirty="0"/>
          </a:p>
          <a:p>
            <a:r>
              <a:rPr lang="en-US" sz="1200" b="0" i="0" kern="1200" dirty="0">
                <a:solidFill>
                  <a:schemeClr val="tx1"/>
                </a:solidFill>
                <a:effectLst/>
                <a:latin typeface="Arial" charset="0"/>
                <a:ea typeface="+mn-ea"/>
                <a:cs typeface="+mn-cs"/>
              </a:rPr>
              <a:t>It’s always good practice to set a </a:t>
            </a:r>
            <a:r>
              <a:rPr lang="en-US" dirty="0"/>
              <a:t>background-color</a:t>
            </a:r>
            <a:r>
              <a:rPr lang="en-US" sz="1200" b="0" i="0" kern="1200" dirty="0">
                <a:solidFill>
                  <a:schemeClr val="tx1"/>
                </a:solidFill>
                <a:effectLst/>
                <a:latin typeface="Arial" charset="0"/>
                <a:ea typeface="+mn-ea"/>
                <a:cs typeface="+mn-cs"/>
              </a:rPr>
              <a:t>, as we set </a:t>
            </a:r>
            <a:r>
              <a:rPr lang="en-US" dirty="0"/>
              <a:t>color</a:t>
            </a:r>
            <a:r>
              <a:rPr lang="en-US" sz="1200" b="0" i="0" kern="1200" dirty="0">
                <a:solidFill>
                  <a:schemeClr val="tx1"/>
                </a:solidFill>
                <a:effectLst/>
                <a:latin typeface="Arial" charset="0"/>
                <a:ea typeface="+mn-ea"/>
                <a:cs typeface="+mn-cs"/>
              </a:rPr>
              <a:t> to ensure that conflicts don’t arise between these values and any previous declarations or styles contained within user style sheets.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For various</a:t>
            </a:r>
            <a:r>
              <a:rPr lang="en-US" sz="1200" b="0" i="0" kern="1200" baseline="0" dirty="0">
                <a:solidFill>
                  <a:schemeClr val="tx1"/>
                </a:solidFill>
                <a:effectLst/>
                <a:latin typeface="Arial" charset="0"/>
                <a:ea typeface="+mn-ea"/>
                <a:cs typeface="+mn-cs"/>
              </a:rPr>
              <a:t> color codes, please visit </a:t>
            </a:r>
            <a:r>
              <a:rPr lang="en-US" dirty="0">
                <a:hlinkClick r:id="rId3"/>
              </a:rPr>
              <a:t>http://reference.sitepoint.com/css/colorvalues</a:t>
            </a:r>
            <a:endParaRPr lang="en-US" dirty="0"/>
          </a:p>
          <a:p>
            <a:endParaRPr lang="en-US" b="1" dirty="0"/>
          </a:p>
          <a:p>
            <a:r>
              <a:rPr lang="en-US" b="1" dirty="0"/>
              <a:t>Letter-spacing</a:t>
            </a:r>
          </a:p>
          <a:p>
            <a:endParaRPr lang="en-US" b="1" dirty="0"/>
          </a:p>
          <a:p>
            <a:r>
              <a:rPr lang="en-US" sz="1200" b="0" i="0" kern="1200" dirty="0">
                <a:solidFill>
                  <a:schemeClr val="tx1"/>
                </a:solidFill>
                <a:effectLst/>
                <a:latin typeface="Arial" charset="0"/>
                <a:ea typeface="+mn-ea"/>
                <a:cs typeface="+mn-cs"/>
              </a:rPr>
              <a:t>A length value specifies extra space to be inserted between characters </a:t>
            </a:r>
            <a:r>
              <a:rPr lang="en-US" sz="1200" b="0" i="1" kern="1200" dirty="0">
                <a:solidFill>
                  <a:schemeClr val="tx1"/>
                </a:solidFill>
                <a:effectLst/>
                <a:latin typeface="Arial" charset="0"/>
                <a:ea typeface="+mn-ea"/>
                <a:cs typeface="+mn-cs"/>
              </a:rPr>
              <a:t>in addition </a:t>
            </a:r>
            <a:r>
              <a:rPr lang="en-US" sz="1200" b="0" i="1" kern="1200" dirty="0" err="1">
                <a:solidFill>
                  <a:schemeClr val="tx1"/>
                </a:solidFill>
                <a:effectLst/>
                <a:latin typeface="Arial" charset="0"/>
                <a:ea typeface="+mn-ea"/>
                <a:cs typeface="+mn-cs"/>
              </a:rPr>
              <a:t>to</a:t>
            </a:r>
            <a:r>
              <a:rPr lang="en-US" sz="1200" b="0" i="0" kern="1200" dirty="0" err="1">
                <a:solidFill>
                  <a:schemeClr val="tx1"/>
                </a:solidFill>
                <a:effectLst/>
                <a:latin typeface="Arial" charset="0"/>
                <a:ea typeface="+mn-ea"/>
                <a:cs typeface="+mn-cs"/>
              </a:rPr>
              <a:t>the</a:t>
            </a:r>
            <a:r>
              <a:rPr lang="en-US" sz="1200" b="0" i="0" kern="1200" dirty="0">
                <a:solidFill>
                  <a:schemeClr val="tx1"/>
                </a:solidFill>
                <a:effectLst/>
                <a:latin typeface="Arial" charset="0"/>
                <a:ea typeface="+mn-ea"/>
                <a:cs typeface="+mn-cs"/>
              </a:rPr>
              <a:t> default inter-character space. This space may not be adjusted by the user agent in order to justify text.</a:t>
            </a:r>
          </a:p>
          <a:p>
            <a:r>
              <a:rPr lang="en-US" sz="1200" b="0" i="0" kern="1200" dirty="0">
                <a:solidFill>
                  <a:schemeClr val="tx1"/>
                </a:solidFill>
                <a:effectLst/>
                <a:latin typeface="Arial" charset="0"/>
                <a:ea typeface="+mn-ea"/>
                <a:cs typeface="+mn-cs"/>
              </a:rPr>
              <a:t>Percentage values are not applicable.</a:t>
            </a:r>
          </a:p>
          <a:p>
            <a:r>
              <a:rPr lang="en-US" sz="1200" b="0" i="0" kern="1200" dirty="0">
                <a:solidFill>
                  <a:schemeClr val="tx1"/>
                </a:solidFill>
                <a:effectLst/>
                <a:latin typeface="Arial" charset="0"/>
                <a:ea typeface="+mn-ea"/>
                <a:cs typeface="+mn-cs"/>
              </a:rPr>
              <a:t>Negative length values are legal.</a:t>
            </a:r>
          </a:p>
          <a:p>
            <a:r>
              <a:rPr lang="en-US" sz="1200" b="0" i="0" kern="1200" dirty="0">
                <a:solidFill>
                  <a:schemeClr val="tx1"/>
                </a:solidFill>
                <a:effectLst/>
                <a:latin typeface="Arial" charset="0"/>
                <a:ea typeface="+mn-ea"/>
                <a:cs typeface="+mn-cs"/>
              </a:rPr>
              <a:t>normal means there will be no extra space between characters. The space may be adjusted by the user agent in order to justify text.</a:t>
            </a:r>
          </a:p>
          <a:p>
            <a:r>
              <a:rPr lang="en-US" sz="1200" b="0" i="0" kern="1200" dirty="0">
                <a:solidFill>
                  <a:schemeClr val="tx1"/>
                </a:solidFill>
                <a:effectLst/>
                <a:latin typeface="Arial" charset="0"/>
                <a:ea typeface="+mn-ea"/>
                <a:cs typeface="+mn-cs"/>
              </a:rPr>
              <a:t>Note that normal and 0 are not fully equivalent. If the value is normal, the user agent is allowed to adjust the letter spacing for justified text; if the value is 0, it cannot.</a:t>
            </a:r>
          </a:p>
          <a:p>
            <a:endParaRPr lang="en-US" b="1" dirty="0"/>
          </a:p>
          <a:p>
            <a:r>
              <a:rPr lang="en-US" b="1" dirty="0"/>
              <a:t>Word-</a:t>
            </a:r>
            <a:r>
              <a:rPr lang="en-US" b="1" dirty="0" err="1"/>
              <a:t>sapacing</a:t>
            </a:r>
            <a:r>
              <a:rPr lang="en-US" b="1" baseline="0" dirty="0"/>
              <a:t> </a:t>
            </a:r>
          </a:p>
          <a:p>
            <a:endParaRPr lang="en-US" b="1" baseline="0" dirty="0"/>
          </a:p>
          <a:p>
            <a:r>
              <a:rPr lang="en-US" sz="1200" b="0" i="0" kern="1200" dirty="0">
                <a:solidFill>
                  <a:schemeClr val="tx1"/>
                </a:solidFill>
                <a:effectLst/>
                <a:latin typeface="Arial" charset="0"/>
                <a:ea typeface="+mn-ea"/>
                <a:cs typeface="+mn-cs"/>
              </a:rPr>
              <a:t>A length value specifies extra space to be inserted between words </a:t>
            </a:r>
            <a:r>
              <a:rPr lang="en-US" sz="1200" b="0" i="1" kern="1200" dirty="0">
                <a:solidFill>
                  <a:schemeClr val="tx1"/>
                </a:solidFill>
                <a:effectLst/>
                <a:latin typeface="Arial" charset="0"/>
                <a:ea typeface="+mn-ea"/>
                <a:cs typeface="+mn-cs"/>
              </a:rPr>
              <a:t>in addition to</a:t>
            </a:r>
            <a:r>
              <a:rPr lang="en-US" sz="1200" b="0" i="0" kern="1200" dirty="0">
                <a:solidFill>
                  <a:schemeClr val="tx1"/>
                </a:solidFill>
                <a:effectLst/>
                <a:latin typeface="Arial" charset="0"/>
                <a:ea typeface="+mn-ea"/>
                <a:cs typeface="+mn-cs"/>
              </a:rPr>
              <a:t> the default inter-word space.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Negative length values are legal but there may be browser specific limits.</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A value of normal means no extra space will appear between words.</a:t>
            </a:r>
          </a:p>
          <a:p>
            <a:endParaRPr lang="en-US" b="1"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line-height </a:t>
            </a:r>
          </a:p>
          <a:p>
            <a:endParaRPr lang="en-US" dirty="0"/>
          </a:p>
          <a:p>
            <a:r>
              <a:rPr lang="en-US" sz="1200" b="0" i="0" kern="1200" dirty="0">
                <a:solidFill>
                  <a:schemeClr val="tx1"/>
                </a:solidFill>
                <a:effectLst/>
                <a:latin typeface="Arial" charset="0"/>
                <a:ea typeface="+mn-ea"/>
                <a:cs typeface="+mn-cs"/>
              </a:rPr>
              <a:t>A specified length value will be the computed value for this property, and will be used in the calculation of the final height for the line box. Negative length values are illegal.</a:t>
            </a:r>
          </a:p>
          <a:p>
            <a:r>
              <a:rPr lang="en-US" sz="1200" b="0" i="0" kern="1200" dirty="0">
                <a:solidFill>
                  <a:schemeClr val="tx1"/>
                </a:solidFill>
                <a:effectLst/>
                <a:latin typeface="Arial" charset="0"/>
                <a:ea typeface="+mn-ea"/>
                <a:cs typeface="+mn-cs"/>
              </a:rPr>
              <a:t>A number value is used as a multiplier in the calculation of the value used for this property, which equals the specified number multiplied by the element’s computed font size. Child elements will inherit the specified value, not the resulting used value for this property. Negative values are illegal.</a:t>
            </a:r>
          </a:p>
          <a:p>
            <a:r>
              <a:rPr lang="en-US" sz="1200" b="0" i="0" kern="1200" dirty="0">
                <a:solidFill>
                  <a:schemeClr val="tx1"/>
                </a:solidFill>
                <a:effectLst/>
                <a:latin typeface="Arial" charset="0"/>
                <a:ea typeface="+mn-ea"/>
                <a:cs typeface="+mn-cs"/>
              </a:rPr>
              <a:t>A percentage is used as a multiplier in the same way as a number value—the computed value for the property equals the specified percentage value of the element’s computed font size. However, child elements will inherit the computed value for the property, not the specified percentage value. Again, negative values are illegal.</a:t>
            </a:r>
          </a:p>
          <a:p>
            <a:r>
              <a:rPr lang="en-US" sz="1200" b="0" i="0" kern="1200" dirty="0">
                <a:solidFill>
                  <a:schemeClr val="tx1"/>
                </a:solidFill>
                <a:effectLst/>
                <a:latin typeface="Arial" charset="0"/>
                <a:ea typeface="+mn-ea"/>
                <a:cs typeface="+mn-cs"/>
              </a:rPr>
              <a:t>normal is the normal line height, which depends on the user agent. In this case, it’s the specified value, normal, rather than the resulting used value for the property, which will be inherited by child elements.</a:t>
            </a:r>
          </a:p>
          <a:p>
            <a:endParaRPr lang="en-US" dirty="0"/>
          </a:p>
          <a:p>
            <a:r>
              <a:rPr lang="en-US" b="1" dirty="0"/>
              <a:t>text-align</a:t>
            </a:r>
          </a:p>
          <a:p>
            <a:endParaRPr lang="en-US" b="1" dirty="0"/>
          </a:p>
          <a:p>
            <a:r>
              <a:rPr lang="en-US" sz="1200" b="0" i="0" kern="1200" dirty="0">
                <a:solidFill>
                  <a:schemeClr val="tx1"/>
                </a:solidFill>
                <a:effectLst/>
                <a:latin typeface="Arial" charset="0"/>
                <a:ea typeface="+mn-ea"/>
                <a:cs typeface="+mn-cs"/>
              </a:rPr>
              <a:t>The initial value is left if direction is </a:t>
            </a:r>
            <a:r>
              <a:rPr lang="en-US" sz="1200" b="0" i="0" kern="1200" dirty="0" err="1">
                <a:solidFill>
                  <a:schemeClr val="tx1"/>
                </a:solidFill>
                <a:effectLst/>
                <a:latin typeface="Arial" charset="0"/>
                <a:ea typeface="+mn-ea"/>
                <a:cs typeface="+mn-cs"/>
              </a:rPr>
              <a:t>ltr</a:t>
            </a:r>
            <a:r>
              <a:rPr lang="en-US" sz="1200" b="0" i="0" kern="1200" dirty="0">
                <a:solidFill>
                  <a:schemeClr val="tx1"/>
                </a:solidFill>
                <a:effectLst/>
                <a:latin typeface="Arial" charset="0"/>
                <a:ea typeface="+mn-ea"/>
                <a:cs typeface="+mn-cs"/>
              </a:rPr>
              <a:t>, and right if direction is </a:t>
            </a:r>
            <a:r>
              <a:rPr lang="en-US" sz="1200" b="0" i="0" kern="1200" dirty="0" err="1">
                <a:solidFill>
                  <a:schemeClr val="tx1"/>
                </a:solidFill>
                <a:effectLst/>
                <a:latin typeface="Arial" charset="0"/>
                <a:ea typeface="+mn-ea"/>
                <a:cs typeface="+mn-cs"/>
              </a:rPr>
              <a:t>rtl</a:t>
            </a:r>
            <a:r>
              <a:rPr lang="en-US" sz="1200" b="0" i="0" kern="1200" dirty="0">
                <a:solidFill>
                  <a:schemeClr val="tx1"/>
                </a:solidFill>
                <a:effectLst/>
                <a:latin typeface="Arial" charset="0"/>
                <a:ea typeface="+mn-ea"/>
                <a:cs typeface="+mn-cs"/>
              </a:rPr>
              <a:t>.</a:t>
            </a:r>
          </a:p>
          <a:p>
            <a:endParaRPr lang="en-US" dirty="0"/>
          </a:p>
          <a:p>
            <a:r>
              <a:rPr lang="en-US" dirty="0"/>
              <a:t>Center This value makes the text center justified.</a:t>
            </a:r>
          </a:p>
          <a:p>
            <a:endParaRPr lang="en-US" dirty="0"/>
          </a:p>
          <a:p>
            <a:r>
              <a:rPr lang="en-US" dirty="0"/>
              <a:t>Justify This value makes the text left and right justified. In this case, inline boxes may be stretched in addition to being repositioned. If white-space is pre or pre-line, the alignment is set to the initial value.</a:t>
            </a:r>
          </a:p>
          <a:p>
            <a:endParaRPr lang="en-US" dirty="0"/>
          </a:p>
          <a:p>
            <a:r>
              <a:rPr lang="en-US" dirty="0"/>
              <a:t>Left This value makes the text left justified.</a:t>
            </a:r>
          </a:p>
          <a:p>
            <a:endParaRPr lang="en-US" dirty="0"/>
          </a:p>
          <a:p>
            <a:r>
              <a:rPr lang="en-US" dirty="0"/>
              <a:t>Right This value makes the text right justified.</a:t>
            </a:r>
          </a:p>
          <a:p>
            <a:endParaRPr lang="en-US" dirty="0"/>
          </a:p>
          <a:p>
            <a:r>
              <a:rPr lang="en-US" b="1" dirty="0"/>
              <a:t>text-indent</a:t>
            </a:r>
          </a:p>
          <a:p>
            <a:endParaRPr lang="en-US" b="1" dirty="0"/>
          </a:p>
          <a:p>
            <a:r>
              <a:rPr lang="en-US" sz="1200" b="0" i="0" kern="1200" dirty="0">
                <a:solidFill>
                  <a:schemeClr val="tx1"/>
                </a:solidFill>
                <a:effectLst/>
                <a:latin typeface="Arial" charset="0"/>
                <a:ea typeface="+mn-ea"/>
                <a:cs typeface="+mn-cs"/>
              </a:rPr>
              <a:t>Whereas margins and padding affect the whole block, </a:t>
            </a:r>
            <a:r>
              <a:rPr lang="en-US" dirty="0"/>
              <a:t>text-indent</a:t>
            </a:r>
            <a:r>
              <a:rPr lang="en-US" sz="1200" b="0" i="0" kern="1200" dirty="0">
                <a:solidFill>
                  <a:schemeClr val="tx1"/>
                </a:solidFill>
                <a:effectLst/>
                <a:latin typeface="Arial" charset="0"/>
                <a:ea typeface="+mn-ea"/>
                <a:cs typeface="+mn-cs"/>
              </a:rPr>
              <a:t> only applies to the first rendered line of text in the element.</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Negative values are legal.</a:t>
            </a:r>
          </a:p>
          <a:p>
            <a:r>
              <a:rPr lang="en-US" sz="1200" b="0" i="0" kern="1200" dirty="0">
                <a:solidFill>
                  <a:schemeClr val="tx1"/>
                </a:solidFill>
                <a:effectLst/>
                <a:latin typeface="Arial" charset="0"/>
                <a:ea typeface="+mn-ea"/>
                <a:cs typeface="+mn-cs"/>
              </a:rPr>
              <a:t>A length specifies an indentation of a fixed length.</a:t>
            </a:r>
          </a:p>
          <a:p>
            <a:r>
              <a:rPr lang="en-US" sz="1200" b="0" i="0" kern="1200" dirty="0">
                <a:solidFill>
                  <a:schemeClr val="tx1"/>
                </a:solidFill>
                <a:effectLst/>
                <a:latin typeface="Arial" charset="0"/>
                <a:ea typeface="+mn-ea"/>
                <a:cs typeface="+mn-cs"/>
              </a:rPr>
              <a:t>A percentage specifies an indentation that’s a percentage of the containing block’s width.</a:t>
            </a:r>
          </a:p>
          <a:p>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59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63</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effectLst/>
                <a:latin typeface="Arial" charset="0"/>
                <a:ea typeface="+mn-ea"/>
                <a:cs typeface="+mn-cs"/>
              </a:rPr>
              <a:t>Exercise: The Markup</a:t>
            </a:r>
          </a:p>
          <a:p>
            <a:endParaRPr lang="en-US" dirty="0"/>
          </a:p>
          <a:p>
            <a:pPr rtl="0" fontAlgn="base"/>
            <a:r>
              <a:rPr lang="en-US" sz="1200" b="0" i="0" kern="1200" dirty="0">
                <a:solidFill>
                  <a:schemeClr val="tx1"/>
                </a:solidFill>
                <a:effectLst/>
                <a:latin typeface="Arial" charset="0"/>
                <a:ea typeface="+mn-ea"/>
                <a:cs typeface="+mn-cs"/>
              </a:rPr>
              <a:t>&lt;!</a:t>
            </a:r>
            <a:r>
              <a:rPr lang="en-US" sz="1200" b="0" i="0" kern="1200" dirty="0" err="1">
                <a:solidFill>
                  <a:schemeClr val="tx1"/>
                </a:solidFill>
                <a:effectLst/>
                <a:latin typeface="Arial" charset="0"/>
                <a:ea typeface="+mn-ea"/>
                <a:cs typeface="+mn-cs"/>
              </a:rPr>
              <a:t>doctype</a:t>
            </a:r>
            <a:r>
              <a:rPr lang="en-US" sz="1200" b="0" i="0" kern="1200" dirty="0">
                <a:solidFill>
                  <a:schemeClr val="tx1"/>
                </a:solidFill>
                <a:effectLst/>
                <a:latin typeface="Arial" charset="0"/>
                <a:ea typeface="+mn-ea"/>
                <a:cs typeface="+mn-cs"/>
              </a:rPr>
              <a:t> html&gt;</a:t>
            </a:r>
          </a:p>
          <a:p>
            <a:pPr rtl="0" fontAlgn="base"/>
            <a:r>
              <a:rPr lang="en-US" sz="1200" b="0" i="0" kern="1200" dirty="0">
                <a:solidFill>
                  <a:schemeClr val="tx1"/>
                </a:solidFill>
                <a:effectLst/>
                <a:latin typeface="Arial" charset="0"/>
                <a:ea typeface="+mn-ea"/>
                <a:cs typeface="+mn-cs"/>
              </a:rPr>
              <a:t>&lt;html </a:t>
            </a:r>
            <a:r>
              <a:rPr lang="en-US" sz="1200" b="0" i="0" kern="1200" dirty="0" err="1">
                <a:solidFill>
                  <a:schemeClr val="tx1"/>
                </a:solidFill>
                <a:effectLst/>
                <a:latin typeface="Arial" charset="0"/>
                <a:ea typeface="+mn-ea"/>
                <a:cs typeface="+mn-cs"/>
              </a:rPr>
              <a:t>lang</a:t>
            </a:r>
            <a:r>
              <a:rPr lang="en-US" sz="1200" b="0" i="0" kern="1200" dirty="0">
                <a:solidFill>
                  <a:schemeClr val="tx1"/>
                </a:solidFill>
                <a:effectLst/>
                <a:latin typeface="Arial" charset="0"/>
                <a:ea typeface="+mn-ea"/>
                <a:cs typeface="+mn-cs"/>
              </a:rPr>
              <a:t>="en"&gt;</a:t>
            </a:r>
          </a:p>
          <a:p>
            <a:pPr rtl="0" fontAlgn="base"/>
            <a:r>
              <a:rPr lang="en-US" sz="1200" b="0" i="0" kern="1200" dirty="0">
                <a:solidFill>
                  <a:schemeClr val="tx1"/>
                </a:solidFill>
                <a:effectLst/>
                <a:latin typeface="Arial" charset="0"/>
                <a:ea typeface="+mn-ea"/>
                <a:cs typeface="+mn-cs"/>
              </a:rPr>
              <a:t>&lt;head&gt;</a:t>
            </a:r>
          </a:p>
          <a:p>
            <a:pPr rtl="0" fontAlgn="base"/>
            <a:r>
              <a:rPr lang="en-US" sz="1200" b="0" i="0" kern="1200" dirty="0">
                <a:solidFill>
                  <a:schemeClr val="tx1"/>
                </a:solidFill>
                <a:effectLst/>
                <a:latin typeface="Arial" charset="0"/>
                <a:ea typeface="+mn-ea"/>
                <a:cs typeface="+mn-cs"/>
              </a:rPr>
              <a:t>    &lt;title&gt;Normal Document Flow&lt;/title&gt;</a:t>
            </a:r>
          </a:p>
          <a:p>
            <a:pPr rtl="0" fontAlgn="base"/>
            <a:r>
              <a:rPr lang="en-US" sz="1200" b="0" i="0" kern="1200" dirty="0">
                <a:solidFill>
                  <a:schemeClr val="tx1"/>
                </a:solidFill>
                <a:effectLst/>
                <a:latin typeface="Arial" charset="0"/>
                <a:ea typeface="+mn-ea"/>
                <a:cs typeface="+mn-cs"/>
              </a:rPr>
              <a:t>    &lt;style type="text/</a:t>
            </a:r>
            <a:r>
              <a:rPr lang="en-US" sz="1200" b="0" i="0" kern="1200" dirty="0" err="1">
                <a:solidFill>
                  <a:schemeClr val="tx1"/>
                </a:solidFill>
                <a:effectLst/>
                <a:latin typeface="Arial" charset="0"/>
                <a:ea typeface="+mn-ea"/>
                <a:cs typeface="+mn-cs"/>
              </a:rPr>
              <a:t>css</a:t>
            </a:r>
            <a:r>
              <a:rPr lang="en-US" sz="1200" b="0" i="0" kern="1200" dirty="0">
                <a:solidFill>
                  <a:schemeClr val="tx1"/>
                </a:solidFill>
                <a:effectLst/>
                <a:latin typeface="Arial" charset="0"/>
                <a:ea typeface="+mn-ea"/>
                <a:cs typeface="+mn-cs"/>
              </a:rPr>
              <a:t>"&gt;</a:t>
            </a:r>
          </a:p>
          <a:p>
            <a:pPr rtl="0" fontAlgn="base"/>
            <a:r>
              <a:rPr lang="en-US" sz="1200" b="0" i="0" kern="1200" dirty="0">
                <a:solidFill>
                  <a:schemeClr val="tx1"/>
                </a:solidFill>
                <a:effectLst/>
                <a:latin typeface="Arial" charset="0"/>
                <a:ea typeface="+mn-ea"/>
                <a:cs typeface="+mn-cs"/>
              </a:rPr>
              <a:t>    &lt;/style&gt;</a:t>
            </a:r>
          </a:p>
          <a:p>
            <a:pPr rtl="0" fontAlgn="base"/>
            <a:r>
              <a:rPr lang="en-US" sz="1200" b="0" i="0" kern="1200" dirty="0">
                <a:solidFill>
                  <a:schemeClr val="tx1"/>
                </a:solidFill>
                <a:effectLst/>
                <a:latin typeface="Arial" charset="0"/>
                <a:ea typeface="+mn-ea"/>
                <a:cs typeface="+mn-cs"/>
              </a:rPr>
              <a:t>    &lt;!--[if </a:t>
            </a:r>
            <a:r>
              <a:rPr lang="en-US" sz="1200" b="0" i="0" kern="1200" dirty="0" err="1">
                <a:solidFill>
                  <a:schemeClr val="tx1"/>
                </a:solidFill>
                <a:effectLst/>
                <a:latin typeface="Arial" charset="0"/>
                <a:ea typeface="+mn-ea"/>
                <a:cs typeface="+mn-cs"/>
              </a:rPr>
              <a:t>lt</a:t>
            </a:r>
            <a:r>
              <a:rPr lang="en-US" sz="1200" b="0" i="0" kern="1200" dirty="0">
                <a:solidFill>
                  <a:schemeClr val="tx1"/>
                </a:solidFill>
                <a:effectLst/>
                <a:latin typeface="Arial" charset="0"/>
                <a:ea typeface="+mn-ea"/>
                <a:cs typeface="+mn-cs"/>
              </a:rPr>
              <a:t> IE 9]&gt;</a:t>
            </a:r>
          </a:p>
          <a:p>
            <a:pPr rtl="0" fontAlgn="base"/>
            <a:r>
              <a:rPr lang="en-US" sz="1200" b="0" i="0" kern="1200" dirty="0">
                <a:solidFill>
                  <a:schemeClr val="tx1"/>
                </a:solidFill>
                <a:effectLst/>
                <a:latin typeface="Arial" charset="0"/>
                <a:ea typeface="+mn-ea"/>
                <a:cs typeface="+mn-cs"/>
              </a:rPr>
              <a:t>        &lt;script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="https://html5shim.googlecode.com/</a:t>
            </a:r>
            <a:r>
              <a:rPr lang="en-US" sz="1200" b="0" i="0" kern="1200" dirty="0" err="1">
                <a:solidFill>
                  <a:schemeClr val="tx1"/>
                </a:solidFill>
                <a:effectLst/>
                <a:latin typeface="Arial" charset="0"/>
                <a:ea typeface="+mn-ea"/>
                <a:cs typeface="+mn-cs"/>
              </a:rPr>
              <a:t>svn</a:t>
            </a:r>
            <a:r>
              <a:rPr lang="en-US" sz="1200" b="0" i="0" kern="1200" dirty="0">
                <a:solidFill>
                  <a:schemeClr val="tx1"/>
                </a:solidFill>
                <a:effectLst/>
                <a:latin typeface="Arial" charset="0"/>
                <a:ea typeface="+mn-ea"/>
                <a:cs typeface="+mn-cs"/>
              </a:rPr>
              <a:t>/trunk/html5.js"&gt;&lt;/script&gt;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endif</a:t>
            </a:r>
            <a:r>
              <a:rPr lang="en-US" sz="1200" b="0" i="0" kern="1200" dirty="0">
                <a:solidFill>
                  <a:schemeClr val="tx1"/>
                </a:solidFill>
                <a:effectLst/>
                <a:latin typeface="Arial" charset="0"/>
                <a:ea typeface="+mn-ea"/>
                <a:cs typeface="+mn-cs"/>
              </a:rPr>
              <a:t>]--&gt;</a:t>
            </a:r>
          </a:p>
          <a:p>
            <a:pPr rtl="0" fontAlgn="base"/>
            <a:r>
              <a:rPr lang="en-US" sz="1200" b="0" i="0" kern="1200" dirty="0">
                <a:solidFill>
                  <a:schemeClr val="tx1"/>
                </a:solidFill>
                <a:effectLst/>
                <a:latin typeface="Arial" charset="0"/>
                <a:ea typeface="+mn-ea"/>
                <a:cs typeface="+mn-cs"/>
              </a:rPr>
              <a:t>&lt;/head&gt;</a:t>
            </a:r>
          </a:p>
          <a:p>
            <a:pPr rtl="0" fontAlgn="base"/>
            <a:r>
              <a:rPr lang="en-US" sz="1200" b="0" i="0" kern="1200" dirty="0">
                <a:solidFill>
                  <a:schemeClr val="tx1"/>
                </a:solidFill>
                <a:effectLst/>
                <a:latin typeface="Arial" charset="0"/>
                <a:ea typeface="+mn-ea"/>
                <a:cs typeface="+mn-cs"/>
              </a:rPr>
              <a:t>&lt;body&gt;</a:t>
            </a:r>
          </a:p>
          <a:p>
            <a:pPr rtl="0" fontAlgn="base"/>
            <a:r>
              <a:rPr lang="en-US" sz="1200" b="0" i="0" kern="1200" dirty="0">
                <a:solidFill>
                  <a:schemeClr val="tx1"/>
                </a:solidFill>
                <a:effectLst/>
                <a:latin typeface="Arial" charset="0"/>
                <a:ea typeface="+mn-ea"/>
                <a:cs typeface="+mn-cs"/>
              </a:rPr>
              <a:t>    &lt;div class="container"&gt;</a:t>
            </a:r>
          </a:p>
          <a:p>
            <a:pPr rtl="0" fontAlgn="base"/>
            <a:r>
              <a:rPr lang="en-US" sz="1200" b="0" i="0" kern="1200" dirty="0">
                <a:solidFill>
                  <a:schemeClr val="tx1"/>
                </a:solidFill>
                <a:effectLst/>
                <a:latin typeface="Arial" charset="0"/>
                <a:ea typeface="+mn-ea"/>
                <a:cs typeface="+mn-cs"/>
              </a:rPr>
              <a:t>        &lt;h1&gt;An Intro to Normal Document Flow.&lt;/h1&gt;</a:t>
            </a:r>
          </a:p>
          <a:p>
            <a:pPr rtl="0" fontAlgn="base"/>
            <a:r>
              <a:rPr lang="en-US" sz="1200" b="0" i="0" kern="1200" dirty="0">
                <a:solidFill>
                  <a:schemeClr val="tx1"/>
                </a:solidFill>
                <a:effectLst/>
                <a:latin typeface="Arial" charset="0"/>
                <a:ea typeface="+mn-ea"/>
                <a:cs typeface="+mn-cs"/>
              </a:rPr>
              <a:t>        &lt;figure class="</a:t>
            </a:r>
            <a:r>
              <a:rPr lang="en-US" sz="1200" b="0" i="0" kern="1200" dirty="0" err="1">
                <a:solidFill>
                  <a:schemeClr val="tx1"/>
                </a:solidFill>
                <a:effectLst/>
                <a:latin typeface="Arial" charset="0"/>
                <a:ea typeface="+mn-ea"/>
                <a:cs typeface="+mn-cs"/>
              </a:rPr>
              <a:t>photoGallery</a:t>
            </a:r>
            <a:r>
              <a:rPr lang="en-US" sz="1200" b="0" i="0" kern="1200" dirty="0">
                <a:solidFill>
                  <a:schemeClr val="tx1"/>
                </a:solidFill>
                <a:effectLst/>
                <a:latin typeface="Arial" charset="0"/>
                <a:ea typeface="+mn-ea"/>
                <a:cs typeface="+mn-cs"/>
              </a:rPr>
              <a:t>"&gt;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="http://placekitten.com/g/100/200"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="http://placekitten.com/g/160/200"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="http://placekitten.com/g/220/200"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="http://placekitten.com/g/180/200"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="http://placekitten.com/g/240/200" alt="" /&gt;</a:t>
            </a:r>
          </a:p>
          <a:p>
            <a:pPr rtl="0" fontAlgn="base"/>
            <a:r>
              <a:rPr lang="en-US" sz="1200" b="0" i="0" kern="1200" dirty="0">
                <a:solidFill>
                  <a:schemeClr val="tx1"/>
                </a:solidFill>
                <a:effectLst/>
                <a:latin typeface="Arial" charset="0"/>
                <a:ea typeface="+mn-ea"/>
                <a:cs typeface="+mn-cs"/>
              </a:rPr>
              <a:t>            &lt;</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src</a:t>
            </a:r>
            <a:r>
              <a:rPr lang="en-US" sz="1200" b="0" i="0" kern="1200" dirty="0">
                <a:solidFill>
                  <a:schemeClr val="tx1"/>
                </a:solidFill>
                <a:effectLst/>
                <a:latin typeface="Arial" charset="0"/>
                <a:ea typeface="+mn-ea"/>
                <a:cs typeface="+mn-cs"/>
              </a:rPr>
              <a:t>="http://placekitten.com/g/130/200" alt="" /&gt;</a:t>
            </a:r>
          </a:p>
          <a:p>
            <a:pPr rtl="0" fontAlgn="base"/>
            <a:r>
              <a:rPr lang="en-US" sz="1200" b="0" i="0" kern="1200" dirty="0">
                <a:solidFill>
                  <a:schemeClr val="tx1"/>
                </a:solidFill>
                <a:effectLst/>
                <a:latin typeface="Arial" charset="0"/>
                <a:ea typeface="+mn-ea"/>
                <a:cs typeface="+mn-cs"/>
              </a:rPr>
              <a:t>        &lt;/figure&gt;</a:t>
            </a:r>
          </a:p>
          <a:p>
            <a:pPr rtl="0" fontAlgn="base"/>
            <a:r>
              <a:rPr lang="en-US" sz="1200" b="0" i="0" kern="1200" dirty="0">
                <a:solidFill>
                  <a:schemeClr val="tx1"/>
                </a:solidFill>
                <a:effectLst/>
                <a:latin typeface="Arial" charset="0"/>
                <a:ea typeface="+mn-ea"/>
                <a:cs typeface="+mn-cs"/>
              </a:rPr>
              <a:t>        &lt;article&gt;</a:t>
            </a:r>
          </a:p>
          <a:p>
            <a:pPr rtl="0" fontAlgn="base"/>
            <a:r>
              <a:rPr lang="en-US" sz="1200" b="0" i="0" kern="1200" dirty="0">
                <a:solidFill>
                  <a:schemeClr val="tx1"/>
                </a:solidFill>
                <a:effectLst/>
                <a:latin typeface="Arial" charset="0"/>
                <a:ea typeface="+mn-ea"/>
                <a:cs typeface="+mn-cs"/>
              </a:rPr>
              <a:t>            &lt;h2&gt; Welcome to my Photo Gallery!&lt;/h2&gt;</a:t>
            </a:r>
          </a:p>
          <a:p>
            <a:pPr rtl="0" fontAlgn="base"/>
            <a:r>
              <a:rPr lang="en-US" sz="1200" b="0" i="0" kern="1200" dirty="0">
                <a:solidFill>
                  <a:schemeClr val="tx1"/>
                </a:solidFill>
                <a:effectLst/>
                <a:latin typeface="Arial" charset="0"/>
                <a:ea typeface="+mn-ea"/>
                <a:cs typeface="+mn-cs"/>
              </a:rPr>
              <a:t>            &lt;p&gt;I am the man with no name, </a:t>
            </a:r>
            <a:r>
              <a:rPr lang="en-US" sz="1200" b="0" i="0" kern="1200" dirty="0" err="1">
                <a:solidFill>
                  <a:schemeClr val="tx1"/>
                </a:solidFill>
                <a:effectLst/>
                <a:latin typeface="Arial" charset="0"/>
                <a:ea typeface="+mn-ea"/>
                <a:cs typeface="+mn-cs"/>
              </a:rPr>
              <a:t>Zapp</a:t>
            </a:r>
            <a:r>
              <a:rPr lang="en-US" sz="1200" b="0" i="0" kern="1200" dirty="0">
                <a:solidFill>
                  <a:schemeClr val="tx1"/>
                </a:solidFill>
                <a:effectLst/>
                <a:latin typeface="Arial" charset="0"/>
                <a:ea typeface="+mn-ea"/>
                <a:cs typeface="+mn-cs"/>
              </a:rPr>
              <a:t> </a:t>
            </a:r>
            <a:r>
              <a:rPr lang="en-US" sz="1200" b="0" i="0" kern="1200" dirty="0" err="1">
                <a:solidFill>
                  <a:schemeClr val="tx1"/>
                </a:solidFill>
                <a:effectLst/>
                <a:latin typeface="Arial" charset="0"/>
                <a:ea typeface="+mn-ea"/>
                <a:cs typeface="+mn-cs"/>
              </a:rPr>
              <a:t>Brannigan</a:t>
            </a:r>
            <a:r>
              <a:rPr lang="en-US" sz="1200" b="0" i="0" kern="1200" dirty="0">
                <a:solidFill>
                  <a:schemeClr val="tx1"/>
                </a:solidFill>
                <a:effectLst/>
                <a:latin typeface="Arial" charset="0"/>
                <a:ea typeface="+mn-ea"/>
                <a:cs typeface="+mn-cs"/>
              </a:rPr>
              <a:t>! Bender, being God isn't easy. If you do too much, people get dependent on you, and if you do nothing, they lose hope. You have to use a light touch. Like a safecracker, or a pickpocket. Hey, guess what you're accessories to. </a:t>
            </a:r>
            <a:r>
              <a:rPr lang="en-US" sz="1200" b="0" i="0" kern="1200" dirty="0" err="1">
                <a:solidFill>
                  <a:schemeClr val="tx1"/>
                </a:solidFill>
                <a:effectLst/>
                <a:latin typeface="Arial" charset="0"/>
                <a:ea typeface="+mn-ea"/>
                <a:cs typeface="+mn-cs"/>
              </a:rPr>
              <a:t>Leela</a:t>
            </a:r>
            <a:r>
              <a:rPr lang="en-US" sz="1200" b="0" i="0" kern="1200" dirty="0">
                <a:solidFill>
                  <a:schemeClr val="tx1"/>
                </a:solidFill>
                <a:effectLst/>
                <a:latin typeface="Arial" charset="0"/>
                <a:ea typeface="+mn-ea"/>
                <a:cs typeface="+mn-cs"/>
              </a:rPr>
              <a:t>, Bender, we're going grave robbing. Also </a:t>
            </a:r>
            <a:r>
              <a:rPr lang="en-US" sz="1200" b="0" i="0" kern="1200" dirty="0" err="1">
                <a:solidFill>
                  <a:schemeClr val="tx1"/>
                </a:solidFill>
                <a:effectLst/>
                <a:latin typeface="Arial" charset="0"/>
                <a:ea typeface="+mn-ea"/>
                <a:cs typeface="+mn-cs"/>
              </a:rPr>
              <a:t>Zoidberg</a:t>
            </a:r>
            <a:r>
              <a:rPr lang="en-US" sz="1200" b="0" i="0" kern="1200" dirty="0">
                <a:solidFill>
                  <a:schemeClr val="tx1"/>
                </a:solidFill>
                <a:effectLst/>
                <a:latin typeface="Arial" charset="0"/>
                <a:ea typeface="+mn-ea"/>
                <a:cs typeface="+mn-cs"/>
              </a:rPr>
              <a:t>. Oh dear! She's stuck in an infinite loop, and he's an idiot! Well, that's love for you.&lt;/p&gt;</a:t>
            </a:r>
          </a:p>
          <a:p>
            <a:pPr rtl="0" fontAlgn="base"/>
            <a:r>
              <a:rPr lang="en-US" sz="1200" b="0" i="0" kern="1200" dirty="0">
                <a:solidFill>
                  <a:schemeClr val="tx1"/>
                </a:solidFill>
                <a:effectLst/>
                <a:latin typeface="Arial" charset="0"/>
                <a:ea typeface="+mn-ea"/>
                <a:cs typeface="+mn-cs"/>
              </a:rPr>
              <a:t>            &lt;p&gt;Can I use the gun? Oh no! The professor will hit me! But if </a:t>
            </a:r>
            <a:r>
              <a:rPr lang="en-US" sz="1200" b="0" i="0" kern="1200" dirty="0" err="1">
                <a:solidFill>
                  <a:schemeClr val="tx1"/>
                </a:solidFill>
                <a:effectLst/>
                <a:latin typeface="Arial" charset="0"/>
                <a:ea typeface="+mn-ea"/>
                <a:cs typeface="+mn-cs"/>
              </a:rPr>
              <a:t>Zoidberg</a:t>
            </a:r>
            <a:r>
              <a:rPr lang="en-US" sz="1200" b="0" i="0" kern="1200" dirty="0">
                <a:solidFill>
                  <a:schemeClr val="tx1"/>
                </a:solidFill>
                <a:effectLst/>
                <a:latin typeface="Arial" charset="0"/>
                <a:ea typeface="+mn-ea"/>
                <a:cs typeface="+mn-cs"/>
              </a:rPr>
              <a:t> 'fixes' </a:t>
            </a:r>
            <a:r>
              <a:rPr lang="en-US" sz="1200" b="0" i="0" kern="1200" dirty="0" err="1">
                <a:solidFill>
                  <a:schemeClr val="tx1"/>
                </a:solidFill>
                <a:effectLst/>
                <a:latin typeface="Arial" charset="0"/>
                <a:ea typeface="+mn-ea"/>
                <a:cs typeface="+mn-cs"/>
              </a:rPr>
              <a:t>it&amp;hellip</a:t>
            </a:r>
            <a:r>
              <a:rPr lang="en-US" sz="1200" b="0" i="0" kern="1200" dirty="0">
                <a:solidFill>
                  <a:schemeClr val="tx1"/>
                </a:solidFill>
                <a:effectLst/>
                <a:latin typeface="Arial" charset="0"/>
                <a:ea typeface="+mn-ea"/>
                <a:cs typeface="+mn-cs"/>
              </a:rPr>
              <a:t>; then perhaps gifts! Fry! Quit doing the right thing, you jerk! Who's brave enough to fly into something we all keep calling a death sphere? I haven't felt much of anything since my guinea pig died.&lt;/p&gt;</a:t>
            </a:r>
          </a:p>
          <a:p>
            <a:pPr rtl="0" fontAlgn="base"/>
            <a:r>
              <a:rPr lang="en-US" sz="1200" b="0" i="0" kern="1200" dirty="0">
                <a:solidFill>
                  <a:schemeClr val="tx1"/>
                </a:solidFill>
                <a:effectLst/>
                <a:latin typeface="Arial" charset="0"/>
                <a:ea typeface="+mn-ea"/>
                <a:cs typeface="+mn-cs"/>
              </a:rPr>
              <a:t>        &lt;/article&gt;</a:t>
            </a:r>
          </a:p>
          <a:p>
            <a:pPr rtl="0" fontAlgn="base"/>
            <a:r>
              <a:rPr lang="en-US" sz="1200" b="0" i="0" kern="1200" dirty="0">
                <a:solidFill>
                  <a:schemeClr val="tx1"/>
                </a:solidFill>
                <a:effectLst/>
                <a:latin typeface="Arial" charset="0"/>
                <a:ea typeface="+mn-ea"/>
                <a:cs typeface="+mn-cs"/>
              </a:rPr>
              <a:t>    &lt;/div&gt;</a:t>
            </a:r>
          </a:p>
          <a:p>
            <a:pPr rtl="0" fontAlgn="base"/>
            <a:r>
              <a:rPr lang="en-US" sz="1200" b="0" i="0" kern="1200" dirty="0">
                <a:solidFill>
                  <a:schemeClr val="tx1"/>
                </a:solidFill>
                <a:effectLst/>
                <a:latin typeface="Arial" charset="0"/>
                <a:ea typeface="+mn-ea"/>
                <a:cs typeface="+mn-cs"/>
              </a:rPr>
              <a:t>    &lt;footer&gt;</a:t>
            </a:r>
          </a:p>
          <a:p>
            <a:pPr rtl="0" fontAlgn="base"/>
            <a:r>
              <a:rPr lang="en-US" sz="1200" b="0" i="0" kern="1200" dirty="0">
                <a:solidFill>
                  <a:schemeClr val="tx1"/>
                </a:solidFill>
                <a:effectLst/>
                <a:latin typeface="Arial" charset="0"/>
                <a:ea typeface="+mn-ea"/>
                <a:cs typeface="+mn-cs"/>
              </a:rPr>
              <a:t>    &lt;/footer&gt;</a:t>
            </a:r>
          </a:p>
          <a:p>
            <a:pPr rtl="0" fontAlgn="base"/>
            <a:r>
              <a:rPr lang="en-US" sz="1200" b="0" i="0" kern="1200" dirty="0">
                <a:solidFill>
                  <a:schemeClr val="tx1"/>
                </a:solidFill>
                <a:effectLst/>
                <a:latin typeface="Arial" charset="0"/>
                <a:ea typeface="+mn-ea"/>
                <a:cs typeface="+mn-cs"/>
              </a:rPr>
              <a:t>&lt;/body&gt;</a:t>
            </a:r>
          </a:p>
          <a:p>
            <a:pPr rtl="0" fontAlgn="base"/>
            <a:r>
              <a:rPr lang="en-US" sz="1200" b="0" i="0" kern="1200" dirty="0">
                <a:solidFill>
                  <a:schemeClr val="tx1"/>
                </a:solidFill>
                <a:effectLst/>
                <a:latin typeface="Arial" charset="0"/>
                <a:ea typeface="+mn-ea"/>
                <a:cs typeface="+mn-cs"/>
              </a:rPr>
              <a:t>&lt;/html&gt;</a:t>
            </a:r>
          </a:p>
          <a:p>
            <a:endParaRPr lang="en-US" dirty="0"/>
          </a:p>
          <a:p>
            <a:r>
              <a:rPr lang="en-US" dirty="0"/>
              <a:t>Normal Document flow illustrated</a:t>
            </a:r>
          </a:p>
          <a:p>
            <a:endParaRPr lang="en-US" dirty="0"/>
          </a:p>
          <a:p>
            <a:pPr fontAlgn="base"/>
            <a:r>
              <a:rPr lang="en-US" sz="1200" b="0" i="0" kern="1200" dirty="0">
                <a:solidFill>
                  <a:schemeClr val="tx1"/>
                </a:solidFill>
                <a:effectLst/>
                <a:latin typeface="Arial" charset="0"/>
                <a:ea typeface="+mn-ea"/>
                <a:cs typeface="+mn-cs"/>
              </a:rPr>
              <a:t>The images display in one line, until the width of the parent element, in this case the figure (set to 100% of the viewport, but probably with some margins by default) is filled. And although you can’t see it yet, all block level elements, such as the div, the figure and the article, are on their own line.</a:t>
            </a:r>
          </a:p>
          <a:p>
            <a:pPr fontAlgn="base"/>
            <a:r>
              <a:rPr lang="en-US" sz="1200" b="0" i="0" kern="1200" dirty="0">
                <a:solidFill>
                  <a:schemeClr val="tx1"/>
                </a:solidFill>
                <a:effectLst/>
                <a:latin typeface="Arial" charset="0"/>
                <a:ea typeface="+mn-ea"/>
                <a:cs typeface="+mn-cs"/>
              </a:rPr>
              <a:t>This is Normal Document Flow in action. Now, just resize the browser for a second. Yep, it’s fluid! Well, perhaps not </a:t>
            </a:r>
            <a:r>
              <a:rPr lang="en-US" sz="1200" b="0" i="1" kern="1200" dirty="0">
                <a:solidFill>
                  <a:schemeClr val="tx1"/>
                </a:solidFill>
                <a:effectLst/>
                <a:latin typeface="Arial" charset="0"/>
                <a:ea typeface="+mn-ea"/>
                <a:cs typeface="+mn-cs"/>
              </a:rPr>
              <a:t>completely</a:t>
            </a:r>
            <a:r>
              <a:rPr lang="en-US" sz="1200" b="0" i="0" kern="1200" dirty="0">
                <a:solidFill>
                  <a:schemeClr val="tx1"/>
                </a:solidFill>
                <a:effectLst/>
                <a:latin typeface="Arial" charset="0"/>
                <a:ea typeface="+mn-ea"/>
                <a:cs typeface="+mn-cs"/>
              </a:rPr>
              <a:t> fluid as we’ve come to understand it – the images retain their dimensions irrespective of the viewport. Still, your layouts will always be fluid by default.</a:t>
            </a:r>
          </a:p>
          <a:p>
            <a:endParaRPr lang="en-US" dirty="0"/>
          </a:p>
          <a:p>
            <a:endParaRPr lang="en-US" dirty="0"/>
          </a:p>
          <a:p>
            <a:r>
              <a:rPr lang="en-US" dirty="0"/>
              <a:t>Now add</a:t>
            </a:r>
            <a:r>
              <a:rPr lang="en-US" baseline="0" dirty="0"/>
              <a:t> the following CSS in style</a:t>
            </a:r>
          </a:p>
          <a:p>
            <a:endParaRPr lang="en-US" baseline="0" dirty="0"/>
          </a:p>
          <a:p>
            <a:pPr rtl="0" fontAlgn="base"/>
            <a:r>
              <a:rPr lang="en-US" sz="1200" b="0" i="0" kern="1200" dirty="0">
                <a:solidFill>
                  <a:schemeClr val="tx1"/>
                </a:solidFill>
                <a:effectLst/>
                <a:latin typeface="Arial" charset="0"/>
                <a:ea typeface="+mn-ea"/>
                <a:cs typeface="+mn-cs"/>
              </a:rPr>
              <a:t>.container {</a:t>
            </a:r>
          </a:p>
          <a:p>
            <a:pPr rtl="0" fontAlgn="base"/>
            <a:r>
              <a:rPr lang="en-US" sz="1200" b="0" i="0" kern="1200" dirty="0">
                <a:solidFill>
                  <a:schemeClr val="tx1"/>
                </a:solidFill>
                <a:effectLst/>
                <a:latin typeface="Arial" charset="0"/>
                <a:ea typeface="+mn-ea"/>
                <a:cs typeface="+mn-cs"/>
              </a:rPr>
              <a:t>    background: #f2f2f2;</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article {</a:t>
            </a:r>
          </a:p>
          <a:p>
            <a:pPr rtl="0" fontAlgn="base"/>
            <a:r>
              <a:rPr lang="en-US" sz="1200" b="0" i="0" kern="1200" dirty="0">
                <a:solidFill>
                  <a:schemeClr val="tx1"/>
                </a:solidFill>
                <a:effectLst/>
                <a:latin typeface="Arial" charset="0"/>
                <a:ea typeface="+mn-ea"/>
                <a:cs typeface="+mn-cs"/>
              </a:rPr>
              <a:t>    background: #8B0000;</a:t>
            </a:r>
          </a:p>
          <a:p>
            <a:pPr rtl="0" fontAlgn="base"/>
            <a:r>
              <a:rPr lang="en-US" sz="1200" b="0" i="0" kern="1200" dirty="0">
                <a:solidFill>
                  <a:schemeClr val="tx1"/>
                </a:solidFill>
                <a:effectLst/>
                <a:latin typeface="Arial" charset="0"/>
                <a:ea typeface="+mn-ea"/>
                <a:cs typeface="+mn-cs"/>
              </a:rPr>
              <a:t>}</a:t>
            </a:r>
          </a:p>
          <a:p>
            <a:endParaRPr lang="en-US" dirty="0"/>
          </a:p>
          <a:p>
            <a:r>
              <a:rPr lang="en-US" sz="1200" b="0" i="0" kern="1200" dirty="0">
                <a:solidFill>
                  <a:schemeClr val="tx1"/>
                </a:solidFill>
                <a:effectLst/>
                <a:latin typeface="Arial" charset="0"/>
                <a:ea typeface="+mn-ea"/>
                <a:cs typeface="+mn-cs"/>
              </a:rPr>
              <a:t>It should be apparent as to how block-level elements are displayed.</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Replace the CSS you already have, for this:</a:t>
            </a:r>
          </a:p>
          <a:p>
            <a:endParaRPr lang="en-US" sz="1200" b="0" i="0" kern="1200" dirty="0">
              <a:solidFill>
                <a:schemeClr val="tx1"/>
              </a:solidFill>
              <a:effectLst/>
              <a:latin typeface="Arial" charset="0"/>
              <a:ea typeface="+mn-ea"/>
              <a:cs typeface="+mn-cs"/>
            </a:endParaRPr>
          </a:p>
          <a:p>
            <a:pPr rtl="0" fontAlgn="base"/>
            <a:r>
              <a:rPr lang="en-US" sz="1200" b="0" i="0" kern="1200" dirty="0">
                <a:solidFill>
                  <a:schemeClr val="tx1"/>
                </a:solidFill>
                <a:effectLst/>
                <a:latin typeface="Arial" charset="0"/>
                <a:ea typeface="+mn-ea"/>
                <a:cs typeface="+mn-cs"/>
              </a:rPr>
              <a:t>.container {</a:t>
            </a:r>
          </a:p>
          <a:p>
            <a:pPr rtl="0" fontAlgn="base"/>
            <a:r>
              <a:rPr lang="en-US" sz="1200" b="0" i="0" kern="1200" dirty="0">
                <a:solidFill>
                  <a:schemeClr val="tx1"/>
                </a:solidFill>
                <a:effectLst/>
                <a:latin typeface="Arial" charset="0"/>
                <a:ea typeface="+mn-ea"/>
                <a:cs typeface="+mn-cs"/>
              </a:rPr>
              <a:t>    width: 65%;</a:t>
            </a:r>
          </a:p>
          <a:p>
            <a:pPr rtl="0" fontAlgn="base"/>
            <a:r>
              <a:rPr lang="en-US" sz="1200" b="0" i="0" kern="1200" dirty="0">
                <a:solidFill>
                  <a:schemeClr val="tx1"/>
                </a:solidFill>
                <a:effectLst/>
                <a:latin typeface="Arial" charset="0"/>
                <a:ea typeface="+mn-ea"/>
                <a:cs typeface="+mn-cs"/>
              </a:rPr>
              <a:t>    margin:0 auto;</a:t>
            </a:r>
          </a:p>
          <a:p>
            <a:pPr rtl="0" fontAlgn="base"/>
            <a:r>
              <a:rPr lang="en-US" sz="1200" b="0" i="0" kern="1200" dirty="0">
                <a:solidFill>
                  <a:schemeClr val="tx1"/>
                </a:solidFill>
                <a:effectLst/>
                <a:latin typeface="Arial" charset="0"/>
                <a:ea typeface="+mn-ea"/>
                <a:cs typeface="+mn-cs"/>
              </a:rPr>
              <a:t>    background: #f2f2f2;</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figure </a:t>
            </a:r>
            <a:r>
              <a:rPr lang="en-US" sz="1200" b="0" i="0" kern="1200" dirty="0" err="1">
                <a:solidFill>
                  <a:schemeClr val="tx1"/>
                </a:solidFill>
                <a:effectLst/>
                <a:latin typeface="Arial" charset="0"/>
                <a:ea typeface="+mn-ea"/>
                <a:cs typeface="+mn-cs"/>
              </a:rPr>
              <a:t>img</a:t>
            </a:r>
            <a:r>
              <a:rPr lang="en-US" sz="1200" b="0" i="0" kern="1200" dirty="0">
                <a:solidFill>
                  <a:schemeClr val="tx1"/>
                </a:solidFill>
                <a:effectLst/>
                <a:latin typeface="Arial" charset="0"/>
                <a:ea typeface="+mn-ea"/>
                <a:cs typeface="+mn-cs"/>
              </a:rPr>
              <a:t> {</a:t>
            </a:r>
          </a:p>
          <a:p>
            <a:pPr rtl="0" fontAlgn="base"/>
            <a:r>
              <a:rPr lang="en-US" sz="1200" b="0" i="0" kern="1200" dirty="0">
                <a:solidFill>
                  <a:schemeClr val="tx1"/>
                </a:solidFill>
                <a:effectLst/>
                <a:latin typeface="Arial" charset="0"/>
                <a:ea typeface="+mn-ea"/>
                <a:cs typeface="+mn-cs"/>
              </a:rPr>
              <a:t>    padding-left: 10px;</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h1 {</a:t>
            </a:r>
          </a:p>
          <a:p>
            <a:pPr rtl="0" fontAlgn="base"/>
            <a:r>
              <a:rPr lang="en-US" sz="1200" b="0" i="0" kern="1200" dirty="0">
                <a:solidFill>
                  <a:schemeClr val="tx1"/>
                </a:solidFill>
                <a:effectLst/>
                <a:latin typeface="Arial" charset="0"/>
                <a:ea typeface="+mn-ea"/>
                <a:cs typeface="+mn-cs"/>
              </a:rPr>
              <a:t>    font-family: Verdana, Geneva, Arial, Helvetica, sans-serif;</a:t>
            </a:r>
          </a:p>
          <a:p>
            <a:pPr rtl="0" fontAlgn="base"/>
            <a:r>
              <a:rPr lang="en-US" sz="1200" b="0" i="0" kern="1200" dirty="0">
                <a:solidFill>
                  <a:schemeClr val="tx1"/>
                </a:solidFill>
                <a:effectLst/>
                <a:latin typeface="Arial" charset="0"/>
                <a:ea typeface="+mn-ea"/>
                <a:cs typeface="+mn-cs"/>
              </a:rPr>
              <a:t>    color: #8B0000;</a:t>
            </a:r>
          </a:p>
          <a:p>
            <a:pPr rtl="0" fontAlgn="base"/>
            <a:r>
              <a:rPr lang="en-US" sz="1200" b="0" i="0" kern="1200" dirty="0">
                <a:solidFill>
                  <a:schemeClr val="tx1"/>
                </a:solidFill>
                <a:effectLst/>
                <a:latin typeface="Arial" charset="0"/>
                <a:ea typeface="+mn-ea"/>
                <a:cs typeface="+mn-cs"/>
              </a:rPr>
              <a:t>    padding-left: 10px;</a:t>
            </a:r>
          </a:p>
          <a:p>
            <a:pPr rtl="0" fontAlgn="base"/>
            <a:r>
              <a:rPr lang="en-US" sz="1200" b="0" i="0" kern="1200" dirty="0">
                <a:solidFill>
                  <a:schemeClr val="tx1"/>
                </a:solidFill>
                <a:effectLst/>
                <a:latin typeface="Arial" charset="0"/>
                <a:ea typeface="+mn-ea"/>
                <a:cs typeface="+mn-cs"/>
              </a:rPr>
              <a:t>}</a:t>
            </a:r>
          </a:p>
          <a:p>
            <a:pPr rtl="0" fontAlgn="base"/>
            <a:r>
              <a:rPr lang="en-US" sz="1200" b="0" i="0" kern="1200" dirty="0">
                <a:solidFill>
                  <a:schemeClr val="tx1"/>
                </a:solidFill>
                <a:effectLst/>
                <a:latin typeface="Arial" charset="0"/>
                <a:ea typeface="+mn-ea"/>
                <a:cs typeface="+mn-cs"/>
              </a:rPr>
              <a:t>article {</a:t>
            </a:r>
          </a:p>
          <a:p>
            <a:pPr rtl="0" fontAlgn="base"/>
            <a:r>
              <a:rPr lang="en-US" sz="1200" b="0" i="0" kern="1200" dirty="0">
                <a:solidFill>
                  <a:schemeClr val="tx1"/>
                </a:solidFill>
                <a:effectLst/>
                <a:latin typeface="Arial" charset="0"/>
                <a:ea typeface="+mn-ea"/>
                <a:cs typeface="+mn-cs"/>
              </a:rPr>
              <a:t>    background: #8B0000;</a:t>
            </a:r>
          </a:p>
          <a:p>
            <a:pPr rtl="0" fontAlgn="base"/>
            <a:r>
              <a:rPr lang="en-US" sz="1200" b="0" i="0" kern="1200" dirty="0">
                <a:solidFill>
                  <a:schemeClr val="tx1"/>
                </a:solidFill>
                <a:effectLst/>
                <a:latin typeface="Arial" charset="0"/>
                <a:ea typeface="+mn-ea"/>
                <a:cs typeface="+mn-cs"/>
              </a:rPr>
              <a:t>    color: #f2f2f2;</a:t>
            </a:r>
          </a:p>
          <a:p>
            <a:pPr rtl="0" fontAlgn="base"/>
            <a:r>
              <a:rPr lang="en-US" sz="1200" b="0" i="0" kern="1200" dirty="0">
                <a:solidFill>
                  <a:schemeClr val="tx1"/>
                </a:solidFill>
                <a:effectLst/>
                <a:latin typeface="Arial" charset="0"/>
                <a:ea typeface="+mn-ea"/>
                <a:cs typeface="+mn-cs"/>
              </a:rPr>
              <a:t>    padding: 10px;</a:t>
            </a:r>
          </a:p>
          <a:p>
            <a:pPr rtl="0" fontAlgn="base"/>
            <a:r>
              <a:rPr lang="en-US" sz="1200" b="0" i="0" kern="1200" dirty="0">
                <a:solidFill>
                  <a:schemeClr val="tx1"/>
                </a:solidFill>
                <a:effectLst/>
                <a:latin typeface="Arial" charset="0"/>
                <a:ea typeface="+mn-ea"/>
                <a:cs typeface="+mn-cs"/>
              </a:rPr>
              <a:t>}</a:t>
            </a:r>
          </a:p>
          <a:p>
            <a:endParaRPr lang="en-US" dirty="0"/>
          </a:p>
          <a:p>
            <a:pPr fontAlgn="base"/>
            <a:r>
              <a:rPr lang="en-US" sz="1200" b="0" i="0" kern="1200" dirty="0">
                <a:solidFill>
                  <a:schemeClr val="tx1"/>
                </a:solidFill>
                <a:effectLst/>
                <a:latin typeface="Arial" charset="0"/>
                <a:ea typeface="+mn-ea"/>
                <a:cs typeface="+mn-cs"/>
              </a:rPr>
              <a:t>In this CSS we have designated the width of the container to 65%. We could also have used a fixed pixel value, but percentages retain the fluid nature of the document and demonstrate the document flow more effectively. We’ve also centered the page using margin: 0 auto.</a:t>
            </a:r>
          </a:p>
          <a:p>
            <a:pPr fontAlgn="base"/>
            <a:r>
              <a:rPr lang="en-US" sz="1200" b="0" i="0" kern="1200" dirty="0">
                <a:solidFill>
                  <a:schemeClr val="tx1"/>
                </a:solidFill>
                <a:effectLst/>
                <a:latin typeface="Arial" charset="0"/>
                <a:ea typeface="+mn-ea"/>
                <a:cs typeface="+mn-cs"/>
              </a:rPr>
              <a:t>The rest is all about aesthetics. We’ve added some padding to give everything some breathing space, specified the fonts and font colors, that’s about it.</a:t>
            </a:r>
          </a:p>
          <a:p>
            <a:pPr fontAlgn="base"/>
            <a:endParaRPr lang="en-US" sz="1200" b="0" i="0" kern="1200" dirty="0">
              <a:solidFill>
                <a:schemeClr val="tx1"/>
              </a:solidFill>
              <a:effectLst/>
              <a:latin typeface="Arial" charset="0"/>
              <a:ea typeface="+mn-ea"/>
              <a:cs typeface="+mn-cs"/>
            </a:endParaRPr>
          </a:p>
          <a:p>
            <a:pPr fontAlgn="base"/>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64</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markup</a:t>
            </a:r>
          </a:p>
          <a:p>
            <a:endParaRPr lang="en-US" dirty="0"/>
          </a:p>
          <a:p>
            <a:r>
              <a:rPr lang="en-US" dirty="0"/>
              <a:t>&lt;!DOCTYPE html&gt;</a:t>
            </a:r>
          </a:p>
          <a:p>
            <a:r>
              <a:rPr lang="en-US" dirty="0"/>
              <a:t>&lt;html&gt;</a:t>
            </a:r>
          </a:p>
          <a:p>
            <a:r>
              <a:rPr lang="en-US" dirty="0"/>
              <a:t>&lt;head&gt;</a:t>
            </a:r>
          </a:p>
          <a:p>
            <a:r>
              <a:rPr lang="en-US" dirty="0"/>
              <a:t>	&lt;meta charset="utf-8"&gt;</a:t>
            </a:r>
          </a:p>
          <a:p>
            <a:r>
              <a:rPr lang="en-US" dirty="0"/>
              <a:t>    &lt;title&gt;HTML5 Boilerplate&lt;/title&gt;</a:t>
            </a:r>
          </a:p>
          <a:p>
            <a:r>
              <a:rPr lang="en-US" dirty="0"/>
              <a:t>    &lt;style&gt;</a:t>
            </a:r>
          </a:p>
          <a:p>
            <a:r>
              <a:rPr lang="en-US" dirty="0"/>
              <a:t>    	div{</a:t>
            </a:r>
          </a:p>
          <a:p>
            <a:r>
              <a:rPr lang="en-US" dirty="0"/>
              <a:t>    		width: 100px;</a:t>
            </a:r>
          </a:p>
          <a:p>
            <a:r>
              <a:rPr lang="en-US" dirty="0"/>
              <a:t>    		height: 100px;</a:t>
            </a:r>
          </a:p>
          <a:p>
            <a:r>
              <a:rPr lang="en-US" dirty="0"/>
              <a:t>    		background-color: #</a:t>
            </a:r>
            <a:r>
              <a:rPr lang="en-US" dirty="0" err="1"/>
              <a:t>afdfcf</a:t>
            </a:r>
            <a:r>
              <a:rPr lang="en-US" dirty="0"/>
              <a:t>;</a:t>
            </a:r>
          </a:p>
          <a:p>
            <a:r>
              <a:rPr lang="en-US" dirty="0"/>
              <a:t>    		margin-bottom: 10px;</a:t>
            </a:r>
          </a:p>
          <a:p>
            <a:r>
              <a:rPr lang="en-US" dirty="0"/>
              <a:t>    		display: inline-block;</a:t>
            </a:r>
          </a:p>
          <a:p>
            <a:r>
              <a:rPr lang="en-US" dirty="0"/>
              <a:t>    	}</a:t>
            </a:r>
          </a:p>
          <a:p>
            <a:r>
              <a:rPr lang="en-US" dirty="0"/>
              <a:t>    	</a:t>
            </a:r>
            <a:r>
              <a:rPr lang="en-US" dirty="0" err="1"/>
              <a:t>div.position</a:t>
            </a:r>
            <a:r>
              <a:rPr lang="en-US" dirty="0"/>
              <a:t>{</a:t>
            </a:r>
          </a:p>
          <a:p>
            <a:r>
              <a:rPr lang="en-US" dirty="0"/>
              <a:t>    		background-color: #1f2e3d;</a:t>
            </a:r>
          </a:p>
          <a:p>
            <a:r>
              <a:rPr lang="en-US" dirty="0"/>
              <a:t>    	}</a:t>
            </a:r>
          </a:p>
          <a:p>
            <a:r>
              <a:rPr lang="en-US" dirty="0"/>
              <a:t>    &lt;/style&gt;</a:t>
            </a:r>
          </a:p>
          <a:p>
            <a:r>
              <a:rPr lang="en-US" dirty="0"/>
              <a:t>&lt;/head&gt;</a:t>
            </a:r>
          </a:p>
          <a:p>
            <a:r>
              <a:rPr lang="en-US" dirty="0"/>
              <a:t>&lt;body&gt;</a:t>
            </a:r>
          </a:p>
          <a:p>
            <a:r>
              <a:rPr lang="en-US" dirty="0"/>
              <a:t>	&lt;section&gt;</a:t>
            </a:r>
          </a:p>
          <a:p>
            <a:r>
              <a:rPr lang="en-US" dirty="0"/>
              <a:t>		&lt;div&gt;&lt;/div&gt;</a:t>
            </a:r>
          </a:p>
          <a:p>
            <a:r>
              <a:rPr lang="en-US" dirty="0"/>
              <a:t>		&lt;div class="position"&gt;&lt;/div&gt;</a:t>
            </a:r>
          </a:p>
          <a:p>
            <a:r>
              <a:rPr lang="en-US" dirty="0"/>
              <a:t>		&lt;div&gt;&lt;/div&gt;</a:t>
            </a:r>
          </a:p>
          <a:p>
            <a:r>
              <a:rPr lang="en-US" dirty="0"/>
              <a:t>	&lt;/section&gt;</a:t>
            </a:r>
          </a:p>
          <a:p>
            <a:r>
              <a:rPr lang="en-US" dirty="0"/>
              <a:t>&lt;/body&gt;</a:t>
            </a:r>
          </a:p>
          <a:p>
            <a:r>
              <a:rPr lang="en-US" dirty="0"/>
              <a:t>&lt;/html&gt;</a:t>
            </a:r>
          </a:p>
          <a:p>
            <a:r>
              <a:rPr lang="en-US" dirty="0"/>
              <a:t>This represents</a:t>
            </a:r>
            <a:r>
              <a:rPr lang="en-US" baseline="0" dirty="0"/>
              <a:t> a document in Normal Document Flow.</a:t>
            </a:r>
          </a:p>
          <a:p>
            <a:endParaRPr lang="en-US" baseline="0" dirty="0"/>
          </a:p>
          <a:p>
            <a:r>
              <a:rPr lang="en-US" baseline="0" dirty="0"/>
              <a:t>We have applied a very minimal CSS</a:t>
            </a:r>
          </a:p>
          <a:p>
            <a:endParaRPr lang="en-US" baseline="0" dirty="0"/>
          </a:p>
          <a:p>
            <a:r>
              <a:rPr lang="en-US" dirty="0"/>
              <a:t>div{</a:t>
            </a:r>
          </a:p>
          <a:p>
            <a:r>
              <a:rPr lang="en-US" dirty="0"/>
              <a:t>    		width: 100px;</a:t>
            </a:r>
          </a:p>
          <a:p>
            <a:r>
              <a:rPr lang="en-US" dirty="0"/>
              <a:t>    		height: 100px;</a:t>
            </a:r>
          </a:p>
          <a:p>
            <a:r>
              <a:rPr lang="en-US" dirty="0"/>
              <a:t>    		background-color: #</a:t>
            </a:r>
            <a:r>
              <a:rPr lang="en-US" dirty="0" err="1"/>
              <a:t>afdfcf</a:t>
            </a:r>
            <a:r>
              <a:rPr lang="en-US" dirty="0"/>
              <a:t>;</a:t>
            </a:r>
          </a:p>
          <a:p>
            <a:r>
              <a:rPr lang="en-US" dirty="0"/>
              <a:t>    		margin-bottom: 10px;</a:t>
            </a:r>
          </a:p>
          <a:p>
            <a:r>
              <a:rPr lang="en-US" dirty="0"/>
              <a:t>    	}</a:t>
            </a:r>
          </a:p>
          <a:p>
            <a:r>
              <a:rPr lang="en-US" dirty="0"/>
              <a:t>	</a:t>
            </a:r>
            <a:r>
              <a:rPr lang="en-US" dirty="0" err="1"/>
              <a:t>div.position</a:t>
            </a:r>
            <a:r>
              <a:rPr lang="en-US" dirty="0"/>
              <a:t>{</a:t>
            </a:r>
          </a:p>
          <a:p>
            <a:r>
              <a:rPr lang="en-US" dirty="0"/>
              <a:t>    		background-color: #1f2e3d;</a:t>
            </a:r>
          </a:p>
          <a:p>
            <a:r>
              <a:rPr lang="en-US" dirty="0"/>
              <a:t>    	}</a:t>
            </a:r>
          </a:p>
          <a:p>
            <a:endParaRPr lang="en-US" dirty="0"/>
          </a:p>
          <a:p>
            <a:endParaRPr lang="en-US" baseline="0" dirty="0"/>
          </a:p>
          <a:p>
            <a:r>
              <a:rPr lang="en-US" dirty="0"/>
              <a:t>Now let us</a:t>
            </a:r>
            <a:r>
              <a:rPr lang="en-US" baseline="0" dirty="0"/>
              <a:t> try positioning the elements.</a:t>
            </a:r>
          </a:p>
          <a:p>
            <a:endParaRPr lang="en-US" baseline="0" dirty="0"/>
          </a:p>
          <a:p>
            <a:r>
              <a:rPr lang="en-US" baseline="0" dirty="0"/>
              <a:t>Let us change the position one by one to </a:t>
            </a:r>
          </a:p>
          <a:p>
            <a:pPr marL="228600" indent="-228600">
              <a:buAutoNum type="alphaLcParenR"/>
            </a:pPr>
            <a:r>
              <a:rPr lang="en-US" baseline="0" dirty="0"/>
              <a:t>relative </a:t>
            </a:r>
          </a:p>
          <a:p>
            <a:pPr marL="0" indent="0">
              <a:buNone/>
            </a:pPr>
            <a:r>
              <a:rPr lang="en-US" baseline="0" dirty="0"/>
              <a:t>	</a:t>
            </a:r>
            <a:r>
              <a:rPr lang="en-US" baseline="0" dirty="0" err="1"/>
              <a:t>div.position</a:t>
            </a:r>
            <a:r>
              <a:rPr lang="en-US" baseline="0" dirty="0"/>
              <a:t>{</a:t>
            </a:r>
          </a:p>
          <a:p>
            <a:pPr marL="0" indent="0">
              <a:buNone/>
            </a:pPr>
            <a:r>
              <a:rPr lang="en-US" baseline="0" dirty="0"/>
              <a:t>    		background-color: #1f2e3d;</a:t>
            </a:r>
          </a:p>
          <a:p>
            <a:pPr marL="0" indent="0">
              <a:buNone/>
            </a:pPr>
            <a:r>
              <a:rPr lang="en-US" baseline="0" dirty="0"/>
              <a:t>    		position: relative;</a:t>
            </a:r>
          </a:p>
          <a:p>
            <a:pPr marL="0" indent="0">
              <a:buNone/>
            </a:pPr>
            <a:r>
              <a:rPr lang="en-US" baseline="0" dirty="0"/>
              <a:t>    		top: 20px;</a:t>
            </a:r>
          </a:p>
          <a:p>
            <a:pPr marL="0" indent="0">
              <a:buNone/>
            </a:pPr>
            <a:r>
              <a:rPr lang="en-US" baseline="0" dirty="0"/>
              <a:t>    		left: 30px;</a:t>
            </a:r>
          </a:p>
          <a:p>
            <a:pPr marL="0" indent="0">
              <a:buNone/>
            </a:pPr>
            <a:r>
              <a:rPr lang="en-US" baseline="0" dirty="0"/>
              <a:t>    	}</a:t>
            </a:r>
          </a:p>
          <a:p>
            <a:pPr marL="0" indent="0">
              <a:buNone/>
            </a:pPr>
            <a:r>
              <a:rPr lang="en-US" baseline="0" dirty="0"/>
              <a:t>Observe the change.</a:t>
            </a:r>
          </a:p>
          <a:p>
            <a:pPr marL="0" indent="0">
              <a:buNone/>
            </a:pPr>
            <a:endParaRPr lang="en-US" baseline="0" dirty="0"/>
          </a:p>
          <a:p>
            <a:pPr marL="0" indent="0">
              <a:buNone/>
            </a:pPr>
            <a:r>
              <a:rPr lang="en-US" baseline="0" dirty="0"/>
              <a:t>b) Absolute</a:t>
            </a:r>
          </a:p>
          <a:p>
            <a:pPr marL="0" indent="0">
              <a:buNone/>
            </a:pPr>
            <a:r>
              <a:rPr lang="en-US" baseline="0" dirty="0"/>
              <a:t>	</a:t>
            </a:r>
            <a:r>
              <a:rPr lang="en-US" baseline="0" dirty="0" err="1"/>
              <a:t>div.position</a:t>
            </a:r>
            <a:r>
              <a:rPr lang="en-US" baseline="0" dirty="0"/>
              <a:t>{</a:t>
            </a:r>
          </a:p>
          <a:p>
            <a:pPr marL="0" indent="0">
              <a:buNone/>
            </a:pPr>
            <a:r>
              <a:rPr lang="en-US" baseline="0" dirty="0"/>
              <a:t>    		background-color: #1f2e3d;</a:t>
            </a:r>
          </a:p>
          <a:p>
            <a:pPr marL="0" indent="0">
              <a:buNone/>
            </a:pPr>
            <a:r>
              <a:rPr lang="en-US" baseline="0" dirty="0"/>
              <a:t>    		position: absolute;</a:t>
            </a:r>
          </a:p>
          <a:p>
            <a:pPr marL="0" indent="0">
              <a:buNone/>
            </a:pPr>
            <a:r>
              <a:rPr lang="en-US" baseline="0" dirty="0"/>
              <a:t>    		top: 20px;</a:t>
            </a:r>
          </a:p>
          <a:p>
            <a:pPr marL="0" indent="0">
              <a:buNone/>
            </a:pPr>
            <a:r>
              <a:rPr lang="en-US" baseline="0" dirty="0"/>
              <a:t>    		left: 30px;</a:t>
            </a:r>
          </a:p>
          <a:p>
            <a:pPr marL="0" indent="0">
              <a:buNone/>
            </a:pPr>
            <a:r>
              <a:rPr lang="en-US" baseline="0" dirty="0"/>
              <a:t>    	}	</a:t>
            </a:r>
          </a:p>
          <a:p>
            <a:pPr marL="0" indent="0">
              <a:buNone/>
            </a:pPr>
            <a:endParaRPr lang="en-US" baseline="0" dirty="0"/>
          </a:p>
          <a:p>
            <a:r>
              <a:rPr lang="en-US" dirty="0"/>
              <a:t>c) Fixed</a:t>
            </a:r>
          </a:p>
          <a:p>
            <a:r>
              <a:rPr lang="en-US" dirty="0"/>
              <a:t>	</a:t>
            </a:r>
            <a:r>
              <a:rPr lang="en-US" dirty="0" err="1"/>
              <a:t>div.position</a:t>
            </a:r>
            <a:r>
              <a:rPr lang="en-US" dirty="0"/>
              <a:t>{</a:t>
            </a:r>
          </a:p>
          <a:p>
            <a:r>
              <a:rPr lang="en-US" dirty="0"/>
              <a:t>    		background-color: #1f2e3d;</a:t>
            </a:r>
          </a:p>
          <a:p>
            <a:r>
              <a:rPr lang="en-US" dirty="0"/>
              <a:t>    		position: fixed;</a:t>
            </a:r>
          </a:p>
          <a:p>
            <a:r>
              <a:rPr lang="en-US" dirty="0"/>
              <a:t>    		top: 20px;</a:t>
            </a:r>
          </a:p>
          <a:p>
            <a:r>
              <a:rPr lang="en-US" dirty="0"/>
              <a:t>    		left: 30px;</a:t>
            </a:r>
          </a:p>
          <a:p>
            <a:r>
              <a:rPr lang="en-US" dirty="0"/>
              <a:t>    	}</a:t>
            </a:r>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65</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http://css.maxdesign.com.au/floatutorial/</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66</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demonstration of float and why</a:t>
            </a:r>
            <a:r>
              <a:rPr lang="en-US" baseline="0" dirty="0"/>
              <a:t> we need to use clear.</a:t>
            </a:r>
          </a:p>
          <a:p>
            <a:endParaRPr lang="en-US" baseline="0" dirty="0"/>
          </a:p>
          <a:p>
            <a:r>
              <a:rPr lang="en-US" baseline="0" dirty="0"/>
              <a:t>An example </a:t>
            </a:r>
            <a:r>
              <a:rPr lang="en-US" dirty="0">
                <a:hlinkClick r:id="rId3"/>
              </a:rPr>
              <a:t>http://css-tricks.com/all-about-floats/</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67</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9</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68</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instructor</a:t>
            </a:r>
            <a:r>
              <a:rPr lang="en-US" baseline="0" dirty="0"/>
              <a:t> is advised to explain this example.</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69</a:t>
            </a:fld>
            <a:endParaRPr lang="en-US"/>
          </a:p>
        </p:txBody>
      </p:sp>
    </p:spTree>
    <p:extLst>
      <p:ext uri="{BB962C8B-B14F-4D97-AF65-F5344CB8AC3E}">
        <p14:creationId xmlns:p14="http://schemas.microsoft.com/office/powerpoint/2010/main" val="19266627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72</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details</a:t>
            </a:r>
            <a:r>
              <a:rPr lang="en-US" baseline="0" dirty="0"/>
              <a:t> about the various @ rules refer </a:t>
            </a:r>
            <a:r>
              <a:rPr lang="en-US" dirty="0">
                <a:hlinkClick r:id="rId3"/>
              </a:rPr>
              <a:t>http://reference.sitepoint.com/css/atrulesref</a:t>
            </a:r>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10</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11</a:t>
            </a:fld>
            <a:endParaRPr lang="en-US"/>
          </a:p>
        </p:txBody>
      </p:sp>
    </p:spTree>
    <p:extLst>
      <p:ext uri="{BB962C8B-B14F-4D97-AF65-F5344CB8AC3E}">
        <p14:creationId xmlns:p14="http://schemas.microsoft.com/office/powerpoint/2010/main" val="122284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CDE4664-3B3A-47E0-8670-8E2A550DBD84}" type="slidenum">
              <a:rPr lang="en-US" smtClean="0"/>
              <a:pPr>
                <a:defRPr/>
              </a:pPr>
              <a:t>12</a:t>
            </a:fld>
            <a:endParaRPr lang="en-US"/>
          </a:p>
        </p:txBody>
      </p:sp>
    </p:spTree>
    <p:extLst>
      <p:ext uri="{BB962C8B-B14F-4D97-AF65-F5344CB8AC3E}">
        <p14:creationId xmlns:p14="http://schemas.microsoft.com/office/powerpoint/2010/main" val="1222844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financialti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5" name="Rectangle 9"/>
          <p:cNvSpPr>
            <a:spLocks noGrp="1" noChangeArrowheads="1"/>
          </p:cNvSpPr>
          <p:nvPr>
            <p:ph type="ctrTitle" sz="quarter"/>
          </p:nvPr>
        </p:nvSpPr>
        <p:spPr>
          <a:xfrm>
            <a:off x="1371600" y="4648200"/>
            <a:ext cx="7593962" cy="1075421"/>
          </a:xfrm>
        </p:spPr>
        <p:txBody>
          <a:bodyPr tIns="45720" bIns="45720" anchor="b"/>
          <a:lstStyle>
            <a:lvl1pPr>
              <a:lnSpc>
                <a:spcPts val="3200"/>
              </a:lnSpc>
              <a:defRPr sz="3200" spc="0">
                <a:solidFill>
                  <a:srgbClr val="292929"/>
                </a:solidFill>
              </a:defRPr>
            </a:lvl1pPr>
          </a:lstStyle>
          <a:p>
            <a:r>
              <a:rPr lang="en-US"/>
              <a:t>Click to edit Master title style</a:t>
            </a:r>
            <a:endParaRPr lang="en-US" dirty="0"/>
          </a:p>
        </p:txBody>
      </p:sp>
      <p:sp>
        <p:nvSpPr>
          <p:cNvPr id="91146" name="Rectangle 10"/>
          <p:cNvSpPr>
            <a:spLocks noGrp="1" noChangeArrowheads="1"/>
          </p:cNvSpPr>
          <p:nvPr>
            <p:ph type="subTitle" sz="quarter" idx="1"/>
          </p:nvPr>
        </p:nvSpPr>
        <p:spPr>
          <a:xfrm>
            <a:off x="1403409" y="5726796"/>
            <a:ext cx="7588191" cy="978804"/>
          </a:xfrm>
        </p:spPr>
        <p:txBody>
          <a:bodyPr tIns="45720" bIns="45720"/>
          <a:lstStyle>
            <a:lvl1pPr marL="0" indent="0">
              <a:lnSpc>
                <a:spcPts val="2000"/>
              </a:lnSpc>
              <a:buFont typeface="Wingdings" pitchFamily="2" charset="2"/>
              <a:buNone/>
              <a:defRPr sz="1800">
                <a:solidFill>
                  <a:srgbClr val="292929"/>
                </a:solidFill>
              </a:defRPr>
            </a:lvl1pPr>
          </a:lstStyle>
          <a:p>
            <a:r>
              <a:rPr lang="en-US"/>
              <a:t>Click to edit Master subtitle style</a:t>
            </a:r>
            <a:endParaRPr lang="en-US" dirty="0"/>
          </a:p>
        </p:txBody>
      </p:sp>
    </p:spTree>
    <p:extLst>
      <p:ext uri="{BB962C8B-B14F-4D97-AF65-F5344CB8AC3E}">
        <p14:creationId xmlns:p14="http://schemas.microsoft.com/office/powerpoint/2010/main" val="4158485443"/>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68247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0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78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04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669163"/>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435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22068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985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90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702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7796181"/>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297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8418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29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013202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50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sz="2600"/>
            </a:lvl1pPr>
          </a:lstStyle>
          <a:p>
            <a:r>
              <a:rPr lang="en-US"/>
              <a:t>Click to edit Master title style</a:t>
            </a:r>
            <a:endParaRPr lang="en-US" dirty="0"/>
          </a:p>
        </p:txBody>
      </p:sp>
      <p:sp>
        <p:nvSpPr>
          <p:cNvPr id="5" name="Content Placeholder 4"/>
          <p:cNvSpPr>
            <a:spLocks noGrp="1"/>
          </p:cNvSpPr>
          <p:nvPr>
            <p:ph sz="quarter" idx="10"/>
          </p:nvPr>
        </p:nvSpPr>
        <p:spPr>
          <a:xfrm>
            <a:off x="533400" y="990600"/>
            <a:ext cx="8458200"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4926926"/>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081827541"/>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81622"/>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4429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a:t>Click to edit Master title style</a:t>
            </a:r>
            <a:endParaRPr lang="en-US" dirty="0"/>
          </a:p>
        </p:txBody>
      </p:sp>
      <p:sp>
        <p:nvSpPr>
          <p:cNvPr id="3" name="Content Placeholder 2"/>
          <p:cNvSpPr>
            <a:spLocks noGrp="1"/>
          </p:cNvSpPr>
          <p:nvPr>
            <p:ph sz="half" idx="1"/>
          </p:nvPr>
        </p:nvSpPr>
        <p:spPr>
          <a:xfrm>
            <a:off x="533400" y="990600"/>
            <a:ext cx="4110527"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4881073" y="990600"/>
            <a:ext cx="4110527"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654113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685800"/>
          </a:xfrm>
        </p:spPr>
        <p:txBody>
          <a:bodyPr/>
          <a:lstStyle/>
          <a:p>
            <a:r>
              <a:rPr lang="en-US"/>
              <a:t>Click to edit Master title style</a:t>
            </a:r>
            <a:endParaRPr lang="en-US" dirty="0"/>
          </a:p>
        </p:txBody>
      </p:sp>
    </p:spTree>
    <p:extLst>
      <p:ext uri="{BB962C8B-B14F-4D97-AF65-F5344CB8AC3E}">
        <p14:creationId xmlns:p14="http://schemas.microsoft.com/office/powerpoint/2010/main" val="315389567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5" name="Picture 8" descr="financialdivid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0"/>
          </p:nvPr>
        </p:nvSpPr>
        <p:spPr>
          <a:xfrm>
            <a:off x="1143000" y="2514600"/>
            <a:ext cx="6629400" cy="1600200"/>
          </a:xfrm>
        </p:spPr>
        <p:txBody>
          <a:bodyPr anchor="b"/>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lang="en-US" sz="2400" kern="0" baseline="0">
                <a:solidFill>
                  <a:srgbClr val="FFFFFF"/>
                </a:solidFill>
              </a:defRPr>
            </a:lvl1pPr>
          </a:lstStyle>
          <a:p>
            <a:pPr lvl="0"/>
            <a:r>
              <a:rPr lang="en-US" noProof="0"/>
              <a:t>Click to edit Master text styles</a:t>
            </a:r>
          </a:p>
        </p:txBody>
      </p:sp>
      <p:sp>
        <p:nvSpPr>
          <p:cNvPr id="6" name="Text Placeholder 5"/>
          <p:cNvSpPr>
            <a:spLocks noGrp="1"/>
          </p:cNvSpPr>
          <p:nvPr>
            <p:ph type="body" sz="quarter" idx="11"/>
          </p:nvPr>
        </p:nvSpPr>
        <p:spPr>
          <a:xfrm>
            <a:off x="1143000" y="4114800"/>
            <a:ext cx="6629400" cy="1447800"/>
          </a:xfrm>
        </p:spPr>
        <p:txBody>
          <a:bodyPr/>
          <a:lstStyle>
            <a:lvl1pPr marL="0" marR="0" indent="0" algn="l" defTabSz="914400" rtl="0" eaLnBrk="0" fontAlgn="base" latinLnBrk="0" hangingPunct="0">
              <a:lnSpc>
                <a:spcPct val="105000"/>
              </a:lnSpc>
              <a:spcBef>
                <a:spcPct val="10000"/>
              </a:spcBef>
              <a:spcAft>
                <a:spcPct val="10000"/>
              </a:spcAft>
              <a:buClr>
                <a:srgbClr val="F04E22"/>
              </a:buClr>
              <a:buSzTx/>
              <a:buFontTx/>
              <a:buNone/>
              <a:tabLst/>
              <a:defRPr>
                <a:solidFill>
                  <a:srgbClr val="FFFFFF"/>
                </a:solidFill>
              </a:defRPr>
            </a:lvl1pPr>
          </a:lstStyle>
          <a:p>
            <a:pPr lvl="0"/>
            <a:r>
              <a:rPr lang="en-US" noProof="0"/>
              <a:t>Click to edit Master text styles</a:t>
            </a:r>
          </a:p>
        </p:txBody>
      </p:sp>
    </p:spTree>
    <p:extLst>
      <p:ext uri="{BB962C8B-B14F-4D97-AF65-F5344CB8AC3E}">
        <p14:creationId xmlns:p14="http://schemas.microsoft.com/office/powerpoint/2010/main" val="19838977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3" name="Picture 8" descr="financialthankyou.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600200" y="2590800"/>
            <a:ext cx="6096000" cy="1981200"/>
          </a:xfrm>
        </p:spPr>
        <p:txBody>
          <a:bodyPr anchor="ctr"/>
          <a:lstStyle>
            <a:lvl1pPr marL="0" marR="0" indent="0" algn="ctr" defTabSz="914400" rtl="0" eaLnBrk="0" fontAlgn="base" latinLnBrk="0" hangingPunct="0">
              <a:lnSpc>
                <a:spcPct val="100000"/>
              </a:lnSpc>
              <a:spcBef>
                <a:spcPct val="0"/>
              </a:spcBef>
              <a:spcAft>
                <a:spcPct val="0"/>
              </a:spcAft>
              <a:buClrTx/>
              <a:buSzTx/>
              <a:buFontTx/>
              <a:buNone/>
              <a:tabLst/>
              <a:defRPr kumimoji="0" lang="en-US" sz="8800" b="0" i="0" u="none" strike="noStrike" kern="0" cap="none" spc="0" normalizeH="0" baseline="0" noProof="0">
                <a:ln>
                  <a:noFill/>
                </a:ln>
                <a:solidFill>
                  <a:srgbClr val="FFFFFF"/>
                </a:solidFill>
                <a:effectLst/>
                <a:uLnTx/>
                <a:uFillTx/>
              </a:defRPr>
            </a:lvl1pPr>
          </a:lstStyle>
          <a:p>
            <a:pPr lvl="0"/>
            <a:r>
              <a:rPr lang="en-US"/>
              <a:t>Click to edit Master text styles</a:t>
            </a:r>
          </a:p>
        </p:txBody>
      </p:sp>
    </p:spTree>
    <p:extLst>
      <p:ext uri="{BB962C8B-B14F-4D97-AF65-F5344CB8AC3E}">
        <p14:creationId xmlns:p14="http://schemas.microsoft.com/office/powerpoint/2010/main" val="2629934073"/>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19905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0850" y="522288"/>
            <a:ext cx="8235950" cy="501650"/>
          </a:xfrm>
        </p:spPr>
        <p:txBody>
          <a:bodyPr/>
          <a:lstStyle/>
          <a:p>
            <a:r>
              <a:rPr lang="en-US"/>
              <a:t>Click to edit Master title style</a:t>
            </a:r>
          </a:p>
        </p:txBody>
      </p:sp>
      <p:sp>
        <p:nvSpPr>
          <p:cNvPr id="3" name="Text Placeholder 2"/>
          <p:cNvSpPr>
            <a:spLocks noGrp="1"/>
          </p:cNvSpPr>
          <p:nvPr>
            <p:ph type="body" sz="half" idx="1"/>
          </p:nvPr>
        </p:nvSpPr>
        <p:spPr>
          <a:xfrm>
            <a:off x="446088" y="12827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7088" y="12827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7088" y="36830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599989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548667"/>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6" name="Picture 7" descr="insideslidefinancial.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body" idx="1"/>
          </p:nvPr>
        </p:nvSpPr>
        <p:spPr bwMode="auto">
          <a:xfrm>
            <a:off x="533400" y="9906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5"/>
          <p:cNvSpPr>
            <a:spLocks noGrp="1" noChangeArrowheads="1"/>
          </p:cNvSpPr>
          <p:nvPr>
            <p:ph type="title"/>
          </p:nvPr>
        </p:nvSpPr>
        <p:spPr bwMode="auto">
          <a:xfrm>
            <a:off x="533400" y="304800"/>
            <a:ext cx="8458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14" rIns="45720" bIns="45714" numCol="1" anchor="ctr" anchorCtr="0" compatLnSpc="1">
            <a:prstTxWarp prst="textNoShape">
              <a:avLst/>
            </a:prstTxWarp>
          </a:bodyPr>
          <a:lstStyle/>
          <a:p>
            <a:pPr lvl="0"/>
            <a:r>
              <a:rPr lang="en-US"/>
              <a:t>Click to edit Master title style</a:t>
            </a:r>
          </a:p>
        </p:txBody>
      </p:sp>
      <p:sp>
        <p:nvSpPr>
          <p:cNvPr id="1029" name="Text Box 38"/>
          <p:cNvSpPr txBox="1">
            <a:spLocks noChangeArrowheads="1"/>
          </p:cNvSpPr>
          <p:nvPr/>
        </p:nvSpPr>
        <p:spPr bwMode="auto">
          <a:xfrm>
            <a:off x="8837613" y="6561138"/>
            <a:ext cx="306387"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058" tIns="41029" rIns="82058" bIns="41029">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defRPr/>
            </a:pPr>
            <a:fld id="{66C8C638-3745-45A7-B2BF-81825E715661}" type="slidenum">
              <a:rPr lang="en-US" sz="900" smtClean="0">
                <a:latin typeface="Arial" charset="0"/>
              </a:rPr>
              <a:pPr>
                <a:defRPr/>
              </a:pPr>
              <a:t>‹#›</a:t>
            </a:fld>
            <a:endParaRPr lang="en-US" sz="900">
              <a:latin typeface="Arial" charset="0"/>
            </a:endParaRPr>
          </a:p>
        </p:txBody>
      </p:sp>
      <p:sp>
        <p:nvSpPr>
          <p:cNvPr id="1030" name="Text Box 37"/>
          <p:cNvSpPr txBox="1">
            <a:spLocks noChangeArrowheads="1"/>
          </p:cNvSpPr>
          <p:nvPr/>
        </p:nvSpPr>
        <p:spPr bwMode="auto">
          <a:xfrm>
            <a:off x="1981200" y="6553200"/>
            <a:ext cx="359251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a:defRPr sz="2400">
                <a:solidFill>
                  <a:srgbClr val="FF9900"/>
                </a:solidFill>
                <a:latin typeface="Times New Roman" pitchFamily="18" charset="0"/>
                <a:ea typeface="ＭＳ Ｐゴシック" pitchFamily="34" charset="-128"/>
              </a:defRPr>
            </a:lvl1pPr>
            <a:lvl2pPr marL="742950" indent="-285750">
              <a:defRPr sz="2400">
                <a:solidFill>
                  <a:srgbClr val="FF9900"/>
                </a:solidFill>
                <a:latin typeface="Times New Roman" pitchFamily="18" charset="0"/>
                <a:ea typeface="ＭＳ Ｐゴシック" pitchFamily="34" charset="-128"/>
              </a:defRPr>
            </a:lvl2pPr>
            <a:lvl3pPr marL="1143000" indent="-228600">
              <a:defRPr sz="2400">
                <a:solidFill>
                  <a:srgbClr val="FF9900"/>
                </a:solidFill>
                <a:latin typeface="Times New Roman" pitchFamily="18" charset="0"/>
                <a:ea typeface="ＭＳ Ｐゴシック" pitchFamily="34" charset="-128"/>
              </a:defRPr>
            </a:lvl3pPr>
            <a:lvl4pPr marL="1600200" indent="-228600">
              <a:defRPr sz="2400">
                <a:solidFill>
                  <a:srgbClr val="FF9900"/>
                </a:solidFill>
                <a:latin typeface="Times New Roman" pitchFamily="18" charset="0"/>
                <a:ea typeface="ＭＳ Ｐゴシック" pitchFamily="34" charset="-128"/>
              </a:defRPr>
            </a:lvl4pPr>
            <a:lvl5pPr marL="2057400" indent="-228600">
              <a:defRPr sz="2400">
                <a:solidFill>
                  <a:srgbClr val="FF9900"/>
                </a:solidFill>
                <a:latin typeface="Times New Roman" pitchFamily="18" charset="0"/>
                <a:ea typeface="ＭＳ Ｐゴシック" pitchFamily="34" charset="-128"/>
              </a:defRPr>
            </a:lvl5pPr>
            <a:lvl6pPr marL="25146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6pPr>
            <a:lvl7pPr marL="29718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7pPr>
            <a:lvl8pPr marL="34290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8pPr>
            <a:lvl9pPr marL="3886200" indent="-228600" algn="ctr" eaLnBrk="0" fontAlgn="base" hangingPunct="0">
              <a:spcBef>
                <a:spcPct val="0"/>
              </a:spcBef>
              <a:spcAft>
                <a:spcPct val="0"/>
              </a:spcAft>
              <a:defRPr sz="2400">
                <a:solidFill>
                  <a:srgbClr val="FF9900"/>
                </a:solidFill>
                <a:latin typeface="Times New Roman" pitchFamily="18" charset="0"/>
                <a:ea typeface="ＭＳ Ｐゴシック" pitchFamily="34" charset="-128"/>
              </a:defRPr>
            </a:lvl9pPr>
          </a:lstStyle>
          <a:p>
            <a:pPr>
              <a:lnSpc>
                <a:spcPct val="101000"/>
              </a:lnSpc>
              <a:spcBef>
                <a:spcPct val="50000"/>
              </a:spcBef>
              <a:defRPr/>
            </a:pPr>
            <a:r>
              <a:rPr lang="en-US" sz="700" b="1">
                <a:solidFill>
                  <a:srgbClr val="284773"/>
                </a:solidFill>
                <a:latin typeface="Arial" charset="0"/>
              </a:rPr>
              <a:t>© COPYRIGHT 2011  SAPIENT CORPORATION   |   CONFIDENTIAL</a:t>
            </a:r>
          </a:p>
        </p:txBody>
      </p:sp>
      <p:pic>
        <p:nvPicPr>
          <p:cNvPr id="1031" name="Picture 11" descr="SapientGM_Logo_CMYK.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3400" y="6553200"/>
            <a:ext cx="144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6" r:id="rId1"/>
    <p:sldLayoutId id="2147483983" r:id="rId2"/>
    <p:sldLayoutId id="2147483984" r:id="rId3"/>
    <p:sldLayoutId id="2147483985" r:id="rId4"/>
    <p:sldLayoutId id="2147483987" r:id="rId5"/>
    <p:sldLayoutId id="2147483988" r:id="rId6"/>
    <p:sldLayoutId id="2147483990" r:id="rId7"/>
    <p:sldLayoutId id="2147483991" r:id="rId8"/>
  </p:sldLayoutIdLst>
  <p:transition>
    <p:fade thruBlk="1"/>
  </p:transition>
  <p:txStyles>
    <p:titleStyle>
      <a:lvl1pPr algn="l" rtl="0" eaLnBrk="0" fontAlgn="base" hangingPunct="0">
        <a:lnSpc>
          <a:spcPts val="2400"/>
        </a:lnSpc>
        <a:spcBef>
          <a:spcPct val="0"/>
        </a:spcBef>
        <a:spcAft>
          <a:spcPct val="0"/>
        </a:spcAft>
        <a:defRPr sz="2600">
          <a:solidFill>
            <a:srgbClr val="355F99"/>
          </a:solidFill>
          <a:latin typeface="Calibri" pitchFamily="34" charset="0"/>
          <a:ea typeface="+mj-ea"/>
          <a:cs typeface="+mj-cs"/>
        </a:defRPr>
      </a:lvl1pPr>
      <a:lvl2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eaLnBrk="0" fontAlgn="base" hangingPunct="0">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p:titleStyle>
    <p:bodyStyle>
      <a:lvl1pPr marL="231775" indent="-231775" algn="l" rtl="0" eaLnBrk="0" fontAlgn="base" hangingPunct="0">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eaLnBrk="0" fontAlgn="base" hangingPunct="0">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eaLnBrk="0" fontAlgn="base" hangingPunct="0">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eaLnBrk="0" fontAlgn="base" hangingPunct="0">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12"/>
        </a:buBlip>
        <a:defRPr sz="90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027589"/>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 id="2147484090" r:id="rId14"/>
    <p:sldLayoutId id="2147484091" r:id="rId15"/>
    <p:sldLayoutId id="2147484092" r:id="rId16"/>
    <p:sldLayoutId id="2147484093" r:id="rId17"/>
    <p:sldLayoutId id="2147484094" r:id="rId18"/>
    <p:sldLayoutId id="2147484095" r:id="rId19"/>
    <p:sldLayoutId id="2147484096" r:id="rId20"/>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hyperlink" Target="http://reference.sitepoint.com/css/at-namespace" TargetMode="External"/><Relationship Id="rId3" Type="http://schemas.openxmlformats.org/officeDocument/2006/relationships/hyperlink" Target="http://reference.sitepoint.com/css/at-charset" TargetMode="External"/><Relationship Id="rId7" Type="http://schemas.openxmlformats.org/officeDocument/2006/relationships/hyperlink" Target="http://reference.sitepoint.com/css/at-fontface" TargetMode="External"/><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hyperlink" Target="http://reference.sitepoint.com/css/at-page" TargetMode="External"/><Relationship Id="rId5" Type="http://schemas.openxmlformats.org/officeDocument/2006/relationships/hyperlink" Target="http://reference.sitepoint.com/css/at-media" TargetMode="External"/><Relationship Id="rId4" Type="http://schemas.openxmlformats.org/officeDocument/2006/relationships/hyperlink" Target="http://reference.sitepoint.com/css/at-impor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hyperlink" Target="https://developer.mozilla.org/en-US/docs/CSS" TargetMode="External"/><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7" Type="http://schemas.openxmlformats.org/officeDocument/2006/relationships/hyperlink" Target="http://www.w3.org/Style/CSS/Overview.en.html" TargetMode="External"/><Relationship Id="rId2" Type="http://schemas.openxmlformats.org/officeDocument/2006/relationships/notesSlide" Target="../notesSlides/notesSlide63.xml"/><Relationship Id="rId1" Type="http://schemas.openxmlformats.org/officeDocument/2006/relationships/slideLayout" Target="../slideLayouts/slideLayout27.xml"/><Relationship Id="rId6" Type="http://schemas.openxmlformats.org/officeDocument/2006/relationships/hyperlink" Target="http://reference.sitepoint.com/css" TargetMode="External"/><Relationship Id="rId5" Type="http://schemas.openxmlformats.org/officeDocument/2006/relationships/hyperlink" Target="http://caniuse.com/" TargetMode="External"/><Relationship Id="rId4" Type="http://schemas.openxmlformats.org/officeDocument/2006/relationships/hyperlink" Target="http://bp.sapient-lab.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2404534"/>
            <a:ext cx="5825202" cy="1646302"/>
          </a:xfrm>
        </p:spPr>
        <p:txBody>
          <a:bodyPr>
            <a:normAutofit/>
          </a:bodyPr>
          <a:lstStyle/>
          <a:p>
            <a:r>
              <a:rPr lang="en-US" dirty="0"/>
              <a:t>CSS</a:t>
            </a:r>
          </a:p>
        </p:txBody>
      </p:sp>
      <p:sp>
        <p:nvSpPr>
          <p:cNvPr id="3" name="Subtitle 2"/>
          <p:cNvSpPr>
            <a:spLocks noGrp="1"/>
          </p:cNvSpPr>
          <p:nvPr>
            <p:ph type="subTitle" idx="1"/>
          </p:nvPr>
        </p:nvSpPr>
        <p:spPr>
          <a:xfrm>
            <a:off x="1130300" y="4050833"/>
            <a:ext cx="5825202" cy="1096899"/>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3128529840"/>
      </p:ext>
    </p:extLst>
  </p:cSld>
  <p:clrMapOvr>
    <a:overrideClrMapping bg1="dk1" tx1="lt1" bg2="dk2" tx2="lt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rules</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dirty="0"/>
              <a:t>At-rules are instructions or directives to the CSS parser. They can be used for a variety of purposes.</a:t>
            </a:r>
          </a:p>
          <a:p>
            <a:pPr algn="just"/>
            <a:endParaRPr lang="en-US" dirty="0">
              <a:solidFill>
                <a:schemeClr val="bg1"/>
              </a:solidFill>
            </a:endParaRPr>
          </a:p>
          <a:p>
            <a:pPr algn="just"/>
            <a:r>
              <a:rPr lang="en-US" dirty="0">
                <a:solidFill>
                  <a:srgbClr val="191919"/>
                </a:solidFill>
              </a:rPr>
              <a:t>The </a:t>
            </a:r>
            <a:r>
              <a:rPr lang="en-US" dirty="0">
                <a:solidFill>
                  <a:srgbClr val="191919"/>
                </a:solidFill>
                <a:hlinkClick r:id="rId3" tooltip="used to specify the character encoding of an external style sheet"/>
              </a:rPr>
              <a:t>@charset</a:t>
            </a:r>
            <a:r>
              <a:rPr lang="en-US" dirty="0">
                <a:solidFill>
                  <a:srgbClr val="191919"/>
                </a:solidFill>
              </a:rPr>
              <a:t> at-rule can be used to specify the character encoding of an external style sheet. It must appear before anything else in the file.</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4" tooltip="a mechanism for importing one style sheet into another"/>
              </a:rPr>
              <a:t>@import</a:t>
            </a:r>
            <a:r>
              <a:rPr lang="en-US" dirty="0">
                <a:solidFill>
                  <a:srgbClr val="191919"/>
                </a:solidFill>
              </a:rPr>
              <a:t> at-rule allows us to import one style sheet into another. All @import at-rules must appear before any rules.</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5" tooltip="specifies that one or more rule sets in a style sheet will apply only to certain media types"/>
              </a:rPr>
              <a:t>@media</a:t>
            </a:r>
            <a:r>
              <a:rPr lang="en-US" dirty="0">
                <a:solidFill>
                  <a:srgbClr val="191919"/>
                </a:solidFill>
              </a:rPr>
              <a:t> at-rule lets us target rules to the media types we specify.</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6" tooltip="specifies margin values for the page box in style sheets for paged media"/>
              </a:rPr>
              <a:t>@page</a:t>
            </a:r>
            <a:r>
              <a:rPr lang="en-US" dirty="0">
                <a:solidFill>
                  <a:srgbClr val="191919"/>
                </a:solidFill>
              </a:rPr>
              <a:t> at-rule can be used to specify margins for paged media. You can set different margins for left- and right-hand pages when you’re printing double-sided pages, as well as for the first page.</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7" tooltip="defines custom font properties"/>
              </a:rPr>
              <a:t>@font-face</a:t>
            </a:r>
            <a:r>
              <a:rPr lang="en-US" dirty="0">
                <a:solidFill>
                  <a:srgbClr val="191919"/>
                </a:solidFill>
              </a:rPr>
              <a:t> at-rule allows us to specify custom fonts.</a:t>
            </a:r>
          </a:p>
          <a:p>
            <a:pPr algn="just"/>
            <a:endParaRPr lang="en-US" dirty="0">
              <a:solidFill>
                <a:srgbClr val="191919"/>
              </a:solidFill>
            </a:endParaRPr>
          </a:p>
          <a:p>
            <a:pPr algn="just"/>
            <a:r>
              <a:rPr lang="en-US" dirty="0">
                <a:solidFill>
                  <a:srgbClr val="191919"/>
                </a:solidFill>
              </a:rPr>
              <a:t>The </a:t>
            </a:r>
            <a:r>
              <a:rPr lang="en-US" dirty="0">
                <a:solidFill>
                  <a:srgbClr val="191919"/>
                </a:solidFill>
                <a:hlinkClick r:id="rId8" tooltip="declares an XML namespace in CSS3"/>
              </a:rPr>
              <a:t>@namespace</a:t>
            </a:r>
            <a:r>
              <a:rPr lang="en-US" dirty="0">
                <a:solidFill>
                  <a:srgbClr val="191919"/>
                </a:solidFill>
              </a:rPr>
              <a:t> at-rule in CSS3 lets us declare an XML namespace, as well as an optional prefix with which that namespace can be specified.</a:t>
            </a:r>
          </a:p>
        </p:txBody>
      </p:sp>
    </p:spTree>
    <p:extLst>
      <p:ext uri="{BB962C8B-B14F-4D97-AF65-F5344CB8AC3E}">
        <p14:creationId xmlns:p14="http://schemas.microsoft.com/office/powerpoint/2010/main" val="4186315138"/>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dirty="0"/>
              <a:t>There are three  methods to link CSS rules to a Web Document:</a:t>
            </a:r>
          </a:p>
          <a:p>
            <a:pPr marL="0" indent="0" algn="just">
              <a:buNone/>
            </a:pPr>
            <a:endParaRPr lang="en-US" dirty="0"/>
          </a:p>
          <a:p>
            <a:pPr algn="just"/>
            <a:r>
              <a:rPr lang="en-US" dirty="0"/>
              <a:t>Place the rules in a separate, external style sheet that’s referenced by a linkelement or an @import rule in a style element (HTML, XHTML).</a:t>
            </a:r>
          </a:p>
          <a:p>
            <a:pPr algn="just"/>
            <a:endParaRPr lang="en-US" dirty="0"/>
          </a:p>
          <a:p>
            <a:pPr algn="just"/>
            <a:r>
              <a:rPr lang="en-US" dirty="0"/>
              <a:t>Place the rules within an separate, internal style sheet within a style element (HTML, XHTML).</a:t>
            </a:r>
          </a:p>
          <a:p>
            <a:pPr algn="just"/>
            <a:endParaRPr lang="en-US" dirty="0"/>
          </a:p>
          <a:p>
            <a:pPr algn="just"/>
            <a:r>
              <a:rPr lang="en-US" dirty="0"/>
              <a:t>Place the rules in inline CSS specified in a style attribute of a markup tag (HTML, XHTML).</a:t>
            </a:r>
          </a:p>
          <a:p>
            <a:pPr algn="just"/>
            <a:endParaRPr lang="en-US" dirty="0"/>
          </a:p>
          <a:p>
            <a:pPr algn="just"/>
            <a:r>
              <a:rPr lang="en-US" dirty="0"/>
              <a:t>Separate style sheets—both external and internal—can be targeted to one or more output media. </a:t>
            </a:r>
          </a:p>
          <a:p>
            <a:pPr algn="just"/>
            <a:endParaRPr lang="en-US" dirty="0"/>
          </a:p>
          <a:p>
            <a:pPr algn="just"/>
            <a:r>
              <a:rPr lang="en-US" dirty="0"/>
              <a:t>External style sheets can be specified as </a:t>
            </a:r>
            <a:r>
              <a:rPr lang="en-US" b="1" dirty="0"/>
              <a:t>alternative</a:t>
            </a:r>
            <a:r>
              <a:rPr lang="en-US" dirty="0"/>
              <a:t>, which means that they’re not applied by default, but can be enabled by users in browsers that support alternative style sheets.</a:t>
            </a:r>
          </a:p>
          <a:p>
            <a:pPr algn="just"/>
            <a:endParaRPr lang="en-US" dirty="0"/>
          </a:p>
          <a:p>
            <a:pPr algn="just"/>
            <a:endParaRPr lang="en-US" dirty="0"/>
          </a:p>
        </p:txBody>
      </p:sp>
    </p:spTree>
    <p:extLst>
      <p:ext uri="{BB962C8B-B14F-4D97-AF65-F5344CB8AC3E}">
        <p14:creationId xmlns:p14="http://schemas.microsoft.com/office/powerpoint/2010/main" val="222455358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Using Inline Styles</a:t>
            </a:r>
          </a:p>
          <a:p>
            <a:endParaRPr lang="en-US" dirty="0"/>
          </a:p>
          <a:p>
            <a:pPr lvl="1"/>
            <a:r>
              <a:rPr lang="en-US" dirty="0"/>
              <a:t>The following inline CSS will make the font size of an unordered list 120% of what it would normally be. It will also make the text and the list bullet points dark green:</a:t>
            </a:r>
          </a:p>
          <a:p>
            <a:pPr marL="233362" lvl="1" indent="0">
              <a:buNone/>
            </a:pPr>
            <a:r>
              <a:rPr lang="en-US" dirty="0"/>
              <a:t>	&lt;</a:t>
            </a:r>
            <a:r>
              <a:rPr lang="en-US" dirty="0" err="1"/>
              <a:t>ul</a:t>
            </a:r>
            <a:r>
              <a:rPr lang="en-US" dirty="0"/>
              <a:t> style="font-size:120%; color:#060"&gt; </a:t>
            </a:r>
          </a:p>
          <a:p>
            <a:pPr marL="233362" lvl="1" indent="0">
              <a:buNone/>
            </a:pPr>
            <a:r>
              <a:rPr lang="en-US" dirty="0"/>
              <a:t>		&lt;li&gt;One&lt;/li&gt;</a:t>
            </a:r>
          </a:p>
          <a:p>
            <a:pPr marL="233362" lvl="1" indent="0">
              <a:buNone/>
            </a:pPr>
            <a:r>
              <a:rPr lang="en-US" dirty="0"/>
              <a:t>	&lt;/</a:t>
            </a:r>
            <a:r>
              <a:rPr lang="en-US" dirty="0" err="1"/>
              <a:t>ul</a:t>
            </a:r>
            <a:r>
              <a:rPr lang="en-US" dirty="0"/>
              <a:t>&gt;</a:t>
            </a:r>
          </a:p>
          <a:p>
            <a:pPr lvl="1"/>
            <a:endParaRPr lang="en-US" dirty="0"/>
          </a:p>
          <a:p>
            <a:pPr lvl="1"/>
            <a:r>
              <a:rPr lang="en-US" dirty="0"/>
              <a:t>Using style attributes creates a strong coupling between the content and the presentation, which is usually undesirable.</a:t>
            </a:r>
          </a:p>
          <a:p>
            <a:pPr lvl="1"/>
            <a:endParaRPr lang="en-US" dirty="0"/>
          </a:p>
          <a:p>
            <a:pPr lvl="1"/>
            <a:r>
              <a:rPr lang="en-US" dirty="0"/>
              <a:t>Inline CSS is more limited than internal or external style sheets. It’s not possible to specify a media type, so style attributes will apply for all media types.</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576448325"/>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Using an Internal Style Sheet</a:t>
            </a:r>
          </a:p>
          <a:p>
            <a:endParaRPr lang="en-US" dirty="0"/>
          </a:p>
          <a:p>
            <a:pPr lvl="1"/>
            <a:r>
              <a:rPr lang="en-US" dirty="0"/>
              <a:t>The style element, which must reside within the head element of an HTML document, specifies an internal style sheet which will only apply to elements in the enclosing document:</a:t>
            </a:r>
          </a:p>
          <a:p>
            <a:pPr marL="233362" lvl="1" indent="0">
              <a:buNone/>
            </a:pPr>
            <a:r>
              <a:rPr lang="en-US" dirty="0"/>
              <a:t>	&lt;style type="text/</a:t>
            </a:r>
            <a:r>
              <a:rPr lang="en-US" dirty="0" err="1"/>
              <a:t>css</a:t>
            </a:r>
            <a:r>
              <a:rPr lang="en-US" dirty="0"/>
              <a:t>" media="</a:t>
            </a:r>
            <a:r>
              <a:rPr lang="en-US" dirty="0" err="1"/>
              <a:t>screen,projection</a:t>
            </a:r>
            <a:r>
              <a:rPr lang="en-US" dirty="0"/>
              <a:t>"&gt; </a:t>
            </a:r>
          </a:p>
          <a:p>
            <a:pPr marL="233362" lvl="1" indent="0">
              <a:buNone/>
            </a:pPr>
            <a:r>
              <a:rPr lang="en-US" dirty="0"/>
              <a:t>		CSS rules… </a:t>
            </a:r>
          </a:p>
          <a:p>
            <a:pPr marL="233362" lvl="1" indent="0">
              <a:buNone/>
            </a:pPr>
            <a:r>
              <a:rPr lang="en-US" dirty="0"/>
              <a:t>	&lt;/style&gt;</a:t>
            </a:r>
          </a:p>
          <a:p>
            <a:pPr marL="233362" lvl="1" indent="0">
              <a:buNone/>
            </a:pPr>
            <a:endParaRPr lang="en-US" dirty="0"/>
          </a:p>
          <a:p>
            <a:pPr lvl="1"/>
            <a:r>
              <a:rPr lang="en-US" dirty="0"/>
              <a:t>The type attribute is required, and should have the value "text/</a:t>
            </a:r>
            <a:r>
              <a:rPr lang="en-US" dirty="0" err="1"/>
              <a:t>css</a:t>
            </a:r>
            <a:r>
              <a:rPr lang="en-US" dirty="0"/>
              <a:t>" which denotes CSS styles. </a:t>
            </a:r>
          </a:p>
          <a:p>
            <a:pPr lvl="1"/>
            <a:endParaRPr lang="en-US" dirty="0"/>
          </a:p>
          <a:p>
            <a:pPr lvl="1"/>
            <a:r>
              <a:rPr lang="en-US" dirty="0"/>
              <a:t>As in the case of external style sheets, the media attribute defaults to "screen" if you omit it, according to the HTML4 specification, but in reality, browsers seem to apply media="all" if the attribute is omitted.</a:t>
            </a:r>
          </a:p>
          <a:p>
            <a:endParaRPr lang="en-US" dirty="0"/>
          </a:p>
        </p:txBody>
      </p:sp>
    </p:spTree>
    <p:extLst>
      <p:ext uri="{BB962C8B-B14F-4D97-AF65-F5344CB8AC3E}">
        <p14:creationId xmlns:p14="http://schemas.microsoft.com/office/powerpoint/2010/main" val="157644832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Referencing an External Style Sheet Using a </a:t>
            </a:r>
            <a:r>
              <a:rPr lang="en-US" b="1" dirty="0"/>
              <a:t>link</a:t>
            </a:r>
            <a:r>
              <a:rPr lang="en-US" dirty="0"/>
              <a:t> Element </a:t>
            </a:r>
          </a:p>
          <a:p>
            <a:pPr marL="0" indent="0">
              <a:buNone/>
            </a:pPr>
            <a:endParaRPr lang="en-US" dirty="0"/>
          </a:p>
          <a:p>
            <a:pPr lvl="1"/>
            <a:r>
              <a:rPr lang="en-US" b="1" dirty="0"/>
              <a:t>&lt;link </a:t>
            </a:r>
            <a:r>
              <a:rPr lang="en-US" b="1" dirty="0" err="1"/>
              <a:t>rel</a:t>
            </a:r>
            <a:r>
              <a:rPr lang="en-US" b="1" dirty="0"/>
              <a:t>="</a:t>
            </a:r>
            <a:r>
              <a:rPr lang="en-US" b="1" dirty="0" err="1"/>
              <a:t>stylesheet</a:t>
            </a:r>
            <a:r>
              <a:rPr lang="en-US" b="1" dirty="0"/>
              <a:t>" type="text/</a:t>
            </a:r>
            <a:r>
              <a:rPr lang="en-US" b="1" dirty="0" err="1"/>
              <a:t>css</a:t>
            </a:r>
            <a:r>
              <a:rPr lang="en-US" b="1" dirty="0"/>
              <a:t>" </a:t>
            </a:r>
            <a:r>
              <a:rPr lang="en-US" b="1" dirty="0" err="1"/>
              <a:t>href</a:t>
            </a:r>
            <a:r>
              <a:rPr lang="en-US" b="1" dirty="0"/>
              <a:t>="/style.css" media="screen"&gt;</a:t>
            </a:r>
          </a:p>
          <a:p>
            <a:endParaRPr lang="en-US" dirty="0"/>
          </a:p>
          <a:p>
            <a:pPr lvl="1"/>
            <a:r>
              <a:rPr lang="en-US" dirty="0"/>
              <a:t>The link element, which must reside within the head element of an HTML document, links an external style sheet to the document. </a:t>
            </a:r>
          </a:p>
          <a:p>
            <a:pPr lvl="1"/>
            <a:endParaRPr lang="en-US" dirty="0"/>
          </a:p>
          <a:p>
            <a:pPr lvl="1"/>
            <a:r>
              <a:rPr lang="en-US" dirty="0"/>
              <a:t>Multiple, comma-separated media types can be specified in the media attribute, for </a:t>
            </a:r>
            <a:r>
              <a:rPr lang="en-US" dirty="0" err="1"/>
              <a:t>example,media</a:t>
            </a:r>
            <a:r>
              <a:rPr lang="en-US" dirty="0"/>
              <a:t>="</a:t>
            </a:r>
            <a:r>
              <a:rPr lang="en-US" dirty="0" err="1"/>
              <a:t>screen,projection</a:t>
            </a:r>
            <a:r>
              <a:rPr lang="en-US" dirty="0"/>
              <a:t>". </a:t>
            </a:r>
          </a:p>
          <a:p>
            <a:pPr lvl="1"/>
            <a:endParaRPr lang="en-US" dirty="0"/>
          </a:p>
          <a:p>
            <a:pPr lvl="1"/>
            <a:r>
              <a:rPr lang="en-US" dirty="0"/>
              <a:t>If it’s omitted, this attribute defaults </a:t>
            </a:r>
            <a:r>
              <a:rPr lang="en-US" dirty="0" err="1"/>
              <a:t>tomedia</a:t>
            </a:r>
            <a:r>
              <a:rPr lang="en-US" dirty="0"/>
              <a:t>="screen", according to the HTML4 specification, but in reality, browsers seem to apply media="all" if the attribute is omitted.</a:t>
            </a:r>
          </a:p>
          <a:p>
            <a:endParaRPr lang="en-US" dirty="0"/>
          </a:p>
          <a:p>
            <a:r>
              <a:rPr lang="en-US" dirty="0"/>
              <a:t>Referencing an External Style Sheet Using </a:t>
            </a:r>
            <a:r>
              <a:rPr lang="en-US" b="1" dirty="0"/>
              <a:t>@import</a:t>
            </a:r>
            <a:r>
              <a:rPr lang="en-US" dirty="0"/>
              <a:t> </a:t>
            </a:r>
          </a:p>
          <a:p>
            <a:endParaRPr lang="en-US" dirty="0"/>
          </a:p>
          <a:p>
            <a:pPr lvl="1"/>
            <a:r>
              <a:rPr lang="en-US" dirty="0"/>
              <a:t>&lt;style type="text/</a:t>
            </a:r>
            <a:r>
              <a:rPr lang="en-US" dirty="0" err="1"/>
              <a:t>css</a:t>
            </a:r>
            <a:r>
              <a:rPr lang="en-US" dirty="0"/>
              <a:t>"&gt;</a:t>
            </a:r>
          </a:p>
          <a:p>
            <a:pPr marL="233362" lvl="1" indent="0">
              <a:buNone/>
            </a:pPr>
            <a:r>
              <a:rPr lang="en-US" dirty="0"/>
              <a:t>      @import </a:t>
            </a:r>
            <a:r>
              <a:rPr lang="en-US" dirty="0" err="1"/>
              <a:t>url</a:t>
            </a:r>
            <a:r>
              <a:rPr lang="en-US" dirty="0"/>
              <a:t>(/style.css); </a:t>
            </a:r>
          </a:p>
          <a:p>
            <a:pPr marL="233362" lvl="1" indent="0">
              <a:buNone/>
            </a:pPr>
            <a:r>
              <a:rPr lang="en-US" dirty="0"/>
              <a:t>       &lt;/style&gt;</a:t>
            </a:r>
          </a:p>
          <a:p>
            <a:pPr marL="233362" lvl="1" indent="0">
              <a:buNone/>
            </a:pPr>
            <a:endParaRPr lang="en-US" b="1" dirty="0"/>
          </a:p>
          <a:p>
            <a:pPr lvl="1"/>
            <a:r>
              <a:rPr lang="en-US" dirty="0"/>
              <a:t>The style element, like the link element, must reside within the head element.</a:t>
            </a:r>
          </a:p>
          <a:p>
            <a:pPr lvl="1"/>
            <a:endParaRPr lang="en-US" dirty="0"/>
          </a:p>
          <a:p>
            <a:pPr lvl="1"/>
            <a:r>
              <a:rPr lang="en-US" dirty="0"/>
              <a:t>Relative URIs in the href attribute or @import rule are relative to the HTML document that contains the link. (When @import is used inside an external style sheet, relative URIs are relative to the importing style sheet.)</a:t>
            </a:r>
          </a:p>
          <a:p>
            <a:pPr lvl="1"/>
            <a:endParaRPr lang="en-US" b="1" dirty="0"/>
          </a:p>
          <a:p>
            <a:pPr marL="0" indent="0">
              <a:buNone/>
            </a:pPr>
            <a:endParaRPr lang="en-US" dirty="0"/>
          </a:p>
        </p:txBody>
      </p:sp>
    </p:spTree>
    <p:extLst>
      <p:ext uri="{BB962C8B-B14F-4D97-AF65-F5344CB8AC3E}">
        <p14:creationId xmlns:p14="http://schemas.microsoft.com/office/powerpoint/2010/main" val="137851889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CSS to a Web Document</a:t>
            </a:r>
          </a:p>
        </p:txBody>
      </p:sp>
      <p:sp>
        <p:nvSpPr>
          <p:cNvPr id="3" name="Content Placeholder 2"/>
          <p:cNvSpPr>
            <a:spLocks noGrp="1"/>
          </p:cNvSpPr>
          <p:nvPr>
            <p:ph sz="half" idx="1"/>
          </p:nvPr>
        </p:nvSpPr>
        <p:spPr>
          <a:xfrm>
            <a:off x="533400" y="990600"/>
            <a:ext cx="7783016" cy="5334000"/>
          </a:xfrm>
        </p:spPr>
        <p:txBody>
          <a:bodyPr/>
          <a:lstStyle/>
          <a:p>
            <a:r>
              <a:rPr lang="en-US" dirty="0"/>
              <a:t>The link element can also be used to link to an </a:t>
            </a:r>
            <a:r>
              <a:rPr lang="en-US" i="1" dirty="0"/>
              <a:t>alternative</a:t>
            </a:r>
            <a:r>
              <a:rPr lang="en-US" dirty="0"/>
              <a:t> style sheet</a:t>
            </a:r>
          </a:p>
          <a:p>
            <a:endParaRPr lang="en-US" dirty="0"/>
          </a:p>
          <a:p>
            <a:r>
              <a:rPr lang="en-US" b="1" dirty="0"/>
              <a:t>&lt;link </a:t>
            </a:r>
            <a:r>
              <a:rPr lang="en-US" b="1" dirty="0" err="1"/>
              <a:t>rel</a:t>
            </a:r>
            <a:r>
              <a:rPr lang="en-US" b="1" dirty="0"/>
              <a:t>="</a:t>
            </a:r>
            <a:r>
              <a:rPr lang="en-US" b="1" i="1" dirty="0"/>
              <a:t>alternate </a:t>
            </a:r>
            <a:r>
              <a:rPr lang="en-US" b="1" i="1" dirty="0" err="1"/>
              <a:t>stylesheet</a:t>
            </a:r>
            <a:r>
              <a:rPr lang="en-US" b="1" dirty="0"/>
              <a:t>" type="text/</a:t>
            </a:r>
            <a:r>
              <a:rPr lang="en-US" b="1" dirty="0" err="1"/>
              <a:t>css</a:t>
            </a:r>
            <a:r>
              <a:rPr lang="en-US" b="1" dirty="0"/>
              <a:t>" </a:t>
            </a:r>
            <a:r>
              <a:rPr lang="en-US" b="1" dirty="0" err="1"/>
              <a:t>href</a:t>
            </a:r>
            <a:r>
              <a:rPr lang="en-US" b="1" dirty="0"/>
              <a:t>="/contrast.css" media="screen" title="High contrast"&gt;</a:t>
            </a:r>
          </a:p>
          <a:p>
            <a:endParaRPr lang="en-US" dirty="0"/>
          </a:p>
          <a:p>
            <a:r>
              <a:rPr lang="en-US" dirty="0"/>
              <a:t>This alternative style sheet, which is disabled by default, can be enabled by the user if the browser supports alternative style sheets. </a:t>
            </a:r>
          </a:p>
          <a:p>
            <a:endParaRPr lang="en-US" dirty="0"/>
          </a:p>
          <a:p>
            <a:r>
              <a:rPr lang="en-US" dirty="0"/>
              <a:t>All style sheets with the same title attribute will be enabled or disabled as a group. </a:t>
            </a:r>
          </a:p>
          <a:p>
            <a:endParaRPr lang="en-US" dirty="0"/>
          </a:p>
          <a:p>
            <a:r>
              <a:rPr lang="en-US" dirty="0"/>
              <a:t>Alternative style sheets are mutually exclusive, so enabling one group will automatically disable all other groups.</a:t>
            </a:r>
          </a:p>
          <a:p>
            <a:endParaRPr lang="en-US" dirty="0"/>
          </a:p>
          <a:p>
            <a:r>
              <a:rPr lang="en-US" dirty="0"/>
              <a:t>A style sheet that’s linked with rel="stylesheet" but lacks a title attribute is known as a </a:t>
            </a:r>
            <a:r>
              <a:rPr lang="en-US" b="1" dirty="0"/>
              <a:t>persistent style sheet</a:t>
            </a:r>
            <a:r>
              <a:rPr lang="en-US" dirty="0"/>
              <a:t>. It will always be applied—even if an alternative style sheet is enabled by the user.</a:t>
            </a:r>
          </a:p>
          <a:p>
            <a:endParaRPr lang="en-US" dirty="0"/>
          </a:p>
          <a:p>
            <a:r>
              <a:rPr lang="en-US" dirty="0"/>
              <a:t>A style sheet that’s linked with rel="stylesheet", and for which a title attribute has been specified, is known as a </a:t>
            </a:r>
            <a:r>
              <a:rPr lang="en-US" b="1" dirty="0"/>
              <a:t>preferred style sheet</a:t>
            </a:r>
            <a:r>
              <a:rPr lang="en-US" dirty="0"/>
              <a:t>. It will be applied unless the user has enabled an alternative style sheet.</a:t>
            </a:r>
          </a:p>
          <a:p>
            <a:endParaRPr lang="en-US" dirty="0"/>
          </a:p>
        </p:txBody>
      </p:sp>
    </p:spTree>
    <p:extLst>
      <p:ext uri="{BB962C8B-B14F-4D97-AF65-F5344CB8AC3E}">
        <p14:creationId xmlns:p14="http://schemas.microsoft.com/office/powerpoint/2010/main" val="249737084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a:t>
            </a:r>
          </a:p>
        </p:txBody>
      </p:sp>
      <p:sp>
        <p:nvSpPr>
          <p:cNvPr id="3" name="Content Placeholder 2"/>
          <p:cNvSpPr>
            <a:spLocks noGrp="1"/>
          </p:cNvSpPr>
          <p:nvPr>
            <p:ph sz="half" idx="1"/>
          </p:nvPr>
        </p:nvSpPr>
        <p:spPr>
          <a:xfrm>
            <a:off x="533400" y="990600"/>
            <a:ext cx="7783016" cy="5334000"/>
          </a:xfrm>
        </p:spPr>
        <p:txBody>
          <a:bodyPr/>
          <a:lstStyle/>
          <a:p>
            <a:pPr algn="just"/>
            <a:r>
              <a:rPr lang="en-US" dirty="0"/>
              <a:t>Comments</a:t>
            </a:r>
          </a:p>
          <a:p>
            <a:pPr lvl="1" algn="just"/>
            <a:r>
              <a:rPr lang="en-US" dirty="0"/>
              <a:t>/* A sample style sheet */</a:t>
            </a:r>
          </a:p>
          <a:p>
            <a:pPr algn="just"/>
            <a:endParaRPr lang="en-US" dirty="0"/>
          </a:p>
          <a:p>
            <a:pPr algn="just"/>
            <a:r>
              <a:rPr lang="en-US" dirty="0"/>
              <a:t>At-rule</a:t>
            </a:r>
          </a:p>
          <a:p>
            <a:pPr lvl="1" algn="just"/>
            <a:r>
              <a:rPr lang="en-US" dirty="0"/>
              <a:t>@import </a:t>
            </a:r>
            <a:r>
              <a:rPr lang="en-US" dirty="0" err="1"/>
              <a:t>url</a:t>
            </a:r>
            <a:r>
              <a:rPr lang="en-US" dirty="0"/>
              <a:t>(base.css);</a:t>
            </a:r>
          </a:p>
          <a:p>
            <a:pPr algn="just"/>
            <a:endParaRPr lang="en-US" dirty="0"/>
          </a:p>
          <a:p>
            <a:pPr algn="just"/>
            <a:r>
              <a:rPr lang="en-US" dirty="0"/>
              <a:t>Rule-set</a:t>
            </a:r>
          </a:p>
          <a:p>
            <a:pPr marL="233362" lvl="1" indent="0" algn="just">
              <a:buNone/>
            </a:pPr>
            <a:r>
              <a:rPr lang="en-US" dirty="0"/>
              <a:t>	h2 { </a:t>
            </a:r>
          </a:p>
          <a:p>
            <a:pPr marL="233362" lvl="1" indent="0" algn="just">
              <a:buNone/>
            </a:pPr>
            <a:r>
              <a:rPr lang="en-US" dirty="0"/>
              <a:t>		color: #666; </a:t>
            </a:r>
          </a:p>
          <a:p>
            <a:pPr marL="233362" lvl="1" indent="0" algn="just">
              <a:buNone/>
            </a:pPr>
            <a:r>
              <a:rPr lang="en-US" dirty="0"/>
              <a:t>		font-weight: bold; </a:t>
            </a:r>
          </a:p>
          <a:p>
            <a:pPr marL="233362" lvl="1" indent="0" algn="just">
              <a:buNone/>
            </a:pPr>
            <a:r>
              <a:rPr lang="en-US" dirty="0"/>
              <a:t>	}</a:t>
            </a:r>
          </a:p>
          <a:p>
            <a:pPr marL="233362" lvl="1" indent="0" algn="just">
              <a:buNone/>
            </a:pPr>
            <a:endParaRPr lang="en-US" dirty="0"/>
          </a:p>
          <a:p>
            <a:pPr algn="just"/>
            <a:r>
              <a:rPr lang="en-US" dirty="0"/>
              <a:t>The rule set consists of a </a:t>
            </a:r>
          </a:p>
          <a:p>
            <a:pPr lvl="1" algn="just"/>
            <a:r>
              <a:rPr lang="en-US" dirty="0"/>
              <a:t>selector (the text before the left curly brace, {) </a:t>
            </a:r>
          </a:p>
          <a:p>
            <a:pPr lvl="1" algn="just"/>
            <a:endParaRPr lang="en-US" dirty="0"/>
          </a:p>
          <a:p>
            <a:pPr lvl="1" algn="just"/>
            <a:r>
              <a:rPr lang="en-US" dirty="0"/>
              <a:t>and a declaration block. Declaration blocks begin with a left curly brace, {, and end with a right curly brace, }. They contain zero or more declarations separated by semicolons.</a:t>
            </a:r>
          </a:p>
          <a:p>
            <a:pPr lvl="1" algn="just"/>
            <a:endParaRPr lang="en-US" dirty="0"/>
          </a:p>
          <a:p>
            <a:pPr lvl="1" algn="just"/>
            <a:r>
              <a:rPr lang="en-US" dirty="0"/>
              <a:t>Although the last semicolon within a declaration block is optional, it’s good practice to include it, as it’ll help you avoid syntax errors in the future. </a:t>
            </a:r>
          </a:p>
          <a:p>
            <a:endParaRPr lang="en-US" dirty="0"/>
          </a:p>
        </p:txBody>
      </p:sp>
    </p:spTree>
    <p:extLst>
      <p:ext uri="{BB962C8B-B14F-4D97-AF65-F5344CB8AC3E}">
        <p14:creationId xmlns:p14="http://schemas.microsoft.com/office/powerpoint/2010/main" val="1378518899"/>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CSS selector</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 </a:t>
            </a:r>
            <a:r>
              <a:rPr lang="en-US" b="1" dirty="0"/>
              <a:t>selector</a:t>
            </a:r>
            <a:r>
              <a:rPr lang="en-US" dirty="0"/>
              <a:t> comprises every part of a rule set up to—but not including—the left curly brace {. A selector is a pattern, and the declarations within the block that follows the selector are applied to all the elements that match this pattern. </a:t>
            </a:r>
          </a:p>
          <a:p>
            <a:pPr algn="just"/>
            <a:endParaRPr lang="en-US" dirty="0"/>
          </a:p>
          <a:p>
            <a:pPr algn="just"/>
            <a:r>
              <a:rPr lang="en-US" dirty="0"/>
              <a:t>A declaration is made up of a property name and a value, separated by a colon; whitespace characters can appear around any of these elements. A declaration must appear within a declaration block.</a:t>
            </a:r>
          </a:p>
          <a:p>
            <a:pPr algn="just"/>
            <a:endParaRPr lang="en-US" dirty="0"/>
          </a:p>
          <a:p>
            <a:pPr algn="just"/>
            <a:r>
              <a:rPr lang="en-US" dirty="0"/>
              <a:t>For Example</a:t>
            </a:r>
          </a:p>
          <a:p>
            <a:pPr marL="233362" lvl="1" indent="0" algn="just">
              <a:buNone/>
            </a:pPr>
            <a:r>
              <a:rPr lang="en-US" dirty="0"/>
              <a:t>	h2{ </a:t>
            </a:r>
          </a:p>
          <a:p>
            <a:pPr marL="233362" lvl="1" indent="0" algn="just">
              <a:buNone/>
            </a:pPr>
            <a:r>
              <a:rPr lang="en-US" i="1" dirty="0"/>
              <a:t>		color: #666</a:t>
            </a:r>
            <a:r>
              <a:rPr lang="en-US" dirty="0"/>
              <a:t>; </a:t>
            </a:r>
          </a:p>
          <a:p>
            <a:pPr marL="233362" lvl="1" indent="0" algn="just">
              <a:buNone/>
            </a:pPr>
            <a:r>
              <a:rPr lang="en-US" dirty="0"/>
              <a:t>	}</a:t>
            </a:r>
          </a:p>
          <a:p>
            <a:pPr algn="just"/>
            <a:endParaRPr lang="en-US" dirty="0"/>
          </a:p>
          <a:p>
            <a:pPr algn="just"/>
            <a:r>
              <a:rPr lang="en-US" dirty="0"/>
              <a:t>Here color is the property and #</a:t>
            </a:r>
            <a:r>
              <a:rPr lang="en-US"/>
              <a:t>666 is </a:t>
            </a:r>
            <a:r>
              <a:rPr lang="en-US" dirty="0"/>
              <a:t>the value.</a:t>
            </a:r>
          </a:p>
          <a:p>
            <a:pPr algn="just"/>
            <a:endParaRPr lang="en-US" dirty="0"/>
          </a:p>
          <a:p>
            <a:pPr algn="just"/>
            <a:r>
              <a:rPr lang="en-US" dirty="0"/>
              <a:t>There’s a large collection of property names that we can use in our style rules. Syntactically, they are in fact CSS identifiers, and must be specified correctly, otherwise the declaration will be ignored.</a:t>
            </a:r>
          </a:p>
          <a:p>
            <a:pPr algn="just"/>
            <a:endParaRPr lang="en-US" dirty="0"/>
          </a:p>
          <a:p>
            <a:pPr algn="just"/>
            <a:r>
              <a:rPr lang="en-US" dirty="0"/>
              <a:t>Property values can be specified in various forms, depending on the property in question—each property has its own syntactic and semantic requirements and restrictions.</a:t>
            </a:r>
          </a:p>
          <a:p>
            <a:pPr algn="just"/>
            <a:endParaRPr lang="en-US" dirty="0"/>
          </a:p>
          <a:p>
            <a:pPr marL="233362" lvl="1" indent="0" algn="just">
              <a:buNone/>
            </a:pPr>
            <a:endParaRPr lang="en-US" dirty="0"/>
          </a:p>
          <a:p>
            <a:pPr marL="233362" lvl="1" indent="0" algn="just">
              <a:buNone/>
            </a:pPr>
            <a:endParaRPr lang="en-US" dirty="0"/>
          </a:p>
          <a:p>
            <a:pPr lvl="1" algn="just"/>
            <a:endParaRPr lang="en-US" dirty="0"/>
          </a:p>
        </p:txBody>
      </p:sp>
    </p:spTree>
    <p:extLst>
      <p:ext uri="{BB962C8B-B14F-4D97-AF65-F5344CB8AC3E}">
        <p14:creationId xmlns:p14="http://schemas.microsoft.com/office/powerpoint/2010/main" val="1378518899"/>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User agent style sheets, User style sheets and Author style sheets</a:t>
            </a:r>
          </a:p>
        </p:txBody>
      </p:sp>
      <p:sp>
        <p:nvSpPr>
          <p:cNvPr id="3" name="Content Placeholder 2"/>
          <p:cNvSpPr>
            <a:spLocks noGrp="1"/>
          </p:cNvSpPr>
          <p:nvPr>
            <p:ph sz="half" idx="1"/>
          </p:nvPr>
        </p:nvSpPr>
        <p:spPr>
          <a:xfrm>
            <a:off x="533400" y="990600"/>
            <a:ext cx="7783016" cy="5334000"/>
          </a:xfrm>
        </p:spPr>
        <p:txBody>
          <a:bodyPr/>
          <a:lstStyle/>
          <a:p>
            <a:r>
              <a:rPr lang="en-US" b="1" i="1" dirty="0"/>
              <a:t>User agent style sheets</a:t>
            </a:r>
            <a:r>
              <a:rPr lang="en-US" dirty="0"/>
              <a:t> are the default sets of declarations applied by the user agent.</a:t>
            </a:r>
          </a:p>
          <a:p>
            <a:endParaRPr lang="en-US" dirty="0"/>
          </a:p>
          <a:p>
            <a:r>
              <a:rPr lang="en-US" dirty="0"/>
              <a:t> In some user agents, the default settings can be changed; for example, a user might be able to change the default background color, which may change the user agent style sheet.</a:t>
            </a:r>
          </a:p>
          <a:p>
            <a:endParaRPr lang="en-US" dirty="0"/>
          </a:p>
          <a:p>
            <a:r>
              <a:rPr lang="en-US" dirty="0"/>
              <a:t>A user agent may also allow a user to create a customized set of styles to use by default, or for specific documents. </a:t>
            </a:r>
          </a:p>
          <a:p>
            <a:endParaRPr lang="en-US" dirty="0"/>
          </a:p>
          <a:p>
            <a:r>
              <a:rPr lang="en-US" dirty="0"/>
              <a:t>This custom style sheet is called a</a:t>
            </a:r>
            <a:r>
              <a:rPr lang="en-US" b="1" i="1" dirty="0"/>
              <a:t> user style sheet</a:t>
            </a:r>
            <a:r>
              <a:rPr lang="en-US" dirty="0"/>
              <a:t>. For instance, both Opera and Safari offer a facility that allows the user to select and use a separate style sheet file.</a:t>
            </a:r>
          </a:p>
          <a:p>
            <a:endParaRPr lang="en-US" dirty="0"/>
          </a:p>
          <a:p>
            <a:r>
              <a:rPr lang="en-US" b="1" i="1" dirty="0"/>
              <a:t>Author style sheets</a:t>
            </a:r>
            <a:r>
              <a:rPr lang="en-US" dirty="0"/>
              <a:t> are those that are linked to the document via a link element, specified using a style element within the document’s head element, or specified within an element style attribute (inline styles).</a:t>
            </a:r>
          </a:p>
          <a:p>
            <a:endParaRPr lang="en-US" dirty="0"/>
          </a:p>
          <a:p>
            <a:endParaRPr lang="en-US" dirty="0"/>
          </a:p>
          <a:p>
            <a:endParaRPr lang="en-US" dirty="0"/>
          </a:p>
        </p:txBody>
      </p:sp>
    </p:spTree>
    <p:extLst>
      <p:ext uri="{BB962C8B-B14F-4D97-AF65-F5344CB8AC3E}">
        <p14:creationId xmlns:p14="http://schemas.microsoft.com/office/powerpoint/2010/main" val="2015239728"/>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Cascade, Specificity and Inheritance</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As we all know now that the CSS rules can be applied at three different places</a:t>
            </a:r>
          </a:p>
          <a:p>
            <a:pPr lvl="1" algn="just"/>
            <a:r>
              <a:rPr lang="en-US" dirty="0"/>
              <a:t>External style sheets</a:t>
            </a:r>
          </a:p>
          <a:p>
            <a:pPr lvl="1" algn="just"/>
            <a:r>
              <a:rPr lang="en-US" dirty="0"/>
              <a:t>Internal or embedded styles</a:t>
            </a:r>
          </a:p>
          <a:p>
            <a:pPr lvl="1" algn="just"/>
            <a:r>
              <a:rPr lang="en-US" dirty="0"/>
              <a:t>Inline styles</a:t>
            </a:r>
          </a:p>
          <a:p>
            <a:pPr algn="just"/>
            <a:endParaRPr lang="en-US" dirty="0"/>
          </a:p>
          <a:p>
            <a:pPr algn="just"/>
            <a:r>
              <a:rPr lang="en-US" dirty="0"/>
              <a:t>We can target the same element at three different places mentioned above. But which rule will get applied?</a:t>
            </a:r>
          </a:p>
          <a:p>
            <a:pPr algn="just"/>
            <a:endParaRPr lang="en-US" dirty="0"/>
          </a:p>
          <a:p>
            <a:pPr algn="just"/>
            <a:r>
              <a:rPr lang="en-US" dirty="0"/>
              <a:t>Style sheets are cascading because style declarations cascade down to elements from many origins.</a:t>
            </a:r>
          </a:p>
          <a:p>
            <a:pPr algn="just"/>
            <a:endParaRPr lang="en-US" dirty="0"/>
          </a:p>
          <a:p>
            <a:pPr algn="just"/>
            <a:r>
              <a:rPr lang="en-US" dirty="0"/>
              <a:t>The cascade combines the importance, origin, specificity, and source order of the applicable style declarations to determine exactly—and without conflict—which declaration should be applied to any given element.</a:t>
            </a:r>
          </a:p>
          <a:p>
            <a:pPr algn="just"/>
            <a:endParaRPr lang="en-US" dirty="0"/>
          </a:p>
          <a:p>
            <a:pPr algn="just"/>
            <a:r>
              <a:rPr lang="en-US" b="1" dirty="0"/>
              <a:t>Inheritance</a:t>
            </a:r>
            <a:r>
              <a:rPr lang="en-US" dirty="0"/>
              <a:t> is the means by which, in the absence of any specific declarations applied by an element, a property value of an element is obtained from its parent element.</a:t>
            </a:r>
          </a:p>
          <a:p>
            <a:endParaRPr lang="en-US" dirty="0"/>
          </a:p>
          <a:p>
            <a:endParaRPr lang="en-US" dirty="0"/>
          </a:p>
        </p:txBody>
      </p:sp>
    </p:spTree>
    <p:extLst>
      <p:ext uri="{BB962C8B-B14F-4D97-AF65-F5344CB8AC3E}">
        <p14:creationId xmlns:p14="http://schemas.microsoft.com/office/powerpoint/2010/main" val="177419871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a:r>
              <a:rPr lang="en-US" dirty="0"/>
              <a:t>Table of Contents</a:t>
            </a:r>
          </a:p>
        </p:txBody>
      </p:sp>
      <p:sp>
        <p:nvSpPr>
          <p:cNvPr id="6" name="Content Placeholder 5"/>
          <p:cNvSpPr>
            <a:spLocks noGrp="1"/>
          </p:cNvSpPr>
          <p:nvPr>
            <p:ph sz="quarter" idx="10"/>
          </p:nvPr>
        </p:nvSpPr>
        <p:spPr/>
        <p:txBody>
          <a:bodyPr/>
          <a:lstStyle/>
          <a:p>
            <a:pPr algn="just"/>
            <a:r>
              <a:rPr lang="en-US" dirty="0"/>
              <a:t>Introduction</a:t>
            </a:r>
          </a:p>
          <a:p>
            <a:pPr algn="just"/>
            <a:endParaRPr lang="en-US" dirty="0"/>
          </a:p>
          <a:p>
            <a:pPr algn="just"/>
            <a:r>
              <a:rPr lang="en-US" dirty="0"/>
              <a:t>CSS Basics</a:t>
            </a:r>
          </a:p>
          <a:p>
            <a:pPr algn="just"/>
            <a:endParaRPr lang="en-US" dirty="0"/>
          </a:p>
          <a:p>
            <a:pPr algn="just"/>
            <a:r>
              <a:rPr lang="en-US" dirty="0"/>
              <a:t>Targeting Page Content</a:t>
            </a:r>
          </a:p>
          <a:p>
            <a:pPr algn="just"/>
            <a:endParaRPr lang="en-US" dirty="0"/>
          </a:p>
          <a:p>
            <a:pPr algn="just"/>
            <a:r>
              <a:rPr lang="en-US" dirty="0"/>
              <a:t>The Box Model</a:t>
            </a:r>
          </a:p>
          <a:p>
            <a:pPr algn="just"/>
            <a:endParaRPr lang="en-US" dirty="0"/>
          </a:p>
          <a:p>
            <a:pPr algn="just"/>
            <a:r>
              <a:rPr lang="en-US" dirty="0"/>
              <a:t>Basic text formatting</a:t>
            </a:r>
          </a:p>
          <a:p>
            <a:pPr algn="just"/>
            <a:endParaRPr lang="en-US" dirty="0"/>
          </a:p>
          <a:p>
            <a:pPr algn="just"/>
            <a:r>
              <a:rPr lang="en-US" dirty="0"/>
              <a:t>Working with Color</a:t>
            </a:r>
          </a:p>
          <a:p>
            <a:pPr algn="just"/>
            <a:endParaRPr lang="en-US" dirty="0"/>
          </a:p>
          <a:p>
            <a:pPr algn="just"/>
            <a:r>
              <a:rPr lang="en-US" dirty="0"/>
              <a:t>Layouts</a:t>
            </a:r>
          </a:p>
          <a:p>
            <a:pPr marL="0" indent="0" algn="just">
              <a:buNone/>
            </a:pPr>
            <a:endParaRPr lang="en-US" dirty="0"/>
          </a:p>
          <a:p>
            <a:pPr algn="just"/>
            <a:r>
              <a:rPr lang="en-US" dirty="0"/>
              <a:t>CSS debugging tools</a:t>
            </a:r>
          </a:p>
          <a:p>
            <a:pPr algn="just"/>
            <a:endParaRPr lang="en-US" dirty="0"/>
          </a:p>
        </p:txBody>
      </p:sp>
    </p:spTree>
    <p:extLst>
      <p:ext uri="{BB962C8B-B14F-4D97-AF65-F5344CB8AC3E}">
        <p14:creationId xmlns:p14="http://schemas.microsoft.com/office/powerpoint/2010/main" val="54731212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 – The last rule applied wins</a:t>
            </a:r>
          </a:p>
        </p:txBody>
      </p:sp>
      <p:sp>
        <p:nvSpPr>
          <p:cNvPr id="3" name="Content Placeholder 2"/>
          <p:cNvSpPr>
            <a:spLocks noGrp="1"/>
          </p:cNvSpPr>
          <p:nvPr>
            <p:ph sz="half" idx="1"/>
          </p:nvPr>
        </p:nvSpPr>
        <p:spPr>
          <a:xfrm>
            <a:off x="533400" y="990600"/>
            <a:ext cx="7783016" cy="5334000"/>
          </a:xfrm>
        </p:spPr>
        <p:txBody>
          <a:bodyPr>
            <a:normAutofit fontScale="92500"/>
          </a:bodyPr>
          <a:lstStyle/>
          <a:p>
            <a:pPr algn="just"/>
            <a:r>
              <a:rPr lang="en-US" b="1" dirty="0"/>
              <a:t>The CSS cascade</a:t>
            </a:r>
            <a:r>
              <a:rPr lang="en-US" dirty="0"/>
              <a:t> uses selector pattern matching to apply to elements style declarations that have cascaded down through the document from various sources. But when two or more declarations apply to the same element, and set the same property, how does the browser determine which declaration to apply?</a:t>
            </a:r>
          </a:p>
          <a:p>
            <a:pPr marL="0" indent="0" algn="just">
              <a:buNone/>
            </a:pPr>
            <a:endParaRPr lang="en-US" dirty="0"/>
          </a:p>
          <a:p>
            <a:pPr algn="just"/>
            <a:r>
              <a:rPr lang="en-US" dirty="0"/>
              <a:t>By combining importance, origin, specificity, and the source order of the style concerned, the CSS cascade assigns a weight to each declaration. </a:t>
            </a:r>
          </a:p>
          <a:p>
            <a:pPr algn="just"/>
            <a:endParaRPr lang="en-US" dirty="0"/>
          </a:p>
          <a:p>
            <a:pPr algn="just"/>
            <a:r>
              <a:rPr lang="en-US" dirty="0"/>
              <a:t>This weight is used to determine exactly, and without conflict, which style declarations should be applied to a specific element: the declaration with the highest weight takes precedence.</a:t>
            </a:r>
          </a:p>
          <a:p>
            <a:pPr marL="0" indent="0">
              <a:buNone/>
            </a:pPr>
            <a:endParaRPr lang="en-US" b="1" dirty="0"/>
          </a:p>
          <a:p>
            <a:r>
              <a:rPr lang="en-US" b="1" dirty="0"/>
              <a:t>The Process of Resolution </a:t>
            </a:r>
            <a:r>
              <a:rPr lang="en-US" dirty="0"/>
              <a:t>- The process of resolution employed by the CSS cascade for each property involves these four steps:</a:t>
            </a:r>
          </a:p>
          <a:p>
            <a:pPr marL="0" indent="0">
              <a:buNone/>
            </a:pPr>
            <a:endParaRPr lang="en-US" dirty="0"/>
          </a:p>
          <a:p>
            <a:pPr lvl="1"/>
            <a:r>
              <a:rPr lang="en-US" dirty="0"/>
              <a:t>For a given property, find all declarations that apply to a specific element.</a:t>
            </a:r>
          </a:p>
          <a:p>
            <a:pPr lvl="1"/>
            <a:endParaRPr lang="en-US" dirty="0"/>
          </a:p>
          <a:p>
            <a:pPr lvl="1"/>
            <a:r>
              <a:rPr lang="en-US" dirty="0"/>
              <a:t>Sort the declarations according to their levels of importance, and origins.</a:t>
            </a:r>
          </a:p>
          <a:p>
            <a:pPr lvl="1"/>
            <a:endParaRPr lang="en-US" dirty="0"/>
          </a:p>
          <a:p>
            <a:pPr lvl="1"/>
            <a:r>
              <a:rPr lang="en-US" dirty="0"/>
              <a:t>Sort declarations with the same level of importance and origin by selector specificity.</a:t>
            </a:r>
          </a:p>
          <a:p>
            <a:pPr lvl="1"/>
            <a:endParaRPr lang="en-US" dirty="0"/>
          </a:p>
          <a:p>
            <a:pPr lvl="1"/>
            <a:r>
              <a:rPr lang="en-US" dirty="0"/>
              <a:t>Finally, if declarations have the same level of importance, origin, and specificity, sort them by the order in which they’re specified; the last declaration wins.</a:t>
            </a:r>
          </a:p>
          <a:p>
            <a:pPr lvl="1"/>
            <a:endParaRPr lang="en-US" dirty="0"/>
          </a:p>
          <a:p>
            <a:r>
              <a:rPr lang="en-US" dirty="0"/>
              <a:t>See footnotes for explanation in detail. </a:t>
            </a:r>
          </a:p>
          <a:p>
            <a:endParaRPr lang="en-US" dirty="0"/>
          </a:p>
          <a:p>
            <a:endParaRPr lang="en-US" dirty="0"/>
          </a:p>
        </p:txBody>
      </p:sp>
    </p:spTree>
    <p:extLst>
      <p:ext uri="{BB962C8B-B14F-4D97-AF65-F5344CB8AC3E}">
        <p14:creationId xmlns:p14="http://schemas.microsoft.com/office/powerpoint/2010/main" val="124659849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declaration</a:t>
            </a:r>
          </a:p>
        </p:txBody>
      </p:sp>
      <p:sp>
        <p:nvSpPr>
          <p:cNvPr id="3" name="Content Placeholder 2"/>
          <p:cNvSpPr>
            <a:spLocks noGrp="1"/>
          </p:cNvSpPr>
          <p:nvPr>
            <p:ph sz="half" idx="1"/>
          </p:nvPr>
        </p:nvSpPr>
        <p:spPr>
          <a:xfrm>
            <a:off x="533400" y="990600"/>
            <a:ext cx="7783016" cy="5334000"/>
          </a:xfrm>
        </p:spPr>
        <p:txBody>
          <a:bodyPr/>
          <a:lstStyle/>
          <a:p>
            <a:pPr algn="just"/>
            <a:r>
              <a:rPr lang="en-US" dirty="0"/>
              <a:t>During the importance and origin calculation in step two of the cascade resolution process, the !important statement can be used to add weight to a declaration.</a:t>
            </a:r>
          </a:p>
          <a:p>
            <a:pPr algn="just"/>
            <a:endParaRPr lang="en-US" dirty="0"/>
          </a:p>
          <a:p>
            <a:pPr algn="just"/>
            <a:r>
              <a:rPr lang="en-US" dirty="0"/>
              <a:t> A declaration appended with the ! operator followed immediately by the keywordimportant, is said to be an </a:t>
            </a:r>
            <a:r>
              <a:rPr lang="en-US" b="1" dirty="0"/>
              <a:t>important declaration</a:t>
            </a:r>
            <a:r>
              <a:rPr lang="en-US" dirty="0"/>
              <a:t>, rather than a normal declaration.</a:t>
            </a:r>
          </a:p>
          <a:p>
            <a:pPr marL="0" indent="0" algn="just">
              <a:buNone/>
            </a:pPr>
            <a:r>
              <a:rPr lang="en-US" dirty="0"/>
              <a:t> </a:t>
            </a:r>
          </a:p>
          <a:p>
            <a:pPr algn="just"/>
            <a:r>
              <a:rPr lang="en-US" dirty="0"/>
              <a:t>An important declaration in an author style sheet has more weight than a normal declaration in an author style sheet, but an important declaration in a user style sheet will trump them both.</a:t>
            </a:r>
          </a:p>
          <a:p>
            <a:pPr algn="just"/>
            <a:endParaRPr lang="en-US" dirty="0"/>
          </a:p>
          <a:p>
            <a:pPr marL="0" indent="0" algn="just">
              <a:buNone/>
            </a:pPr>
            <a:r>
              <a:rPr lang="en-US" dirty="0"/>
              <a:t>	p { </a:t>
            </a:r>
          </a:p>
          <a:p>
            <a:pPr marL="0" indent="0" algn="just">
              <a:buNone/>
            </a:pPr>
            <a:r>
              <a:rPr lang="en-US" dirty="0"/>
              <a:t>		font-size: 1em !important; </a:t>
            </a:r>
          </a:p>
          <a:p>
            <a:pPr marL="0" indent="0" algn="just">
              <a:buNone/>
            </a:pPr>
            <a:r>
              <a:rPr lang="en-US" dirty="0"/>
              <a:t>	}</a:t>
            </a:r>
          </a:p>
          <a:p>
            <a:pPr algn="just"/>
            <a:endParaRPr lang="en-US" dirty="0"/>
          </a:p>
          <a:p>
            <a:pPr algn="just"/>
            <a:endParaRPr lang="en-US" dirty="0"/>
          </a:p>
        </p:txBody>
      </p:sp>
    </p:spTree>
    <p:extLst>
      <p:ext uri="{BB962C8B-B14F-4D97-AF65-F5344CB8AC3E}">
        <p14:creationId xmlns:p14="http://schemas.microsoft.com/office/powerpoint/2010/main" val="405079043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Specificity</a:t>
            </a:r>
          </a:p>
        </p:txBody>
      </p:sp>
      <p:sp>
        <p:nvSpPr>
          <p:cNvPr id="3" name="Content Placeholder 2"/>
          <p:cNvSpPr>
            <a:spLocks noGrp="1"/>
          </p:cNvSpPr>
          <p:nvPr>
            <p:ph sz="half" idx="1"/>
          </p:nvPr>
        </p:nvSpPr>
        <p:spPr>
          <a:xfrm>
            <a:off x="533400" y="990600"/>
            <a:ext cx="7783016" cy="5334000"/>
          </a:xfrm>
        </p:spPr>
        <p:txBody>
          <a:bodyPr/>
          <a:lstStyle/>
          <a:p>
            <a:pPr algn="just"/>
            <a:r>
              <a:rPr lang="en-US" b="1" dirty="0"/>
              <a:t>Specificity</a:t>
            </a:r>
            <a:r>
              <a:rPr lang="en-US" dirty="0"/>
              <a:t> is a mechanism within the CSS cascade that aids conflict resolution. </a:t>
            </a:r>
          </a:p>
          <a:p>
            <a:pPr algn="just"/>
            <a:endParaRPr lang="en-US" dirty="0"/>
          </a:p>
          <a:p>
            <a:pPr algn="just"/>
            <a:r>
              <a:rPr lang="en-US" dirty="0"/>
              <a:t>The concept of specificity states that when two or more declarations that apply to the same element, and set the same property, have the same importance and origin, the declaration with the most specific selector will take precedence.</a:t>
            </a:r>
          </a:p>
          <a:p>
            <a:pPr algn="just"/>
            <a:endParaRPr lang="en-US" dirty="0"/>
          </a:p>
          <a:p>
            <a:pPr algn="just"/>
            <a:r>
              <a:rPr lang="en-US" dirty="0"/>
              <a:t> W3C recommendation (6.4.3) describes the method for calculating a selector’s specificity. The result of this calculation takes the form of four comma-separated values, </a:t>
            </a:r>
            <a:r>
              <a:rPr lang="en-US" dirty="0" err="1"/>
              <a:t>a,b,c,d</a:t>
            </a:r>
            <a:r>
              <a:rPr lang="en-US" dirty="0"/>
              <a:t>, where the values in column “a” are the most important and those in column “d” are least important. A selector’s specificity is calculated as follows</a:t>
            </a:r>
          </a:p>
          <a:p>
            <a:pPr marL="0" indent="0" algn="just">
              <a:buNone/>
            </a:pPr>
            <a:endParaRPr lang="en-US" dirty="0"/>
          </a:p>
          <a:p>
            <a:pPr lvl="1" algn="just"/>
            <a:r>
              <a:rPr lang="en-US" dirty="0"/>
              <a:t>To calculate a, count 1 if the declaration is from a style attribute rather than a rule with a selector (an inline style), 0 otherwise.</a:t>
            </a:r>
          </a:p>
          <a:p>
            <a:pPr lvl="1" algn="just"/>
            <a:r>
              <a:rPr lang="en-US" dirty="0"/>
              <a:t>To calculate b, count the number of ID attributes in the selector.</a:t>
            </a:r>
          </a:p>
          <a:p>
            <a:pPr lvl="1" algn="just"/>
            <a:r>
              <a:rPr lang="en-US" dirty="0"/>
              <a:t>To calculate c, count the number of other attributes and pseudo-classes in the selector.</a:t>
            </a:r>
          </a:p>
          <a:p>
            <a:pPr lvl="1" algn="just"/>
            <a:r>
              <a:rPr lang="en-US" dirty="0"/>
              <a:t>To calculate d, count the number of element names and pseudo-elements in the selector.</a:t>
            </a:r>
          </a:p>
          <a:p>
            <a:pPr lvl="1" algn="just"/>
            <a:endParaRPr lang="en-US" dirty="0"/>
          </a:p>
          <a:p>
            <a:pPr algn="just"/>
            <a:r>
              <a:rPr lang="en-US" dirty="0"/>
              <a:t>If two or more selectors have the same specificity, then, according to the rules of the CSS cascade, the latter specified rule takes precedence.</a:t>
            </a:r>
          </a:p>
        </p:txBody>
      </p:sp>
    </p:spTree>
    <p:extLst>
      <p:ext uri="{BB962C8B-B14F-4D97-AF65-F5344CB8AC3E}">
        <p14:creationId xmlns:p14="http://schemas.microsoft.com/office/powerpoint/2010/main" val="3741833489"/>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sz="half" idx="1"/>
          </p:nvPr>
        </p:nvSpPr>
        <p:spPr>
          <a:xfrm>
            <a:off x="533400" y="990600"/>
            <a:ext cx="7783016" cy="5334000"/>
          </a:xfrm>
        </p:spPr>
        <p:txBody>
          <a:bodyPr/>
          <a:lstStyle/>
          <a:p>
            <a:pPr algn="just"/>
            <a:r>
              <a:rPr lang="en-US" b="1" dirty="0"/>
              <a:t>Inheritance</a:t>
            </a:r>
            <a:r>
              <a:rPr lang="en-US" dirty="0"/>
              <a:t> is the process by which properties are passed from parent to child elements even though those properties have not been explicitly defined by other means. </a:t>
            </a:r>
          </a:p>
          <a:p>
            <a:pPr algn="just"/>
            <a:endParaRPr lang="en-US" dirty="0"/>
          </a:p>
          <a:p>
            <a:pPr algn="just"/>
            <a:r>
              <a:rPr lang="en-US" dirty="0"/>
              <a:t>Certain properties are inherited automatically, and as the name implies, a child element will take on the characteristics of its parent with regards to these properties.</a:t>
            </a:r>
          </a:p>
          <a:p>
            <a:pPr algn="just"/>
            <a:endParaRPr lang="en-US" dirty="0"/>
          </a:p>
          <a:p>
            <a:pPr algn="just"/>
            <a:r>
              <a:rPr lang="en-US" b="1" dirty="0"/>
              <a:t>Inheritance and the Cascade </a:t>
            </a:r>
            <a:r>
              <a:rPr lang="en-US" dirty="0"/>
              <a:t>- Inheritance is a mechanism that’s separate from the cascade: inheritance applies to the DOM (Document Object Model) tree, while the cascade deals with the style sheet rules. However, CSS properties set on an element via the cascade can be inherited by that element’s child elements.</a:t>
            </a:r>
          </a:p>
          <a:p>
            <a:pPr algn="just"/>
            <a:endParaRPr lang="en-US" dirty="0"/>
          </a:p>
          <a:p>
            <a:pPr algn="just"/>
            <a:r>
              <a:rPr lang="en-US" dirty="0"/>
              <a:t>Only some properties are inherited from the parent automatically.</a:t>
            </a:r>
          </a:p>
          <a:p>
            <a:pPr algn="just"/>
            <a:endParaRPr lang="en-US" dirty="0"/>
          </a:p>
          <a:p>
            <a:pPr algn="just"/>
            <a:r>
              <a:rPr lang="en-US" dirty="0"/>
              <a:t>On the other hand, you may want to force the property to be inherited. If so, you may be able to use the inherit property value.</a:t>
            </a:r>
          </a:p>
          <a:p>
            <a:endParaRPr lang="en-US" dirty="0"/>
          </a:p>
          <a:p>
            <a:pPr algn="just"/>
            <a:endParaRPr lang="en-US" dirty="0"/>
          </a:p>
        </p:txBody>
      </p:sp>
    </p:spTree>
    <p:extLst>
      <p:ext uri="{BB962C8B-B14F-4D97-AF65-F5344CB8AC3E}">
        <p14:creationId xmlns:p14="http://schemas.microsoft.com/office/powerpoint/2010/main" val="1246598495"/>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458200" cy="360040"/>
          </a:xfrm>
        </p:spPr>
        <p:txBody>
          <a:bodyPr>
            <a:normAutofit fontScale="90000"/>
          </a:bodyPr>
          <a:lstStyle/>
          <a:p>
            <a:r>
              <a:rPr lang="en-US" dirty="0"/>
              <a:t>Common units of measurement</a:t>
            </a:r>
          </a:p>
        </p:txBody>
      </p:sp>
      <p:sp>
        <p:nvSpPr>
          <p:cNvPr id="3" name="Content Placeholder 2"/>
          <p:cNvSpPr>
            <a:spLocks noGrp="1"/>
          </p:cNvSpPr>
          <p:nvPr>
            <p:ph sz="half" idx="1"/>
          </p:nvPr>
        </p:nvSpPr>
        <p:spPr>
          <a:xfrm>
            <a:off x="533400" y="476672"/>
            <a:ext cx="7783016" cy="6048672"/>
          </a:xfrm>
        </p:spPr>
        <p:txBody>
          <a:bodyPr>
            <a:normAutofit fontScale="85000" lnSpcReduction="10000"/>
          </a:bodyPr>
          <a:lstStyle/>
          <a:p>
            <a:pPr eaLnBrk="1" fontAlgn="t" hangingPunct="1"/>
            <a:r>
              <a:rPr lang="en-US" b="1" dirty="0"/>
              <a:t>in</a:t>
            </a:r>
          </a:p>
          <a:p>
            <a:pPr lvl="1" eaLnBrk="1" fontAlgn="t" hangingPunct="1"/>
            <a:r>
              <a:rPr lang="en-US" dirty="0"/>
              <a:t>Defines a measurement in inches</a:t>
            </a:r>
          </a:p>
          <a:p>
            <a:pPr lvl="1" eaLnBrk="1" fontAlgn="t" hangingPunct="1"/>
            <a:r>
              <a:rPr lang="en-US" dirty="0"/>
              <a:t>p {word-spacing: .15in;}</a:t>
            </a:r>
          </a:p>
          <a:p>
            <a:pPr eaLnBrk="1" fontAlgn="t" hangingPunct="1"/>
            <a:r>
              <a:rPr lang="en-US" b="1" dirty="0" err="1"/>
              <a:t>pt</a:t>
            </a:r>
            <a:endParaRPr lang="en-US" b="1" dirty="0"/>
          </a:p>
          <a:p>
            <a:pPr lvl="1" eaLnBrk="1" fontAlgn="t" hangingPunct="1"/>
            <a:r>
              <a:rPr lang="en-US" dirty="0"/>
              <a:t>Defines a measurement in points. A point is defined as 1/72nd of an inch</a:t>
            </a:r>
          </a:p>
          <a:p>
            <a:pPr lvl="1" eaLnBrk="1" fontAlgn="t" hangingPunct="1"/>
            <a:r>
              <a:rPr lang="en-US" dirty="0"/>
              <a:t>body {font-size: 18pt;}</a:t>
            </a:r>
            <a:endParaRPr lang="en-US" b="1" dirty="0"/>
          </a:p>
          <a:p>
            <a:pPr eaLnBrk="1" fontAlgn="t" hangingPunct="1"/>
            <a:r>
              <a:rPr lang="en-US" b="1" dirty="0"/>
              <a:t>%</a:t>
            </a:r>
          </a:p>
          <a:p>
            <a:pPr lvl="1" eaLnBrk="1" fontAlgn="t" hangingPunct="1"/>
            <a:r>
              <a:rPr lang="en-US" dirty="0"/>
              <a:t>Defines a measurement as a percentage relative to another value, typically an enclosing element.</a:t>
            </a:r>
          </a:p>
          <a:p>
            <a:pPr lvl="1" eaLnBrk="1" fontAlgn="t" hangingPunct="1"/>
            <a:r>
              <a:rPr lang="en-US" dirty="0"/>
              <a:t>p {font-size: 16pt; line-height: 125%;}</a:t>
            </a:r>
          </a:p>
          <a:p>
            <a:pPr eaLnBrk="1" fontAlgn="t" hangingPunct="1"/>
            <a:r>
              <a:rPr lang="en-US" b="1" dirty="0"/>
              <a:t>cm</a:t>
            </a:r>
          </a:p>
          <a:p>
            <a:pPr lvl="1" eaLnBrk="1" fontAlgn="t" hangingPunct="1"/>
            <a:r>
              <a:rPr lang="en-US" dirty="0"/>
              <a:t>Defines a measurement in centimeters</a:t>
            </a:r>
          </a:p>
          <a:p>
            <a:pPr lvl="1" eaLnBrk="1" fontAlgn="t" hangingPunct="1"/>
            <a:r>
              <a:rPr lang="en-US" dirty="0"/>
              <a:t>div {margin-bottom: 2cm;}</a:t>
            </a:r>
          </a:p>
          <a:p>
            <a:pPr eaLnBrk="1" fontAlgn="t" hangingPunct="1"/>
            <a:r>
              <a:rPr lang="en-US" b="1" dirty="0"/>
              <a:t>em</a:t>
            </a:r>
          </a:p>
          <a:p>
            <a:pPr lvl="1" eaLnBrk="1" fontAlgn="t" hangingPunct="1"/>
            <a:r>
              <a:rPr lang="en-US" dirty="0"/>
              <a:t>A relative measurement for the height of a font in em spaces. Because an em unit is equivalent to the size of a given font, if you assign a font to 12pt, each "em" unit would be 12pt; thus, 2em would be 24pt.</a:t>
            </a:r>
          </a:p>
          <a:p>
            <a:pPr lvl="1" eaLnBrk="1" fontAlgn="t" hangingPunct="1"/>
            <a:r>
              <a:rPr lang="en-US" dirty="0"/>
              <a:t>p {letter-spacing: 7em;}</a:t>
            </a:r>
          </a:p>
          <a:p>
            <a:pPr eaLnBrk="1" fontAlgn="t" hangingPunct="1"/>
            <a:r>
              <a:rPr lang="en-US" b="1" dirty="0"/>
              <a:t>ex</a:t>
            </a:r>
          </a:p>
          <a:p>
            <a:pPr lvl="1" eaLnBrk="1" fontAlgn="t" hangingPunct="1"/>
            <a:r>
              <a:rPr lang="en-US" dirty="0"/>
              <a:t>This value defines a measurement relative to a font's x-height. The x-height is determined by the height of the font's lowercase letter x, </a:t>
            </a:r>
            <a:r>
              <a:rPr lang="en-US" dirty="0" err="1"/>
              <a:t>Eg</a:t>
            </a:r>
            <a:r>
              <a:rPr lang="en-US" dirty="0"/>
              <a:t> - p {font-size: 24pt; line-height: 3ex;}</a:t>
            </a:r>
          </a:p>
          <a:p>
            <a:pPr eaLnBrk="1" fontAlgn="t" hangingPunct="1"/>
            <a:r>
              <a:rPr lang="en-US" b="1" dirty="0"/>
              <a:t>mm</a:t>
            </a:r>
          </a:p>
          <a:p>
            <a:pPr lvl="1" eaLnBrk="1" fontAlgn="t" hangingPunct="1"/>
            <a:r>
              <a:rPr lang="en-US" dirty="0"/>
              <a:t>Defines a measurement in millimeters. </a:t>
            </a:r>
            <a:r>
              <a:rPr lang="en-US" dirty="0" err="1"/>
              <a:t>Eg</a:t>
            </a:r>
            <a:r>
              <a:rPr lang="en-US" dirty="0"/>
              <a:t>- p {word-spacing: 15mm;}</a:t>
            </a:r>
          </a:p>
          <a:p>
            <a:pPr eaLnBrk="1" fontAlgn="t" hangingPunct="1"/>
            <a:r>
              <a:rPr lang="en-US" b="1" dirty="0"/>
              <a:t>pc</a:t>
            </a:r>
          </a:p>
          <a:p>
            <a:pPr lvl="1" eaLnBrk="1" fontAlgn="t" hangingPunct="1"/>
            <a:r>
              <a:rPr lang="en-US" dirty="0"/>
              <a:t>Defines a measurement in picas. A pica is equivalent to 12 points; thus, there are 6 picas per inch.</a:t>
            </a:r>
          </a:p>
          <a:p>
            <a:pPr lvl="1" eaLnBrk="1" fontAlgn="t" hangingPunct="1"/>
            <a:r>
              <a:rPr lang="en-US" dirty="0"/>
              <a:t>p {font-size: 20pc;}</a:t>
            </a:r>
          </a:p>
          <a:p>
            <a:pPr eaLnBrk="1" fontAlgn="t" hangingPunct="1"/>
            <a:r>
              <a:rPr lang="en-US" b="1" dirty="0" err="1"/>
              <a:t>px</a:t>
            </a:r>
            <a:endParaRPr lang="en-US" b="1" dirty="0"/>
          </a:p>
          <a:p>
            <a:pPr lvl="1" eaLnBrk="1" fontAlgn="t" hangingPunct="1"/>
            <a:r>
              <a:rPr lang="en-US" dirty="0"/>
              <a:t>Defines a measurement in screen pixels. </a:t>
            </a:r>
            <a:r>
              <a:rPr lang="en-US"/>
              <a:t>Eg </a:t>
            </a:r>
            <a:r>
              <a:rPr lang="en-US" dirty="0"/>
              <a:t>- p {padding: 25px;}</a:t>
            </a:r>
          </a:p>
          <a:p>
            <a:pPr lvl="1"/>
            <a:endParaRPr lang="en-US" dirty="0"/>
          </a:p>
        </p:txBody>
      </p:sp>
    </p:spTree>
    <p:extLst>
      <p:ext uri="{BB962C8B-B14F-4D97-AF65-F5344CB8AC3E}">
        <p14:creationId xmlns:p14="http://schemas.microsoft.com/office/powerpoint/2010/main" val="250676660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Targeting Page Content</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87155786"/>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r>
              <a:rPr lang="en-US" dirty="0"/>
              <a:t>Introduction</a:t>
            </a:r>
          </a:p>
          <a:p>
            <a:r>
              <a:rPr lang="en-US" dirty="0"/>
              <a:t>Element selectors</a:t>
            </a:r>
          </a:p>
          <a:p>
            <a:r>
              <a:rPr lang="en-US" dirty="0"/>
              <a:t>Class selectors</a:t>
            </a:r>
          </a:p>
          <a:p>
            <a:r>
              <a:rPr lang="en-US" dirty="0"/>
              <a:t>ID selectors</a:t>
            </a:r>
          </a:p>
          <a:p>
            <a:r>
              <a:rPr lang="en-US" dirty="0"/>
              <a:t>Using classes and ID  </a:t>
            </a:r>
          </a:p>
          <a:p>
            <a:r>
              <a:rPr lang="en-US" dirty="0"/>
              <a:t>Element-specific selectors  </a:t>
            </a:r>
          </a:p>
          <a:p>
            <a:r>
              <a:rPr lang="en-US" dirty="0"/>
              <a:t>The universal selector  </a:t>
            </a:r>
          </a:p>
          <a:p>
            <a:r>
              <a:rPr lang="en-US" dirty="0"/>
              <a:t>Grouping selectors  </a:t>
            </a:r>
          </a:p>
          <a:p>
            <a:r>
              <a:rPr lang="en-US" dirty="0"/>
              <a:t>Descendent selectors  </a:t>
            </a:r>
          </a:p>
          <a:p>
            <a:r>
              <a:rPr lang="en-US" dirty="0"/>
              <a:t>Child selectors  </a:t>
            </a:r>
          </a:p>
          <a:p>
            <a:r>
              <a:rPr lang="en-US" dirty="0"/>
              <a:t>Adjacent sibling selectors</a:t>
            </a:r>
          </a:p>
          <a:p>
            <a:r>
              <a:rPr lang="en-US" dirty="0"/>
              <a:t>General sibling selectors </a:t>
            </a:r>
          </a:p>
          <a:p>
            <a:r>
              <a:rPr lang="en-US" dirty="0"/>
              <a:t>Attribute selectors  </a:t>
            </a:r>
          </a:p>
          <a:p>
            <a:r>
              <a:rPr lang="en-US" dirty="0"/>
              <a:t>Pseudo-class selectors   </a:t>
            </a:r>
          </a:p>
          <a:p>
            <a:r>
              <a:rPr lang="en-US" dirty="0"/>
              <a:t>Nth-child selectors</a:t>
            </a:r>
          </a:p>
          <a:p>
            <a:r>
              <a:rPr lang="en-US" dirty="0"/>
              <a:t>Pseudo-element selectors </a:t>
            </a:r>
          </a:p>
          <a:p>
            <a:r>
              <a:rPr lang="en-US" dirty="0"/>
              <a:t>Exercise </a:t>
            </a:r>
          </a:p>
          <a:p>
            <a:endParaRPr lang="en-US" dirty="0"/>
          </a:p>
        </p:txBody>
      </p:sp>
    </p:spTree>
    <p:extLst>
      <p:ext uri="{BB962C8B-B14F-4D97-AF65-F5344CB8AC3E}">
        <p14:creationId xmlns:p14="http://schemas.microsoft.com/office/powerpoint/2010/main" val="3249776343"/>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5400600" cy="501650"/>
          </a:xfrm>
        </p:spPr>
        <p:txBody>
          <a:bodyPr>
            <a:normAutofit fontScale="90000"/>
          </a:bodyPr>
          <a:lstStyle/>
          <a:p>
            <a:r>
              <a:rPr lang="en-US" dirty="0"/>
              <a:t>Targeting page content through selectors</a:t>
            </a:r>
          </a:p>
        </p:txBody>
      </p:sp>
      <p:sp>
        <p:nvSpPr>
          <p:cNvPr id="4" name="Text Placeholder 3"/>
          <p:cNvSpPr>
            <a:spLocks noGrp="1"/>
          </p:cNvSpPr>
          <p:nvPr>
            <p:ph type="body" sz="half" idx="1"/>
          </p:nvPr>
        </p:nvSpPr>
        <p:spPr>
          <a:xfrm>
            <a:off x="446088" y="1282700"/>
            <a:ext cx="4269928" cy="4648200"/>
          </a:xfrm>
        </p:spPr>
        <p:txBody>
          <a:bodyPr>
            <a:normAutofit fontScale="92500" lnSpcReduction="20000"/>
          </a:bodyPr>
          <a:lstStyle/>
          <a:p>
            <a:pPr algn="just"/>
            <a:r>
              <a:rPr lang="en-US" dirty="0"/>
              <a:t>A selector is a pattern; it’s the part of a CSS rule that matches a set of elements in an HTML document. </a:t>
            </a:r>
          </a:p>
          <a:p>
            <a:pPr algn="just"/>
            <a:endParaRPr lang="en-US" dirty="0"/>
          </a:p>
          <a:p>
            <a:pPr algn="just"/>
            <a:r>
              <a:rPr lang="en-US" dirty="0"/>
              <a:t>The declarations that appear in the block that follows the selector are applied to all elements that match this pattern, unless they’re overridden by another rule in the cascade.</a:t>
            </a:r>
          </a:p>
          <a:p>
            <a:pPr algn="just"/>
            <a:endParaRPr lang="en-US" dirty="0"/>
          </a:p>
          <a:p>
            <a:pPr algn="just"/>
            <a:r>
              <a:rPr lang="en-US" dirty="0"/>
              <a:t>We can target any element in the HTML document by using any of the selectors discussed in this section.</a:t>
            </a:r>
          </a:p>
          <a:p>
            <a:pPr algn="just"/>
            <a:endParaRPr lang="en-US" dirty="0"/>
          </a:p>
          <a:p>
            <a:pPr algn="just"/>
            <a:r>
              <a:rPr lang="en-US" dirty="0"/>
              <a:t>Let us consider the document adjacent for each of the selectors.</a:t>
            </a:r>
          </a:p>
          <a:p>
            <a:endParaRPr lang="en-US" dirty="0"/>
          </a:p>
        </p:txBody>
      </p:sp>
      <p:sp>
        <p:nvSpPr>
          <p:cNvPr id="3" name="Content Placeholder 2"/>
          <p:cNvSpPr>
            <a:spLocks noGrp="1"/>
          </p:cNvSpPr>
          <p:nvPr>
            <p:ph sz="half" idx="2"/>
          </p:nvPr>
        </p:nvSpPr>
        <p:spPr>
          <a:xfrm>
            <a:off x="4932040" y="188640"/>
            <a:ext cx="3743648" cy="6552728"/>
          </a:xfrm>
        </p:spPr>
        <p:txBody>
          <a:bodyPr>
            <a:normAutofit fontScale="77500" lnSpcReduction="20000"/>
          </a:bodyPr>
          <a:lstStyle/>
          <a:p>
            <a:pPr marL="0" indent="0" algn="just">
              <a:buNone/>
            </a:pPr>
            <a:r>
              <a:rPr lang="en-US" sz="1200" dirty="0"/>
              <a:t>&lt;!DOCTYPE html&gt;</a:t>
            </a:r>
          </a:p>
          <a:p>
            <a:pPr marL="0" indent="0" algn="just">
              <a:buNone/>
            </a:pPr>
            <a:r>
              <a:rPr lang="en-US" sz="1200" dirty="0"/>
              <a:t>&lt;html&gt;</a:t>
            </a:r>
          </a:p>
          <a:p>
            <a:pPr marL="0" indent="0" algn="just">
              <a:buNone/>
            </a:pPr>
            <a:r>
              <a:rPr lang="en-US" sz="1200" dirty="0"/>
              <a:t>&lt;head&gt;</a:t>
            </a:r>
          </a:p>
          <a:p>
            <a:pPr marL="0" indent="0" algn="just">
              <a:buNone/>
            </a:pPr>
            <a:r>
              <a:rPr lang="en-US" sz="1200" dirty="0"/>
              <a:t>    &lt;meta charset="utf-8"&gt;</a:t>
            </a:r>
          </a:p>
          <a:p>
            <a:pPr marL="0" indent="0" algn="just">
              <a:buNone/>
            </a:pPr>
            <a:r>
              <a:rPr lang="en-US" sz="1200" dirty="0"/>
              <a:t>    &lt;title&gt;HTML5 Boilerplate&lt;/title&gt;</a:t>
            </a:r>
          </a:p>
          <a:p>
            <a:pPr marL="0" indent="0" algn="just">
              <a:buNone/>
            </a:pPr>
            <a:r>
              <a:rPr lang="en-US" sz="1200" dirty="0"/>
              <a:t>&lt;/head&gt;</a:t>
            </a:r>
          </a:p>
          <a:p>
            <a:pPr marL="0" indent="0" algn="just">
              <a:buNone/>
            </a:pPr>
            <a:r>
              <a:rPr lang="en-US" sz="1200" dirty="0"/>
              <a:t>&lt;body&gt;</a:t>
            </a:r>
          </a:p>
          <a:p>
            <a:pPr marL="0" indent="0" algn="just">
              <a:buNone/>
            </a:pPr>
            <a:r>
              <a:rPr lang="en-US" sz="1200" dirty="0"/>
              <a:t>    &lt;header&gt;</a:t>
            </a:r>
          </a:p>
          <a:p>
            <a:pPr marL="0" indent="0" algn="just">
              <a:buNone/>
            </a:pPr>
            <a:r>
              <a:rPr lang="en-US" sz="1200" dirty="0"/>
              <a:t>        &lt;h1&gt;Header&lt;/h1&gt;</a:t>
            </a:r>
          </a:p>
          <a:p>
            <a:pPr marL="0" indent="0" algn="just">
              <a:buNone/>
            </a:pPr>
            <a:r>
              <a:rPr lang="en-US" sz="1200" dirty="0"/>
              <a:t>    &lt;/header&gt;</a:t>
            </a:r>
          </a:p>
          <a:p>
            <a:pPr marL="0" indent="0" algn="just">
              <a:buNone/>
            </a:pPr>
            <a:r>
              <a:rPr lang="en-US" sz="1200" dirty="0"/>
              <a:t>    &lt;section class="left"&gt;</a:t>
            </a:r>
          </a:p>
          <a:p>
            <a:pPr marL="0" indent="0" algn="just">
              <a:buNone/>
            </a:pPr>
            <a:r>
              <a:rPr lang="en-US" sz="1200" dirty="0"/>
              <a:t>        &lt;h2&gt;Section 1&lt;/h2&gt;</a:t>
            </a:r>
          </a:p>
          <a:p>
            <a:pPr marL="0" indent="0" algn="just">
              <a:buNone/>
            </a:pPr>
            <a:r>
              <a:rPr lang="en-US" sz="1200" dirty="0"/>
              <a:t>        &lt;div&gt;</a:t>
            </a:r>
          </a:p>
          <a:p>
            <a:pPr marL="0" indent="0" algn="just">
              <a:buNone/>
            </a:pPr>
            <a:r>
              <a:rPr lang="en-US" sz="1200" dirty="0"/>
              <a:t>            &lt;h3&gt;</a:t>
            </a:r>
            <a:r>
              <a:rPr lang="en-US" sz="1200" dirty="0" err="1"/>
              <a:t>Div</a:t>
            </a:r>
            <a:r>
              <a:rPr lang="en-US" sz="1200" dirty="0"/>
              <a:t> inside first section&lt;/h3&gt;</a:t>
            </a:r>
          </a:p>
          <a:p>
            <a:pPr marL="0" indent="0" algn="just">
              <a:buNone/>
            </a:pPr>
            <a:r>
              <a:rPr lang="en-US" sz="1200" dirty="0"/>
              <a:t>            &lt;p&gt;This is a paragraph inside the div of the first section&lt;/p&gt;</a:t>
            </a:r>
          </a:p>
          <a:p>
            <a:pPr marL="0" indent="0" algn="just">
              <a:buNone/>
            </a:pPr>
            <a:r>
              <a:rPr lang="en-US" sz="1200" dirty="0"/>
              <a:t>        &lt;/div&gt;</a:t>
            </a:r>
          </a:p>
          <a:p>
            <a:pPr marL="0" indent="0" algn="just">
              <a:buNone/>
            </a:pPr>
            <a:r>
              <a:rPr lang="en-US" sz="1200" dirty="0"/>
              <a:t>    &lt;/section&gt;</a:t>
            </a:r>
          </a:p>
          <a:p>
            <a:pPr marL="0" indent="0" algn="just">
              <a:buNone/>
            </a:pPr>
            <a:r>
              <a:rPr lang="en-US" sz="1200" dirty="0"/>
              <a:t>    &lt;section id="section2“ class="right highlight"&gt;</a:t>
            </a:r>
          </a:p>
          <a:p>
            <a:pPr marL="0" indent="0" algn="just">
              <a:buNone/>
            </a:pPr>
            <a:r>
              <a:rPr lang="en-US" sz="1200" dirty="0"/>
              <a:t>        &lt;h2&gt;Section 2&lt;/h2&gt;</a:t>
            </a:r>
          </a:p>
          <a:p>
            <a:pPr marL="0" indent="0" algn="just">
              <a:buNone/>
            </a:pPr>
            <a:r>
              <a:rPr lang="en-US" sz="1200" dirty="0"/>
              <a:t>        &lt;p&gt;This is a paragraph inside the second section&lt;/p&gt;</a:t>
            </a:r>
          </a:p>
          <a:p>
            <a:pPr marL="0" indent="0" algn="just">
              <a:buNone/>
            </a:pPr>
            <a:r>
              <a:rPr lang="en-US" sz="1200" dirty="0"/>
              <a:t>    &lt;/section&gt;</a:t>
            </a:r>
          </a:p>
          <a:p>
            <a:pPr marL="0" indent="0" algn="just">
              <a:buNone/>
            </a:pPr>
            <a:r>
              <a:rPr lang="en-US" sz="1200" dirty="0"/>
              <a:t>    &lt;footer class=“highlight”&gt;</a:t>
            </a:r>
          </a:p>
          <a:p>
            <a:pPr marL="0" indent="0" algn="just">
              <a:buNone/>
            </a:pPr>
            <a:r>
              <a:rPr lang="en-US" sz="1200" dirty="0"/>
              <a:t>        &lt;h1 id=“foot”&gt;Footer&lt;/h1&gt;</a:t>
            </a:r>
          </a:p>
          <a:p>
            <a:pPr marL="0" indent="0" algn="just">
              <a:buNone/>
            </a:pPr>
            <a:r>
              <a:rPr lang="en-US" sz="1200" dirty="0"/>
              <a:t>        &lt;address&gt;info@xyz.com&lt;/address&gt;</a:t>
            </a:r>
          </a:p>
          <a:p>
            <a:pPr marL="0" indent="0" algn="just">
              <a:buNone/>
            </a:pPr>
            <a:r>
              <a:rPr lang="en-US" sz="1200" dirty="0"/>
              <a:t>    &lt;/footer&gt;</a:t>
            </a:r>
          </a:p>
          <a:p>
            <a:pPr marL="0" indent="0" algn="just">
              <a:buNone/>
            </a:pPr>
            <a:r>
              <a:rPr lang="en-US" sz="1200" dirty="0"/>
              <a:t>&lt;/body&gt;</a:t>
            </a:r>
          </a:p>
          <a:p>
            <a:pPr marL="0" indent="0" algn="just">
              <a:buNone/>
            </a:pPr>
            <a:r>
              <a:rPr lang="en-US" sz="1200" dirty="0"/>
              <a:t>&lt;/html&gt;</a:t>
            </a:r>
          </a:p>
        </p:txBody>
      </p:sp>
    </p:spTree>
    <p:extLst>
      <p:ext uri="{BB962C8B-B14F-4D97-AF65-F5344CB8AC3E}">
        <p14:creationId xmlns:p14="http://schemas.microsoft.com/office/powerpoint/2010/main" val="1929137288"/>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836712"/>
            <a:ext cx="7783016" cy="5760640"/>
          </a:xfrm>
        </p:spPr>
        <p:txBody>
          <a:bodyPr>
            <a:normAutofit fontScale="77500" lnSpcReduction="20000"/>
          </a:bodyPr>
          <a:lstStyle/>
          <a:p>
            <a:r>
              <a:rPr lang="en-US" b="1" dirty="0"/>
              <a:t>Element selector </a:t>
            </a:r>
            <a:r>
              <a:rPr lang="en-US" dirty="0"/>
              <a:t>– The selector is applied to all the elements in the document which match the selector.</a:t>
            </a:r>
          </a:p>
          <a:p>
            <a:pPr marL="233362" lvl="1" indent="0">
              <a:buNone/>
            </a:pPr>
            <a:endParaRPr lang="en-US" dirty="0"/>
          </a:p>
          <a:p>
            <a:pPr marL="233362" lvl="1" indent="0">
              <a:buNone/>
            </a:pPr>
            <a:r>
              <a:rPr lang="en-US" b="1" dirty="0"/>
              <a:t>section{</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both the sections in  the document.</a:t>
            </a:r>
          </a:p>
          <a:p>
            <a:pPr marL="233362" lvl="1" indent="0">
              <a:buNone/>
            </a:pPr>
            <a:endParaRPr lang="en-US" dirty="0"/>
          </a:p>
          <a:p>
            <a:pPr marL="287337" indent="-285750"/>
            <a:r>
              <a:rPr lang="en-US" b="1" dirty="0"/>
              <a:t>Class selector – </a:t>
            </a:r>
            <a:r>
              <a:rPr lang="en-US" dirty="0"/>
              <a:t>The selector is applied to all the elements in the document which have the class (listed in the selector )applied to it.</a:t>
            </a:r>
          </a:p>
          <a:p>
            <a:pPr marL="233362" lvl="1" indent="0">
              <a:buNone/>
            </a:pPr>
            <a:endParaRPr lang="en-US" b="1" dirty="0"/>
          </a:p>
          <a:p>
            <a:pPr marL="233362" lvl="1" indent="0">
              <a:buNone/>
            </a:pPr>
            <a:r>
              <a:rPr lang="en-US" b="1" dirty="0"/>
              <a:t> .left{</a:t>
            </a:r>
          </a:p>
          <a:p>
            <a:pPr marL="233362" lvl="1" indent="0">
              <a:buNone/>
            </a:pPr>
            <a:r>
              <a:rPr lang="en-US" b="1" dirty="0"/>
              <a:t>            color: blue;</a:t>
            </a:r>
          </a:p>
          <a:p>
            <a:pPr marL="233362" lvl="1" indent="0">
              <a:buNone/>
            </a:pPr>
            <a:r>
              <a:rPr lang="en-US" b="1" dirty="0"/>
              <a:t>        }</a:t>
            </a:r>
          </a:p>
          <a:p>
            <a:pPr marL="233362" lvl="1" indent="0">
              <a:buNone/>
            </a:pPr>
            <a:endParaRPr lang="en-US" b="1" dirty="0"/>
          </a:p>
          <a:p>
            <a:pPr marL="233362" lvl="1" indent="0">
              <a:buNone/>
            </a:pPr>
            <a:r>
              <a:rPr lang="en-US" dirty="0"/>
              <a:t>Notice the use of dot operator before the class name.</a:t>
            </a:r>
          </a:p>
          <a:p>
            <a:pPr marL="233362" lvl="1" indent="0">
              <a:buNone/>
            </a:pPr>
            <a:r>
              <a:rPr lang="en-US" dirty="0"/>
              <a:t>This will change the text color of the first section to blue.</a:t>
            </a:r>
          </a:p>
          <a:p>
            <a:pPr marL="233362" lvl="1" indent="0">
              <a:buNone/>
            </a:pPr>
            <a:endParaRPr lang="en-US" dirty="0"/>
          </a:p>
          <a:p>
            <a:r>
              <a:rPr lang="en-US" b="1" dirty="0"/>
              <a:t>ID selector - </a:t>
            </a:r>
            <a:r>
              <a:rPr lang="en-US" dirty="0"/>
              <a:t>The selector is applied to the element in the document which has the id (listed in the selector )applied to it.</a:t>
            </a:r>
          </a:p>
          <a:p>
            <a:pPr marL="233362" lvl="1" indent="0">
              <a:buNone/>
            </a:pPr>
            <a:r>
              <a:rPr lang="en-US" b="1" dirty="0"/>
              <a:t> #foot{</a:t>
            </a:r>
          </a:p>
          <a:p>
            <a:pPr marL="233362" lvl="1" indent="0">
              <a:buNone/>
            </a:pPr>
            <a:r>
              <a:rPr lang="en-US" b="1" dirty="0"/>
              <a:t>            color: blue;</a:t>
            </a:r>
          </a:p>
          <a:p>
            <a:pPr marL="233362" lvl="1" indent="0">
              <a:buNone/>
            </a:pPr>
            <a:r>
              <a:rPr lang="en-US" b="1" dirty="0"/>
              <a:t>        }</a:t>
            </a:r>
            <a:endParaRPr lang="en-US" dirty="0"/>
          </a:p>
          <a:p>
            <a:pPr marL="233362" lvl="1" indent="0">
              <a:buNone/>
            </a:pPr>
            <a:r>
              <a:rPr lang="en-US" dirty="0"/>
              <a:t>Notice the use of ‘#’ before the id attribute.</a:t>
            </a:r>
          </a:p>
          <a:p>
            <a:pPr marL="233362" lvl="1" indent="0">
              <a:buNone/>
            </a:pPr>
            <a:r>
              <a:rPr lang="en-US" dirty="0"/>
              <a:t>This selector will be applied to the element in the document which has the id ‘foot’ applied to it. In the example, this will applied to h1 in the footer of the document.</a:t>
            </a:r>
          </a:p>
          <a:p>
            <a:endParaRPr lang="en-US"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764704"/>
            <a:ext cx="7783016" cy="5760640"/>
          </a:xfrm>
        </p:spPr>
        <p:txBody>
          <a:bodyPr/>
          <a:lstStyle/>
          <a:p>
            <a:pPr marL="287337" indent="-285750"/>
            <a:endParaRPr lang="en-US" b="1" dirty="0"/>
          </a:p>
          <a:p>
            <a:pPr marL="287337" indent="-285750"/>
            <a:r>
              <a:rPr lang="en-US" b="1" dirty="0"/>
              <a:t>Using the element, class and ID selector</a:t>
            </a:r>
          </a:p>
          <a:p>
            <a:pPr marL="233362" lvl="1" indent="0">
              <a:buNone/>
            </a:pPr>
            <a:r>
              <a:rPr lang="en-US" b="1" dirty="0"/>
              <a:t>.highlight{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the all the elements which have a class ‘highlight’ applied to it (second section and the footer of the document in the example).</a:t>
            </a:r>
          </a:p>
          <a:p>
            <a:pPr marL="233362" lvl="1" indent="0">
              <a:buNone/>
            </a:pPr>
            <a:r>
              <a:rPr lang="en-US" b="1" dirty="0" err="1"/>
              <a:t>section.highlight</a:t>
            </a:r>
            <a:r>
              <a:rPr lang="en-US" b="1" dirty="0"/>
              <a: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a section of the document which has a class ‘highlight’ applied to it. (second section in the example)</a:t>
            </a:r>
          </a:p>
          <a:p>
            <a:pPr marL="233362" lvl="1" indent="0">
              <a:buNone/>
            </a:pPr>
            <a:r>
              <a:rPr lang="en-US" b="1" dirty="0"/>
              <a:t> h1#foot{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a h1 of the document which has an ID ‘foot’ applied to it. (h1 in the footer  in the example)</a:t>
            </a:r>
          </a:p>
          <a:p>
            <a:pPr marL="233362" lvl="1" indent="0">
              <a:buNone/>
            </a:pPr>
            <a:r>
              <a:rPr lang="en-US" dirty="0"/>
              <a:t>(Avoid using this since IDs are unique, adding a tag name would slow down the matching process needlessly.)</a:t>
            </a:r>
          </a:p>
          <a:p>
            <a:pPr marL="287337" indent="-285750"/>
            <a:endParaRPr lang="en-US" dirty="0"/>
          </a:p>
          <a:p>
            <a:r>
              <a:rPr lang="en-US" b="1" dirty="0"/>
              <a:t>Universal selector </a:t>
            </a:r>
            <a:r>
              <a:rPr lang="en-US" dirty="0"/>
              <a:t>This selector is applied to all the elements in the document. It uses the special character *</a:t>
            </a:r>
          </a:p>
          <a:p>
            <a:pPr marL="233362" lvl="1" indent="0">
              <a:buNone/>
            </a:pPr>
            <a:r>
              <a:rPr lang="en-US" b="1" dirty="0"/>
              <a:t>*{</a:t>
            </a:r>
          </a:p>
          <a:p>
            <a:pPr marL="233362" lvl="1" indent="0">
              <a:buNone/>
            </a:pPr>
            <a:r>
              <a:rPr lang="en-US" b="1" dirty="0"/>
              <a:t>        color: blue;</a:t>
            </a:r>
          </a:p>
          <a:p>
            <a:pPr marL="233362" lvl="1" indent="0">
              <a:buNone/>
            </a:pPr>
            <a:r>
              <a:rPr lang="en-US" b="1" dirty="0"/>
              <a:t>       }</a:t>
            </a:r>
          </a:p>
          <a:p>
            <a:pPr marL="233362" lvl="1" indent="0">
              <a:buNone/>
            </a:pPr>
            <a:r>
              <a:rPr lang="en-US" dirty="0"/>
              <a:t>This will be applied to all the elements in the document.</a:t>
            </a:r>
          </a:p>
          <a:p>
            <a:pPr marL="287337" indent="-285750"/>
            <a:endParaRPr lang="en-US" dirty="0"/>
          </a:p>
          <a:p>
            <a:pPr marL="1587" indent="0">
              <a:buNone/>
            </a:pPr>
            <a:endParaRPr lang="en-US" b="1" dirty="0"/>
          </a:p>
          <a:p>
            <a:pPr marL="287337" indent="-285750"/>
            <a:endParaRPr lang="en-US" b="1"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Introduction</a:t>
            </a:r>
          </a:p>
        </p:txBody>
      </p:sp>
      <p:sp>
        <p:nvSpPr>
          <p:cNvPr id="5" name="Text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37438517"/>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normAutofit fontScale="85000" lnSpcReduction="10000"/>
          </a:bodyPr>
          <a:lstStyle/>
          <a:p>
            <a:r>
              <a:rPr lang="en-US" b="1" dirty="0"/>
              <a:t>Grouping selectors – </a:t>
            </a:r>
            <a:r>
              <a:rPr lang="en-US" dirty="0"/>
              <a:t>One or more selectors can be grouped together by separating them with a comma operator. The declaration is applied to all the selectors in the rule set.</a:t>
            </a:r>
            <a:endParaRPr lang="en-US" b="1" dirty="0"/>
          </a:p>
          <a:p>
            <a:pPr marL="233362" lvl="1" indent="0">
              <a:buNone/>
            </a:pPr>
            <a:r>
              <a:rPr lang="en-US" dirty="0"/>
              <a:t>Suppose we want to change the color of the text of all the sections in the document and the footer, we can write a selectors which are comma separated.</a:t>
            </a:r>
          </a:p>
          <a:p>
            <a:pPr marL="233362" lvl="1" indent="0">
              <a:buNone/>
            </a:pPr>
            <a:endParaRPr lang="en-US" dirty="0"/>
          </a:p>
          <a:p>
            <a:pPr marL="233362" lvl="1" indent="0">
              <a:buNone/>
            </a:pPr>
            <a:r>
              <a:rPr lang="en-US" dirty="0"/>
              <a:t> </a:t>
            </a:r>
            <a:r>
              <a:rPr lang="en-US" b="1" dirty="0"/>
              <a:t>section, footer{</a:t>
            </a:r>
          </a:p>
          <a:p>
            <a:pPr marL="233362" lvl="1" indent="0">
              <a:buNone/>
            </a:pPr>
            <a:r>
              <a:rPr lang="en-US" b="1" dirty="0"/>
              <a:t>            color: blue;</a:t>
            </a:r>
          </a:p>
          <a:p>
            <a:pPr marL="233362" lvl="1" indent="0">
              <a:buNone/>
            </a:pPr>
            <a:r>
              <a:rPr lang="en-US" b="1" dirty="0"/>
              <a:t>        }</a:t>
            </a:r>
          </a:p>
          <a:p>
            <a:pPr marL="287337" indent="-285750"/>
            <a:endParaRPr lang="en-US" b="1" dirty="0"/>
          </a:p>
          <a:p>
            <a:pPr marL="287337" indent="-285750"/>
            <a:r>
              <a:rPr lang="en-US" b="1" dirty="0"/>
              <a:t>Descendant selector – </a:t>
            </a:r>
          </a:p>
          <a:p>
            <a:pPr marL="519112" lvl="1" indent="-285750"/>
            <a:r>
              <a:rPr lang="en-US" dirty="0"/>
              <a:t>Syntax – </a:t>
            </a:r>
          </a:p>
          <a:p>
            <a:pPr marL="233362" lvl="1" indent="0">
              <a:buNone/>
            </a:pPr>
            <a:r>
              <a:rPr lang="en-US" dirty="0"/>
              <a:t>        </a:t>
            </a:r>
            <a:r>
              <a:rPr lang="en-US" b="1" dirty="0"/>
              <a:t>element1 element2{</a:t>
            </a:r>
          </a:p>
          <a:p>
            <a:pPr marL="233362" lvl="1" indent="0">
              <a:buNone/>
            </a:pPr>
            <a:r>
              <a:rPr lang="en-US" b="1" dirty="0"/>
              <a:t>            color: blue;</a:t>
            </a:r>
          </a:p>
          <a:p>
            <a:pPr marL="233362" lvl="1" indent="0">
              <a:buNone/>
            </a:pPr>
            <a:r>
              <a:rPr lang="en-US" b="1" dirty="0"/>
              <a:t>        }</a:t>
            </a:r>
          </a:p>
          <a:p>
            <a:pPr marL="519112" lvl="1" indent="-285750"/>
            <a:r>
              <a:rPr lang="en-US" dirty="0"/>
              <a:t>is applied to all the elements  in the document where ‘element2’ is a descendant  of ‘element1’ (and not necessarily a direct child of element1)</a:t>
            </a:r>
          </a:p>
          <a:p>
            <a:pPr marL="519112" lvl="1" indent="-285750"/>
            <a:r>
              <a:rPr lang="en-US" dirty="0"/>
              <a:t>Example – Suppose we want to target the paragraph within the div in the document. We can write the selector as</a:t>
            </a:r>
          </a:p>
          <a:p>
            <a:pPr marL="233362" lvl="1" indent="0">
              <a:buNone/>
            </a:pPr>
            <a:r>
              <a:rPr lang="en-US" dirty="0"/>
              <a:t>     </a:t>
            </a:r>
            <a:r>
              <a:rPr lang="en-US" b="1" dirty="0"/>
              <a:t>div p{</a:t>
            </a:r>
          </a:p>
          <a:p>
            <a:pPr marL="233362" lvl="1" indent="0">
              <a:buNone/>
            </a:pPr>
            <a:r>
              <a:rPr lang="en-US" b="1" dirty="0"/>
              <a:t>        color: blue;</a:t>
            </a:r>
          </a:p>
          <a:p>
            <a:pPr marL="233362" lvl="1" indent="0">
              <a:buNone/>
            </a:pPr>
            <a:r>
              <a:rPr lang="en-US" b="1" dirty="0"/>
              <a:t>       }</a:t>
            </a:r>
          </a:p>
          <a:p>
            <a:pPr marL="233362" lvl="1" indent="0">
              <a:buNone/>
            </a:pPr>
            <a:r>
              <a:rPr lang="en-US" dirty="0"/>
              <a:t> </a:t>
            </a:r>
            <a:r>
              <a:rPr lang="en-US" b="1" dirty="0"/>
              <a:t> </a:t>
            </a:r>
            <a:r>
              <a:rPr lang="en-US" dirty="0"/>
              <a:t>Let us assume that the div in the first section had an article inside it and the article had a paragraph. This selector will be applied to this paragraph as well.</a:t>
            </a:r>
            <a:endParaRPr lang="en-US" b="1" dirty="0"/>
          </a:p>
          <a:p>
            <a:pPr marL="233362" lvl="1" indent="0">
              <a:buNone/>
            </a:pPr>
            <a:endParaRPr lang="en-US" dirty="0"/>
          </a:p>
          <a:p>
            <a:pPr marL="233362" lvl="1" indent="0">
              <a:buNone/>
            </a:pPr>
            <a:r>
              <a:rPr lang="en-US" dirty="0"/>
              <a:t> </a:t>
            </a:r>
            <a:endParaRPr lang="en-US" b="1"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764704"/>
            <a:ext cx="7783016" cy="5760640"/>
          </a:xfrm>
        </p:spPr>
        <p:txBody>
          <a:bodyPr>
            <a:normAutofit fontScale="62500" lnSpcReduction="20000"/>
          </a:bodyPr>
          <a:lstStyle/>
          <a:p>
            <a:pPr marL="287337" indent="-285750"/>
            <a:r>
              <a:rPr lang="en-US" b="1" dirty="0"/>
              <a:t>Child selector – </a:t>
            </a:r>
          </a:p>
          <a:p>
            <a:pPr marL="519112" lvl="1" indent="-285750"/>
            <a:r>
              <a:rPr lang="en-US" dirty="0"/>
              <a:t>Syntax – </a:t>
            </a:r>
          </a:p>
          <a:p>
            <a:pPr marL="233362" lvl="1" indent="0">
              <a:buNone/>
            </a:pPr>
            <a:r>
              <a:rPr lang="en-US" dirty="0"/>
              <a:t>        </a:t>
            </a:r>
            <a:r>
              <a:rPr lang="en-US" b="1" dirty="0"/>
              <a:t>element1&gt; element2{</a:t>
            </a:r>
          </a:p>
          <a:p>
            <a:pPr marL="233362" lvl="1" indent="0">
              <a:buNone/>
            </a:pPr>
            <a:r>
              <a:rPr lang="en-US" b="1" dirty="0"/>
              <a:t>            color: blue;</a:t>
            </a:r>
          </a:p>
          <a:p>
            <a:pPr marL="233362" lvl="1" indent="0">
              <a:buNone/>
            </a:pPr>
            <a:r>
              <a:rPr lang="en-US" b="1" dirty="0"/>
              <a:t>        }</a:t>
            </a:r>
          </a:p>
          <a:p>
            <a:pPr marL="519112" lvl="1" indent="-285750"/>
            <a:r>
              <a:rPr lang="en-US" dirty="0"/>
              <a:t>is applied to all the elements  in the document where ‘element2’ is a direct child of element1.</a:t>
            </a:r>
          </a:p>
          <a:p>
            <a:pPr marL="519112" lvl="1" indent="-285750"/>
            <a:r>
              <a:rPr lang="en-US" dirty="0"/>
              <a:t>Example – Suppose we want to target the paragraph in the second section only(which happens to be the direct child of the section), we can writ e the selector as</a:t>
            </a:r>
          </a:p>
          <a:p>
            <a:pPr marL="233362" lvl="1" indent="0">
              <a:buNone/>
            </a:pPr>
            <a:r>
              <a:rPr lang="en-US" b="1" dirty="0"/>
              <a:t>section&gt;p{</a:t>
            </a:r>
          </a:p>
          <a:p>
            <a:pPr marL="233362" lvl="1" indent="0">
              <a:buNone/>
            </a:pPr>
            <a:r>
              <a:rPr lang="en-US" b="1" dirty="0"/>
              <a:t>        color: blue;</a:t>
            </a:r>
          </a:p>
          <a:p>
            <a:pPr marL="233362" lvl="1" indent="0">
              <a:buNone/>
            </a:pPr>
            <a:r>
              <a:rPr lang="en-US" b="1" dirty="0"/>
              <a:t>       }</a:t>
            </a:r>
          </a:p>
          <a:p>
            <a:pPr lvl="1"/>
            <a:r>
              <a:rPr lang="en-US" dirty="0"/>
              <a:t>This will not target the paragraph within the div of the first section as it is not the direct child of the section(It is the direct child of the div)</a:t>
            </a:r>
          </a:p>
          <a:p>
            <a:endParaRPr lang="en-US" dirty="0"/>
          </a:p>
          <a:p>
            <a:r>
              <a:rPr lang="en-US" b="1" dirty="0"/>
              <a:t>Adjacent sibling selector</a:t>
            </a:r>
          </a:p>
          <a:p>
            <a:pPr lvl="1"/>
            <a:r>
              <a:rPr lang="en-US" dirty="0"/>
              <a:t>Syntax –</a:t>
            </a:r>
          </a:p>
          <a:p>
            <a:pPr marL="233362" lvl="1" indent="0">
              <a:buNone/>
            </a:pPr>
            <a:r>
              <a:rPr lang="en-US" dirty="0"/>
              <a:t> </a:t>
            </a:r>
            <a:r>
              <a:rPr lang="en-US" b="1" dirty="0"/>
              <a:t>element1+ element2{</a:t>
            </a:r>
          </a:p>
          <a:p>
            <a:pPr marL="233362" lvl="1" indent="0">
              <a:buNone/>
            </a:pPr>
            <a:r>
              <a:rPr lang="en-US" b="1" dirty="0"/>
              <a:t>            color: blue;</a:t>
            </a:r>
          </a:p>
          <a:p>
            <a:pPr marL="233362" lvl="1" indent="0">
              <a:buNone/>
            </a:pPr>
            <a:r>
              <a:rPr lang="en-US" b="1" dirty="0"/>
              <a:t>        }</a:t>
            </a:r>
          </a:p>
          <a:p>
            <a:pPr lvl="1"/>
            <a:r>
              <a:rPr lang="en-US" dirty="0"/>
              <a:t>is applied to all the elements where element2 is the adjacent sibling of element1. element2 and element1 should have the same parent and should be adjacent.</a:t>
            </a:r>
          </a:p>
          <a:p>
            <a:pPr marL="233362" lvl="1" indent="0">
              <a:buNone/>
            </a:pPr>
            <a:r>
              <a:rPr lang="en-US" b="1" dirty="0" err="1"/>
              <a:t>header+section</a:t>
            </a:r>
            <a:r>
              <a:rPr lang="en-US" b="1" dirty="0"/>
              <a:t>{</a:t>
            </a:r>
          </a:p>
          <a:p>
            <a:pPr marL="233362" lvl="1" indent="0">
              <a:buNone/>
            </a:pPr>
            <a:r>
              <a:rPr lang="en-US" b="1" dirty="0"/>
              <a:t>        color: blue;</a:t>
            </a:r>
          </a:p>
          <a:p>
            <a:pPr marL="233362" lvl="1" indent="0">
              <a:buNone/>
            </a:pPr>
            <a:r>
              <a:rPr lang="en-US" b="1" dirty="0"/>
              <a:t>       }</a:t>
            </a:r>
          </a:p>
          <a:p>
            <a:pPr lvl="1"/>
            <a:r>
              <a:rPr lang="en-US" dirty="0"/>
              <a:t>This will be applied to only the first section of the document as both header and section share the same parent ‘body’ and are adjacent.</a:t>
            </a:r>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458200" cy="531912"/>
          </a:xfrm>
        </p:spPr>
        <p:txBody>
          <a:bodyPr>
            <a:normAutofit/>
          </a:bodyPr>
          <a:lstStyle/>
          <a:p>
            <a:r>
              <a:rPr lang="en-US" dirty="0"/>
              <a:t>Targeting Page Content</a:t>
            </a:r>
          </a:p>
        </p:txBody>
      </p:sp>
      <p:sp>
        <p:nvSpPr>
          <p:cNvPr id="3" name="Content Placeholder 2"/>
          <p:cNvSpPr>
            <a:spLocks noGrp="1"/>
          </p:cNvSpPr>
          <p:nvPr>
            <p:ph sz="half" idx="1"/>
          </p:nvPr>
        </p:nvSpPr>
        <p:spPr>
          <a:xfrm>
            <a:off x="533400" y="836712"/>
            <a:ext cx="7783016" cy="5760640"/>
          </a:xfrm>
        </p:spPr>
        <p:txBody>
          <a:bodyPr/>
          <a:lstStyle/>
          <a:p>
            <a:r>
              <a:rPr lang="en-US" b="1" dirty="0"/>
              <a:t>General sibling selector</a:t>
            </a:r>
          </a:p>
          <a:p>
            <a:pPr lvl="1"/>
            <a:r>
              <a:rPr lang="en-US" dirty="0"/>
              <a:t>Syntax –</a:t>
            </a:r>
          </a:p>
          <a:p>
            <a:pPr marL="233362" lvl="1" indent="0">
              <a:buNone/>
            </a:pPr>
            <a:r>
              <a:rPr lang="en-US" dirty="0"/>
              <a:t> </a:t>
            </a:r>
            <a:r>
              <a:rPr lang="en-US" b="1" dirty="0"/>
              <a:t>element1~element2{</a:t>
            </a:r>
          </a:p>
          <a:p>
            <a:pPr marL="233362" lvl="1" indent="0">
              <a:buNone/>
            </a:pPr>
            <a:r>
              <a:rPr lang="en-US" b="1" dirty="0"/>
              <a:t>            color: blue;</a:t>
            </a:r>
          </a:p>
          <a:p>
            <a:pPr marL="233362" lvl="1" indent="0">
              <a:buNone/>
            </a:pPr>
            <a:r>
              <a:rPr lang="en-US" b="1" dirty="0"/>
              <a:t>        }</a:t>
            </a:r>
          </a:p>
          <a:p>
            <a:pPr lvl="1"/>
            <a:r>
              <a:rPr lang="en-US" dirty="0"/>
              <a:t>is applied to all the elements where element2 is the a sibling of element1. element2 and element1 should have the same parent  (adjacency requirement is not there).</a:t>
            </a:r>
          </a:p>
          <a:p>
            <a:pPr marL="233362" lvl="1" indent="0">
              <a:buNone/>
            </a:pPr>
            <a:r>
              <a:rPr lang="en-US" b="1" dirty="0" err="1"/>
              <a:t>header~section</a:t>
            </a:r>
            <a:r>
              <a:rPr lang="en-US" b="1" dirty="0"/>
              <a:t>{</a:t>
            </a:r>
          </a:p>
          <a:p>
            <a:pPr marL="233362" lvl="1" indent="0">
              <a:buNone/>
            </a:pPr>
            <a:r>
              <a:rPr lang="en-US" b="1" dirty="0"/>
              <a:t>        color: blue;</a:t>
            </a:r>
          </a:p>
          <a:p>
            <a:pPr marL="233362" lvl="1" indent="0">
              <a:buNone/>
            </a:pPr>
            <a:r>
              <a:rPr lang="en-US" b="1" dirty="0"/>
              <a:t>       }</a:t>
            </a:r>
          </a:p>
          <a:p>
            <a:pPr lvl="1"/>
            <a:r>
              <a:rPr lang="en-US" dirty="0"/>
              <a:t>This will be applied to only the both the sections of the document as both header and section share the same parent ‘body’.</a:t>
            </a:r>
          </a:p>
          <a:p>
            <a:pPr lvl="1"/>
            <a:endParaRPr lang="en-US" dirty="0"/>
          </a:p>
          <a:p>
            <a:r>
              <a:rPr lang="en-US" b="1" dirty="0"/>
              <a:t>Attribute Selectors - </a:t>
            </a:r>
            <a:r>
              <a:rPr lang="en-US" dirty="0"/>
              <a:t>Attribute selectors select an element using the presence of a given attribute or attribute value.*</a:t>
            </a:r>
          </a:p>
          <a:p>
            <a:pPr lvl="1"/>
            <a:r>
              <a:rPr lang="en-US" b="1" dirty="0"/>
              <a:t>[</a:t>
            </a:r>
            <a:r>
              <a:rPr lang="en-US" b="1" dirty="0" err="1"/>
              <a:t>attr</a:t>
            </a:r>
            <a:r>
              <a:rPr lang="en-US" b="1" dirty="0"/>
              <a:t>] - </a:t>
            </a:r>
            <a:r>
              <a:rPr lang="en-US" dirty="0"/>
              <a:t>Represents an element with an attribute name of attr.</a:t>
            </a:r>
            <a:endParaRPr lang="en-US" b="1" dirty="0"/>
          </a:p>
          <a:p>
            <a:pPr lvl="1"/>
            <a:r>
              <a:rPr lang="en-US" b="1" dirty="0"/>
              <a:t>[</a:t>
            </a:r>
            <a:r>
              <a:rPr lang="en-US" b="1" dirty="0" err="1"/>
              <a:t>attr</a:t>
            </a:r>
            <a:r>
              <a:rPr lang="en-US" b="1" dirty="0"/>
              <a:t>=value] - </a:t>
            </a:r>
            <a:r>
              <a:rPr lang="en-US" dirty="0"/>
              <a:t>Represents an element with an attribute name of attr and whose value is exactly "value".</a:t>
            </a:r>
            <a:endParaRPr lang="en-US" b="1" dirty="0"/>
          </a:p>
          <a:p>
            <a:pPr lvl="1"/>
            <a:r>
              <a:rPr lang="en-US" b="1" dirty="0"/>
              <a:t>[attr~=value] - </a:t>
            </a:r>
            <a:r>
              <a:rPr lang="en-US" dirty="0"/>
              <a:t>Represents an element with an attribute name of attr whose value is a whitespace-separated list of words, one of which is exactly "value".</a:t>
            </a:r>
            <a:endParaRPr lang="en-US" b="1" dirty="0"/>
          </a:p>
          <a:p>
            <a:pPr lvl="1"/>
            <a:r>
              <a:rPr lang="en-US" b="1" dirty="0"/>
              <a:t>[attr^=value] - </a:t>
            </a:r>
            <a:r>
              <a:rPr lang="en-US" dirty="0"/>
              <a:t>Represents an element with an attribute name of attr and whose value is the prefixed by "value".</a:t>
            </a:r>
            <a:endParaRPr lang="en-US" b="1" dirty="0"/>
          </a:p>
          <a:p>
            <a:pPr lvl="1"/>
            <a:r>
              <a:rPr lang="en-US" b="1" dirty="0"/>
              <a:t>[attr$=value] - </a:t>
            </a:r>
            <a:r>
              <a:rPr lang="en-US" dirty="0"/>
              <a:t>Represents an element with an attribute name of attr and whose value is the suffixed by "value".</a:t>
            </a:r>
            <a:endParaRPr lang="en-US" b="1" dirty="0"/>
          </a:p>
          <a:p>
            <a:pPr lvl="1"/>
            <a:r>
              <a:rPr lang="en-US" b="1" dirty="0"/>
              <a:t>[attr*=value] - </a:t>
            </a:r>
            <a:r>
              <a:rPr lang="en-US" dirty="0"/>
              <a:t>Represents an element with an attribute name of attr and whose value contains at least one occurrence of string "value" as substring.</a:t>
            </a:r>
            <a:endParaRPr lang="en-US" b="1" dirty="0"/>
          </a:p>
          <a:p>
            <a:endParaRPr lang="en-US" dirty="0"/>
          </a:p>
        </p:txBody>
      </p:sp>
    </p:spTree>
    <p:extLst>
      <p:ext uri="{BB962C8B-B14F-4D97-AF65-F5344CB8AC3E}">
        <p14:creationId xmlns:p14="http://schemas.microsoft.com/office/powerpoint/2010/main" val="1929137288"/>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lgn="just">
              <a:buNone/>
            </a:pPr>
            <a:r>
              <a:rPr lang="en-US" b="1" dirty="0"/>
              <a:t>Pseudo-elements and pseudo-classes</a:t>
            </a:r>
          </a:p>
          <a:p>
            <a:pPr marL="0" indent="0" algn="just">
              <a:buNone/>
            </a:pPr>
            <a:endParaRPr lang="en-US" b="1" dirty="0"/>
          </a:p>
          <a:p>
            <a:pPr algn="just"/>
            <a:r>
              <a:rPr lang="en-US" dirty="0"/>
              <a:t>CSS introduces the concepts of </a:t>
            </a:r>
            <a:r>
              <a:rPr lang="en-US" i="1" dirty="0"/>
              <a:t>pseudo-elements</a:t>
            </a:r>
            <a:r>
              <a:rPr lang="en-US" dirty="0"/>
              <a:t> and </a:t>
            </a:r>
            <a:r>
              <a:rPr lang="en-US" i="1" dirty="0"/>
              <a:t>pseudo-classes</a:t>
            </a:r>
            <a:r>
              <a:rPr lang="en-US" dirty="0"/>
              <a:t> to permit formatting based on information that lies outside the document tree.</a:t>
            </a:r>
          </a:p>
          <a:p>
            <a:pPr lvl="1" algn="just"/>
            <a:r>
              <a:rPr lang="en-US" dirty="0"/>
              <a:t>Pseudo-elements create abstractions about the document tree beyond those specified by the document language. For instance, document languages do not offer mechanisms to access the first letter or first line of an element's content.</a:t>
            </a:r>
          </a:p>
          <a:p>
            <a:pPr lvl="1" algn="just"/>
            <a:r>
              <a:rPr lang="en-US" dirty="0"/>
              <a:t> Pseudo-classes classify elements on characteristics other than their name, attributes or content; in principle characteristics that cannot be deduced from the document tree. Pseudo-classes may be dynamic, in the sense that an element may acquire or lose a pseudo-class while a user interacts with the document.*</a:t>
            </a:r>
          </a:p>
          <a:p>
            <a:pPr algn="just"/>
            <a:endParaRPr lang="en-US" dirty="0"/>
          </a:p>
          <a:p>
            <a:pPr algn="just"/>
            <a:r>
              <a:rPr lang="en-US" dirty="0"/>
              <a:t>Neither pseudo-elements nor pseudo-classes appear in the document source or document tree.</a:t>
            </a:r>
          </a:p>
          <a:p>
            <a:pPr algn="just"/>
            <a:endParaRPr lang="en-US" dirty="0"/>
          </a:p>
          <a:p>
            <a:pPr algn="just"/>
            <a:r>
              <a:rPr lang="en-US" dirty="0"/>
              <a:t>Pseudo-classes are allowed anywhere in selectors while pseudo-elements may only be appended after the last simple selector of the selector.</a:t>
            </a:r>
          </a:p>
          <a:p>
            <a:pPr lvl="2" algn="just"/>
            <a:endParaRPr lang="en-US" b="1" dirty="0"/>
          </a:p>
          <a:p>
            <a:pPr algn="just"/>
            <a:r>
              <a:rPr lang="en-US" dirty="0"/>
              <a:t>Pseudo-element and pseudo-class names are case-insensitive.</a:t>
            </a:r>
            <a:endParaRPr lang="en-US" b="1" dirty="0"/>
          </a:p>
        </p:txBody>
      </p:sp>
    </p:spTree>
    <p:extLst>
      <p:ext uri="{BB962C8B-B14F-4D97-AF65-F5344CB8AC3E}">
        <p14:creationId xmlns:p14="http://schemas.microsoft.com/office/powerpoint/2010/main" val="802118552"/>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buNone/>
            </a:pPr>
            <a:r>
              <a:rPr lang="en-US" b="1" dirty="0"/>
              <a:t>Pseudo –Class Selector</a:t>
            </a:r>
          </a:p>
          <a:p>
            <a:r>
              <a:rPr lang="en-US" dirty="0"/>
              <a:t>Syntax</a:t>
            </a:r>
          </a:p>
          <a:p>
            <a:pPr marL="231775" lvl="1" indent="0">
              <a:buNone/>
            </a:pPr>
            <a:r>
              <a:rPr lang="en-US" b="1" dirty="0" err="1"/>
              <a:t>selector:pseudo-class</a:t>
            </a:r>
            <a:r>
              <a:rPr lang="en-US" b="1" dirty="0"/>
              <a:t> { </a:t>
            </a:r>
          </a:p>
          <a:p>
            <a:pPr marL="231775" lvl="1" indent="0">
              <a:buNone/>
            </a:pPr>
            <a:r>
              <a:rPr lang="en-US" b="1" dirty="0"/>
              <a:t>property: value; </a:t>
            </a:r>
          </a:p>
          <a:p>
            <a:pPr marL="231775" lvl="1" indent="0">
              <a:buNone/>
            </a:pPr>
            <a:r>
              <a:rPr lang="en-US" b="1" dirty="0"/>
              <a:t>} </a:t>
            </a:r>
          </a:p>
          <a:p>
            <a:endParaRPr lang="en-US" b="1" dirty="0"/>
          </a:p>
          <a:p>
            <a:r>
              <a:rPr lang="en-US" dirty="0"/>
              <a:t>Various pseudo-class selectors are</a:t>
            </a:r>
          </a:p>
          <a:p>
            <a:pPr lvl="1"/>
            <a:r>
              <a:rPr lang="en-US" dirty="0"/>
              <a:t>:link</a:t>
            </a:r>
          </a:p>
          <a:p>
            <a:pPr lvl="1"/>
            <a:r>
              <a:rPr lang="en-US" dirty="0"/>
              <a:t>:visited</a:t>
            </a:r>
          </a:p>
          <a:p>
            <a:pPr lvl="1"/>
            <a:r>
              <a:rPr lang="en-US" dirty="0"/>
              <a:t>:active</a:t>
            </a:r>
          </a:p>
          <a:p>
            <a:pPr lvl="1"/>
            <a:r>
              <a:rPr lang="en-US" dirty="0"/>
              <a:t>:hover</a:t>
            </a:r>
          </a:p>
          <a:p>
            <a:pPr lvl="1"/>
            <a:r>
              <a:rPr lang="en-US" dirty="0"/>
              <a:t>:focus</a:t>
            </a:r>
          </a:p>
          <a:p>
            <a:pPr lvl="1"/>
            <a:r>
              <a:rPr lang="en-US" dirty="0"/>
              <a:t>:first-child</a:t>
            </a:r>
          </a:p>
          <a:p>
            <a:pPr lvl="1"/>
            <a:r>
              <a:rPr lang="en-US" dirty="0"/>
              <a:t>:nth-child</a:t>
            </a:r>
          </a:p>
          <a:p>
            <a:pPr lvl="1"/>
            <a:r>
              <a:rPr lang="en-US" dirty="0"/>
              <a:t>:nth-last-child</a:t>
            </a:r>
          </a:p>
          <a:p>
            <a:pPr lvl="1"/>
            <a:r>
              <a:rPr lang="en-US" dirty="0"/>
              <a:t>:nth-of-type</a:t>
            </a:r>
          </a:p>
          <a:p>
            <a:pPr lvl="1"/>
            <a:r>
              <a:rPr lang="en-US" dirty="0"/>
              <a:t>:first-of-type</a:t>
            </a:r>
          </a:p>
          <a:p>
            <a:pPr lvl="1"/>
            <a:r>
              <a:rPr lang="en-US" dirty="0"/>
              <a:t>:last-of-type</a:t>
            </a:r>
          </a:p>
          <a:p>
            <a:pPr lvl="1"/>
            <a:endParaRPr lang="en-US" dirty="0"/>
          </a:p>
          <a:p>
            <a:pPr lvl="1"/>
            <a:endParaRPr lang="en-US" dirty="0"/>
          </a:p>
        </p:txBody>
      </p:sp>
    </p:spTree>
    <p:extLst>
      <p:ext uri="{BB962C8B-B14F-4D97-AF65-F5344CB8AC3E}">
        <p14:creationId xmlns:p14="http://schemas.microsoft.com/office/powerpoint/2010/main" val="173205173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buNone/>
            </a:pPr>
            <a:r>
              <a:rPr lang="en-US" b="1" dirty="0"/>
              <a:t>Pseudo –Element Selector</a:t>
            </a:r>
          </a:p>
          <a:p>
            <a:pPr marL="0" indent="0">
              <a:buNone/>
            </a:pPr>
            <a:endParaRPr lang="en-US" b="1" dirty="0"/>
          </a:p>
          <a:p>
            <a:r>
              <a:rPr lang="en-US" dirty="0"/>
              <a:t>Syntax</a:t>
            </a:r>
          </a:p>
          <a:p>
            <a:pPr marL="231775" lvl="1" indent="0">
              <a:buNone/>
            </a:pPr>
            <a:r>
              <a:rPr lang="en-US" b="1" dirty="0" err="1"/>
              <a:t>selector:pseudo-element</a:t>
            </a:r>
            <a:r>
              <a:rPr lang="en-US" b="1" dirty="0"/>
              <a:t> { </a:t>
            </a:r>
          </a:p>
          <a:p>
            <a:pPr marL="231775" lvl="1" indent="0">
              <a:buNone/>
            </a:pPr>
            <a:r>
              <a:rPr lang="en-US" b="1" dirty="0"/>
              <a:t>property: value; </a:t>
            </a:r>
          </a:p>
          <a:p>
            <a:pPr marL="231775" lvl="1" indent="0">
              <a:buNone/>
            </a:pPr>
            <a:r>
              <a:rPr lang="en-US" b="1" dirty="0"/>
              <a:t>} </a:t>
            </a:r>
          </a:p>
          <a:p>
            <a:endParaRPr lang="en-US" b="1" dirty="0"/>
          </a:p>
          <a:p>
            <a:r>
              <a:rPr lang="en-US" dirty="0"/>
              <a:t>Some pseudo-element selectors are</a:t>
            </a:r>
          </a:p>
          <a:p>
            <a:pPr lvl="1"/>
            <a:r>
              <a:rPr lang="en-US" dirty="0"/>
              <a:t>::first-letter</a:t>
            </a:r>
          </a:p>
          <a:p>
            <a:pPr lvl="1"/>
            <a:r>
              <a:rPr lang="en-US" dirty="0"/>
              <a:t>::first-line</a:t>
            </a:r>
          </a:p>
          <a:p>
            <a:endParaRPr lang="en-US" b="1" dirty="0"/>
          </a:p>
          <a:p>
            <a:pPr marL="0" indent="0">
              <a:buNone/>
            </a:pPr>
            <a:endParaRPr lang="en-US" dirty="0"/>
          </a:p>
        </p:txBody>
      </p:sp>
    </p:spTree>
    <p:extLst>
      <p:ext uri="{BB962C8B-B14F-4D97-AF65-F5344CB8AC3E}">
        <p14:creationId xmlns:p14="http://schemas.microsoft.com/office/powerpoint/2010/main" val="173205173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a:t>
            </a:r>
          </a:p>
        </p:txBody>
      </p:sp>
      <p:sp>
        <p:nvSpPr>
          <p:cNvPr id="3" name="Content Placeholder 2"/>
          <p:cNvSpPr>
            <a:spLocks noGrp="1"/>
          </p:cNvSpPr>
          <p:nvPr>
            <p:ph sz="half" idx="1"/>
          </p:nvPr>
        </p:nvSpPr>
        <p:spPr>
          <a:xfrm>
            <a:off x="533400" y="990600"/>
            <a:ext cx="7783016" cy="5334000"/>
          </a:xfrm>
        </p:spPr>
        <p:txBody>
          <a:bodyPr/>
          <a:lstStyle/>
          <a:p>
            <a:pPr marL="0" indent="0">
              <a:buNone/>
            </a:pPr>
            <a:r>
              <a:rPr lang="en-US" b="1" dirty="0"/>
              <a:t>Best Practices to optimize browser rendering</a:t>
            </a:r>
          </a:p>
          <a:p>
            <a:pPr marL="0" indent="0">
              <a:buNone/>
            </a:pPr>
            <a:endParaRPr lang="en-US" dirty="0"/>
          </a:p>
          <a:p>
            <a:r>
              <a:rPr lang="en-US" dirty="0"/>
              <a:t>Avoid a universal key selector</a:t>
            </a:r>
          </a:p>
          <a:p>
            <a:pPr lvl="1"/>
            <a:r>
              <a:rPr lang="en-US" dirty="0"/>
              <a:t>Allow elements to inherit from ancestors, or use a class to apply a style to multiple elements</a:t>
            </a:r>
          </a:p>
          <a:p>
            <a:pPr lvl="1"/>
            <a:endParaRPr lang="en-US" b="1" dirty="0"/>
          </a:p>
          <a:p>
            <a:r>
              <a:rPr lang="en-US" dirty="0"/>
              <a:t>Make your rules as specific as possible</a:t>
            </a:r>
          </a:p>
          <a:p>
            <a:pPr lvl="1"/>
            <a:r>
              <a:rPr lang="en-US" dirty="0"/>
              <a:t>Prefer class and ID selectors over tag selectors.</a:t>
            </a:r>
          </a:p>
          <a:p>
            <a:pPr lvl="1"/>
            <a:endParaRPr lang="en-US" dirty="0"/>
          </a:p>
          <a:p>
            <a:r>
              <a:rPr lang="en-US" dirty="0"/>
              <a:t>Remove redundant qualifiers</a:t>
            </a:r>
          </a:p>
          <a:p>
            <a:pPr lvl="1"/>
            <a:r>
              <a:rPr lang="en-US" dirty="0"/>
              <a:t>These qualifiers are redundant:</a:t>
            </a:r>
          </a:p>
          <a:p>
            <a:pPr lvl="2"/>
            <a:r>
              <a:rPr lang="en-US" dirty="0"/>
              <a:t>ID selectors qualified by class and/or tag selectors</a:t>
            </a:r>
          </a:p>
          <a:p>
            <a:pPr lvl="2"/>
            <a:r>
              <a:rPr lang="en-US" dirty="0"/>
              <a:t>Class selectors qualified by tag selectors (when a class is only used for one tag, which is a good design practice anyway).</a:t>
            </a:r>
          </a:p>
          <a:p>
            <a:pPr marL="465137" lvl="2" indent="0">
              <a:buNone/>
            </a:pPr>
            <a:endParaRPr lang="en-US" dirty="0"/>
          </a:p>
          <a:p>
            <a:r>
              <a:rPr lang="en-US" dirty="0"/>
              <a:t>Avoid using descendant selectors, especially those that specify redundant ancestors</a:t>
            </a:r>
          </a:p>
          <a:p>
            <a:pPr lvl="1"/>
            <a:r>
              <a:rPr lang="en-US" dirty="0"/>
              <a:t>For example, the rule body </a:t>
            </a:r>
            <a:r>
              <a:rPr lang="en-US" dirty="0" err="1"/>
              <a:t>ul</a:t>
            </a:r>
            <a:r>
              <a:rPr lang="en-US" dirty="0"/>
              <a:t> li a {...} specifies a redundant body selector, since all elements are descendants of the body tag.</a:t>
            </a:r>
          </a:p>
          <a:p>
            <a:pPr lvl="1"/>
            <a:endParaRPr lang="en-US" dirty="0"/>
          </a:p>
          <a:p>
            <a:r>
              <a:rPr lang="en-US" dirty="0"/>
              <a:t>Use class selectors instead of descendant selectors*</a:t>
            </a:r>
          </a:p>
          <a:p>
            <a:pPr marL="233362" lvl="1" indent="0">
              <a:buNone/>
            </a:pPr>
            <a:endParaRPr lang="en-US" dirty="0"/>
          </a:p>
          <a:p>
            <a:r>
              <a:rPr lang="en-US" dirty="0"/>
              <a:t>Avoid the :hover pseudo-selector for non-link elements for IE clients</a:t>
            </a:r>
          </a:p>
          <a:p>
            <a:pPr lvl="1"/>
            <a:r>
              <a:rPr lang="en-US" dirty="0"/>
              <a:t>If you use :hover on non-anchor elements, test the page in IE7 and IE8 to be sure your page is usable.   If you find that :hover is causing performance issues, consider conditionally using a JavaScript </a:t>
            </a:r>
            <a:r>
              <a:rPr lang="en-US" dirty="0" err="1"/>
              <a:t>onmouseover</a:t>
            </a:r>
            <a:r>
              <a:rPr lang="en-US" dirty="0"/>
              <a:t> event handler for IE clients.</a:t>
            </a:r>
          </a:p>
        </p:txBody>
      </p:sp>
    </p:spTree>
    <p:extLst>
      <p:ext uri="{BB962C8B-B14F-4D97-AF65-F5344CB8AC3E}">
        <p14:creationId xmlns:p14="http://schemas.microsoft.com/office/powerpoint/2010/main" val="2336831564"/>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Page Content - Exercise</a:t>
            </a:r>
          </a:p>
        </p:txBody>
      </p:sp>
      <p:sp>
        <p:nvSpPr>
          <p:cNvPr id="3" name="Content Placeholder 2"/>
          <p:cNvSpPr>
            <a:spLocks noGrp="1"/>
          </p:cNvSpPr>
          <p:nvPr>
            <p:ph sz="half" idx="1"/>
          </p:nvPr>
        </p:nvSpPr>
        <p:spPr>
          <a:xfrm>
            <a:off x="533400" y="990600"/>
            <a:ext cx="7783016" cy="5334000"/>
          </a:xfrm>
        </p:spPr>
        <p:txBody>
          <a:bodyPr/>
          <a:lstStyle/>
          <a:p>
            <a:r>
              <a:rPr lang="en-US" dirty="0"/>
              <a:t>Consider the code packet given to you for this exercise.</a:t>
            </a:r>
          </a:p>
          <a:p>
            <a:endParaRPr lang="en-US" dirty="0"/>
          </a:p>
          <a:p>
            <a:r>
              <a:rPr lang="en-US" dirty="0"/>
              <a:t>Go to the _</a:t>
            </a:r>
            <a:r>
              <a:rPr lang="en-US" dirty="0" err="1"/>
              <a:t>css</a:t>
            </a:r>
            <a:r>
              <a:rPr lang="en-US" dirty="0"/>
              <a:t> folder and open main.css.</a:t>
            </a:r>
          </a:p>
          <a:p>
            <a:endParaRPr lang="en-US" dirty="0"/>
          </a:p>
          <a:p>
            <a:r>
              <a:rPr lang="en-US" dirty="0"/>
              <a:t>Scroll down to the bottom of the file.</a:t>
            </a:r>
          </a:p>
          <a:p>
            <a:endParaRPr lang="en-US" dirty="0"/>
          </a:p>
          <a:p>
            <a:r>
              <a:rPr lang="en-US" dirty="0"/>
              <a:t> Now write selectors that will target the content mentioned in the comments.</a:t>
            </a:r>
          </a:p>
          <a:p>
            <a:endParaRPr lang="en-US" dirty="0"/>
          </a:p>
          <a:p>
            <a:endParaRPr lang="en-US" dirty="0"/>
          </a:p>
        </p:txBody>
      </p:sp>
    </p:spTree>
    <p:extLst>
      <p:ext uri="{BB962C8B-B14F-4D97-AF65-F5344CB8AC3E}">
        <p14:creationId xmlns:p14="http://schemas.microsoft.com/office/powerpoint/2010/main" val="1065101294"/>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The Box Model</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2699343481"/>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r>
              <a:rPr lang="en-US" dirty="0"/>
              <a:t>Understanding the box model </a:t>
            </a:r>
          </a:p>
          <a:p>
            <a:endParaRPr lang="en-US" dirty="0"/>
          </a:p>
          <a:p>
            <a:r>
              <a:rPr lang="en-US" dirty="0"/>
              <a:t>Border, Margin and Padding</a:t>
            </a:r>
          </a:p>
          <a:p>
            <a:endParaRPr lang="en-US" dirty="0"/>
          </a:p>
          <a:p>
            <a:r>
              <a:rPr lang="en-US" dirty="0"/>
              <a:t>Top, Right, Bottom ,Left</a:t>
            </a:r>
          </a:p>
          <a:p>
            <a:endParaRPr lang="en-US" dirty="0"/>
          </a:p>
          <a:p>
            <a:r>
              <a:rPr lang="en-US" dirty="0"/>
              <a:t>Width</a:t>
            </a:r>
          </a:p>
          <a:p>
            <a:endParaRPr lang="en-US" dirty="0"/>
          </a:p>
          <a:p>
            <a:r>
              <a:rPr lang="en-US" dirty="0"/>
              <a:t>Display and Visibility</a:t>
            </a:r>
            <a:br>
              <a:rPr lang="en-US" dirty="0"/>
            </a:br>
            <a:endParaRPr lang="en-US" dirty="0"/>
          </a:p>
        </p:txBody>
      </p:sp>
    </p:spTree>
    <p:extLst>
      <p:ext uri="{BB962C8B-B14F-4D97-AF65-F5344CB8AC3E}">
        <p14:creationId xmlns:p14="http://schemas.microsoft.com/office/powerpoint/2010/main" val="4170337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a:xfrm>
            <a:off x="533400" y="990600"/>
            <a:ext cx="5334744" cy="5334000"/>
          </a:xfrm>
        </p:spPr>
        <p:txBody>
          <a:bodyPr/>
          <a:lstStyle/>
          <a:p>
            <a:pPr algn="just"/>
            <a:r>
              <a:rPr lang="en-US" dirty="0"/>
              <a:t>A web  document can consist of up to three layers—</a:t>
            </a:r>
            <a:r>
              <a:rPr lang="en-US" b="1" i="1" dirty="0"/>
              <a:t>content, presentation, and behavior.</a:t>
            </a:r>
          </a:p>
          <a:p>
            <a:pPr algn="just"/>
            <a:endParaRPr lang="en-US" b="1" i="1" dirty="0"/>
          </a:p>
          <a:p>
            <a:pPr algn="just"/>
            <a:r>
              <a:rPr lang="en-US" dirty="0"/>
              <a:t>The </a:t>
            </a:r>
            <a:r>
              <a:rPr lang="en-US" b="1" dirty="0"/>
              <a:t>content layer</a:t>
            </a:r>
            <a:r>
              <a:rPr lang="en-US" dirty="0"/>
              <a:t> is always present. It comprises the information the author wishes to convey to his or her audience, and is embedded within HTML or XHTML markup that defines its structure and semantics.</a:t>
            </a:r>
          </a:p>
          <a:p>
            <a:pPr algn="just"/>
            <a:endParaRPr lang="en-US" b="1" i="1" dirty="0"/>
          </a:p>
          <a:p>
            <a:pPr algn="just"/>
            <a:r>
              <a:rPr lang="en-US" dirty="0"/>
              <a:t>The </a:t>
            </a:r>
            <a:r>
              <a:rPr lang="en-US" b="1" dirty="0"/>
              <a:t>presentation layer</a:t>
            </a:r>
            <a:r>
              <a:rPr lang="en-US" dirty="0"/>
              <a:t> defines how the content will appear to a human being who accesses the document in one way or another. *</a:t>
            </a:r>
          </a:p>
          <a:p>
            <a:pPr algn="just"/>
            <a:endParaRPr lang="en-US" b="1" i="1" dirty="0"/>
          </a:p>
          <a:p>
            <a:pPr algn="just"/>
            <a:r>
              <a:rPr lang="en-US" dirty="0"/>
              <a:t>The </a:t>
            </a:r>
            <a:r>
              <a:rPr lang="en-US" b="1" dirty="0"/>
              <a:t>behavior layer</a:t>
            </a:r>
            <a:r>
              <a:rPr lang="en-US" dirty="0"/>
              <a:t> involves real-time user interaction with the document. This task is normally handled by JavaScript.</a:t>
            </a:r>
            <a:endParaRPr lang="en-US" b="1" i="1" dirty="0"/>
          </a:p>
          <a:p>
            <a:endParaRPr lang="en-US" b="1" i="1" dirty="0"/>
          </a:p>
          <a:p>
            <a:pPr algn="just"/>
            <a:r>
              <a:rPr lang="en-US" dirty="0"/>
              <a:t>It’s possible to embed all three layers within the same document, but keeping them separate gives us one valuable advantage: we can modify or replace any of the layers without having to change the others.</a:t>
            </a:r>
            <a:endParaRPr lang="en-US" b="1" i="1" dirty="0"/>
          </a:p>
        </p:txBody>
      </p:sp>
      <p:pic>
        <p:nvPicPr>
          <p:cNvPr id="1026" name="Picture 2" descr="D:\Downloads\css_three-lay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10" y="2132856"/>
            <a:ext cx="263301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91780"/>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764704"/>
            <a:ext cx="4470648" cy="5559896"/>
          </a:xfrm>
        </p:spPr>
        <p:txBody>
          <a:bodyPr/>
          <a:lstStyle/>
          <a:p>
            <a:pPr algn="just"/>
            <a:r>
              <a:rPr lang="en-US" dirty="0"/>
              <a:t>The box model applies to block-level elements.</a:t>
            </a:r>
          </a:p>
          <a:p>
            <a:pPr algn="just"/>
            <a:endParaRPr lang="en-US" dirty="0"/>
          </a:p>
          <a:p>
            <a:pPr algn="just"/>
            <a:r>
              <a:rPr lang="en-US" dirty="0"/>
              <a:t>In CSS2.1, block-level elements can only be rectangular. </a:t>
            </a:r>
          </a:p>
          <a:p>
            <a:pPr algn="just"/>
            <a:endParaRPr lang="en-US" dirty="0"/>
          </a:p>
          <a:p>
            <a:pPr algn="just"/>
            <a:r>
              <a:rPr lang="en-US" dirty="0"/>
              <a:t>Each box has a </a:t>
            </a:r>
            <a:r>
              <a:rPr lang="en-US" i="1" dirty="0"/>
              <a:t>content area</a:t>
            </a:r>
            <a:r>
              <a:rPr lang="en-US" dirty="0"/>
              <a:t> (e.g., text, an image, etc.) and optional surrounding </a:t>
            </a:r>
            <a:r>
              <a:rPr lang="en-US" i="1" dirty="0"/>
              <a:t>padding</a:t>
            </a:r>
            <a:r>
              <a:rPr lang="en-US" dirty="0"/>
              <a:t>, </a:t>
            </a:r>
            <a:r>
              <a:rPr lang="en-US" i="1" dirty="0"/>
              <a:t>border</a:t>
            </a:r>
            <a:r>
              <a:rPr lang="en-US" dirty="0"/>
              <a:t>, and </a:t>
            </a:r>
            <a:r>
              <a:rPr lang="en-US" i="1" dirty="0"/>
              <a:t>margin</a:t>
            </a:r>
            <a:r>
              <a:rPr lang="en-US" dirty="0"/>
              <a:t> areas; the size of each area is specified by properties defined below. </a:t>
            </a:r>
          </a:p>
          <a:p>
            <a:pPr algn="just"/>
            <a:endParaRPr lang="en-US" dirty="0"/>
          </a:p>
          <a:p>
            <a:pPr algn="just"/>
            <a:r>
              <a:rPr lang="en-US" dirty="0"/>
              <a:t>The following diagram shows how these areas relate and the terminology used to refer to pieces of margin, border, and padding.</a:t>
            </a:r>
          </a:p>
          <a:p>
            <a:pPr algn="just"/>
            <a:endParaRPr lang="en-US" dirty="0"/>
          </a:p>
          <a:p>
            <a:pPr algn="just"/>
            <a:r>
              <a:rPr lang="en-US" dirty="0"/>
              <a:t>The margin, border, and padding can be broken down into top, right, bottom, and left segments (e.g., in the diagram, "LM" for left margin, "RP" for right padding, "TB" for top border, etc.).</a:t>
            </a:r>
          </a:p>
          <a:p>
            <a:pPr algn="just"/>
            <a:endParaRPr lang="en-US" dirty="0"/>
          </a:p>
          <a:p>
            <a:pPr algn="just"/>
            <a:endParaRPr lang="en-US" dirty="0"/>
          </a:p>
          <a:p>
            <a:pPr algn="just"/>
            <a:endParaRPr lang="en-US" dirty="0"/>
          </a:p>
          <a:p>
            <a:pPr algn="just"/>
            <a:endParaRPr lang="en-US" dirty="0"/>
          </a:p>
          <a:p>
            <a:pPr marL="0" indent="0" algn="just">
              <a:buNone/>
            </a:pPr>
            <a:br>
              <a:rPr lang="en-US"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772816"/>
            <a:ext cx="460851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406025"/>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perimeter of each of the four areas (content, padding, border, and margin) is called an "edge", so each box has four edges.</a:t>
            </a:r>
          </a:p>
          <a:p>
            <a:pPr algn="just"/>
            <a:endParaRPr lang="en-US" dirty="0"/>
          </a:p>
          <a:p>
            <a:pPr lvl="1" algn="just"/>
            <a:r>
              <a:rPr lang="en-US" b="1" dirty="0"/>
              <a:t>content edge</a:t>
            </a:r>
            <a:r>
              <a:rPr lang="en-US" dirty="0"/>
              <a:t> or </a:t>
            </a:r>
            <a:r>
              <a:rPr lang="en-US" b="1" dirty="0"/>
              <a:t>inner edge - </a:t>
            </a:r>
            <a:r>
              <a:rPr lang="en-US" dirty="0"/>
              <a:t>The content edge surrounds the rectangle given by the width and height of the box, which often depend on the element's rendered content. The four content edges define the box's </a:t>
            </a:r>
            <a:r>
              <a:rPr lang="en-US" i="1" dirty="0"/>
              <a:t>content box</a:t>
            </a:r>
            <a:r>
              <a:rPr lang="en-US" dirty="0"/>
              <a:t>.</a:t>
            </a:r>
          </a:p>
          <a:p>
            <a:pPr lvl="1" algn="just"/>
            <a:endParaRPr lang="en-US" dirty="0"/>
          </a:p>
          <a:p>
            <a:pPr lvl="1" algn="just"/>
            <a:r>
              <a:rPr lang="en-US" b="1" dirty="0"/>
              <a:t>padding edge - </a:t>
            </a:r>
            <a:r>
              <a:rPr lang="en-US" dirty="0"/>
              <a:t>The padding edge surrounds the box padding. If the padding has 0 width, the padding edge is the same as the content edge. The four padding edges define the box's </a:t>
            </a:r>
            <a:r>
              <a:rPr lang="en-US" i="1" dirty="0"/>
              <a:t>padding box</a:t>
            </a:r>
            <a:r>
              <a:rPr lang="en-US" dirty="0"/>
              <a:t>.</a:t>
            </a:r>
          </a:p>
          <a:p>
            <a:pPr lvl="1" algn="just"/>
            <a:endParaRPr lang="en-US" b="1" dirty="0"/>
          </a:p>
          <a:p>
            <a:pPr lvl="1" algn="just"/>
            <a:r>
              <a:rPr lang="en-US" b="1" dirty="0"/>
              <a:t>border edge - </a:t>
            </a:r>
            <a:r>
              <a:rPr lang="en-US" dirty="0"/>
              <a:t>The border edge surrounds the box's border. If the border has 0 width, the border edge is the same as the padding edge. The four border edges define the box's </a:t>
            </a:r>
            <a:r>
              <a:rPr lang="en-US" i="1" dirty="0"/>
              <a:t>border box</a:t>
            </a:r>
            <a:r>
              <a:rPr lang="en-US" dirty="0"/>
              <a:t>.</a:t>
            </a:r>
          </a:p>
          <a:p>
            <a:pPr lvl="1" algn="just"/>
            <a:endParaRPr lang="en-US" b="1" dirty="0"/>
          </a:p>
          <a:p>
            <a:pPr lvl="1" algn="just"/>
            <a:r>
              <a:rPr lang="en-US" b="1" dirty="0"/>
              <a:t>margin edge</a:t>
            </a:r>
            <a:r>
              <a:rPr lang="en-US" dirty="0"/>
              <a:t> or </a:t>
            </a:r>
            <a:r>
              <a:rPr lang="en-US" b="1" dirty="0"/>
              <a:t>outer edge - </a:t>
            </a:r>
            <a:r>
              <a:rPr lang="en-US" dirty="0"/>
              <a:t>The margin edge surrounds the box margin. If the margin has 0 width, the margin edge is the same as the border edge. The four margin edges define the box's </a:t>
            </a:r>
            <a:r>
              <a:rPr lang="en-US" i="1" dirty="0"/>
              <a:t>margin box</a:t>
            </a:r>
            <a:r>
              <a:rPr lang="en-US" dirty="0"/>
              <a:t>.</a:t>
            </a:r>
          </a:p>
          <a:p>
            <a:pPr algn="just"/>
            <a:endParaRPr lang="en-US" dirty="0"/>
          </a:p>
          <a:p>
            <a:pPr algn="just"/>
            <a:r>
              <a:rPr lang="en-US" dirty="0"/>
              <a:t>Each edge may be broken down into a top, right, bottom, and left edge.</a:t>
            </a:r>
          </a:p>
          <a:p>
            <a:pPr algn="just"/>
            <a:endParaRPr lang="en-US" dirty="0"/>
          </a:p>
          <a:p>
            <a:pPr algn="just"/>
            <a:endParaRPr lang="en-US" dirty="0"/>
          </a:p>
          <a:p>
            <a:pPr marL="233362" lvl="1" indent="0" algn="just">
              <a:buNone/>
            </a:pPr>
            <a:br>
              <a:rPr lang="en-US" dirty="0"/>
            </a:br>
            <a:endParaRPr lang="en-US" dirty="0"/>
          </a:p>
        </p:txBody>
      </p:sp>
    </p:spTree>
    <p:extLst>
      <p:ext uri="{BB962C8B-B14F-4D97-AF65-F5344CB8AC3E}">
        <p14:creationId xmlns:p14="http://schemas.microsoft.com/office/powerpoint/2010/main" val="2721364369"/>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r>
              <a:rPr lang="en-US" dirty="0"/>
              <a:t>Width – sets the width of the content block.</a:t>
            </a:r>
          </a:p>
          <a:p>
            <a:endParaRPr lang="en-US" dirty="0"/>
          </a:p>
          <a:p>
            <a:r>
              <a:rPr lang="en-US" dirty="0"/>
              <a:t>Height – sets the height of the content block.</a:t>
            </a:r>
          </a:p>
          <a:p>
            <a:endParaRPr lang="en-US" dirty="0"/>
          </a:p>
          <a:p>
            <a:r>
              <a:rPr lang="en-US" dirty="0"/>
              <a:t>Example – </a:t>
            </a:r>
          </a:p>
          <a:p>
            <a:pPr lvl="1"/>
            <a:r>
              <a:rPr lang="en-US" dirty="0"/>
              <a:t>Width and height taking absolute values</a:t>
            </a:r>
          </a:p>
          <a:p>
            <a:pPr marL="233362" lvl="1" indent="0">
              <a:buNone/>
            </a:pPr>
            <a:r>
              <a:rPr lang="en-US" dirty="0"/>
              <a:t>header{</a:t>
            </a:r>
          </a:p>
          <a:p>
            <a:pPr marL="233362" lvl="1" indent="0">
              <a:buNone/>
            </a:pPr>
            <a:r>
              <a:rPr lang="en-US" dirty="0"/>
              <a:t>        width: 200px;</a:t>
            </a:r>
          </a:p>
          <a:p>
            <a:pPr marL="233362" lvl="1" indent="0">
              <a:buNone/>
            </a:pPr>
            <a:r>
              <a:rPr lang="en-US" dirty="0"/>
              <a:t>        height: 200px;</a:t>
            </a:r>
          </a:p>
          <a:p>
            <a:pPr marL="233362" lvl="1" indent="0">
              <a:buNone/>
            </a:pPr>
            <a:r>
              <a:rPr lang="en-US" dirty="0"/>
              <a:t>        background-color: #</a:t>
            </a:r>
            <a:r>
              <a:rPr lang="en-US" dirty="0" err="1"/>
              <a:t>dfacbe</a:t>
            </a:r>
            <a:r>
              <a:rPr lang="en-US" dirty="0"/>
              <a:t>;</a:t>
            </a:r>
          </a:p>
          <a:p>
            <a:pPr marL="233362" lvl="1" indent="0">
              <a:buNone/>
            </a:pPr>
            <a:r>
              <a:rPr lang="en-US" dirty="0"/>
              <a:t>     }</a:t>
            </a:r>
          </a:p>
          <a:p>
            <a:pPr lvl="1"/>
            <a:r>
              <a:rPr lang="en-US" dirty="0"/>
              <a:t>Width taking percentage values</a:t>
            </a:r>
          </a:p>
          <a:p>
            <a:pPr marL="233362" lvl="1" indent="0">
              <a:buNone/>
            </a:pPr>
            <a:r>
              <a:rPr lang="en-US" dirty="0"/>
              <a:t> header{</a:t>
            </a:r>
          </a:p>
          <a:p>
            <a:pPr marL="233362" lvl="1" indent="0">
              <a:buNone/>
            </a:pPr>
            <a:r>
              <a:rPr lang="en-US" dirty="0"/>
              <a:t>        width: 100%;</a:t>
            </a:r>
          </a:p>
          <a:p>
            <a:pPr marL="233362" lvl="1" indent="0">
              <a:buNone/>
            </a:pPr>
            <a:r>
              <a:rPr lang="en-US" dirty="0"/>
              <a:t>        height: 300px;</a:t>
            </a:r>
          </a:p>
          <a:p>
            <a:pPr marL="233362" lvl="1" indent="0">
              <a:buNone/>
            </a:pPr>
            <a:r>
              <a:rPr lang="en-US" dirty="0"/>
              <a:t>        background-color: #</a:t>
            </a:r>
            <a:r>
              <a:rPr lang="en-US" dirty="0" err="1"/>
              <a:t>dfacbe</a:t>
            </a:r>
            <a:r>
              <a:rPr lang="en-US" dirty="0"/>
              <a:t>;</a:t>
            </a:r>
          </a:p>
          <a:p>
            <a:pPr marL="233362" lvl="1" indent="0">
              <a:buNone/>
            </a:pPr>
            <a:r>
              <a:rPr lang="en-US" dirty="0"/>
              <a:t>     }</a:t>
            </a:r>
            <a:br>
              <a:rPr lang="en-US" dirty="0"/>
            </a:br>
            <a:endParaRPr lang="en-US" dirty="0"/>
          </a:p>
          <a:p>
            <a:endParaRPr lang="en-US" dirty="0"/>
          </a:p>
          <a:p>
            <a:endParaRPr lang="en-US" dirty="0"/>
          </a:p>
        </p:txBody>
      </p:sp>
    </p:spTree>
    <p:extLst>
      <p:ext uri="{BB962C8B-B14F-4D97-AF65-F5344CB8AC3E}">
        <p14:creationId xmlns:p14="http://schemas.microsoft.com/office/powerpoint/2010/main" val="1287720"/>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08720"/>
            <a:ext cx="8287072" cy="5688632"/>
          </a:xfrm>
        </p:spPr>
        <p:txBody>
          <a:bodyPr>
            <a:normAutofit fontScale="25000" lnSpcReduction="20000"/>
          </a:bodyPr>
          <a:lstStyle/>
          <a:p>
            <a:pPr algn="just"/>
            <a:r>
              <a:rPr lang="en-US" dirty="0"/>
              <a:t>Margin </a:t>
            </a:r>
          </a:p>
          <a:p>
            <a:pPr lvl="1" algn="just"/>
            <a:r>
              <a:rPr lang="en-US" dirty="0"/>
              <a:t>The margin properties define the space around elements.</a:t>
            </a:r>
          </a:p>
          <a:p>
            <a:pPr lvl="1" algn="just"/>
            <a:r>
              <a:rPr lang="en-US" dirty="0"/>
              <a:t>The margin clears an area around an element (outside the border). The margin does not have a background color, and is completely transparent.</a:t>
            </a:r>
          </a:p>
          <a:p>
            <a:pPr lvl="1" algn="just"/>
            <a:r>
              <a:rPr lang="en-US" dirty="0"/>
              <a:t>Possible values</a:t>
            </a:r>
          </a:p>
          <a:p>
            <a:pPr lvl="2" algn="just"/>
            <a:r>
              <a:rPr lang="en-US" dirty="0"/>
              <a:t>auto - The browser calculates a margin</a:t>
            </a:r>
          </a:p>
          <a:p>
            <a:pPr lvl="2" algn="just"/>
            <a:r>
              <a:rPr lang="en-US" dirty="0"/>
              <a:t>Length - Specifies a margin in px, pt, cm, etc. Default value is 0px</a:t>
            </a:r>
          </a:p>
          <a:p>
            <a:pPr lvl="2" algn="just"/>
            <a:r>
              <a:rPr lang="en-US" dirty="0"/>
              <a:t>% - Specifies a margin in percent of the width of the containing element</a:t>
            </a:r>
          </a:p>
          <a:p>
            <a:pPr lvl="2" algn="just"/>
            <a:r>
              <a:rPr lang="en-US" dirty="0"/>
              <a:t>Inherit - Specifies that the margin should be inherited from the parent element</a:t>
            </a:r>
          </a:p>
          <a:p>
            <a:pPr marL="465137" lvl="2" indent="0" algn="just">
              <a:buNone/>
            </a:pPr>
            <a:endParaRPr lang="en-US" dirty="0"/>
          </a:p>
          <a:p>
            <a:pPr algn="just"/>
            <a:r>
              <a:rPr lang="en-US" dirty="0"/>
              <a:t>Margin properties </a:t>
            </a:r>
          </a:p>
          <a:p>
            <a:pPr lvl="1" algn="just"/>
            <a:r>
              <a:rPr lang="en-US" dirty="0"/>
              <a:t>margin-top</a:t>
            </a:r>
          </a:p>
          <a:p>
            <a:pPr lvl="1" algn="just"/>
            <a:r>
              <a:rPr lang="en-US" dirty="0"/>
              <a:t>margin-right</a:t>
            </a:r>
          </a:p>
          <a:p>
            <a:pPr lvl="1" algn="just"/>
            <a:r>
              <a:rPr lang="en-US" dirty="0"/>
              <a:t>margin-bottom</a:t>
            </a:r>
          </a:p>
          <a:p>
            <a:pPr lvl="1" algn="just"/>
            <a:r>
              <a:rPr lang="en-US" dirty="0"/>
              <a:t>margin-left</a:t>
            </a:r>
          </a:p>
          <a:p>
            <a:pPr lvl="1" algn="just"/>
            <a:r>
              <a:rPr lang="en-US" dirty="0"/>
              <a:t>margin</a:t>
            </a:r>
          </a:p>
          <a:p>
            <a:pPr marL="233362" lvl="1" indent="0" algn="just">
              <a:buNone/>
            </a:pPr>
            <a:r>
              <a:rPr lang="en-US" dirty="0"/>
              <a:t>Example – </a:t>
            </a:r>
          </a:p>
          <a:p>
            <a:pPr marL="233362" lvl="1" indent="0" algn="just">
              <a:buNone/>
            </a:pPr>
            <a:r>
              <a:rPr lang="en-US" dirty="0"/>
              <a:t>header{</a:t>
            </a:r>
          </a:p>
          <a:p>
            <a:pPr marL="233362" lvl="1" indent="0" algn="just">
              <a:buNone/>
            </a:pPr>
            <a:r>
              <a:rPr lang="en-US" dirty="0"/>
              <a:t>         margin: 30px; /*This will set all four margins*/</a:t>
            </a:r>
          </a:p>
          <a:p>
            <a:pPr marL="233362" lvl="1" indent="0" algn="just">
              <a:buNone/>
            </a:pPr>
            <a:r>
              <a:rPr lang="en-US" dirty="0"/>
              <a:t>         margin-left: 100px; /*This will assign the </a:t>
            </a:r>
            <a:r>
              <a:rPr lang="en-US" dirty="0" err="1"/>
              <a:t>lef</a:t>
            </a:r>
            <a:r>
              <a:rPr lang="en-US" dirty="0"/>
              <a:t> t margin to 100px*/</a:t>
            </a:r>
          </a:p>
          <a:p>
            <a:pPr marL="233362" lvl="1" indent="0" algn="just">
              <a:buNone/>
            </a:pPr>
            <a:r>
              <a:rPr lang="en-US" dirty="0"/>
              <a:t>     }</a:t>
            </a:r>
          </a:p>
          <a:p>
            <a:pPr marL="233362" lvl="1" indent="0" algn="just">
              <a:buNone/>
            </a:pPr>
            <a:r>
              <a:rPr lang="en-US" dirty="0"/>
              <a:t>Other margin shorthand notation– </a:t>
            </a:r>
          </a:p>
          <a:p>
            <a:pPr lvl="1" algn="just"/>
            <a:r>
              <a:rPr lang="en-US" dirty="0"/>
              <a:t>margin : top right bottom left;</a:t>
            </a:r>
          </a:p>
          <a:p>
            <a:pPr lvl="1" algn="just"/>
            <a:r>
              <a:rPr lang="en-US" dirty="0"/>
              <a:t>margin : top </a:t>
            </a:r>
            <a:r>
              <a:rPr lang="en-US" dirty="0" err="1"/>
              <a:t>rightandleft</a:t>
            </a:r>
            <a:r>
              <a:rPr lang="en-US" dirty="0"/>
              <a:t> bottom</a:t>
            </a:r>
          </a:p>
          <a:p>
            <a:pPr lvl="1" algn="just"/>
            <a:r>
              <a:rPr lang="en-US" dirty="0"/>
              <a:t>margin:  </a:t>
            </a:r>
            <a:r>
              <a:rPr lang="en-US" dirty="0" err="1"/>
              <a:t>topandbottom</a:t>
            </a:r>
            <a:r>
              <a:rPr lang="en-US" dirty="0"/>
              <a:t> </a:t>
            </a:r>
            <a:r>
              <a:rPr lang="en-US" dirty="0" err="1"/>
              <a:t>rightandleft</a:t>
            </a:r>
            <a:endParaRPr lang="en-US" dirty="0"/>
          </a:p>
          <a:p>
            <a:pPr algn="just"/>
            <a:endParaRPr lang="en-US" dirty="0"/>
          </a:p>
          <a:p>
            <a:pPr marL="0" indent="0" algn="just">
              <a:buNone/>
            </a:pPr>
            <a:endParaRPr lang="en-US" dirty="0"/>
          </a:p>
          <a:p>
            <a:pPr marL="0" indent="0" algn="just">
              <a:buNone/>
            </a:pPr>
            <a:br>
              <a:rPr lang="en-US" dirty="0"/>
            </a:br>
            <a:endParaRPr lang="en-US" dirty="0"/>
          </a:p>
        </p:txBody>
      </p:sp>
    </p:spTree>
    <p:extLst>
      <p:ext uri="{BB962C8B-B14F-4D97-AF65-F5344CB8AC3E}">
        <p14:creationId xmlns:p14="http://schemas.microsoft.com/office/powerpoint/2010/main" val="2710417643"/>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normAutofit fontScale="25000" lnSpcReduction="20000"/>
          </a:bodyPr>
          <a:lstStyle/>
          <a:p>
            <a:r>
              <a:rPr lang="en-US" dirty="0"/>
              <a:t>Padding – </a:t>
            </a:r>
          </a:p>
          <a:p>
            <a:pPr lvl="1"/>
            <a:r>
              <a:rPr lang="en-US" dirty="0"/>
              <a:t>The padding properties define the space between the element border and the element content.</a:t>
            </a:r>
          </a:p>
          <a:p>
            <a:pPr lvl="1"/>
            <a:r>
              <a:rPr lang="en-US" dirty="0"/>
              <a:t>The padding clears an area around the content (inside the border) of an element. The padding is affected by the background color of the element.</a:t>
            </a:r>
          </a:p>
          <a:p>
            <a:pPr lvl="1"/>
            <a:r>
              <a:rPr lang="en-US" dirty="0"/>
              <a:t>Possible values – </a:t>
            </a:r>
          </a:p>
          <a:p>
            <a:pPr lvl="2"/>
            <a:r>
              <a:rPr lang="en-US" dirty="0"/>
              <a:t>Length -  Defines a fixed padding (in pixels, pt, em, etc.)</a:t>
            </a:r>
          </a:p>
          <a:p>
            <a:pPr lvl="2"/>
            <a:r>
              <a:rPr lang="en-US" dirty="0"/>
              <a:t>% - Defines a padding in % of the containing element</a:t>
            </a:r>
          </a:p>
          <a:p>
            <a:pPr lvl="1"/>
            <a:endParaRPr lang="en-US" dirty="0"/>
          </a:p>
          <a:p>
            <a:r>
              <a:rPr lang="en-US" dirty="0"/>
              <a:t>Padding properties</a:t>
            </a:r>
          </a:p>
          <a:p>
            <a:pPr lvl="1"/>
            <a:r>
              <a:rPr lang="en-US" dirty="0"/>
              <a:t>padding-top</a:t>
            </a:r>
          </a:p>
          <a:p>
            <a:pPr lvl="1"/>
            <a:r>
              <a:rPr lang="en-US" dirty="0"/>
              <a:t>padding-right</a:t>
            </a:r>
          </a:p>
          <a:p>
            <a:pPr lvl="1"/>
            <a:r>
              <a:rPr lang="en-US" dirty="0"/>
              <a:t>padding-bottom</a:t>
            </a:r>
          </a:p>
          <a:p>
            <a:pPr lvl="1"/>
            <a:r>
              <a:rPr lang="en-US" dirty="0"/>
              <a:t>padding-left</a:t>
            </a:r>
          </a:p>
          <a:p>
            <a:pPr lvl="1"/>
            <a:r>
              <a:rPr lang="en-US" dirty="0"/>
              <a:t>Padding</a:t>
            </a:r>
          </a:p>
          <a:p>
            <a:pPr marL="233362" lvl="1" indent="0">
              <a:buNone/>
            </a:pPr>
            <a:r>
              <a:rPr lang="en-US" dirty="0"/>
              <a:t>Example – </a:t>
            </a:r>
          </a:p>
          <a:p>
            <a:pPr marL="233362" lvl="1" indent="0">
              <a:buNone/>
            </a:pPr>
            <a:r>
              <a:rPr lang="en-US" dirty="0"/>
              <a:t>header{</a:t>
            </a:r>
          </a:p>
          <a:p>
            <a:pPr marL="233362" lvl="1" indent="0">
              <a:buNone/>
            </a:pPr>
            <a:r>
              <a:rPr lang="en-US" dirty="0"/>
              <a:t>        padding: 30px;</a:t>
            </a:r>
          </a:p>
          <a:p>
            <a:pPr marL="233362" lvl="1" indent="0">
              <a:buNone/>
            </a:pPr>
            <a:r>
              <a:rPr lang="en-US" dirty="0"/>
              <a:t>        padding-top: 100px</a:t>
            </a:r>
          </a:p>
          <a:p>
            <a:pPr marL="233362" lvl="1" indent="0">
              <a:buNone/>
            </a:pPr>
            <a:r>
              <a:rPr lang="en-US" dirty="0"/>
              <a:t>     }</a:t>
            </a:r>
          </a:p>
          <a:p>
            <a:pPr marL="233362" lvl="1" indent="0" algn="just">
              <a:buNone/>
            </a:pPr>
            <a:r>
              <a:rPr lang="en-US" dirty="0"/>
              <a:t>Other padding shorthand notations– </a:t>
            </a:r>
          </a:p>
          <a:p>
            <a:pPr lvl="1" algn="just"/>
            <a:r>
              <a:rPr lang="en-US" dirty="0"/>
              <a:t>padding : top right bottom left;</a:t>
            </a:r>
          </a:p>
          <a:p>
            <a:pPr lvl="1" algn="just"/>
            <a:r>
              <a:rPr lang="en-US" dirty="0"/>
              <a:t>padding : top </a:t>
            </a:r>
            <a:r>
              <a:rPr lang="en-US" dirty="0" err="1"/>
              <a:t>rightandleft</a:t>
            </a:r>
            <a:r>
              <a:rPr lang="en-US" dirty="0"/>
              <a:t> bottom</a:t>
            </a:r>
          </a:p>
          <a:p>
            <a:pPr lvl="1" algn="just"/>
            <a:r>
              <a:rPr lang="en-US" dirty="0"/>
              <a:t>padding:  </a:t>
            </a:r>
            <a:r>
              <a:rPr lang="en-US" dirty="0" err="1"/>
              <a:t>topandbottom</a:t>
            </a:r>
            <a:r>
              <a:rPr lang="en-US" dirty="0"/>
              <a:t> </a:t>
            </a:r>
            <a:r>
              <a:rPr lang="en-US" dirty="0" err="1"/>
              <a:t>rightandleft</a:t>
            </a:r>
            <a:endParaRPr lang="en-US" dirty="0"/>
          </a:p>
          <a:p>
            <a:pPr marL="233362" lvl="1" indent="0">
              <a:buNone/>
            </a:pPr>
            <a:br>
              <a:rPr lang="en-US" dirty="0"/>
            </a:br>
            <a:endParaRPr lang="en-US" dirty="0"/>
          </a:p>
        </p:txBody>
      </p:sp>
    </p:spTree>
    <p:extLst>
      <p:ext uri="{BB962C8B-B14F-4D97-AF65-F5344CB8AC3E}">
        <p14:creationId xmlns:p14="http://schemas.microsoft.com/office/powerpoint/2010/main" val="3565431169"/>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764704"/>
            <a:ext cx="8215064" cy="5832648"/>
          </a:xfrm>
        </p:spPr>
        <p:txBody>
          <a:bodyPr>
            <a:normAutofit fontScale="77500" lnSpcReduction="20000"/>
          </a:bodyPr>
          <a:lstStyle/>
          <a:p>
            <a:pPr algn="just"/>
            <a:r>
              <a:rPr lang="en-US" dirty="0"/>
              <a:t>Border properties are </a:t>
            </a:r>
          </a:p>
          <a:p>
            <a:pPr lvl="1" algn="just"/>
            <a:r>
              <a:rPr lang="en-US" dirty="0"/>
              <a:t>border-top-width</a:t>
            </a:r>
          </a:p>
          <a:p>
            <a:pPr lvl="1" algn="just"/>
            <a:r>
              <a:rPr lang="en-US" dirty="0"/>
              <a:t>border-right-width</a:t>
            </a:r>
          </a:p>
          <a:p>
            <a:pPr lvl="1" algn="just"/>
            <a:r>
              <a:rPr lang="en-US" dirty="0"/>
              <a:t>border-bottom-width</a:t>
            </a:r>
          </a:p>
          <a:p>
            <a:pPr lvl="1" algn="just"/>
            <a:r>
              <a:rPr lang="en-US" dirty="0"/>
              <a:t>border-left-width</a:t>
            </a:r>
          </a:p>
          <a:p>
            <a:pPr lvl="1" algn="just"/>
            <a:r>
              <a:rPr lang="en-US" dirty="0"/>
              <a:t>border-width</a:t>
            </a:r>
          </a:p>
          <a:p>
            <a:pPr lvl="1" algn="just"/>
            <a:r>
              <a:rPr lang="en-US" dirty="0"/>
              <a:t>border-top-style</a:t>
            </a:r>
          </a:p>
          <a:p>
            <a:pPr lvl="1" algn="just"/>
            <a:r>
              <a:rPr lang="en-US" dirty="0"/>
              <a:t>border-right-style</a:t>
            </a:r>
          </a:p>
          <a:p>
            <a:pPr lvl="1" algn="just"/>
            <a:r>
              <a:rPr lang="en-US" dirty="0"/>
              <a:t>border-bottom-style</a:t>
            </a:r>
          </a:p>
          <a:p>
            <a:pPr lvl="1" algn="just"/>
            <a:r>
              <a:rPr lang="en-US" dirty="0"/>
              <a:t>border-left-style</a:t>
            </a:r>
          </a:p>
          <a:p>
            <a:pPr lvl="1" algn="just"/>
            <a:r>
              <a:rPr lang="en-US" dirty="0"/>
              <a:t>border-style</a:t>
            </a:r>
          </a:p>
          <a:p>
            <a:pPr lvl="1" algn="just"/>
            <a:r>
              <a:rPr lang="en-US" dirty="0"/>
              <a:t>border-top-color</a:t>
            </a:r>
          </a:p>
          <a:p>
            <a:pPr lvl="1" algn="just"/>
            <a:r>
              <a:rPr lang="en-US" dirty="0"/>
              <a:t>border-right-color</a:t>
            </a:r>
          </a:p>
          <a:p>
            <a:pPr lvl="1" algn="just"/>
            <a:r>
              <a:rPr lang="en-US" dirty="0"/>
              <a:t>border-bottom-color</a:t>
            </a:r>
          </a:p>
          <a:p>
            <a:pPr lvl="1" algn="just"/>
            <a:r>
              <a:rPr lang="en-US" dirty="0"/>
              <a:t>border-left-color</a:t>
            </a:r>
          </a:p>
          <a:p>
            <a:pPr lvl="1" algn="just"/>
            <a:r>
              <a:rPr lang="en-US" dirty="0"/>
              <a:t>border-color</a:t>
            </a:r>
          </a:p>
          <a:p>
            <a:pPr marL="287337" indent="-285750" algn="just"/>
            <a:r>
              <a:rPr lang="en-US" dirty="0"/>
              <a:t>border-style can take one of  the following values – none, dotted, dashed, solid, double, groove, ridge, inset , outset </a:t>
            </a:r>
          </a:p>
          <a:p>
            <a:pPr marL="287337" indent="-285750" algn="just"/>
            <a:endParaRPr lang="en-US" dirty="0"/>
          </a:p>
          <a:p>
            <a:pPr marL="287337" indent="-285750" algn="just"/>
            <a:r>
              <a:rPr lang="en-US" dirty="0"/>
              <a:t>border-color can be specified using any of the color specifying options.</a:t>
            </a:r>
          </a:p>
          <a:p>
            <a:pPr marL="287337" indent="-285750" algn="just"/>
            <a:endParaRPr lang="en-US" dirty="0"/>
          </a:p>
          <a:p>
            <a:pPr marL="287337" indent="-285750" algn="just"/>
            <a:r>
              <a:rPr lang="en-US" dirty="0"/>
              <a:t>The border-width property is used to set the width of the border. The width is set in pixels, or by using one of the three pre-defined values: thin, medium, or thick.</a:t>
            </a:r>
            <a:br>
              <a:rPr lang="en-US" dirty="0"/>
            </a:br>
            <a:endParaRPr lang="en-US" dirty="0"/>
          </a:p>
          <a:p>
            <a:pPr marL="287337" indent="-285750" algn="just"/>
            <a:r>
              <a:rPr lang="en-US" dirty="0"/>
              <a:t>Similar shorthand notations can be used to specify top, right, bottom and left properties.</a:t>
            </a:r>
          </a:p>
          <a:p>
            <a:pPr marL="287337" indent="-285750" algn="just"/>
            <a:r>
              <a:rPr lang="en-US" dirty="0"/>
              <a:t>All the three border properties can be set using the shorthand, </a:t>
            </a:r>
            <a:r>
              <a:rPr lang="en-US" b="1" dirty="0"/>
              <a:t>border : 2px solid red;</a:t>
            </a:r>
          </a:p>
        </p:txBody>
      </p:sp>
    </p:spTree>
    <p:extLst>
      <p:ext uri="{BB962C8B-B14F-4D97-AF65-F5344CB8AC3E}">
        <p14:creationId xmlns:p14="http://schemas.microsoft.com/office/powerpoint/2010/main" val="3588464217"/>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pPr algn="just"/>
            <a:r>
              <a:rPr lang="en-US" dirty="0"/>
              <a:t>Display</a:t>
            </a:r>
          </a:p>
          <a:p>
            <a:pPr lvl="1" algn="just"/>
            <a:r>
              <a:rPr lang="en-US" dirty="0"/>
              <a:t>The display property defines how a certain HTML element should be displayed.</a:t>
            </a:r>
          </a:p>
          <a:p>
            <a:pPr lvl="1" algn="just"/>
            <a:r>
              <a:rPr lang="en-US" dirty="0"/>
              <a:t>The possible values are none, block, inline, inline-block etc.</a:t>
            </a:r>
          </a:p>
          <a:p>
            <a:pPr lvl="1" algn="just"/>
            <a:r>
              <a:rPr lang="en-US" dirty="0"/>
              <a:t>When the display property of an element is set to none the element is not displayed and it does not take any space.</a:t>
            </a:r>
          </a:p>
          <a:p>
            <a:pPr lvl="1" algn="just"/>
            <a:r>
              <a:rPr lang="en-US" dirty="0"/>
              <a:t>If we want an  element as an inline element (on the same line as adjacent content), but want it to  behaves as a block element we use the inline-block display value.</a:t>
            </a:r>
          </a:p>
          <a:p>
            <a:pPr lvl="1" algn="just"/>
            <a:r>
              <a:rPr lang="en-US" dirty="0"/>
              <a:t>Example – </a:t>
            </a:r>
          </a:p>
          <a:p>
            <a:pPr marL="233362" lvl="1" indent="0" algn="just">
              <a:buNone/>
            </a:pPr>
            <a:r>
              <a:rPr lang="en-US" dirty="0"/>
              <a:t>li{</a:t>
            </a:r>
          </a:p>
          <a:p>
            <a:pPr marL="233362" lvl="1" indent="0" algn="just">
              <a:buNone/>
            </a:pPr>
            <a:r>
              <a:rPr lang="en-US" dirty="0"/>
              <a:t>        display: inline-block;</a:t>
            </a:r>
          </a:p>
          <a:p>
            <a:pPr marL="233362" lvl="1" indent="0" algn="just">
              <a:buNone/>
            </a:pPr>
            <a:r>
              <a:rPr lang="en-US" dirty="0"/>
              <a:t>        list-style-type: none;</a:t>
            </a:r>
          </a:p>
          <a:p>
            <a:pPr marL="233362" lvl="1" indent="0" algn="just">
              <a:buNone/>
            </a:pPr>
            <a:r>
              <a:rPr lang="en-US" dirty="0"/>
              <a:t>     }</a:t>
            </a:r>
          </a:p>
          <a:p>
            <a:pPr marL="287337" indent="-285750" algn="just"/>
            <a:endParaRPr lang="en-US" dirty="0"/>
          </a:p>
          <a:p>
            <a:pPr marL="287337" indent="-285750" algn="just"/>
            <a:r>
              <a:rPr lang="en-US" dirty="0"/>
              <a:t>Visibility</a:t>
            </a:r>
          </a:p>
          <a:p>
            <a:pPr marL="519112" lvl="1" indent="-285750" algn="just"/>
            <a:r>
              <a:rPr lang="en-US" dirty="0"/>
              <a:t>The visibility property specifies whether or not an element is visible.</a:t>
            </a:r>
          </a:p>
          <a:p>
            <a:pPr marL="519112" lvl="1" indent="-285750" algn="just"/>
            <a:r>
              <a:rPr lang="en-US" dirty="0"/>
              <a:t>Even invisible elements take up space on the page. Use the "display" property to create invisible elements that do not take up space!</a:t>
            </a:r>
          </a:p>
          <a:p>
            <a:pPr marL="519112" lvl="1" indent="-285750" algn="just"/>
            <a:r>
              <a:rPr lang="en-US" dirty="0"/>
              <a:t>Example – </a:t>
            </a:r>
          </a:p>
          <a:p>
            <a:pPr marL="233362" lvl="1" indent="0" algn="just">
              <a:buNone/>
            </a:pPr>
            <a:r>
              <a:rPr lang="en-US" dirty="0"/>
              <a:t>li{</a:t>
            </a:r>
          </a:p>
          <a:p>
            <a:pPr marL="233362" lvl="1" indent="0" algn="just">
              <a:buNone/>
            </a:pPr>
            <a:r>
              <a:rPr lang="en-US" dirty="0"/>
              <a:t>        visibility: hidden;</a:t>
            </a:r>
          </a:p>
          <a:p>
            <a:pPr marL="233362" lvl="1" indent="0" algn="just">
              <a:buNone/>
            </a:pPr>
            <a:r>
              <a:rPr lang="en-US" dirty="0"/>
              <a:t>     }</a:t>
            </a:r>
          </a:p>
          <a:p>
            <a:pPr marL="519112" lvl="1" indent="-285750" algn="just"/>
            <a:endParaRPr lang="en-US" dirty="0"/>
          </a:p>
          <a:p>
            <a:pPr lvl="1" algn="just"/>
            <a:endParaRPr lang="en-US" dirty="0"/>
          </a:p>
          <a:p>
            <a:pPr algn="just"/>
            <a:endParaRPr lang="en-US" dirty="0"/>
          </a:p>
        </p:txBody>
      </p:sp>
    </p:spTree>
    <p:extLst>
      <p:ext uri="{BB962C8B-B14F-4D97-AF65-F5344CB8AC3E}">
        <p14:creationId xmlns:p14="http://schemas.microsoft.com/office/powerpoint/2010/main" val="1184828073"/>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sz="half" idx="1"/>
          </p:nvPr>
        </p:nvSpPr>
        <p:spPr>
          <a:xfrm>
            <a:off x="533400" y="990600"/>
            <a:ext cx="7783016" cy="5334000"/>
          </a:xfrm>
        </p:spPr>
        <p:txBody>
          <a:bodyPr/>
          <a:lstStyle/>
          <a:p>
            <a:r>
              <a:rPr lang="en-US" dirty="0"/>
              <a:t>Create a horizontal menu on a web page.</a:t>
            </a:r>
            <a:br>
              <a:rPr lang="en-US" dirty="0"/>
            </a:br>
            <a:endParaRPr lang="en-US" dirty="0"/>
          </a:p>
        </p:txBody>
      </p:sp>
    </p:spTree>
    <p:extLst>
      <p:ext uri="{BB962C8B-B14F-4D97-AF65-F5344CB8AC3E}">
        <p14:creationId xmlns:p14="http://schemas.microsoft.com/office/powerpoint/2010/main" val="43041603"/>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Basic Text Formatting</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931395662"/>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Text Formatting (Typographical properties)</a:t>
            </a:r>
          </a:p>
        </p:txBody>
      </p:sp>
      <p:sp>
        <p:nvSpPr>
          <p:cNvPr id="3" name="Content Placeholder 2"/>
          <p:cNvSpPr>
            <a:spLocks noGrp="1"/>
          </p:cNvSpPr>
          <p:nvPr>
            <p:ph sz="half" idx="1"/>
          </p:nvPr>
        </p:nvSpPr>
        <p:spPr>
          <a:xfrm>
            <a:off x="533400" y="990600"/>
            <a:ext cx="7783016" cy="5334000"/>
          </a:xfrm>
        </p:spPr>
        <p:txBody>
          <a:bodyPr/>
          <a:lstStyle/>
          <a:p>
            <a:r>
              <a:rPr lang="en-US" dirty="0"/>
              <a:t>Setting a font family  </a:t>
            </a:r>
            <a:br>
              <a:rPr lang="en-US" dirty="0"/>
            </a:br>
            <a:endParaRPr lang="en-US" dirty="0"/>
          </a:p>
          <a:p>
            <a:r>
              <a:rPr lang="en-US" dirty="0"/>
              <a:t>Setting font size </a:t>
            </a:r>
            <a:br>
              <a:rPr lang="en-US" dirty="0"/>
            </a:br>
            <a:endParaRPr lang="en-US" dirty="0"/>
          </a:p>
          <a:p>
            <a:r>
              <a:rPr lang="en-US" dirty="0"/>
              <a:t>Font style and font weight  </a:t>
            </a:r>
            <a:br>
              <a:rPr lang="en-US" dirty="0"/>
            </a:br>
            <a:endParaRPr lang="en-US" dirty="0"/>
          </a:p>
          <a:p>
            <a:r>
              <a:rPr lang="en-US" dirty="0"/>
              <a:t>Transforming text  </a:t>
            </a:r>
            <a:br>
              <a:rPr lang="en-US" dirty="0"/>
            </a:br>
            <a:endParaRPr lang="en-US" dirty="0"/>
          </a:p>
          <a:p>
            <a:r>
              <a:rPr lang="en-US" dirty="0"/>
              <a:t>Using text variants  </a:t>
            </a:r>
            <a:br>
              <a:rPr lang="en-US" dirty="0"/>
            </a:br>
            <a:endParaRPr lang="en-US" dirty="0"/>
          </a:p>
          <a:p>
            <a:r>
              <a:rPr lang="en-US" dirty="0"/>
              <a:t>Text decoration options  </a:t>
            </a:r>
            <a:br>
              <a:rPr lang="en-US" dirty="0"/>
            </a:br>
            <a:endParaRPr lang="en-US" dirty="0"/>
          </a:p>
          <a:p>
            <a:r>
              <a:rPr lang="en-US" dirty="0"/>
              <a:t>Setting text color </a:t>
            </a:r>
            <a:br>
              <a:rPr lang="en-US" dirty="0"/>
            </a:br>
            <a:endParaRPr lang="en-US" dirty="0"/>
          </a:p>
          <a:p>
            <a:r>
              <a:rPr lang="en-US" dirty="0"/>
              <a:t>Writing font shorthand notation  </a:t>
            </a:r>
            <a:br>
              <a:rPr lang="en-US" dirty="0"/>
            </a:br>
            <a:endParaRPr lang="en-US" dirty="0"/>
          </a:p>
          <a:p>
            <a:r>
              <a:rPr lang="en-US" dirty="0"/>
              <a:t>Controlling text alignment</a:t>
            </a:r>
            <a:br>
              <a:rPr lang="en-US" dirty="0"/>
            </a:br>
            <a:endParaRPr lang="en-US" dirty="0"/>
          </a:p>
          <a:p>
            <a:r>
              <a:rPr lang="en-US" dirty="0"/>
              <a:t>Letter and word spacing</a:t>
            </a:r>
            <a:br>
              <a:rPr lang="en-US" dirty="0"/>
            </a:br>
            <a:endParaRPr lang="en-US" dirty="0"/>
          </a:p>
          <a:p>
            <a:r>
              <a:rPr lang="en-US" dirty="0"/>
              <a:t>Indenting text </a:t>
            </a:r>
            <a:br>
              <a:rPr lang="en-US" dirty="0"/>
            </a:br>
            <a:endParaRPr lang="en-US" dirty="0"/>
          </a:p>
          <a:p>
            <a:r>
              <a:rPr lang="en-US" dirty="0"/>
              <a:t>Adjusting paragraph line height </a:t>
            </a:r>
            <a:br>
              <a:rPr lang="en-US" dirty="0"/>
            </a:br>
            <a:endParaRPr lang="en-US" dirty="0"/>
          </a:p>
          <a:p>
            <a:r>
              <a:rPr lang="en-US" dirty="0"/>
              <a:t>Controlling the space between elements</a:t>
            </a:r>
          </a:p>
          <a:p>
            <a:endParaRPr lang="en-US" dirty="0"/>
          </a:p>
        </p:txBody>
      </p:sp>
    </p:spTree>
    <p:extLst>
      <p:ext uri="{BB962C8B-B14F-4D97-AF65-F5344CB8AC3E}">
        <p14:creationId xmlns:p14="http://schemas.microsoft.com/office/powerpoint/2010/main" val="417033700"/>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Introduction</a:t>
            </a:r>
          </a:p>
        </p:txBody>
      </p:sp>
      <p:sp>
        <p:nvSpPr>
          <p:cNvPr id="3" name="Content Placeholder 2"/>
          <p:cNvSpPr>
            <a:spLocks noGrp="1"/>
          </p:cNvSpPr>
          <p:nvPr>
            <p:ph sz="half" idx="1"/>
          </p:nvPr>
        </p:nvSpPr>
        <p:spPr>
          <a:xfrm>
            <a:off x="533400" y="990600"/>
            <a:ext cx="7783016" cy="5334000"/>
          </a:xfrm>
        </p:spPr>
        <p:txBody>
          <a:bodyPr/>
          <a:lstStyle/>
          <a:p>
            <a:pPr algn="just"/>
            <a:r>
              <a:rPr lang="en-US" dirty="0"/>
              <a:t>Certain versions of HTML and XHTML also contain </a:t>
            </a:r>
            <a:r>
              <a:rPr lang="en-US" b="1" dirty="0"/>
              <a:t>presentational element types</a:t>
            </a:r>
            <a:r>
              <a:rPr lang="en-US" dirty="0"/>
              <a:t>—that is, elements that specify the appearance of the content, rather than structure or semantics.*</a:t>
            </a:r>
          </a:p>
          <a:p>
            <a:pPr algn="just"/>
            <a:endParaRPr lang="en-US" dirty="0"/>
          </a:p>
          <a:p>
            <a:pPr algn="just"/>
            <a:r>
              <a:rPr lang="en-US" b="1" i="1" dirty="0"/>
              <a:t>Cascading Style Sheets</a:t>
            </a:r>
            <a:r>
              <a:rPr lang="en-US" dirty="0"/>
              <a:t>, or </a:t>
            </a:r>
            <a:r>
              <a:rPr lang="en-US" b="1" dirty="0"/>
              <a:t>CSS</a:t>
            </a:r>
            <a:r>
              <a:rPr lang="en-US" dirty="0"/>
              <a:t>, is the recommended way to control the presentation layer in a web document.</a:t>
            </a:r>
          </a:p>
          <a:p>
            <a:pPr algn="just"/>
            <a:endParaRPr lang="en-US" dirty="0"/>
          </a:p>
          <a:p>
            <a:pPr algn="just"/>
            <a:r>
              <a:rPr lang="en-US" dirty="0"/>
              <a:t>The main advantage of CSS over presentational HTML markup is that the styling can be kept entirely separate from the content. </a:t>
            </a:r>
          </a:p>
          <a:p>
            <a:pPr algn="just"/>
            <a:endParaRPr lang="en-US" dirty="0"/>
          </a:p>
          <a:p>
            <a:pPr algn="just"/>
            <a:r>
              <a:rPr lang="en-US" dirty="0"/>
              <a:t>For example, it’s possible to store all the presentational styles for a 10,000-page web site in a single CSS file. </a:t>
            </a:r>
          </a:p>
          <a:p>
            <a:pPr algn="just"/>
            <a:endParaRPr lang="en-US" dirty="0"/>
          </a:p>
          <a:p>
            <a:pPr algn="just"/>
            <a:r>
              <a:rPr lang="en-US" dirty="0"/>
              <a:t>CSS also provides far better control over presentation than do presentational element types in HTML</a:t>
            </a:r>
          </a:p>
        </p:txBody>
      </p:sp>
    </p:spTree>
    <p:extLst>
      <p:ext uri="{BB962C8B-B14F-4D97-AF65-F5344CB8AC3E}">
        <p14:creationId xmlns:p14="http://schemas.microsoft.com/office/powerpoint/2010/main" val="282936051"/>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dirty="0"/>
              <a:t>Typographical properties allow the author to customize the presentation and layout of textual content.</a:t>
            </a:r>
          </a:p>
          <a:p>
            <a:endParaRPr lang="en-US" dirty="0"/>
          </a:p>
          <a:p>
            <a:r>
              <a:rPr lang="en-US" b="1" dirty="0"/>
              <a:t>font-family</a:t>
            </a:r>
          </a:p>
          <a:p>
            <a:pPr lvl="1"/>
            <a:r>
              <a:rPr lang="en-US" dirty="0"/>
              <a:t>The property font-family sets a prioritized list of font family names and/or generic family names to be used to display a given element’s text content.</a:t>
            </a:r>
          </a:p>
          <a:p>
            <a:pPr lvl="1"/>
            <a:r>
              <a:rPr lang="en-US" dirty="0"/>
              <a:t>A user agent will use the first family that’s available. Since there’s no guarantee that any particular font will be available, a generic family name should always be the last value in the list.</a:t>
            </a:r>
          </a:p>
          <a:p>
            <a:pPr lvl="1"/>
            <a:r>
              <a:rPr lang="en-US" dirty="0"/>
              <a:t>Note that it’s meaningless to list any font family names after a valid generic family name, since the latter will always match an available font.</a:t>
            </a:r>
          </a:p>
          <a:p>
            <a:pPr lvl="1"/>
            <a:r>
              <a:rPr lang="en-US" dirty="0"/>
              <a:t>Example – </a:t>
            </a:r>
          </a:p>
          <a:p>
            <a:pPr marL="233362" lvl="1" indent="0">
              <a:buNone/>
            </a:pPr>
            <a:r>
              <a:rPr lang="en-US" b="1" dirty="0"/>
              <a:t>html { </a:t>
            </a:r>
          </a:p>
          <a:p>
            <a:pPr marL="233362" lvl="1" indent="0">
              <a:buNone/>
            </a:pPr>
            <a:r>
              <a:rPr lang="en-US" b="1" dirty="0"/>
              <a:t>font-family: Helvetica, Arial, "</a:t>
            </a:r>
            <a:r>
              <a:rPr lang="en-US" b="1" dirty="0" err="1"/>
              <a:t>Luxi</a:t>
            </a:r>
            <a:r>
              <a:rPr lang="en-US" b="1" dirty="0"/>
              <a:t> Sans", sans-serif; </a:t>
            </a:r>
          </a:p>
          <a:p>
            <a:pPr marL="233362" lvl="1" indent="0">
              <a:buNone/>
            </a:pPr>
            <a:r>
              <a:rPr lang="en-US" b="1" dirty="0"/>
              <a:t>}</a:t>
            </a:r>
          </a:p>
          <a:p>
            <a:pPr marL="233362" lvl="1" indent="0">
              <a:buNone/>
            </a:pPr>
            <a:endParaRPr lang="en-US" dirty="0"/>
          </a:p>
          <a:p>
            <a:r>
              <a:rPr lang="en-US" b="1" dirty="0"/>
              <a:t>font-size</a:t>
            </a:r>
          </a:p>
          <a:p>
            <a:pPr lvl="1"/>
            <a:r>
              <a:rPr lang="en-US" dirty="0"/>
              <a:t>This property specifies the font size to be applied to the text content of an element.</a:t>
            </a:r>
          </a:p>
          <a:p>
            <a:pPr lvl="1"/>
            <a:r>
              <a:rPr lang="en-US" dirty="0"/>
              <a:t>font-size: { </a:t>
            </a:r>
            <a:r>
              <a:rPr lang="en-US" i="1" dirty="0"/>
              <a:t>absolute-size</a:t>
            </a:r>
            <a:r>
              <a:rPr lang="en-US" dirty="0"/>
              <a:t> | </a:t>
            </a:r>
            <a:r>
              <a:rPr lang="en-US" i="1" dirty="0"/>
              <a:t>relative-size</a:t>
            </a:r>
            <a:r>
              <a:rPr lang="en-US" dirty="0"/>
              <a:t> | </a:t>
            </a:r>
            <a:r>
              <a:rPr lang="en-US" i="1" dirty="0"/>
              <a:t>length</a:t>
            </a:r>
            <a:r>
              <a:rPr lang="en-US" dirty="0"/>
              <a:t> | </a:t>
            </a:r>
            <a:r>
              <a:rPr lang="en-US" i="1" dirty="0"/>
              <a:t>percentage</a:t>
            </a:r>
            <a:r>
              <a:rPr lang="en-US" dirty="0"/>
              <a:t> | inherit } ;</a:t>
            </a:r>
          </a:p>
          <a:p>
            <a:pPr lvl="1"/>
            <a:r>
              <a:rPr lang="en-US" dirty="0"/>
              <a:t>We can use any unit of measurement to specify the value of font size.</a:t>
            </a:r>
          </a:p>
          <a:p>
            <a:pPr marL="233362" lvl="1" indent="0">
              <a:buNone/>
            </a:pPr>
            <a:r>
              <a:rPr lang="en-US" b="1" dirty="0"/>
              <a:t>p { </a:t>
            </a:r>
          </a:p>
          <a:p>
            <a:pPr marL="233362" lvl="1" indent="0">
              <a:buNone/>
            </a:pPr>
            <a:r>
              <a:rPr lang="en-US" b="1" dirty="0"/>
              <a:t>font-size: 80%; </a:t>
            </a:r>
          </a:p>
          <a:p>
            <a:pPr marL="233362" lvl="1" indent="0">
              <a:buNone/>
            </a:pPr>
            <a:r>
              <a:rPr lang="en-US" b="1" dirty="0"/>
              <a:t>}</a:t>
            </a:r>
          </a:p>
          <a:p>
            <a:pPr lvl="1"/>
            <a:endParaRPr lang="en-US" dirty="0"/>
          </a:p>
          <a:p>
            <a:endParaRPr lang="en-US" dirty="0"/>
          </a:p>
        </p:txBody>
      </p:sp>
    </p:spTree>
    <p:extLst>
      <p:ext uri="{BB962C8B-B14F-4D97-AF65-F5344CB8AC3E}">
        <p14:creationId xmlns:p14="http://schemas.microsoft.com/office/powerpoint/2010/main" val="646820405"/>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font-weight - </a:t>
            </a:r>
            <a:r>
              <a:rPr lang="en-US" dirty="0"/>
              <a:t>This property sets the font weight that’s applied to the text content of an element.</a:t>
            </a:r>
            <a:endParaRPr lang="en-US" b="1" dirty="0"/>
          </a:p>
          <a:p>
            <a:pPr lvl="1"/>
            <a:r>
              <a:rPr lang="en-US" dirty="0"/>
              <a:t>Possible values – </a:t>
            </a:r>
          </a:p>
          <a:p>
            <a:pPr marL="233362" lvl="1" indent="0">
              <a:buNone/>
            </a:pPr>
            <a:r>
              <a:rPr lang="en-US" dirty="0"/>
              <a:t>font-weight: { 100 | 200 | 300 | 400 | 500 | 600 | 700 | 800 | 900 | bold | bolder | lighter |normal | inherit } ;</a:t>
            </a:r>
          </a:p>
          <a:p>
            <a:pPr lvl="1"/>
            <a:r>
              <a:rPr lang="en-US" dirty="0"/>
              <a:t>Example –</a:t>
            </a:r>
          </a:p>
          <a:p>
            <a:pPr marL="233362" lvl="1" indent="0">
              <a:buNone/>
            </a:pPr>
            <a:r>
              <a:rPr lang="en-US" b="1" dirty="0"/>
              <a:t>section p{</a:t>
            </a:r>
          </a:p>
          <a:p>
            <a:pPr marL="233362" lvl="1" indent="0">
              <a:buNone/>
            </a:pPr>
            <a:r>
              <a:rPr lang="en-US" b="1" dirty="0"/>
              <a:t>        font-weight: bold;</a:t>
            </a:r>
          </a:p>
          <a:p>
            <a:pPr marL="233362" lvl="1" indent="0">
              <a:buNone/>
            </a:pPr>
            <a:r>
              <a:rPr lang="en-US" b="1" dirty="0"/>
              <a:t>       }</a:t>
            </a:r>
          </a:p>
          <a:p>
            <a:endParaRPr lang="en-US" b="1" dirty="0"/>
          </a:p>
          <a:p>
            <a:endParaRPr lang="en-US" b="1" dirty="0"/>
          </a:p>
          <a:p>
            <a:r>
              <a:rPr lang="en-US" b="1" dirty="0"/>
              <a:t>font-style - </a:t>
            </a:r>
            <a:r>
              <a:rPr lang="en-US" dirty="0"/>
              <a:t>This property sets the font style to be applied for the text content of an element.</a:t>
            </a:r>
          </a:p>
          <a:p>
            <a:pPr lvl="1"/>
            <a:r>
              <a:rPr lang="en-US" dirty="0"/>
              <a:t>Possible values - font-style: { italic | normal | oblique | inherit } ;</a:t>
            </a:r>
          </a:p>
          <a:p>
            <a:pPr lvl="1"/>
            <a:r>
              <a:rPr lang="en-US" dirty="0"/>
              <a:t>Example – </a:t>
            </a:r>
          </a:p>
          <a:p>
            <a:pPr marL="233362" lvl="1" indent="0">
              <a:buNone/>
            </a:pPr>
            <a:r>
              <a:rPr lang="en-US" dirty="0"/>
              <a:t> </a:t>
            </a:r>
            <a:r>
              <a:rPr lang="en-US" b="1" dirty="0"/>
              <a:t>section p{</a:t>
            </a:r>
          </a:p>
          <a:p>
            <a:pPr marL="233362" lvl="1" indent="0">
              <a:buNone/>
            </a:pPr>
            <a:r>
              <a:rPr lang="en-US" b="1" dirty="0"/>
              <a:t>        font-style: oblique;</a:t>
            </a:r>
          </a:p>
          <a:p>
            <a:pPr marL="233362" lvl="1" indent="0">
              <a:buNone/>
            </a:pPr>
            <a:r>
              <a:rPr lang="en-US" b="1" dirty="0"/>
              <a:t>       }</a:t>
            </a:r>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text-transform - </a:t>
            </a:r>
            <a:r>
              <a:rPr lang="en-US" dirty="0"/>
              <a:t>This property controls if and how an element’s text content is capitalized.</a:t>
            </a:r>
          </a:p>
          <a:p>
            <a:pPr lvl="1"/>
            <a:r>
              <a:rPr lang="en-US" dirty="0"/>
              <a:t>Possible values - text-transform: { capitalize | lowercase | none | uppercase | inherit } </a:t>
            </a:r>
          </a:p>
          <a:p>
            <a:pPr lvl="1"/>
            <a:r>
              <a:rPr lang="en-US" dirty="0"/>
              <a:t>Example – </a:t>
            </a:r>
          </a:p>
          <a:p>
            <a:pPr marL="233362" lvl="1" indent="0">
              <a:buNone/>
            </a:pPr>
            <a:r>
              <a:rPr lang="en-US" b="1" dirty="0"/>
              <a:t>h1 { </a:t>
            </a:r>
          </a:p>
          <a:p>
            <a:pPr marL="233362" lvl="1" indent="0">
              <a:buNone/>
            </a:pPr>
            <a:r>
              <a:rPr lang="en-US" b="1" dirty="0"/>
              <a:t>text-transform: uppercase;</a:t>
            </a:r>
            <a:br>
              <a:rPr lang="en-US" b="1" dirty="0"/>
            </a:br>
            <a:r>
              <a:rPr lang="en-US" b="1" dirty="0"/>
              <a:t>}</a:t>
            </a:r>
          </a:p>
          <a:p>
            <a:pPr marL="233362" lvl="1" indent="0">
              <a:buNone/>
            </a:pPr>
            <a:endParaRPr lang="en-US" b="1" dirty="0"/>
          </a:p>
          <a:p>
            <a:r>
              <a:rPr lang="en-US" b="1" dirty="0"/>
              <a:t>font-variant – </a:t>
            </a:r>
          </a:p>
          <a:p>
            <a:pPr lvl="1"/>
            <a:r>
              <a:rPr lang="en-US" dirty="0"/>
              <a:t>font-variant sets the font variant that will be used for the text content of an element.</a:t>
            </a:r>
          </a:p>
          <a:p>
            <a:pPr lvl="1"/>
            <a:r>
              <a:rPr lang="en-US" dirty="0"/>
              <a:t>Small-caps fonts are fonts in which lowercase letters appear as smaller versions of the corresponding uppercase letters.</a:t>
            </a:r>
          </a:p>
          <a:p>
            <a:pPr lvl="1"/>
            <a:r>
              <a:rPr lang="en-US" dirty="0"/>
              <a:t>Possible Values - font-variant: { normal | small-caps | inherit } ;</a:t>
            </a:r>
          </a:p>
          <a:p>
            <a:pPr lvl="1"/>
            <a:r>
              <a:rPr lang="en-US" dirty="0"/>
              <a:t>Example</a:t>
            </a:r>
          </a:p>
          <a:p>
            <a:pPr marL="233362" lvl="1" indent="0">
              <a:buNone/>
            </a:pPr>
            <a:r>
              <a:rPr lang="en-US" b="1" dirty="0"/>
              <a:t>h1 { </a:t>
            </a:r>
          </a:p>
          <a:p>
            <a:pPr marL="233362" lvl="1" indent="0">
              <a:buNone/>
            </a:pPr>
            <a:r>
              <a:rPr lang="en-US" b="1" dirty="0"/>
              <a:t>font-variant: small-caps; </a:t>
            </a:r>
          </a:p>
          <a:p>
            <a:pPr marL="233362" lvl="1" indent="0">
              <a:buNone/>
            </a:pPr>
            <a:r>
              <a:rPr lang="en-US" b="1" dirty="0"/>
              <a:t>}</a:t>
            </a:r>
          </a:p>
          <a:p>
            <a:endParaRPr lang="en-US" b="1" dirty="0"/>
          </a:p>
          <a:p>
            <a:r>
              <a:rPr lang="en-US" b="1" dirty="0"/>
              <a:t>text-decoration – </a:t>
            </a:r>
          </a:p>
          <a:p>
            <a:pPr lvl="1"/>
            <a:r>
              <a:rPr lang="en-US" dirty="0"/>
              <a:t>This property specifies the decorations that will be applied to the text content of an element. </a:t>
            </a:r>
          </a:p>
          <a:p>
            <a:pPr lvl="1"/>
            <a:r>
              <a:rPr lang="en-US" dirty="0"/>
              <a:t>These decorations are rendered in the color specified by the element’s </a:t>
            </a:r>
            <a:r>
              <a:rPr lang="en-US" dirty="0" err="1"/>
              <a:t>colorproperty</a:t>
            </a:r>
            <a:r>
              <a:rPr lang="en-US" dirty="0"/>
              <a:t>.</a:t>
            </a:r>
            <a:endParaRPr lang="en-US" b="1" dirty="0"/>
          </a:p>
          <a:p>
            <a:pPr lvl="1"/>
            <a:r>
              <a:rPr lang="en-US" dirty="0"/>
              <a:t>Possible values - text-decoration: { { blink | line-through | </a:t>
            </a:r>
            <a:r>
              <a:rPr lang="en-US" dirty="0" err="1"/>
              <a:t>overline</a:t>
            </a:r>
            <a:r>
              <a:rPr lang="en-US" dirty="0"/>
              <a:t> | underline }  … | none | inherit }</a:t>
            </a:r>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764704"/>
            <a:ext cx="8287072" cy="5832648"/>
          </a:xfrm>
        </p:spPr>
        <p:txBody>
          <a:bodyPr>
            <a:normAutofit fontScale="77500" lnSpcReduction="20000"/>
          </a:bodyPr>
          <a:lstStyle/>
          <a:p>
            <a:r>
              <a:rPr lang="en-US" b="1" dirty="0"/>
              <a:t>color</a:t>
            </a:r>
            <a:r>
              <a:rPr lang="en-US" dirty="0"/>
              <a:t> –</a:t>
            </a:r>
          </a:p>
          <a:p>
            <a:pPr lvl="1"/>
            <a:r>
              <a:rPr lang="en-US" dirty="0"/>
              <a:t>The color property defines the foreground color of an element; in essence, this means it defines the color of the text content.</a:t>
            </a:r>
          </a:p>
          <a:p>
            <a:pPr lvl="1"/>
            <a:r>
              <a:rPr lang="en-US" dirty="0"/>
              <a:t>Possible values - color: { </a:t>
            </a:r>
            <a:r>
              <a:rPr lang="en-US" i="1" dirty="0"/>
              <a:t>color</a:t>
            </a:r>
            <a:r>
              <a:rPr lang="en-US" dirty="0"/>
              <a:t> | inherit } </a:t>
            </a:r>
          </a:p>
          <a:p>
            <a:pPr lvl="1"/>
            <a:r>
              <a:rPr lang="en-US" dirty="0"/>
              <a:t> The initial value for this property depends on the user agent.</a:t>
            </a:r>
          </a:p>
          <a:p>
            <a:pPr lvl="1"/>
            <a:r>
              <a:rPr lang="en-US" dirty="0"/>
              <a:t>Example – </a:t>
            </a:r>
          </a:p>
          <a:p>
            <a:pPr marL="233362" lvl="1" indent="0">
              <a:buNone/>
            </a:pPr>
            <a:r>
              <a:rPr lang="en-US" b="1" dirty="0"/>
              <a:t>#example { </a:t>
            </a:r>
          </a:p>
          <a:p>
            <a:pPr marL="233362" lvl="1" indent="0">
              <a:buNone/>
            </a:pPr>
            <a:r>
              <a:rPr lang="en-US" b="1" dirty="0"/>
              <a:t>color: red; </a:t>
            </a:r>
          </a:p>
          <a:p>
            <a:pPr marL="233362" lvl="1" indent="0">
              <a:buNone/>
            </a:pPr>
            <a:r>
              <a:rPr lang="en-US" b="1" dirty="0"/>
              <a:t>}</a:t>
            </a:r>
          </a:p>
          <a:p>
            <a:pPr marL="233362" lvl="1" indent="0">
              <a:buNone/>
            </a:pPr>
            <a:endParaRPr lang="en-US" b="1" dirty="0"/>
          </a:p>
          <a:p>
            <a:r>
              <a:rPr lang="en-US" b="1" dirty="0"/>
              <a:t>letter-spacing – </a:t>
            </a:r>
          </a:p>
          <a:p>
            <a:pPr lvl="1"/>
            <a:r>
              <a:rPr lang="en-US" dirty="0"/>
              <a:t>This property sets the extra spacing between characters in the text content of an element.</a:t>
            </a:r>
          </a:p>
          <a:p>
            <a:pPr lvl="1"/>
            <a:r>
              <a:rPr lang="en-US" dirty="0"/>
              <a:t>Possible values -letter-spacing: { </a:t>
            </a:r>
            <a:r>
              <a:rPr lang="en-US" i="1" dirty="0"/>
              <a:t>length</a:t>
            </a:r>
            <a:r>
              <a:rPr lang="en-US" dirty="0"/>
              <a:t> | normal | inherit } </a:t>
            </a:r>
          </a:p>
          <a:p>
            <a:pPr lvl="1"/>
            <a:r>
              <a:rPr lang="en-US" dirty="0"/>
              <a:t>Example – </a:t>
            </a:r>
          </a:p>
          <a:p>
            <a:pPr marL="233362" lvl="1" indent="0">
              <a:buNone/>
            </a:pPr>
            <a:r>
              <a:rPr lang="en-US" dirty="0"/>
              <a:t>h1 { </a:t>
            </a:r>
          </a:p>
          <a:p>
            <a:pPr marL="233362" lvl="1" indent="0">
              <a:buNone/>
            </a:pPr>
            <a:r>
              <a:rPr lang="en-US" dirty="0"/>
              <a:t>letter-spacing: -1px; </a:t>
            </a:r>
          </a:p>
          <a:p>
            <a:pPr marL="233362" lvl="1" indent="0">
              <a:buNone/>
            </a:pPr>
            <a:r>
              <a:rPr lang="en-US" dirty="0"/>
              <a:t>}</a:t>
            </a:r>
          </a:p>
          <a:p>
            <a:pPr marL="233362" lvl="1" indent="0">
              <a:buNone/>
            </a:pPr>
            <a:endParaRPr lang="en-US" dirty="0"/>
          </a:p>
          <a:p>
            <a:pPr marL="287337" indent="-285750"/>
            <a:r>
              <a:rPr lang="en-US" b="1" dirty="0"/>
              <a:t>word-spacing – </a:t>
            </a:r>
          </a:p>
          <a:p>
            <a:pPr lvl="1"/>
            <a:r>
              <a:rPr lang="en-US" dirty="0"/>
              <a:t>The word-spacing property sets the extra spacing between words in the text content of an element.</a:t>
            </a:r>
          </a:p>
          <a:p>
            <a:pPr lvl="1"/>
            <a:r>
              <a:rPr lang="en-US" dirty="0"/>
              <a:t>Word spacing can be affected by text justification</a:t>
            </a:r>
          </a:p>
          <a:p>
            <a:pPr lvl="1"/>
            <a:r>
              <a:rPr lang="en-US" dirty="0"/>
              <a:t>Possible values - word-spacing: { </a:t>
            </a:r>
            <a:r>
              <a:rPr lang="en-US" i="1" dirty="0"/>
              <a:t>length</a:t>
            </a:r>
            <a:r>
              <a:rPr lang="en-US" dirty="0"/>
              <a:t> | normal | inherit } ;</a:t>
            </a:r>
          </a:p>
          <a:p>
            <a:pPr lvl="1"/>
            <a:r>
              <a:rPr lang="en-US" dirty="0"/>
              <a:t>Example – </a:t>
            </a:r>
          </a:p>
          <a:p>
            <a:pPr marL="233362" lvl="1" indent="0">
              <a:buNone/>
            </a:pPr>
            <a:r>
              <a:rPr lang="en-US" dirty="0"/>
              <a:t>p { </a:t>
            </a:r>
          </a:p>
          <a:p>
            <a:pPr marL="233362" lvl="1" indent="0">
              <a:buNone/>
            </a:pPr>
            <a:r>
              <a:rPr lang="en-US" dirty="0"/>
              <a:t>word-spacing: 0.5em; </a:t>
            </a:r>
          </a:p>
          <a:p>
            <a:pPr marL="233362" lvl="1" indent="0">
              <a:buNone/>
            </a:pPr>
            <a:r>
              <a:rPr lang="en-US" dirty="0"/>
              <a:t>}</a:t>
            </a:r>
          </a:p>
          <a:p>
            <a:pPr lvl="1"/>
            <a:endParaRPr lang="en-US" dirty="0"/>
          </a:p>
          <a:p>
            <a:pPr lvl="1"/>
            <a:endParaRPr lang="en-US" dirty="0"/>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line-height – </a:t>
            </a:r>
          </a:p>
          <a:p>
            <a:pPr lvl="1"/>
            <a:r>
              <a:rPr lang="en-US" dirty="0"/>
              <a:t>This property sets the line height, providing an indirect means to specify the leading or half-leading.</a:t>
            </a:r>
          </a:p>
          <a:p>
            <a:pPr lvl="1"/>
            <a:r>
              <a:rPr lang="en-US" dirty="0"/>
              <a:t>Possible values - line-height: { </a:t>
            </a:r>
            <a:r>
              <a:rPr lang="en-US" i="1" dirty="0"/>
              <a:t>length</a:t>
            </a:r>
            <a:r>
              <a:rPr lang="en-US" dirty="0"/>
              <a:t> | </a:t>
            </a:r>
            <a:r>
              <a:rPr lang="en-US" i="1" dirty="0"/>
              <a:t>number</a:t>
            </a:r>
            <a:r>
              <a:rPr lang="en-US" dirty="0"/>
              <a:t> | </a:t>
            </a:r>
            <a:r>
              <a:rPr lang="en-US" i="1" dirty="0"/>
              <a:t>percentage</a:t>
            </a:r>
            <a:r>
              <a:rPr lang="en-US" dirty="0"/>
              <a:t> | normal | inherit }</a:t>
            </a:r>
          </a:p>
          <a:p>
            <a:pPr lvl="1"/>
            <a:r>
              <a:rPr lang="en-US" dirty="0"/>
              <a:t>Example – </a:t>
            </a:r>
          </a:p>
          <a:p>
            <a:pPr marL="233362" lvl="1" indent="0">
              <a:buNone/>
            </a:pPr>
            <a:r>
              <a:rPr lang="en-US" dirty="0"/>
              <a:t>html { line-height: 1.5; }</a:t>
            </a:r>
          </a:p>
          <a:p>
            <a:pPr marL="233362" lvl="1" indent="0">
              <a:buNone/>
            </a:pPr>
            <a:endParaRPr lang="en-US" dirty="0"/>
          </a:p>
          <a:p>
            <a:pPr marL="287337" indent="-285750"/>
            <a:r>
              <a:rPr lang="en-US" b="1" dirty="0"/>
              <a:t>text-align – </a:t>
            </a:r>
          </a:p>
          <a:p>
            <a:pPr marL="519112" lvl="1" indent="-285750"/>
            <a:r>
              <a:rPr lang="en-US" dirty="0"/>
              <a:t>This property specifies how the inline content of a block is aligned, when the sum of the widths of the inline boxes is less than the width of the line box.</a:t>
            </a:r>
          </a:p>
          <a:p>
            <a:pPr marL="519112" lvl="1" indent="-285750"/>
            <a:r>
              <a:rPr lang="en-US" dirty="0"/>
              <a:t>Possible values - text-align: { center | justify | left | right | inherit }</a:t>
            </a:r>
          </a:p>
          <a:p>
            <a:pPr marL="519112" lvl="1" indent="-285750"/>
            <a:r>
              <a:rPr lang="en-US" dirty="0"/>
              <a:t>Example – </a:t>
            </a:r>
          </a:p>
          <a:p>
            <a:pPr marL="233362" lvl="1" indent="0">
              <a:buNone/>
            </a:pPr>
            <a:r>
              <a:rPr lang="en-US" dirty="0"/>
              <a:t>h1 { text-align: center; }</a:t>
            </a:r>
          </a:p>
          <a:p>
            <a:pPr marL="233362" lvl="1" indent="0">
              <a:buNone/>
            </a:pPr>
            <a:endParaRPr lang="en-US" dirty="0"/>
          </a:p>
          <a:p>
            <a:r>
              <a:rPr lang="en-US" b="1" dirty="0"/>
              <a:t>text-indent – </a:t>
            </a:r>
          </a:p>
          <a:p>
            <a:pPr lvl="1"/>
            <a:r>
              <a:rPr lang="en-US" dirty="0"/>
              <a:t>This property specifies the indentation of the first line of text in a block. Whether the text is indented from the left or from the right depends on the element’s direction property.</a:t>
            </a:r>
          </a:p>
          <a:p>
            <a:pPr lvl="1"/>
            <a:r>
              <a:rPr lang="en-US" dirty="0"/>
              <a:t>Possible values - text-indent: { </a:t>
            </a:r>
            <a:r>
              <a:rPr lang="en-US" i="1" dirty="0"/>
              <a:t>length</a:t>
            </a:r>
            <a:r>
              <a:rPr lang="en-US" dirty="0"/>
              <a:t> | </a:t>
            </a:r>
            <a:r>
              <a:rPr lang="en-US" i="1" dirty="0"/>
              <a:t>percentage</a:t>
            </a:r>
            <a:r>
              <a:rPr lang="en-US" dirty="0"/>
              <a:t> | inherit } </a:t>
            </a:r>
          </a:p>
          <a:p>
            <a:pPr lvl="1"/>
            <a:r>
              <a:rPr lang="en-US" dirty="0"/>
              <a:t>Example – </a:t>
            </a:r>
          </a:p>
          <a:p>
            <a:pPr marL="233362" lvl="1" indent="0">
              <a:buNone/>
            </a:pPr>
            <a:r>
              <a:rPr lang="en-US" dirty="0"/>
              <a:t>p { margin: 0; </a:t>
            </a:r>
          </a:p>
          <a:p>
            <a:pPr marL="233362" lvl="1" indent="0">
              <a:buNone/>
            </a:pPr>
            <a:r>
              <a:rPr lang="en-US" dirty="0"/>
              <a:t>text-indent: 1.5em; </a:t>
            </a:r>
          </a:p>
          <a:p>
            <a:pPr marL="233362" lvl="1" indent="0">
              <a:buNone/>
            </a:pPr>
            <a:r>
              <a:rPr lang="en-US" dirty="0"/>
              <a:t>}</a:t>
            </a:r>
          </a:p>
          <a:p>
            <a:pPr lvl="1"/>
            <a:endParaRPr lang="en-US" dirty="0"/>
          </a:p>
          <a:p>
            <a:pPr lvl="1"/>
            <a:endParaRPr lang="en-US" b="1" dirty="0"/>
          </a:p>
          <a:p>
            <a:pPr lvl="1"/>
            <a:endParaRPr lang="en-US" dirty="0"/>
          </a:p>
        </p:txBody>
      </p:sp>
    </p:spTree>
    <p:extLst>
      <p:ext uri="{BB962C8B-B14F-4D97-AF65-F5344CB8AC3E}">
        <p14:creationId xmlns:p14="http://schemas.microsoft.com/office/powerpoint/2010/main" val="443935750"/>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Text Formatting</a:t>
            </a:r>
          </a:p>
        </p:txBody>
      </p:sp>
      <p:sp>
        <p:nvSpPr>
          <p:cNvPr id="3" name="Content Placeholder 2"/>
          <p:cNvSpPr>
            <a:spLocks noGrp="1"/>
          </p:cNvSpPr>
          <p:nvPr>
            <p:ph sz="half" idx="1"/>
          </p:nvPr>
        </p:nvSpPr>
        <p:spPr>
          <a:xfrm>
            <a:off x="533400" y="990600"/>
            <a:ext cx="7783016" cy="5334000"/>
          </a:xfrm>
        </p:spPr>
        <p:txBody>
          <a:bodyPr/>
          <a:lstStyle/>
          <a:p>
            <a:r>
              <a:rPr lang="en-US" b="1" dirty="0"/>
              <a:t>font –</a:t>
            </a:r>
          </a:p>
          <a:p>
            <a:pPr lvl="1"/>
            <a:r>
              <a:rPr lang="en-US" dirty="0"/>
              <a:t>This property sets the font size and the font family, plus, optionally, the font style, font variant, font weight, and line height, for an element’s text content.</a:t>
            </a:r>
          </a:p>
          <a:p>
            <a:pPr lvl="1"/>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15" y="1700808"/>
            <a:ext cx="8248650" cy="2523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853662"/>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Working With Color</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931395662"/>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dirty="0"/>
              <a:t>Color keyword definitions</a:t>
            </a:r>
            <a:br>
              <a:rPr lang="en-US" dirty="0"/>
            </a:br>
            <a:endParaRPr lang="en-US" dirty="0"/>
          </a:p>
          <a:p>
            <a:r>
              <a:rPr lang="en-US" dirty="0"/>
              <a:t>Understanding hexadecimal notation  </a:t>
            </a:r>
            <a:br>
              <a:rPr lang="en-US" dirty="0"/>
            </a:br>
            <a:endParaRPr lang="en-US" dirty="0"/>
          </a:p>
          <a:p>
            <a:r>
              <a:rPr lang="en-US" dirty="0"/>
              <a:t>Using RGB values </a:t>
            </a:r>
            <a:br>
              <a:rPr lang="en-US" dirty="0"/>
            </a:br>
            <a:endParaRPr lang="en-US" dirty="0"/>
          </a:p>
          <a:p>
            <a:r>
              <a:rPr lang="en-US" dirty="0"/>
              <a:t>Using HSL values</a:t>
            </a:r>
            <a:br>
              <a:rPr lang="en-US" dirty="0"/>
            </a:br>
            <a:endParaRPr lang="en-US" dirty="0"/>
          </a:p>
          <a:p>
            <a:r>
              <a:rPr lang="en-US" dirty="0"/>
              <a:t>Working with opacity </a:t>
            </a:r>
            <a:br>
              <a:rPr lang="en-US" dirty="0"/>
            </a:br>
            <a:endParaRPr lang="en-US" dirty="0"/>
          </a:p>
          <a:p>
            <a:r>
              <a:rPr lang="en-US" dirty="0"/>
              <a:t>Using RGBa and HSLa</a:t>
            </a:r>
          </a:p>
          <a:p>
            <a:endParaRPr lang="en-US" dirty="0"/>
          </a:p>
        </p:txBody>
      </p:sp>
    </p:spTree>
    <p:extLst>
      <p:ext uri="{BB962C8B-B14F-4D97-AF65-F5344CB8AC3E}">
        <p14:creationId xmlns:p14="http://schemas.microsoft.com/office/powerpoint/2010/main" val="417033700"/>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764704"/>
            <a:ext cx="7783016" cy="5760640"/>
          </a:xfrm>
        </p:spPr>
        <p:txBody>
          <a:bodyPr>
            <a:normAutofit fontScale="25000" lnSpcReduction="20000"/>
          </a:bodyPr>
          <a:lstStyle/>
          <a:p>
            <a:r>
              <a:rPr lang="en-US" dirty="0"/>
              <a:t>The color can be specified using the following ways</a:t>
            </a:r>
          </a:p>
          <a:p>
            <a:pPr lvl="1"/>
            <a:r>
              <a:rPr lang="en-US" dirty="0"/>
              <a:t>names</a:t>
            </a:r>
          </a:p>
          <a:p>
            <a:pPr lvl="1"/>
            <a:r>
              <a:rPr lang="en-US" dirty="0"/>
              <a:t>hexadecimal notation</a:t>
            </a:r>
          </a:p>
          <a:p>
            <a:pPr lvl="1"/>
            <a:r>
              <a:rPr lang="en-US" dirty="0" err="1"/>
              <a:t>rgb</a:t>
            </a:r>
            <a:endParaRPr lang="en-US" dirty="0"/>
          </a:p>
          <a:p>
            <a:pPr lvl="1"/>
            <a:r>
              <a:rPr lang="en-US" dirty="0" err="1"/>
              <a:t>hsl</a:t>
            </a:r>
            <a:endParaRPr lang="en-US" dirty="0"/>
          </a:p>
          <a:p>
            <a:pPr lvl="1"/>
            <a:r>
              <a:rPr lang="en-US" dirty="0" err="1"/>
              <a:t>rgba</a:t>
            </a:r>
            <a:endParaRPr lang="en-US" dirty="0"/>
          </a:p>
          <a:p>
            <a:pPr lvl="1"/>
            <a:r>
              <a:rPr lang="en-US" dirty="0" err="1"/>
              <a:t>hsla</a:t>
            </a:r>
            <a:endParaRPr lang="en-US" dirty="0"/>
          </a:p>
          <a:p>
            <a:pPr lvl="1"/>
            <a:endParaRPr lang="en-US" dirty="0"/>
          </a:p>
          <a:p>
            <a:r>
              <a:rPr lang="en-US" b="1" dirty="0"/>
              <a:t>Using color names</a:t>
            </a:r>
          </a:p>
          <a:p>
            <a:pPr marL="233362" lvl="1" indent="0">
              <a:buNone/>
            </a:pPr>
            <a:r>
              <a:rPr lang="en-US" dirty="0"/>
              <a:t>footer&gt;h1{</a:t>
            </a:r>
          </a:p>
          <a:p>
            <a:pPr marL="233362" lvl="1" indent="0">
              <a:buNone/>
            </a:pPr>
            <a:r>
              <a:rPr lang="en-US" dirty="0"/>
              <a:t>        color: aquamarine;</a:t>
            </a:r>
          </a:p>
          <a:p>
            <a:pPr marL="233362" lvl="1" indent="0">
              <a:buNone/>
            </a:pPr>
            <a:r>
              <a:rPr lang="en-US" dirty="0"/>
              <a:t>     }</a:t>
            </a:r>
          </a:p>
          <a:p>
            <a:pPr marL="287337" indent="-285750"/>
            <a:endParaRPr lang="en-US" dirty="0"/>
          </a:p>
          <a:p>
            <a:pPr marL="287337" indent="-285750"/>
            <a:r>
              <a:rPr lang="en-US" b="1" dirty="0"/>
              <a:t>Hexadecimal notation</a:t>
            </a:r>
          </a:p>
          <a:p>
            <a:pPr marL="233362" lvl="1" indent="0">
              <a:buNone/>
            </a:pPr>
            <a:r>
              <a:rPr lang="en-US" dirty="0"/>
              <a:t>footer&gt;h1{</a:t>
            </a:r>
          </a:p>
          <a:p>
            <a:pPr marL="233362" lvl="1" indent="0">
              <a:buNone/>
            </a:pPr>
            <a:r>
              <a:rPr lang="en-US" dirty="0"/>
              <a:t>        color: #0000ff;</a:t>
            </a:r>
          </a:p>
          <a:p>
            <a:pPr marL="233362" lvl="1" indent="0">
              <a:buNone/>
            </a:pPr>
            <a:r>
              <a:rPr lang="en-US" dirty="0"/>
              <a:t>     }</a:t>
            </a:r>
          </a:p>
          <a:p>
            <a:r>
              <a:rPr lang="en-US" b="1" dirty="0"/>
              <a:t>RGB notation</a:t>
            </a:r>
          </a:p>
          <a:p>
            <a:pPr marL="233362" lvl="1" indent="0">
              <a:buNone/>
            </a:pPr>
            <a:r>
              <a:rPr lang="en-US" dirty="0"/>
              <a:t>footer&gt;h1{</a:t>
            </a:r>
          </a:p>
          <a:p>
            <a:pPr marL="233362" lvl="1" indent="0">
              <a:buNone/>
            </a:pPr>
            <a:r>
              <a:rPr lang="en-US" dirty="0"/>
              <a:t>        color: </a:t>
            </a:r>
            <a:r>
              <a:rPr lang="en-US" dirty="0" err="1"/>
              <a:t>rgb</a:t>
            </a:r>
            <a:r>
              <a:rPr lang="en-US" dirty="0"/>
              <a:t>(0,0,255);</a:t>
            </a:r>
          </a:p>
          <a:p>
            <a:pPr marL="233362" lvl="1" indent="0">
              <a:buNone/>
            </a:pPr>
            <a:r>
              <a:rPr lang="en-US" dirty="0"/>
              <a:t>     }</a:t>
            </a:r>
          </a:p>
          <a:p>
            <a:pPr marL="233362" lvl="1" indent="0">
              <a:buNone/>
            </a:pPr>
            <a:r>
              <a:rPr lang="en-US" dirty="0"/>
              <a:t>Converting hexadecimal values into decimal values.</a:t>
            </a:r>
          </a:p>
          <a:p>
            <a:pPr marL="233362" lvl="1" indent="0">
              <a:buNone/>
            </a:pPr>
            <a:r>
              <a:rPr lang="en-US" dirty="0"/>
              <a:t>In the example - #0000ff, Red is represented by 00, Green is represented by 00, and Blue by ff.</a:t>
            </a:r>
          </a:p>
          <a:p>
            <a:pPr marL="233362" lvl="1" indent="0">
              <a:buNone/>
            </a:pPr>
            <a:r>
              <a:rPr lang="en-US" dirty="0" err="1"/>
              <a:t>ff</a:t>
            </a:r>
            <a:r>
              <a:rPr lang="en-US" dirty="0"/>
              <a:t> in hexadecimal = (15 *16^1)+(15*16^0)=255 in decimal</a:t>
            </a:r>
          </a:p>
          <a:p>
            <a:pPr marL="233362" lvl="1" indent="0">
              <a:buNone/>
            </a:pPr>
            <a:r>
              <a:rPr lang="en-US" dirty="0"/>
              <a:t>Note -  (F)</a:t>
            </a:r>
            <a:r>
              <a:rPr lang="en-US" baseline="-25000" dirty="0"/>
              <a:t>16</a:t>
            </a:r>
            <a:r>
              <a:rPr lang="en-US" dirty="0"/>
              <a:t> = (15)</a:t>
            </a:r>
            <a:r>
              <a:rPr lang="en-US" baseline="-25000" dirty="0"/>
              <a:t>10</a:t>
            </a:r>
          </a:p>
          <a:p>
            <a:pPr marL="233362" lvl="1" indent="0">
              <a:buNone/>
            </a:pPr>
            <a:endParaRPr lang="en-US" dirty="0"/>
          </a:p>
          <a:p>
            <a:pPr marL="1587" indent="0">
              <a:buNone/>
            </a:pPr>
            <a:r>
              <a:rPr lang="en-US" dirty="0"/>
              <a:t>	</a:t>
            </a:r>
          </a:p>
        </p:txBody>
      </p:sp>
    </p:spTree>
    <p:extLst>
      <p:ext uri="{BB962C8B-B14F-4D97-AF65-F5344CB8AC3E}">
        <p14:creationId xmlns:p14="http://schemas.microsoft.com/office/powerpoint/2010/main" val="1666960546"/>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dirty="0"/>
              <a:t>HSL – stands for Hue Saturation and Lightness and it epresents a cylindrical-coordinate representation of colors.</a:t>
            </a:r>
          </a:p>
          <a:p>
            <a:endParaRPr lang="en-US" dirty="0"/>
          </a:p>
          <a:p>
            <a:r>
              <a:rPr lang="en-US" dirty="0"/>
              <a:t>Hue is a degree on the color wheel (from 0 to 360) - 0 (or 360) is red, 120 is green, 240 is blue. </a:t>
            </a:r>
          </a:p>
          <a:p>
            <a:endParaRPr lang="en-US" dirty="0"/>
          </a:p>
          <a:p>
            <a:r>
              <a:rPr lang="en-US" dirty="0"/>
              <a:t>Saturation is a percentage value; 0% means a shade of gray and 100% is the full color. </a:t>
            </a:r>
          </a:p>
          <a:p>
            <a:endParaRPr lang="en-US" dirty="0"/>
          </a:p>
          <a:p>
            <a:r>
              <a:rPr lang="en-US" dirty="0"/>
              <a:t>Lightness is also a percentage; 0% is black, 100% is white.</a:t>
            </a:r>
          </a:p>
          <a:p>
            <a:endParaRPr lang="en-US" dirty="0"/>
          </a:p>
          <a:p>
            <a:r>
              <a:rPr lang="en-US" dirty="0"/>
              <a:t>Example</a:t>
            </a:r>
          </a:p>
          <a:p>
            <a:endParaRPr lang="en-US" dirty="0"/>
          </a:p>
          <a:p>
            <a:pPr marL="233362" lvl="1" indent="0">
              <a:buNone/>
            </a:pPr>
            <a:r>
              <a:rPr lang="en-US" dirty="0"/>
              <a:t>footer&gt;h1{</a:t>
            </a:r>
          </a:p>
          <a:p>
            <a:pPr marL="233362" lvl="1" indent="0">
              <a:buNone/>
            </a:pPr>
            <a:r>
              <a:rPr lang="en-US" dirty="0"/>
              <a:t>        color: </a:t>
            </a:r>
            <a:r>
              <a:rPr lang="en-US" dirty="0" err="1"/>
              <a:t>hsl</a:t>
            </a:r>
            <a:r>
              <a:rPr lang="en-US" dirty="0"/>
              <a:t>(40,20%,60%);</a:t>
            </a:r>
          </a:p>
          <a:p>
            <a:pPr marL="233362" lvl="1" indent="0">
              <a:buNone/>
            </a:pPr>
            <a:r>
              <a:rPr lang="en-US" dirty="0"/>
              <a:t>     }</a:t>
            </a:r>
          </a:p>
        </p:txBody>
      </p:sp>
    </p:spTree>
    <p:extLst>
      <p:ext uri="{BB962C8B-B14F-4D97-AF65-F5344CB8AC3E}">
        <p14:creationId xmlns:p14="http://schemas.microsoft.com/office/powerpoint/2010/main" val="2965040797"/>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Externalizing the presentation layer - Benefits</a:t>
            </a:r>
          </a:p>
        </p:txBody>
      </p:sp>
      <p:sp>
        <p:nvSpPr>
          <p:cNvPr id="3" name="Content Placeholder 2"/>
          <p:cNvSpPr>
            <a:spLocks noGrp="1"/>
          </p:cNvSpPr>
          <p:nvPr>
            <p:ph sz="half" idx="1"/>
          </p:nvPr>
        </p:nvSpPr>
        <p:spPr>
          <a:xfrm>
            <a:off x="533400" y="990600"/>
            <a:ext cx="7783016" cy="5334000"/>
          </a:xfrm>
        </p:spPr>
        <p:txBody>
          <a:bodyPr/>
          <a:lstStyle/>
          <a:p>
            <a:pPr algn="just"/>
            <a:r>
              <a:rPr lang="en-US" dirty="0"/>
              <a:t>All styling is kept in a limited number of style sheets. The positive impact this has on site maintenance can’t be overestimated—editing one style sheet is obviously more efficient than editing 10,000 HTML files!</a:t>
            </a:r>
          </a:p>
          <a:p>
            <a:pPr algn="just"/>
            <a:endParaRPr lang="en-US" dirty="0"/>
          </a:p>
          <a:p>
            <a:pPr algn="just"/>
            <a:r>
              <a:rPr lang="en-US" dirty="0"/>
              <a:t>The overall saving in bandwidth is measurable. Since the style sheet is cached after the first request and can be reused for every page on the site, it doesn’t have to be downloaded with each web page. Removing all presentational markup from your web pages in favor of using CSS also reduces their size and bandwidth.</a:t>
            </a:r>
          </a:p>
          <a:p>
            <a:pPr algn="just"/>
            <a:endParaRPr lang="en-US" dirty="0"/>
          </a:p>
          <a:p>
            <a:pPr algn="just"/>
            <a:r>
              <a:rPr lang="en-US" dirty="0"/>
              <a:t>The separation of content from presentation makes it easier for site owners to reuse the content for other purposes, such as RSS feeds or text-to-speech conversion.</a:t>
            </a:r>
          </a:p>
          <a:p>
            <a:pPr algn="just"/>
            <a:endParaRPr lang="en-US" dirty="0"/>
          </a:p>
          <a:p>
            <a:pPr algn="just"/>
            <a:r>
              <a:rPr lang="en-US" dirty="0"/>
              <a:t>Separate styling rules can be used for different output media. We no longer need to create a special version of each page for printing—we can simply create a single style sheet that controls how every page on the site will be printed.</a:t>
            </a:r>
          </a:p>
          <a:p>
            <a:pPr algn="just"/>
            <a:endParaRPr lang="en-US" dirty="0"/>
          </a:p>
        </p:txBody>
      </p:sp>
    </p:spTree>
    <p:extLst>
      <p:ext uri="{BB962C8B-B14F-4D97-AF65-F5344CB8AC3E}">
        <p14:creationId xmlns:p14="http://schemas.microsoft.com/office/powerpoint/2010/main" val="2576036248"/>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dirty="0"/>
              <a:t>Opacity – The degree to which you do not want to see something.</a:t>
            </a:r>
          </a:p>
          <a:p>
            <a:endParaRPr lang="en-US" dirty="0"/>
          </a:p>
          <a:p>
            <a:r>
              <a:rPr lang="en-US" dirty="0"/>
              <a:t>Opacity and Transparency</a:t>
            </a:r>
          </a:p>
          <a:p>
            <a:endParaRPr lang="en-US" dirty="0"/>
          </a:p>
          <a:p>
            <a:r>
              <a:rPr lang="en-US" dirty="0"/>
              <a:t>Opacity of 0 means transparent and 1 means full color.</a:t>
            </a:r>
          </a:p>
          <a:p>
            <a:endParaRPr lang="en-US" dirty="0"/>
          </a:p>
          <a:p>
            <a:r>
              <a:rPr lang="en-US" dirty="0"/>
              <a:t>Examples</a:t>
            </a:r>
          </a:p>
          <a:p>
            <a:endParaRPr lang="en-US" dirty="0"/>
          </a:p>
          <a:p>
            <a:pPr marL="0" indent="0">
              <a:buNone/>
            </a:pPr>
            <a:r>
              <a:rPr lang="en-US" dirty="0"/>
              <a:t>	footer&gt;h1{</a:t>
            </a:r>
          </a:p>
          <a:p>
            <a:pPr marL="0" indent="0">
              <a:buNone/>
            </a:pPr>
            <a:r>
              <a:rPr lang="en-US" dirty="0"/>
              <a:t>        		opacity: 0.2;</a:t>
            </a:r>
          </a:p>
          <a:p>
            <a:pPr marL="0" indent="0">
              <a:buNone/>
            </a:pPr>
            <a:r>
              <a:rPr lang="en-US" dirty="0"/>
              <a:t>   	  }</a:t>
            </a:r>
          </a:p>
          <a:p>
            <a:pPr marL="0" indent="0">
              <a:buNone/>
            </a:pPr>
            <a:r>
              <a:rPr lang="en-US" dirty="0"/>
              <a:t>	</a:t>
            </a:r>
          </a:p>
          <a:p>
            <a:pPr marL="0" indent="0">
              <a:buNone/>
            </a:pPr>
            <a:r>
              <a:rPr lang="en-US" dirty="0"/>
              <a:t>	footer&gt;h1{</a:t>
            </a:r>
          </a:p>
          <a:p>
            <a:pPr marL="0" indent="0">
              <a:buNone/>
            </a:pPr>
            <a:r>
              <a:rPr lang="en-US" dirty="0"/>
              <a:t>        		color: transparent;</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787867633"/>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Color</a:t>
            </a:r>
          </a:p>
        </p:txBody>
      </p:sp>
      <p:sp>
        <p:nvSpPr>
          <p:cNvPr id="3" name="Content Placeholder 2"/>
          <p:cNvSpPr>
            <a:spLocks noGrp="1"/>
          </p:cNvSpPr>
          <p:nvPr>
            <p:ph sz="half" idx="1"/>
          </p:nvPr>
        </p:nvSpPr>
        <p:spPr>
          <a:xfrm>
            <a:off x="533400" y="990600"/>
            <a:ext cx="7783016" cy="5334000"/>
          </a:xfrm>
        </p:spPr>
        <p:txBody>
          <a:bodyPr/>
          <a:lstStyle/>
          <a:p>
            <a:r>
              <a:rPr lang="en-US" b="1" dirty="0" err="1"/>
              <a:t>RGBa</a:t>
            </a:r>
            <a:r>
              <a:rPr lang="en-US" b="1" dirty="0"/>
              <a:t> and </a:t>
            </a:r>
            <a:r>
              <a:rPr lang="en-US" b="1" dirty="0" err="1"/>
              <a:t>HSLa</a:t>
            </a:r>
            <a:endParaRPr lang="en-US" b="1" dirty="0"/>
          </a:p>
          <a:p>
            <a:pPr lvl="1"/>
            <a:endParaRPr lang="en-US" dirty="0"/>
          </a:p>
          <a:p>
            <a:pPr lvl="1"/>
            <a:r>
              <a:rPr lang="en-US" dirty="0"/>
              <a:t>‘a’ is for alpha – It is the degree to which we want to see that color.</a:t>
            </a:r>
          </a:p>
          <a:p>
            <a:pPr marL="233362" lvl="1" indent="0">
              <a:buNone/>
            </a:pPr>
            <a:endParaRPr lang="en-US" dirty="0"/>
          </a:p>
          <a:p>
            <a:pPr marL="233362" lvl="1" indent="0">
              <a:buNone/>
            </a:pPr>
            <a:r>
              <a:rPr lang="en-US" dirty="0"/>
              <a:t>footer&gt;h1{</a:t>
            </a:r>
          </a:p>
          <a:p>
            <a:pPr marL="233362" lvl="1" indent="0">
              <a:buNone/>
            </a:pPr>
            <a:r>
              <a:rPr lang="en-US" dirty="0"/>
              <a:t>        color: </a:t>
            </a:r>
            <a:r>
              <a:rPr lang="en-US" dirty="0" err="1"/>
              <a:t>rgba</a:t>
            </a:r>
            <a:r>
              <a:rPr lang="en-US" dirty="0"/>
              <a:t>(120,215,98,0.4);   </a:t>
            </a:r>
          </a:p>
          <a:p>
            <a:pPr marL="233362" lvl="1" indent="0">
              <a:buNone/>
            </a:pPr>
            <a:r>
              <a:rPr lang="en-US" dirty="0"/>
              <a:t> }</a:t>
            </a:r>
          </a:p>
          <a:p>
            <a:pPr marL="233362" lvl="1" indent="0">
              <a:buNone/>
            </a:pPr>
            <a:endParaRPr lang="en-US" dirty="0"/>
          </a:p>
          <a:p>
            <a:pPr marL="233362" lvl="1" indent="0">
              <a:buNone/>
            </a:pPr>
            <a:r>
              <a:rPr lang="en-US" dirty="0"/>
              <a:t>footer&gt;h1{</a:t>
            </a:r>
          </a:p>
          <a:p>
            <a:pPr marL="233362" lvl="1" indent="0">
              <a:buNone/>
            </a:pPr>
            <a:r>
              <a:rPr lang="en-US" dirty="0"/>
              <a:t>        color: </a:t>
            </a:r>
            <a:r>
              <a:rPr lang="en-US" dirty="0" err="1"/>
              <a:t>hsla</a:t>
            </a:r>
            <a:r>
              <a:rPr lang="en-US" dirty="0"/>
              <a:t>(0,0%,33%,1);</a:t>
            </a:r>
          </a:p>
          <a:p>
            <a:pPr marL="233362" lvl="1" indent="0">
              <a:buNone/>
            </a:pPr>
            <a:r>
              <a:rPr lang="en-US" dirty="0"/>
              <a:t> }</a:t>
            </a:r>
          </a:p>
          <a:p>
            <a:pPr marL="233362" lvl="1" indent="0">
              <a:buNone/>
            </a:pPr>
            <a:endParaRPr lang="en-US" dirty="0"/>
          </a:p>
          <a:p>
            <a:pPr marL="233362" lvl="1" indent="0">
              <a:buNone/>
            </a:pPr>
            <a:endParaRPr lang="en-US" dirty="0"/>
          </a:p>
          <a:p>
            <a:pPr marL="287337" indent="-285750"/>
            <a:r>
              <a:rPr lang="en-US" b="1" dirty="0" err="1"/>
              <a:t>currentColor</a:t>
            </a:r>
            <a:r>
              <a:rPr lang="en-US" b="1" dirty="0"/>
              <a:t> – </a:t>
            </a:r>
            <a:r>
              <a:rPr lang="en-US" dirty="0"/>
              <a:t>If we have defined a color using any of the color specifying options, we can use </a:t>
            </a:r>
            <a:r>
              <a:rPr lang="en-US" dirty="0" err="1"/>
              <a:t>currentColor</a:t>
            </a:r>
            <a:r>
              <a:rPr lang="en-US" dirty="0"/>
              <a:t> to specify the same color for a different property.</a:t>
            </a:r>
            <a:endParaRPr lang="en-US" b="1" dirty="0"/>
          </a:p>
          <a:p>
            <a:pPr marL="233362" lvl="1" indent="0">
              <a:buNone/>
            </a:pPr>
            <a:endParaRPr lang="en-US" dirty="0"/>
          </a:p>
          <a:p>
            <a:pPr marL="233362" lvl="1" indent="0">
              <a:buNone/>
            </a:pPr>
            <a:r>
              <a:rPr lang="en-US" dirty="0"/>
              <a:t> footer&gt;h1{</a:t>
            </a:r>
          </a:p>
          <a:p>
            <a:pPr marL="233362" lvl="1" indent="0">
              <a:buNone/>
            </a:pPr>
            <a:r>
              <a:rPr lang="en-US" dirty="0"/>
              <a:t>        color: </a:t>
            </a:r>
            <a:r>
              <a:rPr lang="en-US" dirty="0" err="1"/>
              <a:t>rgba</a:t>
            </a:r>
            <a:r>
              <a:rPr lang="en-US" dirty="0"/>
              <a:t>(120,215,98,0.4);   </a:t>
            </a:r>
          </a:p>
          <a:p>
            <a:pPr marL="233362" lvl="1" indent="0">
              <a:buNone/>
            </a:pPr>
            <a:r>
              <a:rPr lang="en-US" dirty="0"/>
              <a:t>        border: 2px solid </a:t>
            </a:r>
            <a:r>
              <a:rPr lang="en-US" dirty="0" err="1"/>
              <a:t>currentColor</a:t>
            </a:r>
            <a:r>
              <a:rPr lang="en-US" dirty="0"/>
              <a:t>;</a:t>
            </a:r>
          </a:p>
          <a:p>
            <a:pPr marL="233362" lvl="1" indent="0">
              <a:buNone/>
            </a:pPr>
            <a:r>
              <a:rPr lang="en-US" dirty="0"/>
              <a:t>     }</a:t>
            </a:r>
          </a:p>
          <a:p>
            <a:pPr marL="1587" indent="0">
              <a:buNone/>
            </a:pPr>
            <a:endParaRPr lang="en-US" dirty="0"/>
          </a:p>
        </p:txBody>
      </p:sp>
    </p:spTree>
    <p:extLst>
      <p:ext uri="{BB962C8B-B14F-4D97-AF65-F5344CB8AC3E}">
        <p14:creationId xmlns:p14="http://schemas.microsoft.com/office/powerpoint/2010/main" val="51774563"/>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Layout with CSS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1635262017"/>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CSS</a:t>
            </a:r>
          </a:p>
        </p:txBody>
      </p:sp>
      <p:sp>
        <p:nvSpPr>
          <p:cNvPr id="3" name="Content Placeholder 2"/>
          <p:cNvSpPr>
            <a:spLocks noGrp="1"/>
          </p:cNvSpPr>
          <p:nvPr>
            <p:ph sz="half" idx="1"/>
          </p:nvPr>
        </p:nvSpPr>
        <p:spPr>
          <a:xfrm>
            <a:off x="533400" y="990600"/>
            <a:ext cx="7783016" cy="5334000"/>
          </a:xfrm>
        </p:spPr>
        <p:txBody>
          <a:bodyPr/>
          <a:lstStyle/>
          <a:p>
            <a:r>
              <a:rPr lang="en-US" dirty="0"/>
              <a:t>Normal document flow</a:t>
            </a:r>
          </a:p>
          <a:p>
            <a:endParaRPr lang="en-US" dirty="0"/>
          </a:p>
          <a:p>
            <a:r>
              <a:rPr lang="en-US" dirty="0"/>
              <a:t>Positioning</a:t>
            </a:r>
          </a:p>
          <a:p>
            <a:endParaRPr lang="en-US" dirty="0"/>
          </a:p>
          <a:p>
            <a:r>
              <a:rPr lang="en-US" dirty="0"/>
              <a:t>Float</a:t>
            </a:r>
          </a:p>
          <a:p>
            <a:endParaRPr lang="en-US" dirty="0"/>
          </a:p>
          <a:p>
            <a:r>
              <a:rPr lang="en-US" dirty="0"/>
              <a:t>Clear</a:t>
            </a:r>
          </a:p>
          <a:p>
            <a:endParaRPr lang="en-US" dirty="0"/>
          </a:p>
          <a:p>
            <a:r>
              <a:rPr lang="en-US" dirty="0"/>
              <a:t>Two Column Layout</a:t>
            </a:r>
          </a:p>
        </p:txBody>
      </p:sp>
    </p:spTree>
    <p:extLst>
      <p:ext uri="{BB962C8B-B14F-4D97-AF65-F5344CB8AC3E}">
        <p14:creationId xmlns:p14="http://schemas.microsoft.com/office/powerpoint/2010/main" val="2760265930"/>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Document Flow</a:t>
            </a:r>
          </a:p>
        </p:txBody>
      </p:sp>
      <p:sp>
        <p:nvSpPr>
          <p:cNvPr id="3" name="Content Placeholder 2"/>
          <p:cNvSpPr>
            <a:spLocks noGrp="1"/>
          </p:cNvSpPr>
          <p:nvPr>
            <p:ph sz="half" idx="1"/>
          </p:nvPr>
        </p:nvSpPr>
        <p:spPr>
          <a:xfrm>
            <a:off x="533400" y="990600"/>
            <a:ext cx="7783016" cy="5334000"/>
          </a:xfrm>
        </p:spPr>
        <p:txBody>
          <a:bodyPr/>
          <a:lstStyle/>
          <a:p>
            <a:pPr algn="just"/>
            <a:r>
              <a:rPr lang="en-US" dirty="0"/>
              <a:t>It’s how a page is presented when you do nothing to it with regard to structural styling. </a:t>
            </a:r>
          </a:p>
          <a:p>
            <a:pPr algn="just"/>
            <a:endParaRPr lang="en-US" dirty="0"/>
          </a:p>
          <a:p>
            <a:pPr algn="just"/>
            <a:r>
              <a:rPr lang="en-US" dirty="0"/>
              <a:t>Browsers display content in the order that it’s encountered; top stuff first, proceeding content lower down.</a:t>
            </a:r>
          </a:p>
          <a:p>
            <a:pPr algn="just"/>
            <a:endParaRPr lang="en-US" dirty="0"/>
          </a:p>
          <a:p>
            <a:pPr algn="just"/>
            <a:r>
              <a:rPr lang="en-US" dirty="0"/>
              <a:t>Inline elements are displayed in the same line up until the width of the containing element is reached, at which point they continue onto the next line.</a:t>
            </a:r>
          </a:p>
          <a:p>
            <a:pPr algn="just"/>
            <a:endParaRPr lang="en-US" dirty="0"/>
          </a:p>
          <a:p>
            <a:pPr algn="just"/>
            <a:r>
              <a:rPr lang="en-US" dirty="0"/>
              <a:t>Inline elements include items like anchor tags, images and spans. These elements often define text and data, such as turning the words</a:t>
            </a:r>
          </a:p>
          <a:p>
            <a:pPr algn="just"/>
            <a:endParaRPr lang="en-US" dirty="0"/>
          </a:p>
          <a:p>
            <a:pPr algn="just"/>
            <a:r>
              <a:rPr lang="en-US" dirty="0"/>
              <a:t>Browsers will (by default) format block-level elements with a line break before and after. In other words, block-level elements will always start on a new line (stacking up like blocks) unless otherwise styled.</a:t>
            </a:r>
          </a:p>
          <a:p>
            <a:pPr algn="just"/>
            <a:endParaRPr lang="en-US" b="1" dirty="0"/>
          </a:p>
          <a:p>
            <a:pPr algn="just"/>
            <a:r>
              <a:rPr lang="en-US" dirty="0"/>
              <a:t>Block-level elements however, such as </a:t>
            </a:r>
            <a:r>
              <a:rPr lang="en-US" dirty="0" err="1"/>
              <a:t>divs</a:t>
            </a:r>
            <a:r>
              <a:rPr lang="en-US" dirty="0"/>
              <a:t> and paragraphs, plus newer HTML5 members like article and section, have very different properties by default.</a:t>
            </a:r>
          </a:p>
          <a:p>
            <a:pPr algn="just"/>
            <a:endParaRPr lang="en-US" dirty="0"/>
          </a:p>
          <a:p>
            <a:pPr algn="just"/>
            <a:r>
              <a:rPr lang="en-US" dirty="0"/>
              <a:t> Block-Level elements will normally, but not always, contain inline elements or other block-level elements. Think of them as the “structural” element of the two.</a:t>
            </a:r>
            <a:endParaRPr lang="en-US" b="1" dirty="0"/>
          </a:p>
        </p:txBody>
      </p:sp>
    </p:spTree>
    <p:extLst>
      <p:ext uri="{BB962C8B-B14F-4D97-AF65-F5344CB8AC3E}">
        <p14:creationId xmlns:p14="http://schemas.microsoft.com/office/powerpoint/2010/main" val="3575737595"/>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a:t>
            </a:r>
          </a:p>
        </p:txBody>
      </p:sp>
      <p:sp>
        <p:nvSpPr>
          <p:cNvPr id="3" name="Content Placeholder 2"/>
          <p:cNvSpPr>
            <a:spLocks noGrp="1"/>
          </p:cNvSpPr>
          <p:nvPr>
            <p:ph sz="half" idx="1"/>
          </p:nvPr>
        </p:nvSpPr>
        <p:spPr>
          <a:xfrm>
            <a:off x="533400" y="990600"/>
            <a:ext cx="7783016" cy="5334000"/>
          </a:xfrm>
        </p:spPr>
        <p:txBody>
          <a:bodyPr/>
          <a:lstStyle/>
          <a:p>
            <a:pPr algn="just"/>
            <a:r>
              <a:rPr lang="en-US" dirty="0"/>
              <a:t>The position </a:t>
            </a:r>
            <a:r>
              <a:rPr lang="en-US" dirty="0">
                <a:hlinkClick r:id="rId3" tooltip="CSS"/>
              </a:rPr>
              <a:t>CSS</a:t>
            </a:r>
            <a:r>
              <a:rPr lang="en-US" dirty="0"/>
              <a:t> property chooses alternative rules for positioning elements, designed to be useful for scripted animation effects.</a:t>
            </a:r>
          </a:p>
          <a:p>
            <a:pPr algn="just"/>
            <a:endParaRPr lang="en-US" dirty="0"/>
          </a:p>
          <a:p>
            <a:pPr algn="just"/>
            <a:r>
              <a:rPr lang="en-US" dirty="0"/>
              <a:t>The default position is </a:t>
            </a:r>
            <a:r>
              <a:rPr lang="en-US" b="1" dirty="0"/>
              <a:t>static.</a:t>
            </a:r>
          </a:p>
          <a:p>
            <a:pPr algn="just"/>
            <a:endParaRPr lang="en-US" b="1" dirty="0"/>
          </a:p>
          <a:p>
            <a:pPr algn="just"/>
            <a:r>
              <a:rPr lang="en-US" dirty="0"/>
              <a:t>A </a:t>
            </a:r>
            <a:r>
              <a:rPr lang="en-US" b="1" dirty="0"/>
              <a:t>positioned element</a:t>
            </a:r>
            <a:r>
              <a:rPr lang="en-US" dirty="0"/>
              <a:t> is an element whose computed position property is relative, absolute, or fixed.</a:t>
            </a:r>
          </a:p>
          <a:p>
            <a:pPr algn="just"/>
            <a:endParaRPr lang="en-US" b="1" dirty="0"/>
          </a:p>
          <a:p>
            <a:pPr algn="just"/>
            <a:r>
              <a:rPr lang="en-US" dirty="0"/>
              <a:t>The top, right, bottom, and left properties specify the position of positioned elements.</a:t>
            </a:r>
          </a:p>
          <a:p>
            <a:pPr algn="just"/>
            <a:endParaRPr lang="en-US" b="1" dirty="0"/>
          </a:p>
          <a:p>
            <a:pPr algn="just"/>
            <a:r>
              <a:rPr lang="en-US" b="1" dirty="0"/>
              <a:t>Possible Values</a:t>
            </a:r>
          </a:p>
          <a:p>
            <a:pPr algn="just"/>
            <a:endParaRPr lang="en-US" b="1" dirty="0"/>
          </a:p>
          <a:p>
            <a:pPr algn="just"/>
            <a:r>
              <a:rPr lang="en-US" b="1" dirty="0"/>
              <a:t>Values</a:t>
            </a:r>
          </a:p>
          <a:p>
            <a:pPr lvl="1" algn="just"/>
            <a:r>
              <a:rPr lang="en-US" dirty="0"/>
              <a:t>Static - Normal behavior.  The top, right, bottom, and left properties do not apply.</a:t>
            </a:r>
          </a:p>
          <a:p>
            <a:pPr lvl="1" algn="just"/>
            <a:r>
              <a:rPr lang="en-US" dirty="0"/>
              <a:t>Relative - Lay out all elements as though the element were not positioned, and then adjust the element's position, without changing layout (and thus leaving a gap for the element where it would have been had it not been positioned). For relatively positioned elements, the top or bottom property specifies the vertical offset from the normal position and the left or right property specifies the horizontal offset.</a:t>
            </a:r>
          </a:p>
          <a:p>
            <a:pPr lvl="1" algn="just"/>
            <a:r>
              <a:rPr lang="en-US" dirty="0"/>
              <a:t>Absolute - Do not leave space for the element. Instead, position it at a specified position relative to its closest positioned ancestor or to the containing block. For absolutely positioned elements, the top, right, bottom, and left properties specify offsets from the edge of the element's containing block (what the element is positioned relative to).</a:t>
            </a:r>
          </a:p>
          <a:p>
            <a:pPr lvl="1" algn="just"/>
            <a:r>
              <a:rPr lang="en-US" dirty="0"/>
              <a:t>Fixed - Do not leave space for the element. Instead, position it at a specified position relative to the screen's viewport and doesn't move when scrolled. </a:t>
            </a:r>
          </a:p>
        </p:txBody>
      </p:sp>
    </p:spTree>
    <p:extLst>
      <p:ext uri="{BB962C8B-B14F-4D97-AF65-F5344CB8AC3E}">
        <p14:creationId xmlns:p14="http://schemas.microsoft.com/office/powerpoint/2010/main" val="3575737595"/>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a:t>
            </a:r>
          </a:p>
        </p:txBody>
      </p:sp>
      <p:sp>
        <p:nvSpPr>
          <p:cNvPr id="3" name="Content Placeholder 2"/>
          <p:cNvSpPr>
            <a:spLocks noGrp="1"/>
          </p:cNvSpPr>
          <p:nvPr>
            <p:ph sz="half" idx="1"/>
          </p:nvPr>
        </p:nvSpPr>
        <p:spPr>
          <a:xfrm>
            <a:off x="533400" y="990600"/>
            <a:ext cx="7783016" cy="5334000"/>
          </a:xfrm>
        </p:spPr>
        <p:txBody>
          <a:bodyPr/>
          <a:lstStyle/>
          <a:p>
            <a:pPr algn="just"/>
            <a:r>
              <a:rPr lang="en-US" dirty="0"/>
              <a:t>Floats can be used to create </a:t>
            </a:r>
            <a:r>
              <a:rPr lang="en-US" b="1" dirty="0"/>
              <a:t>entire web layouts</a:t>
            </a:r>
            <a:r>
              <a:rPr lang="en-US" dirty="0"/>
              <a:t>.</a:t>
            </a:r>
          </a:p>
          <a:p>
            <a:pPr algn="just"/>
            <a:endParaRPr lang="en-US" dirty="0"/>
          </a:p>
          <a:p>
            <a:pPr algn="just"/>
            <a:r>
              <a:rPr lang="en-US" dirty="0"/>
              <a:t>A floated box is laid out according to the normal flow, then taken out of the flow and shifted to the left or right as far as possible. </a:t>
            </a:r>
          </a:p>
          <a:p>
            <a:pPr algn="just"/>
            <a:endParaRPr lang="en-US" dirty="0"/>
          </a:p>
          <a:p>
            <a:pPr algn="just"/>
            <a:r>
              <a:rPr lang="en-US" dirty="0"/>
              <a:t>Content can flow down the right side of a left-floated box and down the left side of a right-floated box.</a:t>
            </a:r>
          </a:p>
          <a:p>
            <a:pPr algn="just"/>
            <a:endParaRPr lang="en-US" dirty="0"/>
          </a:p>
          <a:p>
            <a:pPr algn="just"/>
            <a:r>
              <a:rPr lang="en-US" dirty="0"/>
              <a:t>You can also put several floats beside each other.</a:t>
            </a:r>
          </a:p>
          <a:p>
            <a:pPr algn="just"/>
            <a:endParaRPr lang="en-US" dirty="0"/>
          </a:p>
          <a:p>
            <a:pPr algn="just"/>
            <a:r>
              <a:rPr lang="en-US" dirty="0"/>
              <a:t>Floated boxes will move to the left or right until their outer edge touches the containing block edge or the outer edge of another float.</a:t>
            </a:r>
          </a:p>
          <a:p>
            <a:pPr algn="just"/>
            <a:endParaRPr lang="en-US" dirty="0"/>
          </a:p>
          <a:p>
            <a:pPr algn="just"/>
            <a:r>
              <a:rPr lang="en-US" dirty="0"/>
              <a:t>If there isn't enough horizontal room on the current line for the floated box, it will move downward, line by line, until a line has room for it.</a:t>
            </a:r>
          </a:p>
          <a:p>
            <a:pPr algn="just"/>
            <a:endParaRPr lang="en-US" dirty="0"/>
          </a:p>
          <a:p>
            <a:pPr algn="just"/>
            <a:r>
              <a:rPr lang="en-US" dirty="0"/>
              <a:t>A floated box must have an explicit width specified.</a:t>
            </a:r>
          </a:p>
          <a:p>
            <a:pPr algn="just"/>
            <a:endParaRPr lang="en-US" dirty="0"/>
          </a:p>
          <a:p>
            <a:pPr algn="just"/>
            <a:r>
              <a:rPr lang="en-US" dirty="0"/>
              <a:t>Block level elements above a floated element will not be affected by it. However, elements below will wrap around the floated element</a:t>
            </a:r>
          </a:p>
          <a:p>
            <a:pPr algn="just"/>
            <a:endParaRPr lang="en-US" dirty="0"/>
          </a:p>
          <a:p>
            <a:pPr algn="just"/>
            <a:endParaRPr lang="en-US" dirty="0"/>
          </a:p>
        </p:txBody>
      </p:sp>
    </p:spTree>
    <p:extLst>
      <p:ext uri="{BB962C8B-B14F-4D97-AF65-F5344CB8AC3E}">
        <p14:creationId xmlns:p14="http://schemas.microsoft.com/office/powerpoint/2010/main" val="3575737595"/>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a:t>
            </a:r>
          </a:p>
        </p:txBody>
      </p:sp>
      <p:sp>
        <p:nvSpPr>
          <p:cNvPr id="3" name="Content Placeholder 2"/>
          <p:cNvSpPr>
            <a:spLocks noGrp="1"/>
          </p:cNvSpPr>
          <p:nvPr>
            <p:ph sz="half" idx="1"/>
          </p:nvPr>
        </p:nvSpPr>
        <p:spPr>
          <a:xfrm>
            <a:off x="533400" y="990600"/>
            <a:ext cx="7783016" cy="5334000"/>
          </a:xfrm>
        </p:spPr>
        <p:txBody>
          <a:bodyPr/>
          <a:lstStyle/>
          <a:p>
            <a:pPr algn="just"/>
            <a:r>
              <a:rPr lang="en-US" dirty="0"/>
              <a:t>Elements following a floated element will wrap around the floated element.</a:t>
            </a:r>
          </a:p>
          <a:p>
            <a:pPr algn="just"/>
            <a:endParaRPr lang="en-US" dirty="0"/>
          </a:p>
          <a:p>
            <a:pPr algn="just"/>
            <a:r>
              <a:rPr lang="en-US" dirty="0"/>
              <a:t> If you do not want this to occur, you can apply the "clear" property to these following elements. </a:t>
            </a:r>
          </a:p>
          <a:p>
            <a:pPr algn="just"/>
            <a:endParaRPr lang="en-US" dirty="0"/>
          </a:p>
          <a:p>
            <a:pPr algn="just"/>
            <a:r>
              <a:rPr lang="en-US" dirty="0"/>
              <a:t>The four options are "clear: left", "clear: right", "clear: both" or "clear: none".</a:t>
            </a:r>
          </a:p>
          <a:p>
            <a:pPr algn="just"/>
            <a:endParaRPr lang="en-US" dirty="0"/>
          </a:p>
          <a:p>
            <a:pPr algn="just"/>
            <a:r>
              <a:rPr lang="en-US" dirty="0"/>
              <a:t>clear : left</a:t>
            </a:r>
          </a:p>
          <a:p>
            <a:pPr lvl="1" algn="just"/>
            <a:r>
              <a:rPr lang="en-US" dirty="0"/>
              <a:t>The element is moved below the bottom outer edge of any left-floating boxes that resulted from elements earlier in the source document.</a:t>
            </a:r>
          </a:p>
          <a:p>
            <a:pPr lvl="1" algn="just"/>
            <a:endParaRPr lang="en-US" dirty="0"/>
          </a:p>
          <a:p>
            <a:pPr algn="just"/>
            <a:r>
              <a:rPr lang="en-US" dirty="0"/>
              <a:t>clear : right</a:t>
            </a:r>
          </a:p>
          <a:p>
            <a:pPr lvl="1" algn="just"/>
            <a:r>
              <a:rPr lang="en-US" dirty="0"/>
              <a:t>The element is moved below the bottom outer edge of any right-floating boxes that resulted from elements earlier in the source document.</a:t>
            </a:r>
          </a:p>
          <a:p>
            <a:pPr algn="just"/>
            <a:endParaRPr lang="en-US" dirty="0"/>
          </a:p>
          <a:p>
            <a:pPr algn="just"/>
            <a:r>
              <a:rPr lang="en-US" dirty="0"/>
              <a:t>clear : both</a:t>
            </a:r>
          </a:p>
          <a:p>
            <a:pPr lvl="1" algn="just"/>
            <a:r>
              <a:rPr lang="en-US" dirty="0"/>
              <a:t>The element is moved below all floating boxes of earlier elements in the source document.</a:t>
            </a:r>
          </a:p>
          <a:p>
            <a:pPr algn="just"/>
            <a:endParaRPr lang="en-US" dirty="0"/>
          </a:p>
        </p:txBody>
      </p:sp>
    </p:spTree>
    <p:extLst>
      <p:ext uri="{BB962C8B-B14F-4D97-AF65-F5344CB8AC3E}">
        <p14:creationId xmlns:p14="http://schemas.microsoft.com/office/powerpoint/2010/main" val="486288020"/>
      </p:ext>
    </p:extLst>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Column Layout</a:t>
            </a:r>
          </a:p>
        </p:txBody>
      </p:sp>
      <p:sp>
        <p:nvSpPr>
          <p:cNvPr id="4" name="Content Placeholder 3"/>
          <p:cNvSpPr>
            <a:spLocks noGrp="1"/>
          </p:cNvSpPr>
          <p:nvPr>
            <p:ph sz="half" idx="1"/>
          </p:nvPr>
        </p:nvSpPr>
        <p:spPr>
          <a:xfrm>
            <a:off x="533400" y="990600"/>
            <a:ext cx="8215064" cy="5334000"/>
          </a:xfrm>
        </p:spPr>
        <p:txBody>
          <a:bodyPr/>
          <a:lstStyle/>
          <a:p>
            <a:r>
              <a:rPr lang="en-US" dirty="0"/>
              <a:t>Generate the following  layout using HTML and CSS</a:t>
            </a:r>
          </a:p>
          <a:p>
            <a:pPr marL="0" indent="0">
              <a:buNone/>
            </a:pPr>
            <a:endParaRPr lang="en-US" dirty="0"/>
          </a:p>
          <a:p>
            <a:pPr marL="0" indent="0">
              <a:buNone/>
            </a:pPr>
            <a:endParaRPr lang="en-US" dirty="0"/>
          </a:p>
        </p:txBody>
      </p:sp>
      <p:pic>
        <p:nvPicPr>
          <p:cNvPr id="1027" name="Picture 3" descr="C:\Users\iahmad\Downloads\Untit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229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36975"/>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Column Layout</a:t>
            </a:r>
          </a:p>
        </p:txBody>
      </p:sp>
      <p:sp>
        <p:nvSpPr>
          <p:cNvPr id="3" name="Content Placeholder 2"/>
          <p:cNvSpPr>
            <a:spLocks noGrp="1"/>
          </p:cNvSpPr>
          <p:nvPr>
            <p:ph sz="half" idx="1"/>
          </p:nvPr>
        </p:nvSpPr>
        <p:spPr/>
        <p:txBody>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&lt;meta charset="utf-8"&gt;</a:t>
            </a:r>
          </a:p>
          <a:p>
            <a:pPr marL="0" indent="0">
              <a:buNone/>
            </a:pPr>
            <a:r>
              <a:rPr lang="en-US" dirty="0"/>
              <a:t>    &lt;title&gt;HTML5 Boilerplate&lt;/title&gt;</a:t>
            </a:r>
          </a:p>
          <a:p>
            <a:pPr marL="0" indent="0">
              <a:buNone/>
            </a:pPr>
            <a:r>
              <a:rPr lang="en-US" dirty="0"/>
              <a:t>    &lt;link </a:t>
            </a:r>
            <a:r>
              <a:rPr lang="en-US" dirty="0" err="1"/>
              <a:t>rel</a:t>
            </a:r>
            <a:r>
              <a:rPr lang="en-US" dirty="0"/>
              <a:t>="</a:t>
            </a:r>
            <a:r>
              <a:rPr lang="en-US" dirty="0" err="1"/>
              <a:t>stylesheet</a:t>
            </a:r>
            <a:r>
              <a:rPr lang="en-US" dirty="0"/>
              <a:t>" type="text/</a:t>
            </a:r>
            <a:r>
              <a:rPr lang="en-US" dirty="0" err="1"/>
              <a:t>css</a:t>
            </a:r>
            <a:r>
              <a:rPr lang="en-US" dirty="0"/>
              <a:t>" </a:t>
            </a:r>
            <a:r>
              <a:rPr lang="en-US" dirty="0" err="1"/>
              <a:t>href</a:t>
            </a:r>
            <a:r>
              <a:rPr lang="en-US" dirty="0"/>
              <a:t>="main.css"&gt;</a:t>
            </a:r>
          </a:p>
          <a:p>
            <a:pPr marL="0" indent="0">
              <a:buNone/>
            </a:pPr>
            <a:r>
              <a:rPr lang="en-US" dirty="0"/>
              <a:t>&lt;/head&gt;</a:t>
            </a:r>
          </a:p>
          <a:p>
            <a:pPr marL="0" indent="0">
              <a:buNone/>
            </a:pPr>
            <a:r>
              <a:rPr lang="en-US" dirty="0"/>
              <a:t>&lt;body&gt;</a:t>
            </a:r>
          </a:p>
          <a:p>
            <a:pPr marL="0" indent="0">
              <a:buNone/>
            </a:pPr>
            <a:r>
              <a:rPr lang="en-US" dirty="0"/>
              <a:t>&lt;section&gt;</a:t>
            </a:r>
          </a:p>
          <a:p>
            <a:pPr marL="0" indent="0">
              <a:buNone/>
            </a:pPr>
            <a:r>
              <a:rPr lang="en-US" dirty="0"/>
              <a:t>        &lt;header&gt;&lt;/header&gt;</a:t>
            </a:r>
          </a:p>
          <a:p>
            <a:pPr marL="0" indent="0">
              <a:buNone/>
            </a:pPr>
            <a:r>
              <a:rPr lang="en-US" dirty="0"/>
              <a:t>        &lt;article&gt;&lt;/article&gt;</a:t>
            </a:r>
          </a:p>
          <a:p>
            <a:pPr marL="0" indent="0">
              <a:buNone/>
            </a:pPr>
            <a:r>
              <a:rPr lang="en-US" dirty="0"/>
              <a:t>        &lt;aside&gt;&lt;/aside&gt;</a:t>
            </a:r>
          </a:p>
          <a:p>
            <a:pPr marL="0" indent="0">
              <a:buNone/>
            </a:pPr>
            <a:r>
              <a:rPr lang="en-US" dirty="0"/>
              <a:t>        &lt;footer&gt;&lt;/footer&gt;</a:t>
            </a:r>
          </a:p>
          <a:p>
            <a:pPr marL="0" indent="0">
              <a:buNone/>
            </a:pPr>
            <a:r>
              <a:rPr lang="en-US" dirty="0"/>
              <a:t>&lt;/section&gt;</a:t>
            </a:r>
          </a:p>
          <a:p>
            <a:pPr marL="0" indent="0">
              <a:buNone/>
            </a:pPr>
            <a:r>
              <a:rPr lang="en-US" dirty="0"/>
              <a:t>&lt;/body&gt;</a:t>
            </a:r>
          </a:p>
          <a:p>
            <a:pPr marL="0" indent="0">
              <a:buNone/>
            </a:pPr>
            <a:r>
              <a:rPr lang="en-US" dirty="0"/>
              <a:t>&lt;/html&gt;</a:t>
            </a:r>
          </a:p>
        </p:txBody>
      </p:sp>
      <p:sp>
        <p:nvSpPr>
          <p:cNvPr id="4" name="Content Placeholder 3"/>
          <p:cNvSpPr>
            <a:spLocks noGrp="1"/>
          </p:cNvSpPr>
          <p:nvPr>
            <p:ph sz="half" idx="10"/>
          </p:nvPr>
        </p:nvSpPr>
        <p:spPr>
          <a:xfrm>
            <a:off x="4881073" y="260648"/>
            <a:ext cx="4110527" cy="6480720"/>
          </a:xfrm>
        </p:spPr>
        <p:txBody>
          <a:bodyPr/>
          <a:lstStyle/>
          <a:p>
            <a:pPr marL="0" indent="0">
              <a:buNone/>
            </a:pPr>
            <a:r>
              <a:rPr lang="en-US" dirty="0" err="1"/>
              <a:t>header,article,aside,nav,footer,section</a:t>
            </a:r>
            <a:r>
              <a:rPr lang="en-US" dirty="0"/>
              <a:t>{</a:t>
            </a:r>
          </a:p>
          <a:p>
            <a:pPr marL="0" indent="0">
              <a:buNone/>
            </a:pPr>
            <a:r>
              <a:rPr lang="en-US" dirty="0"/>
              <a:t>                    display: block;</a:t>
            </a:r>
          </a:p>
          <a:p>
            <a:pPr marL="0" indent="0">
              <a:buNone/>
            </a:pPr>
            <a:r>
              <a:rPr lang="en-US" dirty="0"/>
              <a:t>        }</a:t>
            </a:r>
          </a:p>
          <a:p>
            <a:pPr marL="0" indent="0">
              <a:buNone/>
            </a:pPr>
            <a:r>
              <a:rPr lang="en-US" dirty="0"/>
              <a:t>        body{</a:t>
            </a:r>
          </a:p>
          <a:p>
            <a:pPr marL="0" indent="0">
              <a:buNone/>
            </a:pPr>
            <a:r>
              <a:rPr lang="en-US" dirty="0"/>
              <a:t>            width: 400px;</a:t>
            </a:r>
          </a:p>
          <a:p>
            <a:pPr marL="0" indent="0">
              <a:buNone/>
            </a:pPr>
            <a:r>
              <a:rPr lang="en-US" dirty="0"/>
              <a:t>            margin: 0 auto;</a:t>
            </a:r>
          </a:p>
          <a:p>
            <a:pPr marL="0" indent="0">
              <a:buNone/>
            </a:pPr>
            <a:r>
              <a:rPr lang="en-US" dirty="0"/>
              <a:t>        }</a:t>
            </a:r>
          </a:p>
          <a:p>
            <a:pPr marL="0" indent="0">
              <a:buNone/>
            </a:pPr>
            <a:r>
              <a:rPr lang="en-US" dirty="0"/>
              <a:t>       header{</a:t>
            </a:r>
          </a:p>
          <a:p>
            <a:pPr marL="0" indent="0">
              <a:buNone/>
            </a:pPr>
            <a:r>
              <a:rPr lang="en-US" dirty="0"/>
              <a:t>            height: 50px;</a:t>
            </a:r>
          </a:p>
          <a:p>
            <a:pPr marL="0" indent="0">
              <a:buNone/>
            </a:pPr>
            <a:r>
              <a:rPr lang="en-US" dirty="0"/>
              <a:t>            background-color: yellow;</a:t>
            </a:r>
          </a:p>
          <a:p>
            <a:pPr marL="0" indent="0">
              <a:buNone/>
            </a:pPr>
            <a:r>
              <a:rPr lang="en-US" dirty="0"/>
              <a:t>        }	</a:t>
            </a:r>
          </a:p>
          <a:p>
            <a:pPr marL="0" indent="0">
              <a:buNone/>
            </a:pPr>
            <a:r>
              <a:rPr lang="en-US" dirty="0"/>
              <a:t>        footer{</a:t>
            </a:r>
          </a:p>
          <a:p>
            <a:pPr marL="0" indent="0">
              <a:buNone/>
            </a:pPr>
            <a:r>
              <a:rPr lang="en-US" dirty="0"/>
              <a:t>            height: 50px;</a:t>
            </a:r>
          </a:p>
          <a:p>
            <a:pPr marL="0" indent="0">
              <a:buNone/>
            </a:pPr>
            <a:r>
              <a:rPr lang="en-US" dirty="0"/>
              <a:t>            background-color: pink;</a:t>
            </a:r>
          </a:p>
          <a:p>
            <a:pPr marL="0" indent="0">
              <a:buNone/>
            </a:pPr>
            <a:r>
              <a:rPr lang="en-US" dirty="0"/>
              <a:t>            clear: both;</a:t>
            </a:r>
          </a:p>
          <a:p>
            <a:pPr marL="0" indent="0">
              <a:buNone/>
            </a:pPr>
            <a:r>
              <a:rPr lang="en-US" dirty="0"/>
              <a:t>        }   </a:t>
            </a:r>
          </a:p>
          <a:p>
            <a:pPr marL="0" indent="0">
              <a:buNone/>
            </a:pPr>
            <a:r>
              <a:rPr lang="en-US" dirty="0"/>
              <a:t>        article{</a:t>
            </a:r>
          </a:p>
          <a:p>
            <a:pPr marL="0" indent="0">
              <a:buNone/>
            </a:pPr>
            <a:r>
              <a:rPr lang="en-US" dirty="0"/>
              <a:t>            height: 200px;</a:t>
            </a:r>
          </a:p>
          <a:p>
            <a:pPr marL="0" indent="0">
              <a:buNone/>
            </a:pPr>
            <a:r>
              <a:rPr lang="en-US" dirty="0"/>
              <a:t>            width: 250px;</a:t>
            </a:r>
          </a:p>
          <a:p>
            <a:pPr marL="0" indent="0">
              <a:buNone/>
            </a:pPr>
            <a:r>
              <a:rPr lang="en-US" dirty="0"/>
              <a:t>            background-color: cyan;</a:t>
            </a:r>
          </a:p>
          <a:p>
            <a:pPr marL="0" indent="0">
              <a:buNone/>
            </a:pPr>
            <a:r>
              <a:rPr lang="en-US" dirty="0"/>
              <a:t>            float: left;</a:t>
            </a:r>
          </a:p>
          <a:p>
            <a:pPr marL="0" indent="0">
              <a:buNone/>
            </a:pPr>
            <a:r>
              <a:rPr lang="en-US" dirty="0"/>
              <a:t>         }   </a:t>
            </a:r>
          </a:p>
          <a:p>
            <a:pPr marL="0" indent="0">
              <a:buNone/>
            </a:pPr>
            <a:r>
              <a:rPr lang="en-US" dirty="0"/>
              <a:t>        aside{</a:t>
            </a:r>
          </a:p>
          <a:p>
            <a:pPr marL="0" indent="0">
              <a:buNone/>
            </a:pPr>
            <a:r>
              <a:rPr lang="en-US" dirty="0"/>
              <a:t>            width: 150px;</a:t>
            </a:r>
          </a:p>
          <a:p>
            <a:pPr marL="0" indent="0">
              <a:buNone/>
            </a:pPr>
            <a:r>
              <a:rPr lang="en-US" dirty="0"/>
              <a:t>            height: 200px;</a:t>
            </a:r>
          </a:p>
          <a:p>
            <a:pPr marL="0" indent="0">
              <a:buNone/>
            </a:pPr>
            <a:r>
              <a:rPr lang="en-US" dirty="0"/>
              <a:t>            background-color: orange;</a:t>
            </a:r>
          </a:p>
          <a:p>
            <a:pPr marL="0" indent="0">
              <a:buNone/>
            </a:pPr>
            <a:r>
              <a:rPr lang="en-US" dirty="0"/>
              <a:t>            float: right;</a:t>
            </a:r>
          </a:p>
          <a:p>
            <a:pPr marL="0" indent="0">
              <a:buNone/>
            </a:pPr>
            <a:r>
              <a:rPr lang="en-US" dirty="0"/>
              <a:t>        } </a:t>
            </a:r>
          </a:p>
        </p:txBody>
      </p:sp>
    </p:spTree>
    <p:extLst>
      <p:ext uri="{BB962C8B-B14F-4D97-AF65-F5344CB8AC3E}">
        <p14:creationId xmlns:p14="http://schemas.microsoft.com/office/powerpoint/2010/main" val="1238120495"/>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CSS Basics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87155786"/>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solidFill>
                  <a:schemeClr val="tx1"/>
                </a:solidFill>
              </a:rPr>
              <a:t>Debugging CSS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3115849878"/>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Session</a:t>
            </a:r>
          </a:p>
        </p:txBody>
      </p:sp>
      <p:sp>
        <p:nvSpPr>
          <p:cNvPr id="3" name="Content Placeholder 2"/>
          <p:cNvSpPr>
            <a:spLocks noGrp="1"/>
          </p:cNvSpPr>
          <p:nvPr>
            <p:ph sz="half" idx="1"/>
          </p:nvPr>
        </p:nvSpPr>
        <p:spPr>
          <a:xfrm>
            <a:off x="533400" y="990600"/>
            <a:ext cx="7783016" cy="5334000"/>
          </a:xfrm>
        </p:spPr>
        <p:txBody>
          <a:bodyPr/>
          <a:lstStyle/>
          <a:p>
            <a:r>
              <a:rPr lang="en-US" dirty="0"/>
              <a:t>A hands on debugging session.</a:t>
            </a:r>
          </a:p>
        </p:txBody>
      </p:sp>
    </p:spTree>
    <p:extLst>
      <p:ext uri="{BB962C8B-B14F-4D97-AF65-F5344CB8AC3E}">
        <p14:creationId xmlns:p14="http://schemas.microsoft.com/office/powerpoint/2010/main" val="3076199638"/>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a:xfrm>
            <a:off x="533400" y="990600"/>
            <a:ext cx="7783016" cy="5334000"/>
          </a:xfrm>
        </p:spPr>
        <p:txBody>
          <a:bodyPr/>
          <a:lstStyle/>
          <a:p>
            <a:r>
              <a:rPr lang="en-US" dirty="0">
                <a:hlinkClick r:id="rId3"/>
              </a:rPr>
              <a:t>https://developer.mozilla.org/en-US/docs/Web/CSS</a:t>
            </a:r>
            <a:endParaRPr lang="en-US" dirty="0"/>
          </a:p>
          <a:p>
            <a:r>
              <a:rPr lang="en-US" u="sng" dirty="0">
                <a:hlinkClick r:id="rId4"/>
              </a:rPr>
              <a:t>http://bp.sapient-lab.com/</a:t>
            </a:r>
            <a:endParaRPr lang="en-US" u="sng" dirty="0"/>
          </a:p>
          <a:p>
            <a:r>
              <a:rPr lang="en-US" dirty="0">
                <a:hlinkClick r:id="rId5"/>
              </a:rPr>
              <a:t>http://caniuse.com/</a:t>
            </a:r>
            <a:endParaRPr lang="en-US" dirty="0"/>
          </a:p>
          <a:p>
            <a:r>
              <a:rPr lang="en-US" dirty="0">
                <a:hlinkClick r:id="rId6"/>
              </a:rPr>
              <a:t>http://reference.sitepoint.com/css</a:t>
            </a:r>
            <a:endParaRPr lang="en-US" dirty="0"/>
          </a:p>
          <a:p>
            <a:r>
              <a:rPr lang="en-US" dirty="0">
                <a:hlinkClick r:id="rId7"/>
              </a:rPr>
              <a:t>http://www.w3.org/Style/CSS/Overview.en.html</a:t>
            </a:r>
            <a:endParaRPr lang="en-US" dirty="0"/>
          </a:p>
          <a:p>
            <a:r>
              <a:rPr lang="en-US" dirty="0"/>
              <a:t>Lynda.com</a:t>
            </a:r>
          </a:p>
          <a:p>
            <a:r>
              <a:rPr lang="en-US" dirty="0"/>
              <a:t>Pluralsight.com</a:t>
            </a:r>
          </a:p>
          <a:p>
            <a:endParaRPr lang="en-US" dirty="0"/>
          </a:p>
        </p:txBody>
      </p:sp>
    </p:spTree>
    <p:extLst>
      <p:ext uri="{BB962C8B-B14F-4D97-AF65-F5344CB8AC3E}">
        <p14:creationId xmlns:p14="http://schemas.microsoft.com/office/powerpoint/2010/main" val="2058918319"/>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ctr"/>
            <a:r>
              <a:rPr lang="en-US" sz="8000" dirty="0">
                <a:solidFill>
                  <a:schemeClr val="tx1"/>
                </a:solidFill>
              </a:rPr>
              <a:t>Questions?</a:t>
            </a:r>
          </a:p>
        </p:txBody>
      </p:sp>
      <p:sp>
        <p:nvSpPr>
          <p:cNvPr id="5" name="Text Placeholder 4"/>
          <p:cNvSpPr>
            <a:spLocks noGrp="1"/>
          </p:cNvSpPr>
          <p:nvPr>
            <p:ph type="body" sz="quarter" idx="11"/>
          </p:nvPr>
        </p:nvSpPr>
        <p:spPr/>
        <p:txBody>
          <a:bodyPr/>
          <a:lstStyle/>
          <a:p>
            <a:endParaRPr lang="en-US" dirty="0">
              <a:solidFill>
                <a:schemeClr val="tx1"/>
              </a:solidFill>
            </a:endParaRPr>
          </a:p>
        </p:txBody>
      </p:sp>
    </p:spTree>
    <p:extLst>
      <p:ext uri="{BB962C8B-B14F-4D97-AF65-F5344CB8AC3E}">
        <p14:creationId xmlns:p14="http://schemas.microsoft.com/office/powerpoint/2010/main" val="429069303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a:t>
            </a:r>
          </a:p>
        </p:txBody>
      </p:sp>
      <p:sp>
        <p:nvSpPr>
          <p:cNvPr id="3" name="Content Placeholder 2"/>
          <p:cNvSpPr>
            <a:spLocks noGrp="1"/>
          </p:cNvSpPr>
          <p:nvPr>
            <p:ph sz="half" idx="1"/>
          </p:nvPr>
        </p:nvSpPr>
        <p:spPr>
          <a:xfrm>
            <a:off x="533400" y="990600"/>
            <a:ext cx="7783016" cy="5334000"/>
          </a:xfrm>
        </p:spPr>
        <p:txBody>
          <a:bodyPr/>
          <a:lstStyle/>
          <a:p>
            <a:r>
              <a:rPr lang="en-US" dirty="0"/>
              <a:t>Media types</a:t>
            </a:r>
          </a:p>
          <a:p>
            <a:endParaRPr lang="en-US" dirty="0"/>
          </a:p>
          <a:p>
            <a:r>
              <a:rPr lang="en-US" dirty="0"/>
              <a:t>CSS At-rules</a:t>
            </a:r>
          </a:p>
          <a:p>
            <a:endParaRPr lang="en-US" dirty="0"/>
          </a:p>
          <a:p>
            <a:r>
              <a:rPr lang="en-US" dirty="0"/>
              <a:t>Linking CSS to a Web Document</a:t>
            </a:r>
          </a:p>
          <a:p>
            <a:pPr marL="0" indent="0">
              <a:buNone/>
            </a:pPr>
            <a:endParaRPr lang="en-US" dirty="0"/>
          </a:p>
          <a:p>
            <a:r>
              <a:rPr lang="en-US" dirty="0"/>
              <a:t>CSS syntax </a:t>
            </a:r>
            <a:br>
              <a:rPr lang="en-US" dirty="0"/>
            </a:br>
            <a:endParaRPr lang="en-US" dirty="0"/>
          </a:p>
          <a:p>
            <a:r>
              <a:rPr lang="en-US" dirty="0"/>
              <a:t>Writing a selector</a:t>
            </a:r>
          </a:p>
          <a:p>
            <a:endParaRPr lang="en-US" dirty="0"/>
          </a:p>
          <a:p>
            <a:r>
              <a:rPr lang="en-US" dirty="0"/>
              <a:t>User agent style sheets, user style sheets and author style sheets.</a:t>
            </a:r>
          </a:p>
          <a:p>
            <a:endParaRPr lang="en-US" dirty="0"/>
          </a:p>
          <a:p>
            <a:r>
              <a:rPr lang="en-US" dirty="0"/>
              <a:t>The Cascade, Specificity, and Inheritance</a:t>
            </a:r>
            <a:br>
              <a:rPr lang="en-US" dirty="0"/>
            </a:br>
            <a:endParaRPr lang="en-US" dirty="0"/>
          </a:p>
          <a:p>
            <a:r>
              <a:rPr lang="en-US" dirty="0"/>
              <a:t>Common units of measurement  </a:t>
            </a:r>
          </a:p>
          <a:p>
            <a:endParaRPr lang="en-US" dirty="0"/>
          </a:p>
        </p:txBody>
      </p:sp>
    </p:spTree>
    <p:extLst>
      <p:ext uri="{BB962C8B-B14F-4D97-AF65-F5344CB8AC3E}">
        <p14:creationId xmlns:p14="http://schemas.microsoft.com/office/powerpoint/2010/main" val="158604877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Types</a:t>
            </a:r>
          </a:p>
        </p:txBody>
      </p:sp>
      <p:sp>
        <p:nvSpPr>
          <p:cNvPr id="3" name="Content Placeholder 2"/>
          <p:cNvSpPr>
            <a:spLocks noGrp="1"/>
          </p:cNvSpPr>
          <p:nvPr>
            <p:ph sz="half" idx="1"/>
          </p:nvPr>
        </p:nvSpPr>
        <p:spPr>
          <a:xfrm>
            <a:off x="533400" y="836712"/>
            <a:ext cx="2886472" cy="5487888"/>
          </a:xfrm>
        </p:spPr>
        <p:txBody>
          <a:bodyPr/>
          <a:lstStyle/>
          <a:p>
            <a:pPr algn="just"/>
            <a:r>
              <a:rPr lang="en-US" dirty="0"/>
              <a:t>Some CSS properties are only designed for a certain media.</a:t>
            </a:r>
          </a:p>
          <a:p>
            <a:pPr algn="just"/>
            <a:endParaRPr lang="en-US" dirty="0"/>
          </a:p>
          <a:p>
            <a:pPr algn="just"/>
            <a:r>
              <a:rPr lang="en-US" dirty="0"/>
              <a:t>For example, the "font-size" property can be used for both screen and print media, but perhaps with different values. A document usually needs a larger font-size on a screen than on paper.</a:t>
            </a:r>
          </a:p>
          <a:p>
            <a:pPr algn="just"/>
            <a:endParaRPr lang="en-US" dirty="0"/>
          </a:p>
          <a:p>
            <a:pPr algn="just"/>
            <a:r>
              <a:rPr lang="en-US" dirty="0"/>
              <a:t>We specify the output media using the predefined media types shown in the adjacent table.</a:t>
            </a:r>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88407099"/>
              </p:ext>
            </p:extLst>
          </p:nvPr>
        </p:nvGraphicFramePr>
        <p:xfrm>
          <a:off x="3563888" y="836712"/>
          <a:ext cx="5447928" cy="5029200"/>
        </p:xfrm>
        <a:graphic>
          <a:graphicData uri="http://schemas.openxmlformats.org/drawingml/2006/table">
            <a:tbl>
              <a:tblPr firstRow="1" bandRow="1">
                <a:tableStyleId>{00A15C55-8517-42AA-B614-E9B94910E393}</a:tableStyleId>
              </a:tblPr>
              <a:tblGrid>
                <a:gridCol w="2723964">
                  <a:extLst>
                    <a:ext uri="{9D8B030D-6E8A-4147-A177-3AD203B41FA5}">
                      <a16:colId xmlns:a16="http://schemas.microsoft.com/office/drawing/2014/main" val="20000"/>
                    </a:ext>
                  </a:extLst>
                </a:gridCol>
                <a:gridCol w="2723964">
                  <a:extLst>
                    <a:ext uri="{9D8B030D-6E8A-4147-A177-3AD203B41FA5}">
                      <a16:colId xmlns:a16="http://schemas.microsoft.com/office/drawing/2014/main" val="20001"/>
                    </a:ext>
                  </a:extLst>
                </a:gridCol>
              </a:tblGrid>
              <a:tr h="355640">
                <a:tc>
                  <a:txBody>
                    <a:bodyPr/>
                    <a:lstStyle/>
                    <a:p>
                      <a:r>
                        <a:rPr lang="en-US" dirty="0"/>
                        <a:t>Media Type</a:t>
                      </a:r>
                    </a:p>
                  </a:txBody>
                  <a:tcPr/>
                </a:tc>
                <a:tc>
                  <a:txBody>
                    <a:bodyPr/>
                    <a:lstStyle/>
                    <a:p>
                      <a:r>
                        <a:rPr lang="en-US" dirty="0"/>
                        <a:t>Description</a:t>
                      </a:r>
                    </a:p>
                  </a:txBody>
                  <a:tcPr/>
                </a:tc>
                <a:extLst>
                  <a:ext uri="{0D108BD9-81ED-4DB2-BD59-A6C34878D82A}">
                    <a16:rowId xmlns:a16="http://schemas.microsoft.com/office/drawing/2014/main" val="10000"/>
                  </a:ext>
                </a:extLst>
              </a:tr>
              <a:tr h="360579">
                <a:tc>
                  <a:txBody>
                    <a:bodyPr/>
                    <a:lstStyle/>
                    <a:p>
                      <a:r>
                        <a:rPr lang="en-US" dirty="0"/>
                        <a:t>all</a:t>
                      </a:r>
                    </a:p>
                  </a:txBody>
                  <a:tcPr/>
                </a:tc>
                <a:tc>
                  <a:txBody>
                    <a:bodyPr/>
                    <a:lstStyle/>
                    <a:p>
                      <a:r>
                        <a:rPr lang="en-US" sz="1800" b="0" i="0" kern="1200" dirty="0">
                          <a:solidFill>
                            <a:schemeClr val="dk1"/>
                          </a:solidFill>
                          <a:effectLst/>
                          <a:latin typeface="+mn-lt"/>
                          <a:ea typeface="+mn-ea"/>
                          <a:cs typeface="+mn-cs"/>
                        </a:rPr>
                        <a:t>applies to all media</a:t>
                      </a:r>
                      <a:endParaRPr lang="en-US" dirty="0"/>
                    </a:p>
                  </a:txBody>
                  <a:tcPr/>
                </a:tc>
                <a:extLst>
                  <a:ext uri="{0D108BD9-81ED-4DB2-BD59-A6C34878D82A}">
                    <a16:rowId xmlns:a16="http://schemas.microsoft.com/office/drawing/2014/main" val="10001"/>
                  </a:ext>
                </a:extLst>
              </a:tr>
              <a:tr h="360579">
                <a:tc>
                  <a:txBody>
                    <a:bodyPr/>
                    <a:lstStyle/>
                    <a:p>
                      <a:r>
                        <a:rPr lang="en-US" dirty="0"/>
                        <a:t>screen</a:t>
                      </a:r>
                    </a:p>
                  </a:txBody>
                  <a:tcPr/>
                </a:tc>
                <a:tc>
                  <a:txBody>
                    <a:bodyPr/>
                    <a:lstStyle/>
                    <a:p>
                      <a:r>
                        <a:rPr lang="en-US" sz="1800" b="0" i="0" kern="1200" dirty="0">
                          <a:solidFill>
                            <a:schemeClr val="dk1"/>
                          </a:solidFill>
                          <a:effectLst/>
                          <a:latin typeface="+mn-lt"/>
                          <a:ea typeface="+mn-ea"/>
                          <a:cs typeface="+mn-cs"/>
                        </a:rPr>
                        <a:t>color computer screens</a:t>
                      </a:r>
                      <a:endParaRPr lang="en-US" dirty="0"/>
                    </a:p>
                  </a:txBody>
                  <a:tcPr/>
                </a:tc>
                <a:extLst>
                  <a:ext uri="{0D108BD9-81ED-4DB2-BD59-A6C34878D82A}">
                    <a16:rowId xmlns:a16="http://schemas.microsoft.com/office/drawing/2014/main" val="10002"/>
                  </a:ext>
                </a:extLst>
              </a:tr>
              <a:tr h="851134">
                <a:tc>
                  <a:txBody>
                    <a:bodyPr/>
                    <a:lstStyle/>
                    <a:p>
                      <a:r>
                        <a:rPr lang="en-US" dirty="0"/>
                        <a:t>print</a:t>
                      </a:r>
                    </a:p>
                  </a:txBody>
                  <a:tcPr/>
                </a:tc>
                <a:tc>
                  <a:txBody>
                    <a:bodyPr/>
                    <a:lstStyle/>
                    <a:p>
                      <a:r>
                        <a:rPr lang="en-US" sz="1800" b="0" i="0" kern="1200" dirty="0">
                          <a:solidFill>
                            <a:schemeClr val="dk1"/>
                          </a:solidFill>
                          <a:effectLst/>
                          <a:latin typeface="+mn-lt"/>
                          <a:ea typeface="+mn-ea"/>
                          <a:cs typeface="+mn-cs"/>
                        </a:rPr>
                        <a:t>paged media and print preview mode on the screen</a:t>
                      </a:r>
                      <a:endParaRPr lang="en-US" dirty="0"/>
                    </a:p>
                  </a:txBody>
                  <a:tcPr/>
                </a:tc>
                <a:extLst>
                  <a:ext uri="{0D108BD9-81ED-4DB2-BD59-A6C34878D82A}">
                    <a16:rowId xmlns:a16="http://schemas.microsoft.com/office/drawing/2014/main" val="10003"/>
                  </a:ext>
                </a:extLst>
              </a:tr>
              <a:tr h="851134">
                <a:tc>
                  <a:txBody>
                    <a:bodyPr/>
                    <a:lstStyle/>
                    <a:p>
                      <a:r>
                        <a:rPr lang="en-US" dirty="0"/>
                        <a:t>projection</a:t>
                      </a:r>
                    </a:p>
                  </a:txBody>
                  <a:tcPr/>
                </a:tc>
                <a:tc>
                  <a:txBody>
                    <a:bodyPr/>
                    <a:lstStyle/>
                    <a:p>
                      <a:r>
                        <a:rPr lang="en-US" sz="1800" b="0" i="0" kern="1200" dirty="0">
                          <a:solidFill>
                            <a:schemeClr val="dk1"/>
                          </a:solidFill>
                          <a:effectLst/>
                          <a:latin typeface="+mn-lt"/>
                          <a:ea typeface="+mn-ea"/>
                          <a:cs typeface="+mn-cs"/>
                        </a:rPr>
                        <a:t>projected presentation (used by Opera in full-screen mode)</a:t>
                      </a:r>
                      <a:endParaRPr lang="en-US" dirty="0"/>
                    </a:p>
                  </a:txBody>
                  <a:tcPr/>
                </a:tc>
                <a:extLst>
                  <a:ext uri="{0D108BD9-81ED-4DB2-BD59-A6C34878D82A}">
                    <a16:rowId xmlns:a16="http://schemas.microsoft.com/office/drawing/2014/main" val="10004"/>
                  </a:ext>
                </a:extLst>
              </a:tr>
              <a:tr h="360579">
                <a:tc>
                  <a:txBody>
                    <a:bodyPr/>
                    <a:lstStyle/>
                    <a:p>
                      <a:r>
                        <a:rPr lang="en-US" dirty="0"/>
                        <a:t>handheld</a:t>
                      </a:r>
                    </a:p>
                  </a:txBody>
                  <a:tcPr/>
                </a:tc>
                <a:tc>
                  <a:txBody>
                    <a:bodyPr/>
                    <a:lstStyle/>
                    <a:p>
                      <a:r>
                        <a:rPr lang="en-US" sz="1800" b="0" i="0" kern="1200" dirty="0">
                          <a:solidFill>
                            <a:schemeClr val="dk1"/>
                          </a:solidFill>
                          <a:effectLst/>
                          <a:latin typeface="+mn-lt"/>
                          <a:ea typeface="+mn-ea"/>
                          <a:cs typeface="+mn-cs"/>
                        </a:rPr>
                        <a:t>handheld devices</a:t>
                      </a:r>
                      <a:endParaRPr lang="en-US" dirty="0"/>
                    </a:p>
                  </a:txBody>
                  <a:tcPr/>
                </a:tc>
                <a:extLst>
                  <a:ext uri="{0D108BD9-81ED-4DB2-BD59-A6C34878D82A}">
                    <a16:rowId xmlns:a16="http://schemas.microsoft.com/office/drawing/2014/main" val="10005"/>
                  </a:ext>
                </a:extLst>
              </a:tr>
              <a:tr h="360579">
                <a:tc>
                  <a:txBody>
                    <a:bodyPr/>
                    <a:lstStyle/>
                    <a:p>
                      <a:r>
                        <a:rPr lang="en-US" dirty="0"/>
                        <a:t>speech</a:t>
                      </a:r>
                    </a:p>
                  </a:txBody>
                  <a:tcPr/>
                </a:tc>
                <a:tc>
                  <a:txBody>
                    <a:bodyPr/>
                    <a:lstStyle/>
                    <a:p>
                      <a:r>
                        <a:rPr lang="en-US" sz="1800" b="0" i="0" kern="1200" dirty="0">
                          <a:solidFill>
                            <a:schemeClr val="dk1"/>
                          </a:solidFill>
                          <a:effectLst/>
                          <a:latin typeface="+mn-lt"/>
                          <a:ea typeface="+mn-ea"/>
                          <a:cs typeface="+mn-cs"/>
                        </a:rPr>
                        <a:t>speech synthesizers</a:t>
                      </a:r>
                      <a:endParaRPr lang="en-US" dirty="0"/>
                    </a:p>
                  </a:txBody>
                  <a:tcPr/>
                </a:tc>
                <a:extLst>
                  <a:ext uri="{0D108BD9-81ED-4DB2-BD59-A6C34878D82A}">
                    <a16:rowId xmlns:a16="http://schemas.microsoft.com/office/drawing/2014/main" val="10006"/>
                  </a:ext>
                </a:extLst>
              </a:tr>
              <a:tr h="622369">
                <a:tc>
                  <a:txBody>
                    <a:bodyPr/>
                    <a:lstStyle/>
                    <a:p>
                      <a:r>
                        <a:rPr lang="en-US" dirty="0"/>
                        <a:t>Braille</a:t>
                      </a:r>
                    </a:p>
                  </a:txBody>
                  <a:tcPr/>
                </a:tc>
                <a:tc>
                  <a:txBody>
                    <a:bodyPr/>
                    <a:lstStyle/>
                    <a:p>
                      <a:r>
                        <a:rPr lang="en-US" sz="1800" b="0" i="0" kern="1200" dirty="0">
                          <a:solidFill>
                            <a:schemeClr val="dk1"/>
                          </a:solidFill>
                          <a:effectLst/>
                          <a:latin typeface="+mn-lt"/>
                          <a:ea typeface="+mn-ea"/>
                          <a:cs typeface="+mn-cs"/>
                        </a:rPr>
                        <a:t>Braille/tactile feedback devices</a:t>
                      </a:r>
                      <a:endParaRPr lang="en-US" dirty="0"/>
                    </a:p>
                  </a:txBody>
                  <a:tcPr/>
                </a:tc>
                <a:extLst>
                  <a:ext uri="{0D108BD9-81ED-4DB2-BD59-A6C34878D82A}">
                    <a16:rowId xmlns:a16="http://schemas.microsoft.com/office/drawing/2014/main" val="10007"/>
                  </a:ext>
                </a:extLst>
              </a:tr>
              <a:tr h="360579">
                <a:tc>
                  <a:txBody>
                    <a:bodyPr/>
                    <a:lstStyle/>
                    <a:p>
                      <a:r>
                        <a:rPr lang="en-US" dirty="0"/>
                        <a:t>embossed</a:t>
                      </a:r>
                    </a:p>
                  </a:txBody>
                  <a:tcPr/>
                </a:tc>
                <a:tc>
                  <a:txBody>
                    <a:bodyPr/>
                    <a:lstStyle/>
                    <a:p>
                      <a:r>
                        <a:rPr lang="en-US" sz="1800" b="0" i="0" kern="1200" dirty="0">
                          <a:solidFill>
                            <a:schemeClr val="dk1"/>
                          </a:solidFill>
                          <a:effectLst/>
                          <a:latin typeface="+mn-lt"/>
                          <a:ea typeface="+mn-ea"/>
                          <a:cs typeface="+mn-cs"/>
                        </a:rPr>
                        <a:t>paged Braille printers</a:t>
                      </a:r>
                      <a:endParaRPr lang="en-US" dirty="0"/>
                    </a:p>
                  </a:txBody>
                  <a:tcPr/>
                </a:tc>
                <a:extLst>
                  <a:ext uri="{0D108BD9-81ED-4DB2-BD59-A6C34878D82A}">
                    <a16:rowId xmlns:a16="http://schemas.microsoft.com/office/drawing/2014/main" val="10008"/>
                  </a:ext>
                </a:extLst>
              </a:tr>
              <a:tr h="360579">
                <a:tc>
                  <a:txBody>
                    <a:bodyPr/>
                    <a:lstStyle/>
                    <a:p>
                      <a:r>
                        <a:rPr lang="en-US" dirty="0" err="1"/>
                        <a:t>tv</a:t>
                      </a:r>
                      <a:endParaRPr lang="en-US" dirty="0"/>
                    </a:p>
                  </a:txBody>
                  <a:tcPr/>
                </a:tc>
                <a:tc>
                  <a:txBody>
                    <a:bodyPr/>
                    <a:lstStyle/>
                    <a:p>
                      <a:r>
                        <a:rPr lang="en-US" dirty="0"/>
                        <a:t>Television type devices</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14149548"/>
      </p:ext>
    </p:extLst>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82&quot;/&gt;&lt;/object&gt;&lt;object type=&quot;3&quot; unique_id=&quot;10004&quot;&gt;&lt;property id=&quot;20148&quot; value=&quot;5&quot;/&gt;&lt;property id=&quot;20300&quot; value=&quot;Slide 2 - &amp;quot;Introduction&amp;quot;&quot;/&gt;&lt;property id=&quot;20307&quot; value=&quot;526&quot;/&gt;&lt;/object&gt;&lt;object type=&quot;3&quot; unique_id=&quot;10005&quot;&gt;&lt;property id=&quot;20148&quot; value=&quot;5&quot;/&gt;&lt;property id=&quot;20300&quot; value=&quot;Slide 3 - &amp;quot;Pedagogy&amp;quot;&quot;/&gt;&lt;property id=&quot;20307&quot; value=&quot;527&quot;/&gt;&lt;/object&gt;&lt;object type=&quot;3&quot; unique_id=&quot;10006&quot;&gt;&lt;property id=&quot;20148&quot; value=&quot;5&quot;/&gt;&lt;property id=&quot;20300&quot; value=&quot;Slide 4 - &amp;quot;Pre-requisites&amp;quot;&quot;/&gt;&lt;property id=&quot;20307&quot; value=&quot;528&quot;/&gt;&lt;/object&gt;&lt;object type=&quot;3&quot; unique_id=&quot;10007&quot;&gt;&lt;property id=&quot;20148&quot; value=&quot;5&quot;/&gt;&lt;property id=&quot;20300&quot; value=&quot;Slide 5 - &amp;quot;Evaluation&amp;quot;&quot;/&gt;&lt;property id=&quot;20307&quot; value=&quot;529&quot;/&gt;&lt;/object&gt;&lt;object type=&quot;3&quot; unique_id=&quot;10008&quot;&gt;&lt;property id=&quot;20148&quot; value=&quot;5&quot;/&gt;&lt;property id=&quot;20300&quot; value=&quot;Slide 6 - &amp;quot;Learning outcomes&amp;quot;&quot;/&gt;&lt;property id=&quot;20307&quot; value=&quot;540&quot;/&gt;&lt;/object&gt;&lt;object type=&quot;3&quot; unique_id=&quot;10009&quot;&gt;&lt;property id=&quot;20148&quot; value=&quot;5&quot;/&gt;&lt;property id=&quot;20300&quot; value=&quot;Slide 7&quot;/&gt;&lt;property id=&quot;20307&quot; value=&quot;289&quot;/&gt;&lt;/object&gt;&lt;object type=&quot;3&quot; unique_id=&quot;10010&quot;&gt;&lt;property id=&quot;20148&quot; value=&quot;5&quot;/&gt;&lt;property id=&quot;20300&quot; value=&quot;Slide 8 - &amp;quot;HTML | Agenda&amp;quot;&quot;/&gt;&lt;property id=&quot;20307&quot; value=&quot;524&quot;/&gt;&lt;/object&gt;&lt;object type=&quot;3&quot; unique_id=&quot;10012&quot;&gt;&lt;property id=&quot;20148&quot; value=&quot;5&quot;/&gt;&lt;property id=&quot;20300&quot; value=&quot;Slide 11 - &amp;quot;HTML | Elements&amp;quot;&quot;/&gt;&lt;property id=&quot;20307&quot; value=&quot;396&quot;/&gt;&lt;/object&gt;&lt;object type=&quot;3&quot; unique_id=&quot;10013&quot;&gt;&lt;property id=&quot;20148&quot; value=&quot;5&quot;/&gt;&lt;property id=&quot;20300&quot; value=&quot;Slide 10 - &amp;quot;HTML | Skeleton &amp;quot;&quot;/&gt;&lt;property id=&quot;20307&quot; value=&quot;441&quot;/&gt;&lt;/object&gt;&lt;object type=&quot;3&quot; unique_id=&quot;10014&quot;&gt;&lt;property id=&quot;20148&quot; value=&quot;5&quot;/&gt;&lt;property id=&quot;20300&quot; value=&quot;Slide 12 - &amp;quot;HTML | Elements: &amp;lt;head&amp;gt; and &amp;lt;body&amp;gt;&amp;quot;&quot;/&gt;&lt;property id=&quot;20307&quot; value=&quot;444&quot;/&gt;&lt;/object&gt;&lt;object type=&quot;3&quot; unique_id=&quot;10018&quot;&gt;&lt;property id=&quot;20148&quot; value=&quot;5&quot;/&gt;&lt;property id=&quot;20300&quot; value=&quot;Slide 16 - &amp;quot;HTML | Blocks and Inline Elements&amp;quot;&quot;/&gt;&lt;property id=&quot;20307&quot; value=&quot;440&quot;/&gt;&lt;/object&gt;&lt;object type=&quot;3&quot; unique_id=&quot;10019&quot;&gt;&lt;property id=&quot;20148&quot; value=&quot;5&quot;/&gt;&lt;property id=&quot;20300&quot; value=&quot;Slide 17 - &amp;quot; Comments&amp;quot;&quot;/&gt;&lt;property id=&quot;20307&quot; value=&quot;442&quot;/&gt;&lt;/object&gt;&lt;object type=&quot;3&quot; unique_id=&quot;10020&quot;&gt;&lt;property id=&quot;20148&quot; value=&quot;5&quot;/&gt;&lt;property id=&quot;20300&quot; value=&quot;Slide 18 - &amp;quot; Case Sensitivity &amp;quot;&quot;/&gt;&lt;property id=&quot;20307&quot; value=&quot;443&quot;/&gt;&lt;/object&gt;&lt;object type=&quot;3&quot; unique_id=&quot;10021&quot;&gt;&lt;property id=&quot;20148&quot; value=&quot;5&quot;/&gt;&lt;property id=&quot;20300&quot; value=&quot;Slide 19 - &amp;quot;Exercise&amp;amp;#x09;&amp;amp;#x09;&amp;amp;#x09;&amp;amp;#x09;&amp;amp;#x09;Time: 5 Min&amp;quot;&quot;/&gt;&lt;property id=&quot;20307&quot; value=&quot;504&quot;/&gt;&lt;/object&gt;&lt;object type=&quot;3&quot; unique_id=&quot;10022&quot;&gt;&lt;property id=&quot;20148&quot; value=&quot;5&quot;/&gt;&lt;property id=&quot;20300&quot; value=&quot;Slide 20 - &amp;quot; HTML Formatting Tags&amp;quot;&quot;/&gt;&lt;property id=&quot;20307&quot; value=&quot;446&quot;/&gt;&lt;/object&gt;&lt;object type=&quot;3&quot; unique_id=&quot;10023&quot;&gt;&lt;property id=&quot;20148&quot; value=&quot;5&quot;/&gt;&lt;property id=&quot;20300&quot; value=&quot;Slide 21 - &amp;quot;Style Attribute&amp;quot;&quot;/&gt;&lt;property id=&quot;20307&quot; value=&quot;469&quot;/&gt;&lt;/object&gt;&lt;object type=&quot;3&quot; unique_id=&quot;10024&quot;&gt;&lt;property id=&quot;20148&quot; value=&quot;5&quot;/&gt;&lt;property id=&quot;20300&quot; value=&quot;Slide 22 - &amp;quot;Applying Colors to the Page &amp;quot;&quot;/&gt;&lt;property id=&quot;20307&quot; value=&quot;470&quot;/&gt;&lt;/object&gt;&lt;object type=&quot;3&quot; unique_id=&quot;10025&quot;&gt;&lt;property id=&quot;20148&quot; value=&quot;5&quot;/&gt;&lt;property id=&quot;20300&quot; value=&quot;Slide 23 - &amp;quot;Align Attribute&amp;quot;&quot;/&gt;&lt;property id=&quot;20307&quot; value=&quot;471&quot;/&gt;&lt;/object&gt;&lt;object type=&quot;3&quot; unique_id=&quot;10026&quot;&gt;&lt;property id=&quot;20148&quot; value=&quot;5&quot;/&gt;&lt;property id=&quot;20300&quot; value=&quot;Slide 24 - &amp;quot;Exercise&amp;amp;#x09;&amp;amp;#x09;&amp;amp;#x09;&amp;amp;#x09;&amp;amp;#x09;Time:15 min&amp;quot;&quot;/&gt;&lt;property id=&quot;20307&quot; value=&quot;510&quot;/&gt;&lt;/object&gt;&lt;object type=&quot;3&quot; unique_id=&quot;10027&quot;&gt;&lt;property id=&quot;20148&quot; value=&quot;5&quot;/&gt;&lt;property id=&quot;20300&quot; value=&quot;Slide 25 - &amp;quot;Links&amp;quot;&quot;/&gt;&lt;property id=&quot;20307&quot; value=&quot;447&quot;/&gt;&lt;/object&gt;&lt;object type=&quot;3&quot; unique_id=&quot;10028&quot;&gt;&lt;property id=&quot;20148&quot; value=&quot;5&quot;/&gt;&lt;property id=&quot;20300&quot; value=&quot;Slide 26 - &amp;quot;Text Link&amp;quot;&quot;/&gt;&lt;property id=&quot;20307&quot; value=&quot;448&quot;/&gt;&lt;/object&gt;&lt;object type=&quot;3&quot; unique_id=&quot;10029&quot;&gt;&lt;property id=&quot;20148&quot; value=&quot;5&quot;/&gt;&lt;property id=&quot;20300&quot; value=&quot;Slide 27 - &amp;quot;Text Link (Contd..)&amp;quot;&quot;/&gt;&lt;property id=&quot;20307&quot; value=&quot;449&quot;/&gt;&lt;/object&gt;&lt;object type=&quot;3&quot; unique_id=&quot;10030&quot;&gt;&lt;property id=&quot;20148&quot; value=&quot;5&quot;/&gt;&lt;property id=&quot;20300&quot; value=&quot;Slide 28 - &amp;quot;Absolute vs. Relative Paths&amp;quot;&quot;/&gt;&lt;property id=&quot;20307&quot; value=&quot;450&quot;/&gt;&lt;/object&gt;&lt;object type=&quot;3&quot; unique_id=&quot;10031&quot;&gt;&lt;property id=&quot;20148&quot; value=&quot;5&quot;/&gt;&lt;property id=&quot;20300&quot; value=&quot;Slide 29 - &amp;quot; Email Links&amp;quot;&quot;/&gt;&lt;property id=&quot;20307&quot; value=&quot;451&quot;/&gt;&lt;/object&gt;&lt;object type=&quot;3&quot; unique_id=&quot;10032&quot;&gt;&lt;property id=&quot;20148&quot; value=&quot;5&quot;/&gt;&lt;property id=&quot;20300&quot; value=&quot;Slide 30 - &amp;quot;Adding Bookmark&amp;quot;&quot;/&gt;&lt;property id=&quot;20307&quot; value=&quot;452&quot;/&gt;&lt;/object&gt;&lt;object type=&quot;3&quot; unique_id=&quot;10033&quot;&gt;&lt;property id=&quot;20148&quot; value=&quot;5&quot;/&gt;&lt;property id=&quot;20300&quot; value=&quot;Slide 31 - &amp;quot;Exercise&amp;amp;#x09;&amp;amp;#x09;&amp;amp;#x09;&amp;amp;#x09;&amp;amp;#x09;Time:15 min&amp;quot;&quot;/&gt;&lt;property id=&quot;20307&quot; value=&quot;511&quot;/&gt;&lt;/object&gt;&lt;object type=&quot;3&quot; unique_id=&quot;10034&quot;&gt;&lt;property id=&quot;20148&quot; value=&quot;5&quot;/&gt;&lt;property id=&quot;20300&quot; value=&quot;Slide 32 - &amp;quot;iframe&amp;quot;&quot;/&gt;&lt;property id=&quot;20307&quot; value=&quot;538&quot;/&gt;&lt;/object&gt;&lt;object type=&quot;3&quot; unique_id=&quot;10035&quot;&gt;&lt;property id=&quot;20148&quot; value=&quot;5&quot;/&gt;&lt;property id=&quot;20300&quot; value=&quot;Slide 33 - &amp;quot;Exercise&amp;quot;&quot;/&gt;&lt;property id=&quot;20307&quot; value=&quot;541&quot;/&gt;&lt;/object&gt;&lt;object type=&quot;3&quot; unique_id=&quot;10036&quot;&gt;&lt;property id=&quot;20148&quot; value=&quot;5&quot;/&gt;&lt;property id=&quot;20300&quot; value=&quot;Slide 34 - &amp;quot;Lists&amp;quot;&quot;/&gt;&lt;property id=&quot;20307&quot; value=&quot;453&quot;/&gt;&lt;/object&gt;&lt;object type=&quot;3&quot; unique_id=&quot;10037&quot;&gt;&lt;property id=&quot;20148&quot; value=&quot;5&quot;/&gt;&lt;property id=&quot;20300&quot; value=&quot;Slide 35 - &amp;quot;Ordered Lists (ol)&amp;quot;&quot;/&gt;&lt;property id=&quot;20307&quot; value=&quot;455&quot;/&gt;&lt;/object&gt;&lt;object type=&quot;3&quot; unique_id=&quot;10038&quot;&gt;&lt;property id=&quot;20148&quot; value=&quot;5&quot;/&gt;&lt;property id=&quot;20300&quot; value=&quot;Slide 36 - &amp;quot;Unordered Lists (ul)&amp;quot;&quot;/&gt;&lt;property id=&quot;20307&quot; value=&quot;532&quot;/&gt;&lt;/object&gt;&lt;object type=&quot;3&quot; unique_id=&quot;10039&quot;&gt;&lt;property id=&quot;20148&quot; value=&quot;5&quot;/&gt;&lt;property id=&quot;20300&quot; value=&quot;Slide 37 - &amp;quot;Definition Lists (dl)&amp;quot;&quot;/&gt;&lt;property id=&quot;20307&quot; value=&quot;456&quot;/&gt;&lt;/object&gt;&lt;object type=&quot;3&quot; unique_id=&quot;10040&quot;&gt;&lt;property id=&quot;20148&quot; value=&quot;5&quot;/&gt;&lt;property id=&quot;20300&quot; value=&quot;Slide 38 - &amp;quot;Div&amp;quot;&quot;/&gt;&lt;property id=&quot;20307&quot; value=&quot;533&quot;/&gt;&lt;/object&gt;&lt;object type=&quot;3&quot; unique_id=&quot;10041&quot;&gt;&lt;property id=&quot;20148&quot; value=&quot;5&quot;/&gt;&lt;property id=&quot;20300&quot; value=&quot;Slide 39 - &amp;quot;Span&amp;quot;&quot;/&gt;&lt;property id=&quot;20307&quot; value=&quot;534&quot;/&gt;&lt;/object&gt;&lt;object type=&quot;3&quot; unique_id=&quot;10042&quot;&gt;&lt;property id=&quot;20148&quot; value=&quot;5&quot;/&gt;&lt;property id=&quot;20300&quot; value=&quot;Slide 40 - &amp;quot;Exercise&amp;amp;#x09;&amp;amp;#x09;&amp;amp;#x09;&amp;amp;#x09;&amp;amp;#x09;Time:20 min&amp;quot;&quot;/&gt;&lt;property id=&quot;20307&quot; value=&quot;537&quot;/&gt;&lt;/object&gt;&lt;object type=&quot;3&quot; unique_id=&quot;10043&quot;&gt;&lt;property id=&quot;20148&quot; value=&quot;5&quot;/&gt;&lt;property id=&quot;20300&quot; value=&quot;Slide 41 - &amp;quot;Tables&amp;quot;&quot;/&gt;&lt;property id=&quot;20307&quot; value=&quot;457&quot;/&gt;&lt;/object&gt;&lt;object type=&quot;3&quot; unique_id=&quot;10044&quot;&gt;&lt;property id=&quot;20148&quot; value=&quot;5&quot;/&gt;&lt;property id=&quot;20300&quot; value=&quot;Slide 42 - &amp;quot;Tables ( Contd..)&amp;quot;&quot;/&gt;&lt;property id=&quot;20307&quot; value=&quot;458&quot;/&gt;&lt;/object&gt;&lt;object type=&quot;3&quot; unique_id=&quot;10045&quot;&gt;&lt;property id=&quot;20148&quot; value=&quot;5&quot;/&gt;&lt;property id=&quot;20300&quot; value=&quot;Slide 43 - &amp;quot;Creating table&amp;quot;&quot;/&gt;&lt;property id=&quot;20307&quot; value=&quot;459&quot;/&gt;&lt;/object&gt;&lt;object type=&quot;3&quot; unique_id=&quot;10046&quot;&gt;&lt;property id=&quot;20148&quot; value=&quot;5&quot;/&gt;&lt;property id=&quot;20300&quot; value=&quot;Slide 44 - &amp;quot;Table Header and Border Attribute&amp;quot;&quot;/&gt;&lt;property id=&quot;20307&quot; value=&quot;460&quot;/&gt;&lt;/object&gt;&lt;object type=&quot;3&quot; unique_id=&quot;10047&quot;&gt;&lt;property id=&quot;20148&quot; value=&quot;5&quot;/&gt;&lt;property id=&quot;20300&quot; value=&quot;Slide 45 - &amp;quot;Table Attributes&amp;quot;&quot;/&gt;&lt;property id=&quot;20307&quot; value=&quot;461&quot;/&gt;&lt;/object&gt;&lt;object type=&quot;3&quot; unique_id=&quot;10048&quot;&gt;&lt;property id=&quot;20148&quot; value=&quot;5&quot;/&gt;&lt;property id=&quot;20300&quot; value=&quot;Slide 46 - &amp;quot;Exercise&amp;amp;#x09;&amp;amp;#x09;&amp;amp;#x09;&amp;amp;#x09;&amp;amp;#x09;Time:20 min&amp;quot;&quot;/&gt;&lt;property id=&quot;20307&quot; value=&quot;506&quot;/&gt;&lt;/object&gt;&lt;object type=&quot;3&quot; unique_id=&quot;10049&quot;&gt;&lt;property id=&quot;20148&quot; value=&quot;5&quot;/&gt;&lt;property id=&quot;20300&quot; value=&quot;Slide 47 - &amp;quot;Exercise&amp;amp;#x09;&amp;amp;#x09;&amp;amp;#x09;&amp;amp;#x09;&amp;amp;#x09;Time:30 min&amp;quot;&quot;/&gt;&lt;property id=&quot;20307&quot; value=&quot;512&quot;/&gt;&lt;/object&gt;&lt;object type=&quot;3&quot; unique_id=&quot;10050&quot;&gt;&lt;property id=&quot;20148&quot; value=&quot;5&quot;/&gt;&lt;property id=&quot;20300&quot; value=&quot;Slide 48 - &amp;quot;Forms&amp;quot;&quot;/&gt;&lt;property id=&quot;20307&quot; value=&quot;462&quot;/&gt;&lt;/object&gt;&lt;object type=&quot;3&quot; unique_id=&quot;10051&quot;&gt;&lt;property id=&quot;20148&quot; value=&quot;5&quot;/&gt;&lt;property id=&quot;20300&quot; value=&quot;Slide 49 - &amp;quot;Text Fields and Password Fields&amp;quot;&quot;/&gt;&lt;property id=&quot;20307&quot; value=&quot;463&quot;/&gt;&lt;/object&gt;&lt;object type=&quot;3&quot; unique_id=&quot;10052&quot;&gt;&lt;property id=&quot;20148&quot; value=&quot;5&quot;/&gt;&lt;property id=&quot;20300&quot; value=&quot;Slide 50 - &amp;quot;Radio Buttons and Checkboxes&amp;quot;&quot;/&gt;&lt;property id=&quot;20307&quot; value=&quot;464&quot;/&gt;&lt;/object&gt;&lt;object type=&quot;3&quot; unique_id=&quot;10053&quot;&gt;&lt;property id=&quot;20148&quot; value=&quot;5&quot;/&gt;&lt;property id=&quot;20300&quot; value=&quot;Slide 51 - &amp;quot;Select Tag&amp;quot;&quot;/&gt;&lt;property id=&quot;20307&quot; value=&quot;503&quot;/&gt;&lt;/object&gt;&lt;object type=&quot;3&quot; unique_id=&quot;10054&quot;&gt;&lt;property id=&quot;20148&quot; value=&quot;5&quot;/&gt;&lt;property id=&quot;20300&quot; value=&quot;Slide 52 - &amp;quot;Submit Button&amp;quot;&quot;/&gt;&lt;property id=&quot;20307&quot; value=&quot;465&quot;/&gt;&lt;/object&gt;&lt;object type=&quot;3&quot; unique_id=&quot;10055&quot;&gt;&lt;property id=&quot;20148&quot; value=&quot;5&quot;/&gt;&lt;property id=&quot;20300&quot; value=&quot;Slide 53 - &amp;quot; How HTML Forms Work&amp;quot;&quot;/&gt;&lt;property id=&quot;20307&quot; value=&quot;466&quot;/&gt;&lt;/object&gt;&lt;object type=&quot;3&quot; unique_id=&quot;10056&quot;&gt;&lt;property id=&quot;20148&quot; value=&quot;5&quot;/&gt;&lt;property id=&quot;20300&quot; value=&quot;Slide 54 - &amp;quot;Form Attributes&amp;quot;&quot;/&gt;&lt;property id=&quot;20307&quot; value=&quot;467&quot;/&gt;&lt;/object&gt;&lt;object type=&quot;3&quot; unique_id=&quot;10057&quot;&gt;&lt;property id=&quot;20148&quot; value=&quot;5&quot;/&gt;&lt;property id=&quot;20300&quot; value=&quot;Slide 55 - &amp;quot;Get vs Post&amp;quot;&quot;/&gt;&lt;property id=&quot;20307&quot; value=&quot;468&quot;/&gt;&lt;/object&gt;&lt;object type=&quot;3&quot; unique_id=&quot;10058&quot;&gt;&lt;property id=&quot;20148&quot; value=&quot;5&quot;/&gt;&lt;property id=&quot;20300&quot; value=&quot;Slide 56 - &amp;quot;Exercise&amp;amp;#x09;&amp;amp;#x09;&amp;amp;#x09;&amp;amp;#x09;&amp;amp;#x09;Time:30 min&amp;quot;&quot;/&gt;&lt;property id=&quot;20307&quot; value=&quot;426&quot;/&gt;&lt;/object&gt;&lt;object type=&quot;3&quot; unique_id=&quot;10059&quot;&gt;&lt;property id=&quot;20148&quot; value=&quot;5&quot;/&gt;&lt;property id=&quot;20300&quot; value=&quot;Slide 57 - &amp;quot;Let us revise&amp;quot;&quot;/&gt;&lt;property id=&quot;20307&quot; value=&quot;427&quot;/&gt;&lt;/object&gt;&lt;object type=&quot;3&quot; unique_id=&quot;10060&quot;&gt;&lt;property id=&quot;20148&quot; value=&quot;5&quot;/&gt;&lt;property id=&quot;20300&quot; value=&quot;Slide 58 - &amp;quot;Let us revise&amp;quot;&quot;/&gt;&lt;property id=&quot;20307&quot; value=&quot;472&quot;/&gt;&lt;/object&gt;&lt;object type=&quot;3&quot; unique_id=&quot;10061&quot;&gt;&lt;property id=&quot;20148&quot; value=&quot;5&quot;/&gt;&lt;property id=&quot;20300&quot; value=&quot;Slide 59 - &amp;quot;Let us revise&amp;quot;&quot;/&gt;&lt;property id=&quot;20307&quot; value=&quot;473&quot;/&gt;&lt;/object&gt;&lt;object type=&quot;3&quot; unique_id=&quot;10062&quot;&gt;&lt;property id=&quot;20148&quot; value=&quot;5&quot;/&gt;&lt;property id=&quot;20300&quot; value=&quot;Slide 60 - &amp;quot;Quiz&amp;quot;&quot;/&gt;&lt;property id=&quot;20307&quot; value=&quot;428&quot;/&gt;&lt;/object&gt;&lt;object type=&quot;3&quot; unique_id=&quot;10063&quot;&gt;&lt;property id=&quot;20148&quot; value=&quot;5&quot;/&gt;&lt;property id=&quot;20300&quot; value=&quot;Slide 61 - &amp;quot;Exercise&amp;amp;#x09;&amp;amp;#x09;&amp;amp;#x09;&amp;amp;#x09;&amp;amp;#x09;Time:30 min&amp;quot;&quot;/&gt;&lt;property id=&quot;20307&quot; value=&quot;507&quot;/&gt;&lt;/object&gt;&lt;object type=&quot;3&quot; unique_id=&quot;10064&quot;&gt;&lt;property id=&quot;20148&quot; value=&quot;5&quot;/&gt;&lt;property id=&quot;20300&quot; value=&quot;Slide 62&quot;/&gt;&lt;property id=&quot;20307&quot; value=&quot;476&quot;/&gt;&lt;/object&gt;&lt;object type=&quot;3&quot; unique_id=&quot;10065&quot;&gt;&lt;property id=&quot;20148&quot; value=&quot;5&quot;/&gt;&lt;property id=&quot;20300&quot; value=&quot;Slide 63 - &amp;quot;Agenda&amp;quot;&quot;/&gt;&lt;property id=&quot;20307&quot; value=&quot;525&quot;/&gt;&lt;/object&gt;&lt;object type=&quot;3&quot; unique_id=&quot;10066&quot;&gt;&lt;property id=&quot;20148&quot; value=&quot;5&quot;/&gt;&lt;property id=&quot;20300&quot; value=&quot;Slide 64 - &amp;quot;Introduction&amp;quot;&quot;/&gt;&lt;property id=&quot;20307&quot; value=&quot;477&quot;/&gt;&lt;/object&gt;&lt;object type=&quot;3&quot; unique_id=&quot;10067&quot;&gt;&lt;property id=&quot;20148&quot; value=&quot;5&quot;/&gt;&lt;property id=&quot;20300&quot; value=&quot;Slide 65 - &amp;quot;Uses of JavaScript&amp;quot;&quot;/&gt;&lt;property id=&quot;20307&quot; value=&quot;478&quot;/&gt;&lt;/object&gt;&lt;object type=&quot;3&quot; unique_id=&quot;10068&quot;&gt;&lt;property id=&quot;20148&quot; value=&quot;5&quot;/&gt;&lt;property id=&quot;20300&quot; value=&quot;Slide 66 - &amp;quot;Where to Put JavaScript&amp;quot;&quot;/&gt;&lt;property id=&quot;20307&quot; value=&quot;479&quot;/&gt;&lt;/object&gt;&lt;object type=&quot;3&quot; unique_id=&quot;10069&quot;&gt;&lt;property id=&quot;20148&quot; value=&quot;5&quot;/&gt;&lt;property id=&quot;20300&quot; value=&quot;Slide 67 - &amp;quot;JavaScript from External Files&amp;quot;&quot;/&gt;&lt;property id=&quot;20307&quot; value=&quot;480&quot;/&gt;&lt;/object&gt;&lt;object type=&quot;3&quot; unique_id=&quot;10070&quot;&gt;&lt;property id=&quot;20148&quot; value=&quot;5&quot;/&gt;&lt;property id=&quot;20300&quot; value=&quot;Slide 68 - &amp;quot;JavaScript Popup Boxes&amp;quot;&quot;/&gt;&lt;property id=&quot;20307&quot; value=&quot;519&quot;/&gt;&lt;/object&gt;&lt;object type=&quot;3&quot; unique_id=&quot;10071&quot;&gt;&lt;property id=&quot;20148&quot; value=&quot;5&quot;/&gt;&lt;property id=&quot;20300&quot; value=&quot;Slide 69 - &amp;quot;Exercise&amp;amp;#x09;&amp;amp;#x09;&amp;amp;#x09;&amp;amp;#x09;&amp;amp;#x09;Time: 10 min&amp;quot;&quot;/&gt;&lt;property id=&quot;20307&quot; value=&quot;520&quot;/&gt;&lt;/object&gt;&lt;object type=&quot;3&quot; unique_id=&quot;10072&quot;&gt;&lt;property id=&quot;20148&quot; value=&quot;5&quot;/&gt;&lt;property id=&quot;20300&quot; value=&quot;Slide 70 - &amp;quot;Data types and Variables&amp;quot;&quot;/&gt;&lt;property id=&quot;20307&quot; value=&quot;481&quot;/&gt;&lt;/object&gt;&lt;object type=&quot;3&quot; unique_id=&quot;10073&quot;&gt;&lt;property id=&quot;20148&quot; value=&quot;5&quot;/&gt;&lt;property id=&quot;20300&quot; value=&quot;Slide 71 - &amp;quot;Datatype Conversion&amp;quot;&quot;/&gt;&lt;property id=&quot;20307&quot; value=&quot;482&quot;/&gt;&lt;/object&gt;&lt;object type=&quot;3&quot; unique_id=&quot;10074&quot;&gt;&lt;property id=&quot;20148&quot; value=&quot;5&quot;/&gt;&lt;property id=&quot;20300&quot; value=&quot;Slide 72 - &amp;quot;Special Operators&amp;quot;&quot;/&gt;&lt;property id=&quot;20307&quot; value=&quot;483&quot;/&gt;&lt;/object&gt;&lt;object type=&quot;3&quot; unique_id=&quot;10075&quot;&gt;&lt;property id=&quot;20148&quot; value=&quot;5&quot;/&gt;&lt;property id=&quot;20300&quot; value=&quot;Slide 73 - &amp;quot;Java Script Syntax&amp;quot;&quot;/&gt;&lt;property id=&quot;20307&quot; value=&quot;484&quot;/&gt;&lt;/object&gt;&lt;object type=&quot;3&quot; unique_id=&quot;10076&quot;&gt;&lt;property id=&quot;20148&quot; value=&quot;5&quot;/&gt;&lt;property id=&quot;20300&quot; value=&quot;Slide 74 - &amp;quot;Java Script Syntax (Contd..)&amp;quot;&quot;/&gt;&lt;property id=&quot;20307&quot; value=&quot;485&quot;/&gt;&lt;/object&gt;&lt;object type=&quot;3&quot; unique_id=&quot;10077&quot;&gt;&lt;property id=&quot;20148&quot; value=&quot;5&quot;/&gt;&lt;property id=&quot;20300&quot; value=&quot;Slide 75 - &amp;quot;Java Script Syntax (Contd..)&amp;quot;&quot;/&gt;&lt;property id=&quot;20307&quot; value=&quot;486&quot;/&gt;&lt;/object&gt;&lt;object type=&quot;3&quot; unique_id=&quot;10078&quot;&gt;&lt;property id=&quot;20148&quot; value=&quot;5&quot;/&gt;&lt;property id=&quot;20300&quot; value=&quot;Slide 76 - &amp;quot;Exercise&amp;amp;#x09;&amp;amp;#x09;&amp;amp;#x09;&amp;amp;#x09;&amp;amp;#x09; Time: 10 min&amp;quot;&quot;/&gt;&lt;property id=&quot;20307&quot; value=&quot;514&quot;/&gt;&lt;/object&gt;&lt;object type=&quot;3&quot; unique_id=&quot;10079&quot;&gt;&lt;property id=&quot;20148&quot; value=&quot;5&quot;/&gt;&lt;property id=&quot;20300&quot; value=&quot;Slide 77 - &amp;quot;Exercise&amp;amp;#x09;&amp;amp;#x09;&amp;amp;#x09;&amp;amp;#x09;&amp;amp;#x09; Time: 10 min&amp;quot;&quot;/&gt;&lt;property id=&quot;20307&quot; value=&quot;531&quot;/&gt;&lt;/object&gt;&lt;object type=&quot;3&quot; unique_id=&quot;10080&quot;&gt;&lt;property id=&quot;20148&quot; value=&quot;5&quot;/&gt;&lt;property id=&quot;20300&quot; value=&quot;Slide 78 - &amp;quot;Document Object Model&amp;quot;&quot;/&gt;&lt;property id=&quot;20307&quot; value=&quot;487&quot;/&gt;&lt;/object&gt;&lt;object type=&quot;3&quot; unique_id=&quot;10081&quot;&gt;&lt;property id=&quot;20148&quot; value=&quot;5&quot;/&gt;&lt;property id=&quot;20300&quot; value=&quot;Slide 79 - &amp;quot;Important DOM API&amp;quot;&quot;/&gt;&lt;property id=&quot;20307&quot; value=&quot;488&quot;/&gt;&lt;/object&gt;&lt;object type=&quot;3&quot; unique_id=&quot;10082&quot;&gt;&lt;property id=&quot;20148&quot; value=&quot;5&quot;/&gt;&lt;property id=&quot;20300&quot; value=&quot;Slide 80 - &amp;quot;Event and Event Handlers&amp;quot;&quot;/&gt;&lt;property id=&quot;20307&quot; value=&quot;490&quot;/&gt;&lt;/object&gt;&lt;object type=&quot;3&quot; unique_id=&quot;10083&quot;&gt;&lt;property id=&quot;20148&quot; value=&quot;5&quot;/&gt;&lt;property id=&quot;20300&quot; value=&quot;Slide 81 - &amp;quot;Handling a Window Event&amp;quot;&quot;/&gt;&lt;property id=&quot;20307&quot; value=&quot;491&quot;/&gt;&lt;/object&gt;&lt;object type=&quot;3&quot; unique_id=&quot;10084&quot;&gt;&lt;property id=&quot;20148&quot; value=&quot;5&quot;/&gt;&lt;property id=&quot;20300&quot; value=&quot;Slide 82 - &amp;quot;Handling a Window Event (Contd..)&amp;quot;&quot;/&gt;&lt;property id=&quot;20307&quot; value=&quot;492&quot;/&gt;&lt;/object&gt;&lt;object type=&quot;3&quot; unique_id=&quot;10085&quot;&gt;&lt;property id=&quot;20148&quot; value=&quot;5&quot;/&gt;&lt;property id=&quot;20300&quot; value=&quot;Slide 83 - &amp;quot;onSubmit&amp;quot;&quot;/&gt;&lt;property id=&quot;20307&quot; value=&quot;493&quot;/&gt;&lt;/object&gt;&lt;object type=&quot;3&quot; unique_id=&quot;10086&quot;&gt;&lt;property id=&quot;20148&quot; value=&quot;5&quot;/&gt;&lt;property id=&quot;20300&quot; value=&quot;Slide 84 - &amp;quot;Exercise&amp;amp;#x09;&amp;amp;#x09;&amp;amp;#x09;&amp;amp;#x09;&amp;amp;#x09; Time: 5 min&amp;quot;&quot;/&gt;&lt;property id=&quot;20307&quot; value=&quot;523&quot;/&gt;&lt;/object&gt;&lt;object type=&quot;3&quot; unique_id=&quot;10087&quot;&gt;&lt;property id=&quot;20148&quot; value=&quot;5&quot;/&gt;&lt;property id=&quot;20300&quot; value=&quot;Slide 85 - &amp;quot;Exercise&amp;amp;#x09;&amp;amp;#x09;&amp;amp;#x09;&amp;amp;#x09;&amp;amp;#x09; Time: 10 min&amp;quot;&quot;/&gt;&lt;property id=&quot;20307&quot; value=&quot;522&quot;/&gt;&lt;/object&gt;&lt;object type=&quot;3&quot; unique_id=&quot;10088&quot;&gt;&lt;property id=&quot;20148&quot; value=&quot;5&quot;/&gt;&lt;property id=&quot;20300&quot; value=&quot;Slide 86 - &amp;quot;Exercise&amp;amp;#x09;&amp;amp;#x09;&amp;amp;#x09;&amp;amp;#x09;&amp;amp;#x09; Time: 10 min&amp;quot;&quot;/&gt;&lt;property id=&quot;20307&quot; value=&quot;530&quot;/&gt;&lt;/object&gt;&lt;object type=&quot;3&quot; unique_id=&quot;10089&quot;&gt;&lt;property id=&quot;20148&quot; value=&quot;5&quot;/&gt;&lt;property id=&quot;20300&quot; value=&quot;Slide 87 - &amp;quot;Handling Error Events&amp;quot;&quot;/&gt;&lt;property id=&quot;20307&quot; value=&quot;494&quot;/&gt;&lt;/object&gt;&lt;object type=&quot;3&quot; unique_id=&quot;10090&quot;&gt;&lt;property id=&quot;20148&quot; value=&quot;5&quot;/&gt;&lt;property id=&quot;20300&quot; value=&quot;Slide 88 - &amp;quot;The event Object&amp;quot;&quot;/&gt;&lt;property id=&quot;20307&quot; value=&quot;495&quot;/&gt;&lt;/object&gt;&lt;object type=&quot;3&quot; unique_id=&quot;10091&quot;&gt;&lt;property id=&quot;20148&quot; value=&quot;5&quot;/&gt;&lt;property id=&quot;20300&quot; value=&quot;Slide 89 - &amp;quot;The event Object (Contd..)&amp;quot;&quot;/&gt;&lt;property id=&quot;20307&quot; value=&quot;496&quot;/&gt;&lt;/object&gt;&lt;object type=&quot;3&quot; unique_id=&quot;10092&quot;&gt;&lt;property id=&quot;20148&quot; value=&quot;5&quot;/&gt;&lt;property id=&quot;20300&quot; value=&quot;Slide 90 - &amp;quot;Let us revise&amp;quot;&quot;/&gt;&lt;property id=&quot;20307&quot; value=&quot;498&quot;/&gt;&lt;/object&gt;&lt;object type=&quot;3&quot; unique_id=&quot;10093&quot;&gt;&lt;property id=&quot;20148&quot; value=&quot;5&quot;/&gt;&lt;property id=&quot;20300&quot; value=&quot;Slide 91 - &amp;quot;Let us revise&amp;quot;&quot;/&gt;&lt;property id=&quot;20307&quot; value=&quot;499&quot;/&gt;&lt;/object&gt;&lt;object type=&quot;3&quot; unique_id=&quot;10094&quot;&gt;&lt;property id=&quot;20148&quot; value=&quot;5&quot;/&gt;&lt;property id=&quot;20300&quot; value=&quot;Slide 92 - &amp;quot;Let us revise&amp;quot;&quot;/&gt;&lt;property id=&quot;20307&quot; value=&quot;500&quot;/&gt;&lt;/object&gt;&lt;object type=&quot;3&quot; unique_id=&quot;10095&quot;&gt;&lt;property id=&quot;20148&quot; value=&quot;5&quot;/&gt;&lt;property id=&quot;20300&quot; value=&quot;Slide 93 - &amp;quot;Quiz&amp;quot;&quot;/&gt;&lt;property id=&quot;20307&quot; value=&quot;501&quot;/&gt;&lt;/object&gt;&lt;object type=&quot;3&quot; unique_id=&quot;10096&quot;&gt;&lt;property id=&quot;20148&quot; value=&quot;5&quot;/&gt;&lt;property id=&quot;20300&quot; value=&quot;Slide 94 - &amp;quot;Self Study&amp;quot;&quot;/&gt;&lt;property id=&quot;20307&quot; value=&quot;536&quot;/&gt;&lt;/object&gt;&lt;object type=&quot;3&quot; unique_id=&quot;10097&quot;&gt;&lt;property id=&quot;20148&quot; value=&quot;5&quot;/&gt;&lt;property id=&quot;20300&quot; value=&quot;Slide 95 - &amp;quot;Lab Exercise&amp;quot;&quot;/&gt;&lt;property id=&quot;20307&quot; value=&quot;543&quot;/&gt;&lt;/object&gt;&lt;object type=&quot;3&quot; unique_id=&quot;10098&quot;&gt;&lt;property id=&quot;20148&quot; value=&quot;5&quot;/&gt;&lt;property id=&quot;20300&quot; value=&quot;Slide 96&quot;/&gt;&lt;property id=&quot;20307&quot; value=&quot;542&quot;/&gt;&lt;/object&gt;&lt;object type=&quot;3&quot; unique_id=&quot;10099&quot;&gt;&lt;property id=&quot;20148&quot; value=&quot;5&quot;/&gt;&lt;property id=&quot;20300&quot; value=&quot;Slide 97&quot;/&gt;&lt;property id=&quot;20307&quot; value=&quot;502&quot;/&gt;&lt;/object&gt;&lt;object type=&quot;3&quot; unique_id=&quot;11417&quot;&gt;&lt;property id=&quot;20148&quot; value=&quot;5&quot;/&gt;&lt;property id=&quot;20300&quot; value=&quot;Slide 9 - &amp;quot;HTML | Introduction – Pop up quiz!&amp;quot;&quot;/&gt;&lt;property id=&quot;20307&quot; value=&quot;544&quot;/&gt;&lt;/object&gt;&lt;object type=&quot;3&quot; unique_id=&quot;13696&quot;&gt;&lt;property id=&quot;20148&quot; value=&quot;5&quot;/&gt;&lt;property id=&quot;20300&quot; value=&quot;Slide 13 - &amp;quot;HTML Elements | The &amp;lt;body&amp;gt; Element&amp;quot;&quot;/&gt;&lt;property id=&quot;20307&quot; value=&quot;545&quot;/&gt;&lt;/object&gt;&lt;object type=&quot;3&quot; unique_id=&quot;15791&quot;&gt;&lt;property id=&quot;20148&quot; value=&quot;5&quot;/&gt;&lt;property id=&quot;20300&quot; value=&quot;Slide 14 - &amp;quot;HTML | Element Attributes&amp;quot;&quot;/&gt;&lt;property id=&quot;20307&quot; value=&quot;546&quot;/&gt;&lt;/object&gt;&lt;object type=&quot;3&quot; unique_id=&quot;17285&quot;&gt;&lt;property id=&quot;20148&quot; value=&quot;5&quot;/&gt;&lt;property id=&quot;20300&quot; value=&quot;Slide 15 - &amp;quot;Empty vs. Container Tags &amp;quot;&quot;/&gt;&lt;property id=&quot;20307&quot; value=&quot;548&quot;/&gt;&lt;/object&gt;&lt;/object&gt;&lt;object type=&quot;8&quot; unique_id=&quot;10198&quot;&gt;&lt;/object&gt;&lt;/object&gt;&lt;/database&gt;"/>
  <p:tag name="SECTOMILLISECCONVERTED" val="1"/>
</p:tagLst>
</file>

<file path=ppt/theme/theme1.xml><?xml version="1.0" encoding="utf-8"?>
<a:theme xmlns:a="http://schemas.openxmlformats.org/drawingml/2006/main" name="sapient1">
  <a:themeElements>
    <a:clrScheme name="GM Theme Colors">
      <a:dk1>
        <a:srgbClr val="355F99"/>
      </a:dk1>
      <a:lt1>
        <a:srgbClr val="5A5A5A"/>
      </a:lt1>
      <a:dk2>
        <a:srgbClr val="254D50"/>
      </a:dk2>
      <a:lt2>
        <a:srgbClr val="600617"/>
      </a:lt2>
      <a:accent1>
        <a:srgbClr val="086482"/>
      </a:accent1>
      <a:accent2>
        <a:srgbClr val="492E4D"/>
      </a:accent2>
      <a:accent3>
        <a:srgbClr val="515F8C"/>
      </a:accent3>
      <a:accent4>
        <a:srgbClr val="EEECCB"/>
      </a:accent4>
      <a:accent5>
        <a:srgbClr val="A7A37E"/>
      </a:accent5>
      <a:accent6>
        <a:srgbClr val="D9A400"/>
      </a:accent6>
      <a:hlink>
        <a:srgbClr val="F07800"/>
      </a:hlink>
      <a:folHlink>
        <a:srgbClr val="00A6AD"/>
      </a:folHlink>
    </a:clrScheme>
    <a:fontScheme name="java Trainin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bg2"/>
            </a:solidFill>
            <a:effectLst/>
            <a:latin typeface="Arial" pitchFamily="34" charset="0"/>
            <a:ea typeface="ＭＳ Ｐゴシック"/>
            <a:cs typeface="ＭＳ Ｐゴシック"/>
          </a:defRPr>
        </a:defPPr>
      </a:lstStyle>
    </a:lnDef>
  </a:objectDefaults>
  <a:extraClrSchemeLst>
    <a:extraClrScheme>
      <a:clrScheme name="Blank Presentation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568772</TotalTime>
  <Words>13588</Words>
  <Application>Microsoft Office PowerPoint</Application>
  <PresentationFormat>On-screen Show (4:3)</PresentationFormat>
  <Paragraphs>1610</Paragraphs>
  <Slides>73</Slides>
  <Notes>63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73</vt:i4>
      </vt:variant>
    </vt:vector>
  </HeadingPairs>
  <TitlesOfParts>
    <vt:vector size="82" baseType="lpstr">
      <vt:lpstr>Arial</vt:lpstr>
      <vt:lpstr>Calibri</vt:lpstr>
      <vt:lpstr>Courier New</vt:lpstr>
      <vt:lpstr>Times New Roman</vt:lpstr>
      <vt:lpstr>Trebuchet MS</vt:lpstr>
      <vt:lpstr>Wingdings</vt:lpstr>
      <vt:lpstr>Wingdings 3</vt:lpstr>
      <vt:lpstr>sapient1</vt:lpstr>
      <vt:lpstr>Facet</vt:lpstr>
      <vt:lpstr>CSS</vt:lpstr>
      <vt:lpstr>Table of Contents</vt:lpstr>
      <vt:lpstr>PowerPoint Presentation</vt:lpstr>
      <vt:lpstr>Introduction</vt:lpstr>
      <vt:lpstr>Introduction</vt:lpstr>
      <vt:lpstr>Externalizing the presentation layer - Benefits</vt:lpstr>
      <vt:lpstr>PowerPoint Presentation</vt:lpstr>
      <vt:lpstr>CSS Basics</vt:lpstr>
      <vt:lpstr>Media Types</vt:lpstr>
      <vt:lpstr>CSS At- rules</vt:lpstr>
      <vt:lpstr>Linking CSS to a Web Document</vt:lpstr>
      <vt:lpstr>Linking CSS to a Web Document</vt:lpstr>
      <vt:lpstr>Linking CSS to a Web Document</vt:lpstr>
      <vt:lpstr>Linking CSS to a Web Document</vt:lpstr>
      <vt:lpstr>Linking CSS to a Web Document</vt:lpstr>
      <vt:lpstr>CSS Syntax</vt:lpstr>
      <vt:lpstr>Writing a CSS selector</vt:lpstr>
      <vt:lpstr>User agent style sheets, User style sheets and Author style sheets</vt:lpstr>
      <vt:lpstr>The Cascade, Specificity and Inheritance</vt:lpstr>
      <vt:lpstr>Cascade – The last rule applied wins</vt:lpstr>
      <vt:lpstr>!important declaration</vt:lpstr>
      <vt:lpstr>Specificity</vt:lpstr>
      <vt:lpstr>Inheritance</vt:lpstr>
      <vt:lpstr>Common units of measurement</vt:lpstr>
      <vt:lpstr>PowerPoint Presentation</vt:lpstr>
      <vt:lpstr>Targeting Page Content</vt:lpstr>
      <vt:lpstr>Targeting page content through selectors</vt:lpstr>
      <vt:lpstr>Targeting Page Content</vt:lpstr>
      <vt:lpstr>Targeting Page Content</vt:lpstr>
      <vt:lpstr>Targeting Page Content</vt:lpstr>
      <vt:lpstr>Targeting Page Content</vt:lpstr>
      <vt:lpstr>Targeting Page Content</vt:lpstr>
      <vt:lpstr>Targeting Page Content</vt:lpstr>
      <vt:lpstr>Targeting Page Content</vt:lpstr>
      <vt:lpstr>Targeting Page Content</vt:lpstr>
      <vt:lpstr>Targeting Page Content</vt:lpstr>
      <vt:lpstr>Targeting Page Content - Exercise</vt:lpstr>
      <vt:lpstr>PowerPoint Presentation</vt:lpstr>
      <vt:lpstr>Box Model</vt:lpstr>
      <vt:lpstr>Box Model</vt:lpstr>
      <vt:lpstr>Box Model</vt:lpstr>
      <vt:lpstr>Box Model</vt:lpstr>
      <vt:lpstr>Box Model</vt:lpstr>
      <vt:lpstr>Box Model</vt:lpstr>
      <vt:lpstr>Box Model</vt:lpstr>
      <vt:lpstr>Box Model</vt:lpstr>
      <vt:lpstr>Box Model</vt:lpstr>
      <vt:lpstr>PowerPoint Presentation</vt:lpstr>
      <vt:lpstr>Basic Text Formatting (Typographical properties)</vt:lpstr>
      <vt:lpstr>Basic Text Formatting</vt:lpstr>
      <vt:lpstr>Basic Text Formatting</vt:lpstr>
      <vt:lpstr>Basic Text Formatting</vt:lpstr>
      <vt:lpstr>Basic Text Formatting</vt:lpstr>
      <vt:lpstr>Basic Text Formatting</vt:lpstr>
      <vt:lpstr>Basic Text Formatting</vt:lpstr>
      <vt:lpstr>PowerPoint Presentation</vt:lpstr>
      <vt:lpstr>Working with Color</vt:lpstr>
      <vt:lpstr>Working with Color</vt:lpstr>
      <vt:lpstr>Working with Color</vt:lpstr>
      <vt:lpstr>Working with Color</vt:lpstr>
      <vt:lpstr>Working with Color</vt:lpstr>
      <vt:lpstr>PowerPoint Presentation</vt:lpstr>
      <vt:lpstr>Layout with CSS</vt:lpstr>
      <vt:lpstr>Normal Document Flow</vt:lpstr>
      <vt:lpstr>Positioning</vt:lpstr>
      <vt:lpstr>Float</vt:lpstr>
      <vt:lpstr>Clear</vt:lpstr>
      <vt:lpstr>Two Column Layout</vt:lpstr>
      <vt:lpstr>Two Column Layout</vt:lpstr>
      <vt:lpstr>PowerPoint Presentation</vt:lpstr>
      <vt:lpstr>Debugging Session</vt:lpstr>
      <vt:lpstr>References</vt:lpstr>
      <vt:lpstr>PowerPoint Presentation</vt:lpstr>
    </vt:vector>
  </TitlesOfParts>
  <Company>Sapient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Sapient</dc:creator>
  <cp:lastModifiedBy>Kunal Kaushik</cp:lastModifiedBy>
  <cp:revision>3333</cp:revision>
  <cp:lastPrinted>2012-03-15T05:53:21Z</cp:lastPrinted>
  <dcterms:created xsi:type="dcterms:W3CDTF">2010-11-15T08:47:12Z</dcterms:created>
  <dcterms:modified xsi:type="dcterms:W3CDTF">2024-03-31T15:39:10Z</dcterms:modified>
</cp:coreProperties>
</file>