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 id="2147484085" r:id="rId2"/>
  </p:sldMasterIdLst>
  <p:notesMasterIdLst>
    <p:notesMasterId r:id="rId90"/>
  </p:notesMasterIdLst>
  <p:handoutMasterIdLst>
    <p:handoutMasterId r:id="rId91"/>
  </p:handoutMasterIdLst>
  <p:sldIdLst>
    <p:sldId id="490" r:id="rId3"/>
    <p:sldId id="478" r:id="rId4"/>
    <p:sldId id="489" r:id="rId5"/>
    <p:sldId id="445" r:id="rId6"/>
    <p:sldId id="530" r:id="rId7"/>
    <p:sldId id="531" r:id="rId8"/>
    <p:sldId id="524" r:id="rId9"/>
    <p:sldId id="525" r:id="rId10"/>
    <p:sldId id="526" r:id="rId11"/>
    <p:sldId id="479" r:id="rId12"/>
    <p:sldId id="452" r:id="rId13"/>
    <p:sldId id="453" r:id="rId14"/>
    <p:sldId id="480" r:id="rId15"/>
    <p:sldId id="454" r:id="rId16"/>
    <p:sldId id="455" r:id="rId17"/>
    <p:sldId id="456" r:id="rId18"/>
    <p:sldId id="550" r:id="rId19"/>
    <p:sldId id="471" r:id="rId20"/>
    <p:sldId id="457" r:id="rId21"/>
    <p:sldId id="481" r:id="rId22"/>
    <p:sldId id="502" r:id="rId23"/>
    <p:sldId id="482" r:id="rId24"/>
    <p:sldId id="446" r:id="rId25"/>
    <p:sldId id="450" r:id="rId26"/>
    <p:sldId id="447" r:id="rId27"/>
    <p:sldId id="448" r:id="rId28"/>
    <p:sldId id="491" r:id="rId29"/>
    <p:sldId id="492" r:id="rId30"/>
    <p:sldId id="493" r:id="rId31"/>
    <p:sldId id="497" r:id="rId32"/>
    <p:sldId id="554" r:id="rId33"/>
    <p:sldId id="494" r:id="rId34"/>
    <p:sldId id="495" r:id="rId35"/>
    <p:sldId id="523" r:id="rId36"/>
    <p:sldId id="549" r:id="rId37"/>
    <p:sldId id="483" r:id="rId38"/>
    <p:sldId id="467" r:id="rId39"/>
    <p:sldId id="470" r:id="rId40"/>
    <p:sldId id="449" r:id="rId41"/>
    <p:sldId id="520" r:id="rId42"/>
    <p:sldId id="521" r:id="rId43"/>
    <p:sldId id="522" r:id="rId44"/>
    <p:sldId id="553" r:id="rId45"/>
    <p:sldId id="542" r:id="rId46"/>
    <p:sldId id="484" r:id="rId47"/>
    <p:sldId id="551" r:id="rId48"/>
    <p:sldId id="465" r:id="rId49"/>
    <p:sldId id="468" r:id="rId50"/>
    <p:sldId id="469" r:id="rId51"/>
    <p:sldId id="541" r:id="rId52"/>
    <p:sldId id="533" r:id="rId53"/>
    <p:sldId id="534" r:id="rId54"/>
    <p:sldId id="535" r:id="rId55"/>
    <p:sldId id="536" r:id="rId56"/>
    <p:sldId id="537" r:id="rId57"/>
    <p:sldId id="538" r:id="rId58"/>
    <p:sldId id="539" r:id="rId59"/>
    <p:sldId id="485" r:id="rId60"/>
    <p:sldId id="499" r:id="rId61"/>
    <p:sldId id="500" r:id="rId62"/>
    <p:sldId id="540" r:id="rId63"/>
    <p:sldId id="486" r:id="rId64"/>
    <p:sldId id="472" r:id="rId65"/>
    <p:sldId id="475" r:id="rId66"/>
    <p:sldId id="477" r:id="rId67"/>
    <p:sldId id="476" r:id="rId68"/>
    <p:sldId id="473" r:id="rId69"/>
    <p:sldId id="474" r:id="rId70"/>
    <p:sldId id="552" r:id="rId71"/>
    <p:sldId id="532" r:id="rId72"/>
    <p:sldId id="503" r:id="rId73"/>
    <p:sldId id="517" r:id="rId74"/>
    <p:sldId id="505" r:id="rId75"/>
    <p:sldId id="529" r:id="rId76"/>
    <p:sldId id="506" r:id="rId77"/>
    <p:sldId id="507" r:id="rId78"/>
    <p:sldId id="512" r:id="rId79"/>
    <p:sldId id="513" r:id="rId80"/>
    <p:sldId id="514" r:id="rId81"/>
    <p:sldId id="515" r:id="rId82"/>
    <p:sldId id="516" r:id="rId83"/>
    <p:sldId id="545" r:id="rId84"/>
    <p:sldId id="546" r:id="rId85"/>
    <p:sldId id="547" r:id="rId86"/>
    <p:sldId id="548" r:id="rId87"/>
    <p:sldId id="543" r:id="rId88"/>
    <p:sldId id="544" r:id="rId89"/>
  </p:sldIdLst>
  <p:sldSz cx="9144000" cy="6858000" type="screen4x3"/>
  <p:notesSz cx="7010400" cy="9296400"/>
  <p:custDataLst>
    <p:tags r:id="rId92"/>
  </p:custDataLst>
  <p:defaultTextStyle>
    <a:defPPr>
      <a:defRPr lang="en-US"/>
    </a:defPPr>
    <a:lvl1pPr algn="ctr" rtl="0" eaLnBrk="0" fontAlgn="base" hangingPunct="0">
      <a:spcBef>
        <a:spcPct val="0"/>
      </a:spcBef>
      <a:spcAft>
        <a:spcPct val="0"/>
      </a:spcAft>
      <a:defRPr sz="2400" kern="1200">
        <a:solidFill>
          <a:srgbClr val="FF9900"/>
        </a:solidFill>
        <a:latin typeface="Times New Roman" pitchFamily="18" charset="0"/>
        <a:ea typeface="ＭＳ Ｐゴシック" pitchFamily="34" charset="-128"/>
        <a:cs typeface="+mn-cs"/>
      </a:defRPr>
    </a:lvl1pPr>
    <a:lvl2pPr marL="457200" algn="ctr" rtl="0" eaLnBrk="0" fontAlgn="base" hangingPunct="0">
      <a:spcBef>
        <a:spcPct val="0"/>
      </a:spcBef>
      <a:spcAft>
        <a:spcPct val="0"/>
      </a:spcAft>
      <a:defRPr sz="2400" kern="1200">
        <a:solidFill>
          <a:srgbClr val="FF9900"/>
        </a:solidFill>
        <a:latin typeface="Times New Roman" pitchFamily="18" charset="0"/>
        <a:ea typeface="ＭＳ Ｐゴシック" pitchFamily="34" charset="-128"/>
        <a:cs typeface="+mn-cs"/>
      </a:defRPr>
    </a:lvl2pPr>
    <a:lvl3pPr marL="914400" algn="ctr" rtl="0" eaLnBrk="0" fontAlgn="base" hangingPunct="0">
      <a:spcBef>
        <a:spcPct val="0"/>
      </a:spcBef>
      <a:spcAft>
        <a:spcPct val="0"/>
      </a:spcAft>
      <a:defRPr sz="2400" kern="1200">
        <a:solidFill>
          <a:srgbClr val="FF9900"/>
        </a:solidFill>
        <a:latin typeface="Times New Roman" pitchFamily="18" charset="0"/>
        <a:ea typeface="ＭＳ Ｐゴシック" pitchFamily="34" charset="-128"/>
        <a:cs typeface="+mn-cs"/>
      </a:defRPr>
    </a:lvl3pPr>
    <a:lvl4pPr marL="1371600" algn="ctr" rtl="0" eaLnBrk="0" fontAlgn="base" hangingPunct="0">
      <a:spcBef>
        <a:spcPct val="0"/>
      </a:spcBef>
      <a:spcAft>
        <a:spcPct val="0"/>
      </a:spcAft>
      <a:defRPr sz="2400" kern="1200">
        <a:solidFill>
          <a:srgbClr val="FF9900"/>
        </a:solidFill>
        <a:latin typeface="Times New Roman" pitchFamily="18" charset="0"/>
        <a:ea typeface="ＭＳ Ｐゴシック" pitchFamily="34" charset="-128"/>
        <a:cs typeface="+mn-cs"/>
      </a:defRPr>
    </a:lvl4pPr>
    <a:lvl5pPr marL="1828800" algn="ctr" rtl="0" eaLnBrk="0" fontAlgn="base" hangingPunct="0">
      <a:spcBef>
        <a:spcPct val="0"/>
      </a:spcBef>
      <a:spcAft>
        <a:spcPct val="0"/>
      </a:spcAft>
      <a:defRPr sz="2400" kern="1200">
        <a:solidFill>
          <a:srgbClr val="FF9900"/>
        </a:solidFill>
        <a:latin typeface="Times New Roman" pitchFamily="18" charset="0"/>
        <a:ea typeface="ＭＳ Ｐゴシック" pitchFamily="34" charset="-128"/>
        <a:cs typeface="+mn-cs"/>
      </a:defRPr>
    </a:lvl5pPr>
    <a:lvl6pPr marL="2286000" algn="l" defTabSz="914400" rtl="0" eaLnBrk="1" latinLnBrk="0" hangingPunct="1">
      <a:defRPr sz="2400" kern="1200">
        <a:solidFill>
          <a:srgbClr val="FF9900"/>
        </a:solidFill>
        <a:latin typeface="Times New Roman" pitchFamily="18" charset="0"/>
        <a:ea typeface="ＭＳ Ｐゴシック" pitchFamily="34" charset="-128"/>
        <a:cs typeface="+mn-cs"/>
      </a:defRPr>
    </a:lvl6pPr>
    <a:lvl7pPr marL="2743200" algn="l" defTabSz="914400" rtl="0" eaLnBrk="1" latinLnBrk="0" hangingPunct="1">
      <a:defRPr sz="2400" kern="1200">
        <a:solidFill>
          <a:srgbClr val="FF9900"/>
        </a:solidFill>
        <a:latin typeface="Times New Roman" pitchFamily="18" charset="0"/>
        <a:ea typeface="ＭＳ Ｐゴシック" pitchFamily="34" charset="-128"/>
        <a:cs typeface="+mn-cs"/>
      </a:defRPr>
    </a:lvl7pPr>
    <a:lvl8pPr marL="3200400" algn="l" defTabSz="914400" rtl="0" eaLnBrk="1" latinLnBrk="0" hangingPunct="1">
      <a:defRPr sz="2400" kern="1200">
        <a:solidFill>
          <a:srgbClr val="FF9900"/>
        </a:solidFill>
        <a:latin typeface="Times New Roman" pitchFamily="18" charset="0"/>
        <a:ea typeface="ＭＳ Ｐゴシック" pitchFamily="34" charset="-128"/>
        <a:cs typeface="+mn-cs"/>
      </a:defRPr>
    </a:lvl8pPr>
    <a:lvl9pPr marL="3657600" algn="l" defTabSz="914400" rtl="0" eaLnBrk="1" latinLnBrk="0" hangingPunct="1">
      <a:defRPr sz="2400" kern="1200">
        <a:solidFill>
          <a:srgbClr val="FF9900"/>
        </a:solidFill>
        <a:latin typeface="Times New Roman" pitchFamily="18"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9D31"/>
    <a:srgbClr val="FF9900"/>
    <a:srgbClr val="FF0000"/>
    <a:srgbClr val="5302AC"/>
    <a:srgbClr val="FFFFFF"/>
    <a:srgbClr val="CCFF99"/>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8702" autoAdjust="0"/>
    <p:restoredTop sz="89533" autoAdjust="0"/>
  </p:normalViewPr>
  <p:slideViewPr>
    <p:cSldViewPr>
      <p:cViewPr varScale="1">
        <p:scale>
          <a:sx n="101" d="100"/>
          <a:sy n="101" d="100"/>
        </p:scale>
        <p:origin x="255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41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notesMaster" Target="notesMasters/notesMaster1.xml"/><Relationship Id="rId95" Type="http://schemas.openxmlformats.org/officeDocument/2006/relationships/theme" Target="theme/theme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handoutMaster" Target="handoutMasters/handout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31D8CF-F203-4F0D-800B-552E8AC1E23D}" type="doc">
      <dgm:prSet loTypeId="urn:microsoft.com/office/officeart/2005/8/layout/hList6" loCatId="list" qsTypeId="urn:microsoft.com/office/officeart/2005/8/quickstyle/simple2" qsCatId="simple" csTypeId="urn:microsoft.com/office/officeart/2005/8/colors/accent5_3" csCatId="accent5" phldr="1"/>
      <dgm:spPr/>
      <dgm:t>
        <a:bodyPr/>
        <a:lstStyle/>
        <a:p>
          <a:endParaRPr lang="en-US"/>
        </a:p>
      </dgm:t>
    </dgm:pt>
    <dgm:pt modelId="{7FCC3C3D-BF2F-4CEC-BC72-D97280966DD2}">
      <dgm:prSet phldrT="[Text]"/>
      <dgm:spPr>
        <a:solidFill>
          <a:schemeClr val="bg1">
            <a:lumMod val="20000"/>
            <a:lumOff val="80000"/>
          </a:schemeClr>
        </a:solidFill>
        <a:ln w="28575">
          <a:solidFill>
            <a:schemeClr val="bg1">
              <a:lumMod val="60000"/>
              <a:lumOff val="40000"/>
            </a:schemeClr>
          </a:solidFill>
          <a:prstDash val="sysDot"/>
        </a:ln>
      </dgm:spPr>
      <dgm:t>
        <a:bodyPr/>
        <a:lstStyle/>
        <a:p>
          <a:r>
            <a:rPr lang="en-US" dirty="0"/>
            <a:t>CSS</a:t>
          </a:r>
        </a:p>
      </dgm:t>
    </dgm:pt>
    <dgm:pt modelId="{5D666684-E3D9-4E9B-90C0-6AA824F1B8A8}" type="parTrans" cxnId="{F8AD4F6D-A32C-4A88-B36F-ADCB3283B259}">
      <dgm:prSet/>
      <dgm:spPr/>
      <dgm:t>
        <a:bodyPr/>
        <a:lstStyle/>
        <a:p>
          <a:endParaRPr lang="en-US"/>
        </a:p>
      </dgm:t>
    </dgm:pt>
    <dgm:pt modelId="{A4515DF9-8D09-4008-8F19-3D0AF84A729E}" type="sibTrans" cxnId="{F8AD4F6D-A32C-4A88-B36F-ADCB3283B259}">
      <dgm:prSet/>
      <dgm:spPr/>
      <dgm:t>
        <a:bodyPr/>
        <a:lstStyle/>
        <a:p>
          <a:endParaRPr lang="en-US"/>
        </a:p>
      </dgm:t>
    </dgm:pt>
    <dgm:pt modelId="{82750BFE-DA47-4444-A7B3-8CC9509B5021}">
      <dgm:prSet phldrT="[Text]"/>
      <dgm:spPr>
        <a:solidFill>
          <a:schemeClr val="bg1">
            <a:lumMod val="20000"/>
            <a:lumOff val="80000"/>
          </a:schemeClr>
        </a:solidFill>
        <a:ln w="28575">
          <a:solidFill>
            <a:schemeClr val="bg1">
              <a:lumMod val="60000"/>
              <a:lumOff val="40000"/>
            </a:schemeClr>
          </a:solidFill>
          <a:prstDash val="sysDot"/>
        </a:ln>
      </dgm:spPr>
      <dgm:t>
        <a:bodyPr/>
        <a:lstStyle/>
        <a:p>
          <a:r>
            <a:rPr lang="en-US" dirty="0"/>
            <a:t>Style</a:t>
          </a:r>
        </a:p>
      </dgm:t>
    </dgm:pt>
    <dgm:pt modelId="{EF818DC0-3139-42E2-A308-8E87068E1C3D}" type="parTrans" cxnId="{FB40553F-7882-49A1-9DC0-592FCE21A790}">
      <dgm:prSet/>
      <dgm:spPr/>
      <dgm:t>
        <a:bodyPr/>
        <a:lstStyle/>
        <a:p>
          <a:endParaRPr lang="en-US"/>
        </a:p>
      </dgm:t>
    </dgm:pt>
    <dgm:pt modelId="{258FD779-2116-4DB6-BB5A-C3D85AF36F07}" type="sibTrans" cxnId="{FB40553F-7882-49A1-9DC0-592FCE21A790}">
      <dgm:prSet/>
      <dgm:spPr/>
      <dgm:t>
        <a:bodyPr/>
        <a:lstStyle/>
        <a:p>
          <a:endParaRPr lang="en-US"/>
        </a:p>
      </dgm:t>
    </dgm:pt>
    <dgm:pt modelId="{CE7A68F8-5DD1-47EF-9A92-CFC90ABA1275}">
      <dgm:prSet phldrT="[Text]"/>
      <dgm:spPr>
        <a:solidFill>
          <a:schemeClr val="bg1">
            <a:lumMod val="20000"/>
            <a:lumOff val="80000"/>
          </a:schemeClr>
        </a:solidFill>
        <a:ln w="28575">
          <a:solidFill>
            <a:schemeClr val="bg1">
              <a:lumMod val="60000"/>
              <a:lumOff val="40000"/>
            </a:schemeClr>
          </a:solidFill>
          <a:prstDash val="sysDot"/>
        </a:ln>
      </dgm:spPr>
      <dgm:t>
        <a:bodyPr/>
        <a:lstStyle/>
        <a:p>
          <a:r>
            <a:rPr lang="en-US" dirty="0"/>
            <a:t>JavaScript</a:t>
          </a:r>
        </a:p>
      </dgm:t>
    </dgm:pt>
    <dgm:pt modelId="{7E0D3BC8-E6B1-44D3-A720-B44380D650D7}" type="parTrans" cxnId="{FB6CA487-6A77-4EB3-8D48-933325A6613A}">
      <dgm:prSet/>
      <dgm:spPr/>
      <dgm:t>
        <a:bodyPr/>
        <a:lstStyle/>
        <a:p>
          <a:endParaRPr lang="en-US"/>
        </a:p>
      </dgm:t>
    </dgm:pt>
    <dgm:pt modelId="{B2EE5468-1F14-48D3-9B2C-023FA147F5DC}" type="sibTrans" cxnId="{FB6CA487-6A77-4EB3-8D48-933325A6613A}">
      <dgm:prSet/>
      <dgm:spPr/>
      <dgm:t>
        <a:bodyPr/>
        <a:lstStyle/>
        <a:p>
          <a:endParaRPr lang="en-US"/>
        </a:p>
      </dgm:t>
    </dgm:pt>
    <dgm:pt modelId="{A55131AF-0451-4809-A6EC-DFB2827880ED}">
      <dgm:prSet phldrT="[Text]"/>
      <dgm:spPr>
        <a:solidFill>
          <a:schemeClr val="bg1">
            <a:lumMod val="20000"/>
            <a:lumOff val="80000"/>
          </a:schemeClr>
        </a:solidFill>
        <a:ln w="28575">
          <a:solidFill>
            <a:schemeClr val="bg1">
              <a:lumMod val="60000"/>
              <a:lumOff val="40000"/>
            </a:schemeClr>
          </a:solidFill>
          <a:prstDash val="sysDot"/>
        </a:ln>
      </dgm:spPr>
      <dgm:t>
        <a:bodyPr/>
        <a:lstStyle/>
        <a:p>
          <a:r>
            <a:rPr lang="en-US" dirty="0"/>
            <a:t>Behavior</a:t>
          </a:r>
        </a:p>
      </dgm:t>
    </dgm:pt>
    <dgm:pt modelId="{D209314D-18A1-4347-8894-359DD79A1551}" type="parTrans" cxnId="{00398FED-3923-4500-928E-9189FD6019EB}">
      <dgm:prSet/>
      <dgm:spPr/>
      <dgm:t>
        <a:bodyPr/>
        <a:lstStyle/>
        <a:p>
          <a:endParaRPr lang="en-US"/>
        </a:p>
      </dgm:t>
    </dgm:pt>
    <dgm:pt modelId="{746B35D0-3FC3-46BF-8B91-C0AA69D0CE6A}" type="sibTrans" cxnId="{00398FED-3923-4500-928E-9189FD6019EB}">
      <dgm:prSet/>
      <dgm:spPr/>
      <dgm:t>
        <a:bodyPr/>
        <a:lstStyle/>
        <a:p>
          <a:endParaRPr lang="en-US"/>
        </a:p>
      </dgm:t>
    </dgm:pt>
    <dgm:pt modelId="{66279C13-3DCD-405A-9C72-8D102ED4AFDE}">
      <dgm:prSet phldrT="[Text]"/>
      <dgm:spPr>
        <a:solidFill>
          <a:schemeClr val="accent1">
            <a:lumMod val="60000"/>
            <a:lumOff val="40000"/>
          </a:schemeClr>
        </a:solidFill>
        <a:ln w="57150">
          <a:solidFill>
            <a:schemeClr val="bg2">
              <a:lumMod val="60000"/>
              <a:lumOff val="40000"/>
            </a:schemeClr>
          </a:solidFill>
        </a:ln>
      </dgm:spPr>
      <dgm:t>
        <a:bodyPr/>
        <a:lstStyle/>
        <a:p>
          <a:r>
            <a:rPr lang="en-US"/>
            <a:t>HTML</a:t>
          </a:r>
          <a:endParaRPr lang="en-US" dirty="0"/>
        </a:p>
      </dgm:t>
    </dgm:pt>
    <dgm:pt modelId="{A6F66EFE-A61F-4433-BC94-5166F83FA177}" type="parTrans" cxnId="{E251F9EB-7F34-4887-8518-CDE5132C6D6C}">
      <dgm:prSet/>
      <dgm:spPr/>
      <dgm:t>
        <a:bodyPr/>
        <a:lstStyle/>
        <a:p>
          <a:endParaRPr lang="en-US"/>
        </a:p>
      </dgm:t>
    </dgm:pt>
    <dgm:pt modelId="{82C6E1F5-699A-4CD7-94FF-9F53E0B37AD4}" type="sibTrans" cxnId="{E251F9EB-7F34-4887-8518-CDE5132C6D6C}">
      <dgm:prSet/>
      <dgm:spPr/>
      <dgm:t>
        <a:bodyPr/>
        <a:lstStyle/>
        <a:p>
          <a:endParaRPr lang="en-US"/>
        </a:p>
      </dgm:t>
    </dgm:pt>
    <dgm:pt modelId="{E0330D0D-D060-4EE1-A827-4989CCE879CE}">
      <dgm:prSet phldrT="[Text]"/>
      <dgm:spPr>
        <a:solidFill>
          <a:schemeClr val="accent1">
            <a:lumMod val="60000"/>
            <a:lumOff val="40000"/>
          </a:schemeClr>
        </a:solidFill>
        <a:ln w="57150">
          <a:solidFill>
            <a:schemeClr val="bg2">
              <a:lumMod val="60000"/>
              <a:lumOff val="40000"/>
            </a:schemeClr>
          </a:solidFill>
        </a:ln>
      </dgm:spPr>
      <dgm:t>
        <a:bodyPr/>
        <a:lstStyle/>
        <a:p>
          <a:r>
            <a:rPr lang="en-US" dirty="0"/>
            <a:t>Content</a:t>
          </a:r>
        </a:p>
      </dgm:t>
    </dgm:pt>
    <dgm:pt modelId="{3343FFA5-EA1B-4EC0-A089-254D428BC57C}" type="parTrans" cxnId="{AC40811C-0366-471E-A9F5-CE85F096D925}">
      <dgm:prSet/>
      <dgm:spPr/>
      <dgm:t>
        <a:bodyPr/>
        <a:lstStyle/>
        <a:p>
          <a:endParaRPr lang="en-US"/>
        </a:p>
      </dgm:t>
    </dgm:pt>
    <dgm:pt modelId="{83C52008-2D47-4EFA-9113-8BE09B0F3BF9}" type="sibTrans" cxnId="{AC40811C-0366-471E-A9F5-CE85F096D925}">
      <dgm:prSet/>
      <dgm:spPr/>
      <dgm:t>
        <a:bodyPr/>
        <a:lstStyle/>
        <a:p>
          <a:endParaRPr lang="en-US"/>
        </a:p>
      </dgm:t>
    </dgm:pt>
    <dgm:pt modelId="{DE924712-914A-4AB0-AF4E-26EE1257F259}">
      <dgm:prSet phldrT="[Text]"/>
      <dgm:spPr>
        <a:solidFill>
          <a:schemeClr val="accent1">
            <a:lumMod val="60000"/>
            <a:lumOff val="40000"/>
          </a:schemeClr>
        </a:solidFill>
        <a:ln w="57150">
          <a:solidFill>
            <a:schemeClr val="bg2">
              <a:lumMod val="60000"/>
              <a:lumOff val="40000"/>
            </a:schemeClr>
          </a:solidFill>
        </a:ln>
      </dgm:spPr>
      <dgm:t>
        <a:bodyPr/>
        <a:lstStyle/>
        <a:p>
          <a:r>
            <a:rPr lang="en-US" dirty="0"/>
            <a:t>Structure</a:t>
          </a:r>
        </a:p>
      </dgm:t>
    </dgm:pt>
    <dgm:pt modelId="{43B6D634-6EB5-4903-BA04-18BFF116313E}" type="parTrans" cxnId="{699E6121-8DBF-477A-8BCC-01CD10FA3479}">
      <dgm:prSet/>
      <dgm:spPr/>
      <dgm:t>
        <a:bodyPr/>
        <a:lstStyle/>
        <a:p>
          <a:endParaRPr lang="en-US"/>
        </a:p>
      </dgm:t>
    </dgm:pt>
    <dgm:pt modelId="{6F61DC75-B014-4F55-9BD8-0F67F7D4A721}" type="sibTrans" cxnId="{699E6121-8DBF-477A-8BCC-01CD10FA3479}">
      <dgm:prSet/>
      <dgm:spPr/>
      <dgm:t>
        <a:bodyPr/>
        <a:lstStyle/>
        <a:p>
          <a:endParaRPr lang="en-US"/>
        </a:p>
      </dgm:t>
    </dgm:pt>
    <dgm:pt modelId="{59FFA744-7097-40A4-B33F-0723312E490C}" type="pres">
      <dgm:prSet presAssocID="{2031D8CF-F203-4F0D-800B-552E8AC1E23D}" presName="Name0" presStyleCnt="0">
        <dgm:presLayoutVars>
          <dgm:dir/>
          <dgm:resizeHandles val="exact"/>
        </dgm:presLayoutVars>
      </dgm:prSet>
      <dgm:spPr/>
    </dgm:pt>
    <dgm:pt modelId="{0D4C53CA-4A80-4542-A025-50D1CD84655D}" type="pres">
      <dgm:prSet presAssocID="{7FCC3C3D-BF2F-4CEC-BC72-D97280966DD2}" presName="node" presStyleLbl="node1" presStyleIdx="0" presStyleCnt="3">
        <dgm:presLayoutVars>
          <dgm:bulletEnabled val="1"/>
        </dgm:presLayoutVars>
      </dgm:prSet>
      <dgm:spPr/>
    </dgm:pt>
    <dgm:pt modelId="{FF2C8DE9-7A7F-46C7-9C74-B40819520104}" type="pres">
      <dgm:prSet presAssocID="{A4515DF9-8D09-4008-8F19-3D0AF84A729E}" presName="sibTrans" presStyleCnt="0"/>
      <dgm:spPr/>
    </dgm:pt>
    <dgm:pt modelId="{3C84E5EC-1271-49AD-B9FB-9668FF1910F7}" type="pres">
      <dgm:prSet presAssocID="{66279C13-3DCD-405A-9C72-8D102ED4AFDE}" presName="node" presStyleLbl="node1" presStyleIdx="1" presStyleCnt="3" custScaleX="108347" custScaleY="92308">
        <dgm:presLayoutVars>
          <dgm:bulletEnabled val="1"/>
        </dgm:presLayoutVars>
      </dgm:prSet>
      <dgm:spPr/>
    </dgm:pt>
    <dgm:pt modelId="{101130EE-D8A7-44D8-9842-D30807D86A21}" type="pres">
      <dgm:prSet presAssocID="{82C6E1F5-699A-4CD7-94FF-9F53E0B37AD4}" presName="sibTrans" presStyleCnt="0"/>
      <dgm:spPr/>
    </dgm:pt>
    <dgm:pt modelId="{DB5EE445-EC60-401F-B7A1-6D587C6B7542}" type="pres">
      <dgm:prSet presAssocID="{CE7A68F8-5DD1-47EF-9A92-CFC90ABA1275}" presName="node" presStyleLbl="node1" presStyleIdx="2" presStyleCnt="3">
        <dgm:presLayoutVars>
          <dgm:bulletEnabled val="1"/>
        </dgm:presLayoutVars>
      </dgm:prSet>
      <dgm:spPr/>
    </dgm:pt>
  </dgm:ptLst>
  <dgm:cxnLst>
    <dgm:cxn modelId="{D5454B0E-79ED-47CC-A4B2-D71366C2FEBB}" type="presOf" srcId="{A55131AF-0451-4809-A6EC-DFB2827880ED}" destId="{DB5EE445-EC60-401F-B7A1-6D587C6B7542}" srcOrd="0" destOrd="1" presId="urn:microsoft.com/office/officeart/2005/8/layout/hList6"/>
    <dgm:cxn modelId="{8F56B61B-0C10-4C30-88D5-F4657F9B330C}" type="presOf" srcId="{2031D8CF-F203-4F0D-800B-552E8AC1E23D}" destId="{59FFA744-7097-40A4-B33F-0723312E490C}" srcOrd="0" destOrd="0" presId="urn:microsoft.com/office/officeart/2005/8/layout/hList6"/>
    <dgm:cxn modelId="{AC40811C-0366-471E-A9F5-CE85F096D925}" srcId="{66279C13-3DCD-405A-9C72-8D102ED4AFDE}" destId="{E0330D0D-D060-4EE1-A827-4989CCE879CE}" srcOrd="0" destOrd="0" parTransId="{3343FFA5-EA1B-4EC0-A089-254D428BC57C}" sibTransId="{83C52008-2D47-4EFA-9113-8BE09B0F3BF9}"/>
    <dgm:cxn modelId="{699E6121-8DBF-477A-8BCC-01CD10FA3479}" srcId="{66279C13-3DCD-405A-9C72-8D102ED4AFDE}" destId="{DE924712-914A-4AB0-AF4E-26EE1257F259}" srcOrd="1" destOrd="0" parTransId="{43B6D634-6EB5-4903-BA04-18BFF116313E}" sibTransId="{6F61DC75-B014-4F55-9BD8-0F67F7D4A721}"/>
    <dgm:cxn modelId="{0214A129-BE37-408E-8C86-D24196AEA7BD}" type="presOf" srcId="{DE924712-914A-4AB0-AF4E-26EE1257F259}" destId="{3C84E5EC-1271-49AD-B9FB-9668FF1910F7}" srcOrd="0" destOrd="2" presId="urn:microsoft.com/office/officeart/2005/8/layout/hList6"/>
    <dgm:cxn modelId="{FB40553F-7882-49A1-9DC0-592FCE21A790}" srcId="{7FCC3C3D-BF2F-4CEC-BC72-D97280966DD2}" destId="{82750BFE-DA47-4444-A7B3-8CC9509B5021}" srcOrd="0" destOrd="0" parTransId="{EF818DC0-3139-42E2-A308-8E87068E1C3D}" sibTransId="{258FD779-2116-4DB6-BB5A-C3D85AF36F07}"/>
    <dgm:cxn modelId="{F8AD4F6D-A32C-4A88-B36F-ADCB3283B259}" srcId="{2031D8CF-F203-4F0D-800B-552E8AC1E23D}" destId="{7FCC3C3D-BF2F-4CEC-BC72-D97280966DD2}" srcOrd="0" destOrd="0" parTransId="{5D666684-E3D9-4E9B-90C0-6AA824F1B8A8}" sibTransId="{A4515DF9-8D09-4008-8F19-3D0AF84A729E}"/>
    <dgm:cxn modelId="{D2E49959-6DB5-4697-9548-FE7816A52107}" type="presOf" srcId="{E0330D0D-D060-4EE1-A827-4989CCE879CE}" destId="{3C84E5EC-1271-49AD-B9FB-9668FF1910F7}" srcOrd="0" destOrd="1" presId="urn:microsoft.com/office/officeart/2005/8/layout/hList6"/>
    <dgm:cxn modelId="{DA726E86-D08A-4599-B3AF-78D1819C99A3}" type="presOf" srcId="{66279C13-3DCD-405A-9C72-8D102ED4AFDE}" destId="{3C84E5EC-1271-49AD-B9FB-9668FF1910F7}" srcOrd="0" destOrd="0" presId="urn:microsoft.com/office/officeart/2005/8/layout/hList6"/>
    <dgm:cxn modelId="{FB6CA487-6A77-4EB3-8D48-933325A6613A}" srcId="{2031D8CF-F203-4F0D-800B-552E8AC1E23D}" destId="{CE7A68F8-5DD1-47EF-9A92-CFC90ABA1275}" srcOrd="2" destOrd="0" parTransId="{7E0D3BC8-E6B1-44D3-A720-B44380D650D7}" sibTransId="{B2EE5468-1F14-48D3-9B2C-023FA147F5DC}"/>
    <dgm:cxn modelId="{1E3BAEA1-6C11-4E4F-8AAF-29A45AD9FBD4}" type="presOf" srcId="{7FCC3C3D-BF2F-4CEC-BC72-D97280966DD2}" destId="{0D4C53CA-4A80-4542-A025-50D1CD84655D}" srcOrd="0" destOrd="0" presId="urn:microsoft.com/office/officeart/2005/8/layout/hList6"/>
    <dgm:cxn modelId="{25EE92AB-4278-4CEE-AA46-6F8ECB92FAB5}" type="presOf" srcId="{82750BFE-DA47-4444-A7B3-8CC9509B5021}" destId="{0D4C53CA-4A80-4542-A025-50D1CD84655D}" srcOrd="0" destOrd="1" presId="urn:microsoft.com/office/officeart/2005/8/layout/hList6"/>
    <dgm:cxn modelId="{E251F9EB-7F34-4887-8518-CDE5132C6D6C}" srcId="{2031D8CF-F203-4F0D-800B-552E8AC1E23D}" destId="{66279C13-3DCD-405A-9C72-8D102ED4AFDE}" srcOrd="1" destOrd="0" parTransId="{A6F66EFE-A61F-4433-BC94-5166F83FA177}" sibTransId="{82C6E1F5-699A-4CD7-94FF-9F53E0B37AD4}"/>
    <dgm:cxn modelId="{E49646ED-A372-488F-9966-08C52B76E216}" type="presOf" srcId="{CE7A68F8-5DD1-47EF-9A92-CFC90ABA1275}" destId="{DB5EE445-EC60-401F-B7A1-6D587C6B7542}" srcOrd="0" destOrd="0" presId="urn:microsoft.com/office/officeart/2005/8/layout/hList6"/>
    <dgm:cxn modelId="{00398FED-3923-4500-928E-9189FD6019EB}" srcId="{CE7A68F8-5DD1-47EF-9A92-CFC90ABA1275}" destId="{A55131AF-0451-4809-A6EC-DFB2827880ED}" srcOrd="0" destOrd="0" parTransId="{D209314D-18A1-4347-8894-359DD79A1551}" sibTransId="{746B35D0-3FC3-46BF-8B91-C0AA69D0CE6A}"/>
    <dgm:cxn modelId="{58169461-B674-41BD-BC08-803412B97595}" type="presParOf" srcId="{59FFA744-7097-40A4-B33F-0723312E490C}" destId="{0D4C53CA-4A80-4542-A025-50D1CD84655D}" srcOrd="0" destOrd="0" presId="urn:microsoft.com/office/officeart/2005/8/layout/hList6"/>
    <dgm:cxn modelId="{144ED507-B2CA-4F1F-836C-80A5CF115B13}" type="presParOf" srcId="{59FFA744-7097-40A4-B33F-0723312E490C}" destId="{FF2C8DE9-7A7F-46C7-9C74-B40819520104}" srcOrd="1" destOrd="0" presId="urn:microsoft.com/office/officeart/2005/8/layout/hList6"/>
    <dgm:cxn modelId="{3181DA9B-BA2C-462C-A416-B3D0E3B9AA45}" type="presParOf" srcId="{59FFA744-7097-40A4-B33F-0723312E490C}" destId="{3C84E5EC-1271-49AD-B9FB-9668FF1910F7}" srcOrd="2" destOrd="0" presId="urn:microsoft.com/office/officeart/2005/8/layout/hList6"/>
    <dgm:cxn modelId="{EA2C7E46-0F7E-4547-ADB9-9C16454C431B}" type="presParOf" srcId="{59FFA744-7097-40A4-B33F-0723312E490C}" destId="{101130EE-D8A7-44D8-9842-D30807D86A21}" srcOrd="3" destOrd="0" presId="urn:microsoft.com/office/officeart/2005/8/layout/hList6"/>
    <dgm:cxn modelId="{D6B60CFC-CFEF-4476-88FC-78994ACC2D84}" type="presParOf" srcId="{59FFA744-7097-40A4-B33F-0723312E490C}" destId="{DB5EE445-EC60-401F-B7A1-6D587C6B7542}"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4C53CA-4A80-4542-A025-50D1CD84655D}">
      <dsp:nvSpPr>
        <dsp:cNvPr id="0" name=""/>
        <dsp:cNvSpPr/>
      </dsp:nvSpPr>
      <dsp:spPr>
        <a:xfrm rot="16200000">
          <a:off x="-354213" y="355430"/>
          <a:ext cx="1981200" cy="1270338"/>
        </a:xfrm>
        <a:prstGeom prst="flowChartManualOperation">
          <a:avLst/>
        </a:prstGeom>
        <a:solidFill>
          <a:schemeClr val="bg1">
            <a:lumMod val="20000"/>
            <a:lumOff val="80000"/>
          </a:schemeClr>
        </a:solidFill>
        <a:ln w="28575" cap="rnd" cmpd="sng" algn="ctr">
          <a:solidFill>
            <a:schemeClr val="bg1">
              <a:lumMod val="60000"/>
              <a:lumOff val="40000"/>
            </a:schemeClr>
          </a:solidFill>
          <a:prstDash val="sysDot"/>
        </a:ln>
        <a:effectLst/>
      </dsp:spPr>
      <dsp:style>
        <a:lnRef idx="3">
          <a:scrgbClr r="0" g="0" b="0"/>
        </a:lnRef>
        <a:fillRef idx="1">
          <a:scrgbClr r="0" g="0" b="0"/>
        </a:fillRef>
        <a:effectRef idx="1">
          <a:scrgbClr r="0" g="0" b="0"/>
        </a:effectRef>
        <a:fontRef idx="minor">
          <a:schemeClr val="lt1"/>
        </a:fontRef>
      </dsp:style>
      <dsp:txBody>
        <a:bodyPr spcFirstLastPara="0" vert="horz" wrap="square" lIns="107950" tIns="0" rIns="110189" bIns="0" numCol="1" spcCol="1270" anchor="t" anchorCtr="0">
          <a:noAutofit/>
        </a:bodyPr>
        <a:lstStyle/>
        <a:p>
          <a:pPr marL="0" lvl="0" indent="0" algn="l" defTabSz="755650">
            <a:lnSpc>
              <a:spcPct val="90000"/>
            </a:lnSpc>
            <a:spcBef>
              <a:spcPct val="0"/>
            </a:spcBef>
            <a:spcAft>
              <a:spcPct val="35000"/>
            </a:spcAft>
            <a:buNone/>
          </a:pPr>
          <a:r>
            <a:rPr lang="en-US" sz="1700" kern="1200" dirty="0"/>
            <a:t>CSS</a:t>
          </a:r>
        </a:p>
        <a:p>
          <a:pPr marL="114300" lvl="1" indent="-114300" algn="l" defTabSz="577850">
            <a:lnSpc>
              <a:spcPct val="90000"/>
            </a:lnSpc>
            <a:spcBef>
              <a:spcPct val="0"/>
            </a:spcBef>
            <a:spcAft>
              <a:spcPct val="15000"/>
            </a:spcAft>
            <a:buChar char="•"/>
          </a:pPr>
          <a:r>
            <a:rPr lang="en-US" sz="1300" kern="1200" dirty="0"/>
            <a:t>Style</a:t>
          </a:r>
        </a:p>
      </dsp:txBody>
      <dsp:txXfrm rot="5400000">
        <a:off x="1218" y="396239"/>
        <a:ext cx="1270338" cy="1188720"/>
      </dsp:txXfrm>
    </dsp:sp>
    <dsp:sp modelId="{3C84E5EC-1271-49AD-B9FB-9668FF1910F7}">
      <dsp:nvSpPr>
        <dsp:cNvPr id="0" name=""/>
        <dsp:cNvSpPr/>
      </dsp:nvSpPr>
      <dsp:spPr>
        <a:xfrm rot="16200000">
          <a:off x="1140615" y="302413"/>
          <a:ext cx="1828806" cy="1376373"/>
        </a:xfrm>
        <a:prstGeom prst="flowChartManualOperation">
          <a:avLst/>
        </a:prstGeom>
        <a:solidFill>
          <a:schemeClr val="accent1">
            <a:lumMod val="60000"/>
            <a:lumOff val="40000"/>
          </a:schemeClr>
        </a:solidFill>
        <a:ln w="57150" cap="rnd" cmpd="sng" algn="ctr">
          <a:solidFill>
            <a:schemeClr val="bg2">
              <a:lumMod val="60000"/>
              <a:lumOff val="4000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7950" tIns="0" rIns="110189" bIns="0" numCol="1" spcCol="1270" anchor="t" anchorCtr="0">
          <a:noAutofit/>
        </a:bodyPr>
        <a:lstStyle/>
        <a:p>
          <a:pPr marL="0" lvl="0" indent="0" algn="l" defTabSz="755650">
            <a:lnSpc>
              <a:spcPct val="90000"/>
            </a:lnSpc>
            <a:spcBef>
              <a:spcPct val="0"/>
            </a:spcBef>
            <a:spcAft>
              <a:spcPct val="35000"/>
            </a:spcAft>
            <a:buNone/>
          </a:pPr>
          <a:r>
            <a:rPr lang="en-US" sz="1700" kern="1200"/>
            <a:t>HTML</a:t>
          </a:r>
          <a:endParaRPr lang="en-US" sz="1700" kern="1200" dirty="0"/>
        </a:p>
        <a:p>
          <a:pPr marL="114300" lvl="1" indent="-114300" algn="l" defTabSz="577850">
            <a:lnSpc>
              <a:spcPct val="90000"/>
            </a:lnSpc>
            <a:spcBef>
              <a:spcPct val="0"/>
            </a:spcBef>
            <a:spcAft>
              <a:spcPct val="15000"/>
            </a:spcAft>
            <a:buChar char="•"/>
          </a:pPr>
          <a:r>
            <a:rPr lang="en-US" sz="1300" kern="1200" dirty="0"/>
            <a:t>Content</a:t>
          </a:r>
        </a:p>
        <a:p>
          <a:pPr marL="114300" lvl="1" indent="-114300" algn="l" defTabSz="577850">
            <a:lnSpc>
              <a:spcPct val="90000"/>
            </a:lnSpc>
            <a:spcBef>
              <a:spcPct val="0"/>
            </a:spcBef>
            <a:spcAft>
              <a:spcPct val="15000"/>
            </a:spcAft>
            <a:buChar char="•"/>
          </a:pPr>
          <a:r>
            <a:rPr lang="en-US" sz="1300" kern="1200" dirty="0"/>
            <a:t>Structure</a:t>
          </a:r>
        </a:p>
      </dsp:txBody>
      <dsp:txXfrm rot="5400000">
        <a:off x="1366832" y="441957"/>
        <a:ext cx="1376373" cy="1097284"/>
      </dsp:txXfrm>
    </dsp:sp>
    <dsp:sp modelId="{DB5EE445-EC60-401F-B7A1-6D587C6B7542}">
      <dsp:nvSpPr>
        <dsp:cNvPr id="0" name=""/>
        <dsp:cNvSpPr/>
      </dsp:nvSpPr>
      <dsp:spPr>
        <a:xfrm rot="16200000">
          <a:off x="2483050" y="355430"/>
          <a:ext cx="1981200" cy="1270338"/>
        </a:xfrm>
        <a:prstGeom prst="flowChartManualOperation">
          <a:avLst/>
        </a:prstGeom>
        <a:solidFill>
          <a:schemeClr val="bg1">
            <a:lumMod val="20000"/>
            <a:lumOff val="80000"/>
          </a:schemeClr>
        </a:solidFill>
        <a:ln w="28575" cap="rnd" cmpd="sng" algn="ctr">
          <a:solidFill>
            <a:schemeClr val="bg1">
              <a:lumMod val="60000"/>
              <a:lumOff val="40000"/>
            </a:schemeClr>
          </a:solidFill>
          <a:prstDash val="sysDot"/>
        </a:ln>
        <a:effectLst/>
      </dsp:spPr>
      <dsp:style>
        <a:lnRef idx="3">
          <a:scrgbClr r="0" g="0" b="0"/>
        </a:lnRef>
        <a:fillRef idx="1">
          <a:scrgbClr r="0" g="0" b="0"/>
        </a:fillRef>
        <a:effectRef idx="1">
          <a:scrgbClr r="0" g="0" b="0"/>
        </a:effectRef>
        <a:fontRef idx="minor">
          <a:schemeClr val="lt1"/>
        </a:fontRef>
      </dsp:style>
      <dsp:txBody>
        <a:bodyPr spcFirstLastPara="0" vert="horz" wrap="square" lIns="107950" tIns="0" rIns="110189" bIns="0" numCol="1" spcCol="1270" anchor="t" anchorCtr="0">
          <a:noAutofit/>
        </a:bodyPr>
        <a:lstStyle/>
        <a:p>
          <a:pPr marL="0" lvl="0" indent="0" algn="l" defTabSz="755650">
            <a:lnSpc>
              <a:spcPct val="90000"/>
            </a:lnSpc>
            <a:spcBef>
              <a:spcPct val="0"/>
            </a:spcBef>
            <a:spcAft>
              <a:spcPct val="35000"/>
            </a:spcAft>
            <a:buNone/>
          </a:pPr>
          <a:r>
            <a:rPr lang="en-US" sz="1700" kern="1200" dirty="0"/>
            <a:t>JavaScript</a:t>
          </a:r>
        </a:p>
        <a:p>
          <a:pPr marL="114300" lvl="1" indent="-114300" algn="l" defTabSz="577850">
            <a:lnSpc>
              <a:spcPct val="90000"/>
            </a:lnSpc>
            <a:spcBef>
              <a:spcPct val="0"/>
            </a:spcBef>
            <a:spcAft>
              <a:spcPct val="15000"/>
            </a:spcAft>
            <a:buChar char="•"/>
          </a:pPr>
          <a:r>
            <a:rPr lang="en-US" sz="1300" kern="1200" dirty="0"/>
            <a:t>Behavior</a:t>
          </a:r>
        </a:p>
      </dsp:txBody>
      <dsp:txXfrm rot="5400000">
        <a:off x="2838481" y="396239"/>
        <a:ext cx="1270338" cy="1188720"/>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89AC2BD0-F218-43B5-BF38-C45CF368A982}" type="datetimeFigureOut">
              <a:rPr lang="en-US"/>
              <a:pPr>
                <a:defRPr/>
              </a:pPr>
              <a:t>3/30/2024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DA2A30C9-7301-439F-87DE-B4E03FBB666B}" type="slidenum">
              <a:rPr lang="en-US"/>
              <a:pPr>
                <a:defRPr/>
              </a:pPr>
              <a:t>‹#›</a:t>
            </a:fld>
            <a:endParaRPr lang="en-US"/>
          </a:p>
        </p:txBody>
      </p:sp>
    </p:spTree>
    <p:extLst>
      <p:ext uri="{BB962C8B-B14F-4D97-AF65-F5344CB8AC3E}">
        <p14:creationId xmlns:p14="http://schemas.microsoft.com/office/powerpoint/2010/main" val="34564468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eaLnBrk="1" hangingPunct="1">
              <a:defRPr sz="1200" i="0">
                <a:solidFill>
                  <a:schemeClr val="tx1"/>
                </a:solidFill>
                <a:latin typeface="Arial" charset="0"/>
              </a:defRPr>
            </a:lvl1pPr>
          </a:lstStyle>
          <a:p>
            <a:pPr>
              <a:defRPr/>
            </a:pPr>
            <a:endParaRPr lang="en-US"/>
          </a:p>
        </p:txBody>
      </p:sp>
      <p:sp>
        <p:nvSpPr>
          <p:cNvPr id="34819"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i="0">
                <a:solidFill>
                  <a:schemeClr val="tx1"/>
                </a:solidFill>
                <a:latin typeface="Arial" charset="0"/>
              </a:defRPr>
            </a:lvl1pPr>
          </a:lstStyle>
          <a:p>
            <a:pPr>
              <a:defRPr/>
            </a:pPr>
            <a:endParaRPr lang="en-US"/>
          </a:p>
        </p:txBody>
      </p:sp>
      <p:sp>
        <p:nvSpPr>
          <p:cNvPr id="1003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1"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4822"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eaLnBrk="1" hangingPunct="1">
              <a:defRPr sz="1200" i="0">
                <a:solidFill>
                  <a:schemeClr val="tx1"/>
                </a:solidFill>
                <a:latin typeface="Arial" charset="0"/>
              </a:defRPr>
            </a:lvl1pPr>
          </a:lstStyle>
          <a:p>
            <a:pPr>
              <a:defRPr/>
            </a:pPr>
            <a:endParaRPr lang="en-US"/>
          </a:p>
        </p:txBody>
      </p:sp>
      <p:sp>
        <p:nvSpPr>
          <p:cNvPr id="34823"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i="0">
                <a:solidFill>
                  <a:schemeClr val="tx1"/>
                </a:solidFill>
                <a:latin typeface="Arial" charset="0"/>
              </a:defRPr>
            </a:lvl1pPr>
          </a:lstStyle>
          <a:p>
            <a:pPr>
              <a:defRPr/>
            </a:pPr>
            <a:fld id="{9CDE4664-3B3A-47E0-8670-8E2A550DBD84}" type="slidenum">
              <a:rPr lang="en-US"/>
              <a:pPr>
                <a:defRPr/>
              </a:pPr>
              <a:t>‹#›</a:t>
            </a:fld>
            <a:endParaRPr lang="en-US"/>
          </a:p>
        </p:txBody>
      </p:sp>
    </p:spTree>
    <p:extLst>
      <p:ext uri="{BB962C8B-B14F-4D97-AF65-F5344CB8AC3E}">
        <p14:creationId xmlns:p14="http://schemas.microsoft.com/office/powerpoint/2010/main" val="33939983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3" Type="http://schemas.openxmlformats.org/officeDocument/2006/relationships/hyperlink" Target="http://htmlhelp.com/reference/html40/phrase/dfn.html" TargetMode="External"/><Relationship Id="rId18" Type="http://schemas.openxmlformats.org/officeDocument/2006/relationships/hyperlink" Target="http://htmlhelp.com/reference/html40/forms/input.html" TargetMode="External"/><Relationship Id="rId26" Type="http://schemas.openxmlformats.org/officeDocument/2006/relationships/hyperlink" Target="http://htmlhelp.com/reference/html40/special/span.html" TargetMode="External"/><Relationship Id="rId3" Type="http://schemas.openxmlformats.org/officeDocument/2006/relationships/hyperlink" Target="http://htmlhelp.com/reference/html40/special/a.html" TargetMode="External"/><Relationship Id="rId21" Type="http://schemas.openxmlformats.org/officeDocument/2006/relationships/hyperlink" Target="http://htmlhelp.com/reference/html40/special/q.html" TargetMode="External"/><Relationship Id="rId34" Type="http://schemas.openxmlformats.org/officeDocument/2006/relationships/hyperlink" Target="http://htmlhelp.com/reference/html40/phrase/var.html" TargetMode="External"/><Relationship Id="rId7" Type="http://schemas.openxmlformats.org/officeDocument/2006/relationships/hyperlink" Target="http://htmlhelp.com/reference/html40/special/basefont.html" TargetMode="External"/><Relationship Id="rId12" Type="http://schemas.openxmlformats.org/officeDocument/2006/relationships/hyperlink" Target="http://htmlhelp.com/reference/html40/phrase/code.html" TargetMode="External"/><Relationship Id="rId17" Type="http://schemas.openxmlformats.org/officeDocument/2006/relationships/hyperlink" Target="http://htmlhelp.com/reference/html40/special/img.html" TargetMode="External"/><Relationship Id="rId25" Type="http://schemas.openxmlformats.org/officeDocument/2006/relationships/hyperlink" Target="http://htmlhelp.com/reference/html40/fontstyle/small.html" TargetMode="External"/><Relationship Id="rId33" Type="http://schemas.openxmlformats.org/officeDocument/2006/relationships/hyperlink" Target="http://htmlhelp.com/reference/html40/fontstyle/u.html" TargetMode="External"/><Relationship Id="rId2" Type="http://schemas.openxmlformats.org/officeDocument/2006/relationships/slide" Target="../slides/slide7.xml"/><Relationship Id="rId16" Type="http://schemas.openxmlformats.org/officeDocument/2006/relationships/hyperlink" Target="http://htmlhelp.com/reference/html40/fontstyle/i.html" TargetMode="External"/><Relationship Id="rId20" Type="http://schemas.openxmlformats.org/officeDocument/2006/relationships/hyperlink" Target="http://htmlhelp.com/reference/html40/forms/label.html" TargetMode="External"/><Relationship Id="rId29" Type="http://schemas.openxmlformats.org/officeDocument/2006/relationships/hyperlink" Target="http://htmlhelp.com/reference/html40/special/sub.html" TargetMode="External"/><Relationship Id="rId1" Type="http://schemas.openxmlformats.org/officeDocument/2006/relationships/notesMaster" Target="../notesMasters/notesMaster1.xml"/><Relationship Id="rId6" Type="http://schemas.openxmlformats.org/officeDocument/2006/relationships/hyperlink" Target="http://htmlhelp.com/reference/html40/fontstyle/b.html" TargetMode="External"/><Relationship Id="rId11" Type="http://schemas.openxmlformats.org/officeDocument/2006/relationships/hyperlink" Target="http://htmlhelp.com/reference/html40/phrase/cite.html" TargetMode="External"/><Relationship Id="rId24" Type="http://schemas.openxmlformats.org/officeDocument/2006/relationships/hyperlink" Target="http://htmlhelp.com/reference/html40/forms/select.html" TargetMode="External"/><Relationship Id="rId32" Type="http://schemas.openxmlformats.org/officeDocument/2006/relationships/hyperlink" Target="http://htmlhelp.com/reference/html40/fontstyle/tt.html" TargetMode="External"/><Relationship Id="rId5" Type="http://schemas.openxmlformats.org/officeDocument/2006/relationships/hyperlink" Target="http://htmlhelp.com/reference/html40/phrase/acronym.html" TargetMode="External"/><Relationship Id="rId15" Type="http://schemas.openxmlformats.org/officeDocument/2006/relationships/hyperlink" Target="http://htmlhelp.com/reference/html40/special/font.html" TargetMode="External"/><Relationship Id="rId23" Type="http://schemas.openxmlformats.org/officeDocument/2006/relationships/hyperlink" Target="http://htmlhelp.com/reference/html40/phrase/samp.html" TargetMode="External"/><Relationship Id="rId28" Type="http://schemas.openxmlformats.org/officeDocument/2006/relationships/hyperlink" Target="http://htmlhelp.com/reference/html40/phrase/strong.html" TargetMode="External"/><Relationship Id="rId10" Type="http://schemas.openxmlformats.org/officeDocument/2006/relationships/hyperlink" Target="http://htmlhelp.com/reference/html40/special/br.html" TargetMode="External"/><Relationship Id="rId19" Type="http://schemas.openxmlformats.org/officeDocument/2006/relationships/hyperlink" Target="http://htmlhelp.com/reference/html40/phrase/kbd.html" TargetMode="External"/><Relationship Id="rId31" Type="http://schemas.openxmlformats.org/officeDocument/2006/relationships/hyperlink" Target="http://htmlhelp.com/reference/html40/forms/textarea.html" TargetMode="External"/><Relationship Id="rId4" Type="http://schemas.openxmlformats.org/officeDocument/2006/relationships/hyperlink" Target="http://htmlhelp.com/reference/html40/phrase/abbr.html" TargetMode="External"/><Relationship Id="rId9" Type="http://schemas.openxmlformats.org/officeDocument/2006/relationships/hyperlink" Target="http://htmlhelp.com/reference/html40/fontstyle/big.html" TargetMode="External"/><Relationship Id="rId14" Type="http://schemas.openxmlformats.org/officeDocument/2006/relationships/hyperlink" Target="http://htmlhelp.com/reference/html40/phrase/em.html" TargetMode="External"/><Relationship Id="rId22" Type="http://schemas.openxmlformats.org/officeDocument/2006/relationships/hyperlink" Target="http://htmlhelp.com/reference/html40/fontstyle/s.html" TargetMode="External"/><Relationship Id="rId27" Type="http://schemas.openxmlformats.org/officeDocument/2006/relationships/hyperlink" Target="http://htmlhelp.com/reference/html40/fontstyle/strike.html" TargetMode="External"/><Relationship Id="rId30" Type="http://schemas.openxmlformats.org/officeDocument/2006/relationships/hyperlink" Target="http://htmlhelp.com/reference/html40/special/sup.html" TargetMode="External"/><Relationship Id="rId8" Type="http://schemas.openxmlformats.org/officeDocument/2006/relationships/hyperlink" Target="http://htmlhelp.com/reference/html40/special/bdo.html"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For current information on which browser support which HTML 5 features, visit http://html5test.com/results/desktop.html or http://diveintohtml5.info/</a:t>
            </a:r>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4</a:t>
            </a:fld>
            <a:endParaRPr lang="en-US"/>
          </a:p>
        </p:txBody>
      </p:sp>
    </p:spTree>
    <p:extLst>
      <p:ext uri="{BB962C8B-B14F-4D97-AF65-F5344CB8AC3E}">
        <p14:creationId xmlns:p14="http://schemas.microsoft.com/office/powerpoint/2010/main" val="16465791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Descriptions</a:t>
            </a:r>
            <a:r>
              <a:rPr lang="en-US" baseline="0" dirty="0"/>
              <a:t> of various meta tags from the Sapient BP document (bp.sapient-lab.com)</a:t>
            </a:r>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17</a:t>
            </a:fld>
            <a:endParaRPr lang="en-US"/>
          </a:p>
        </p:txBody>
      </p:sp>
    </p:spTree>
    <p:extLst>
      <p:ext uri="{BB962C8B-B14F-4D97-AF65-F5344CB8AC3E}">
        <p14:creationId xmlns:p14="http://schemas.microsoft.com/office/powerpoint/2010/main" val="370504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elements have specific meanings as they denote the semantics of page sections.  It is therefore helpful to read exactly what the W3C defines each element as.</a:t>
            </a:r>
          </a:p>
          <a:p>
            <a:endParaRPr lang="en-US" baseline="0" dirty="0"/>
          </a:p>
          <a:p>
            <a:r>
              <a:rPr lang="en-US" baseline="0" dirty="0"/>
              <a:t>SUGGESTED EXERCISE: Look through various websites and point out which parts of the page could be sectioned with each of these elements.</a:t>
            </a:r>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23</a:t>
            </a:fld>
            <a:endParaRPr lang="en-US"/>
          </a:p>
        </p:txBody>
      </p:sp>
    </p:spTree>
    <p:extLst>
      <p:ext uri="{BB962C8B-B14F-4D97-AF65-F5344CB8AC3E}">
        <p14:creationId xmlns:p14="http://schemas.microsoft.com/office/powerpoint/2010/main" val="3893171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elements have specific meanings as they denote the semantics of page sections.  It is therefore helpful to read exactly what the W3C defines each element as.</a:t>
            </a:r>
          </a:p>
          <a:p>
            <a:endParaRPr lang="en-US" baseline="0" dirty="0"/>
          </a:p>
          <a:p>
            <a:r>
              <a:rPr lang="en-US" baseline="0" dirty="0"/>
              <a:t>SUGGESTED EXERCISE: Look through various websites and point out which parts of the page could be sectioned with each of these elements.</a:t>
            </a:r>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24</a:t>
            </a:fld>
            <a:endParaRPr lang="en-US"/>
          </a:p>
        </p:txBody>
      </p:sp>
    </p:spTree>
    <p:extLst>
      <p:ext uri="{BB962C8B-B14F-4D97-AF65-F5344CB8AC3E}">
        <p14:creationId xmlns:p14="http://schemas.microsoft.com/office/powerpoint/2010/main" val="3893171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mn-cs"/>
              </a:rPr>
              <a:t>Source:-</a:t>
            </a:r>
            <a:r>
              <a:rPr lang="en-US" sz="1200" b="0" i="0" kern="1200" baseline="0" dirty="0">
                <a:solidFill>
                  <a:schemeClr val="tx1"/>
                </a:solidFill>
                <a:effectLst/>
                <a:latin typeface="Arial" charset="0"/>
                <a:ea typeface="+mn-ea"/>
                <a:cs typeface="+mn-cs"/>
              </a:rPr>
              <a:t> </a:t>
            </a:r>
            <a:r>
              <a:rPr lang="en-US" sz="1200" b="0" i="0" kern="1200" dirty="0">
                <a:solidFill>
                  <a:schemeClr val="tx1"/>
                </a:solidFill>
                <a:effectLst/>
                <a:latin typeface="Arial" charset="0"/>
                <a:ea typeface="+mn-ea"/>
                <a:cs typeface="+mn-cs"/>
              </a:rPr>
              <a:t>http://www.bbc.co.uk/guidelines/futuremedia/technical/semantic_markup.shtml</a:t>
            </a:r>
          </a:p>
          <a:p>
            <a:endParaRPr lang="en-US" sz="1200" b="0" i="0" kern="1200" dirty="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Heading elements MUST be ordered hierarchically,</a:t>
            </a:r>
            <a:r>
              <a:rPr lang="en-US" b="1" baseline="0" dirty="0"/>
              <a:t> </a:t>
            </a:r>
            <a:r>
              <a:rPr lang="en-US" b="1" baseline="0" dirty="0" err="1"/>
              <a:t>i.e</a:t>
            </a:r>
            <a:r>
              <a:rPr lang="en-US" b="1" baseline="0" dirty="0"/>
              <a:t>, </a:t>
            </a:r>
            <a:r>
              <a:rPr lang="en-US" sz="1200" b="0" i="0" kern="1200" dirty="0">
                <a:solidFill>
                  <a:schemeClr val="tx1"/>
                </a:solidFill>
                <a:effectLst/>
                <a:latin typeface="Arial" charset="0"/>
                <a:ea typeface="+mn-ea"/>
                <a:cs typeface="+mn-cs"/>
              </a:rPr>
              <a:t>If there is an </a:t>
            </a:r>
            <a:r>
              <a:rPr lang="en-US" dirty="0"/>
              <a:t>H2</a:t>
            </a:r>
            <a:r>
              <a:rPr lang="en-US" sz="1200" b="0" i="0" kern="1200" dirty="0">
                <a:solidFill>
                  <a:schemeClr val="tx1"/>
                </a:solidFill>
                <a:effectLst/>
                <a:latin typeface="Arial" charset="0"/>
                <a:ea typeface="+mn-ea"/>
                <a:cs typeface="+mn-cs"/>
              </a:rPr>
              <a:t> element on the page it </a:t>
            </a:r>
            <a:r>
              <a:rPr lang="en-US" sz="1200" b="1" i="0" kern="1200" cap="all" dirty="0">
                <a:solidFill>
                  <a:schemeClr val="tx1"/>
                </a:solidFill>
                <a:effectLst/>
                <a:latin typeface="Arial" charset="0"/>
                <a:ea typeface="+mn-ea"/>
                <a:cs typeface="+mn-cs"/>
              </a:rPr>
              <a:t>SHOULD</a:t>
            </a:r>
            <a:r>
              <a:rPr lang="en-US" sz="1200" b="0" i="0" kern="1200" dirty="0">
                <a:solidFill>
                  <a:schemeClr val="tx1"/>
                </a:solidFill>
                <a:effectLst/>
                <a:latin typeface="Arial" charset="0"/>
                <a:ea typeface="+mn-ea"/>
                <a:cs typeface="+mn-cs"/>
              </a:rPr>
              <a:t> be preceded by an </a:t>
            </a:r>
            <a:r>
              <a:rPr lang="en-US" dirty="0"/>
              <a:t>H1</a:t>
            </a:r>
            <a:r>
              <a:rPr lang="en-US" sz="1200" b="0" i="0" kern="1200" dirty="0">
                <a:solidFill>
                  <a:schemeClr val="tx1"/>
                </a:solidFill>
                <a:effectLst/>
                <a:latin typeface="Arial" charset="0"/>
                <a:ea typeface="+mn-ea"/>
                <a:cs typeface="+mn-cs"/>
              </a:rPr>
              <a:t> element somewhere on the same page, if there is an </a:t>
            </a:r>
            <a:r>
              <a:rPr lang="en-US" dirty="0"/>
              <a:t>H3</a:t>
            </a:r>
            <a:r>
              <a:rPr lang="en-US" sz="1200" b="0" i="0" kern="1200" dirty="0">
                <a:solidFill>
                  <a:schemeClr val="tx1"/>
                </a:solidFill>
                <a:effectLst/>
                <a:latin typeface="Arial" charset="0"/>
                <a:ea typeface="+mn-ea"/>
                <a:cs typeface="+mn-cs"/>
              </a:rPr>
              <a:t> element on the page it </a:t>
            </a:r>
            <a:r>
              <a:rPr lang="en-US" sz="1200" b="1" i="0" kern="1200" cap="all" dirty="0">
                <a:solidFill>
                  <a:schemeClr val="tx1"/>
                </a:solidFill>
                <a:effectLst/>
                <a:latin typeface="Arial" charset="0"/>
                <a:ea typeface="+mn-ea"/>
                <a:cs typeface="+mn-cs"/>
              </a:rPr>
              <a:t>SHOULD</a:t>
            </a:r>
            <a:r>
              <a:rPr lang="en-US" sz="1200" b="0" i="0" kern="1200" dirty="0">
                <a:solidFill>
                  <a:schemeClr val="tx1"/>
                </a:solidFill>
                <a:effectLst/>
                <a:latin typeface="Arial" charset="0"/>
                <a:ea typeface="+mn-ea"/>
                <a:cs typeface="+mn-cs"/>
              </a:rPr>
              <a:t> be preceded by an </a:t>
            </a:r>
            <a:r>
              <a:rPr lang="en-US" dirty="0"/>
              <a:t>H2</a:t>
            </a:r>
            <a:r>
              <a:rPr lang="en-US" sz="1200" b="0" i="0" kern="1200" dirty="0">
                <a:solidFill>
                  <a:schemeClr val="tx1"/>
                </a:solidFill>
                <a:effectLst/>
                <a:latin typeface="Arial" charset="0"/>
                <a:ea typeface="+mn-ea"/>
                <a:cs typeface="+mn-cs"/>
              </a:rPr>
              <a:t> element somewhere on the same page, if there is an </a:t>
            </a:r>
            <a:r>
              <a:rPr lang="en-US" dirty="0"/>
              <a:t>H4</a:t>
            </a:r>
            <a:r>
              <a:rPr lang="en-US" sz="1200" b="0" i="0" kern="1200" dirty="0">
                <a:solidFill>
                  <a:schemeClr val="tx1"/>
                </a:solidFill>
                <a:effectLst/>
                <a:latin typeface="Arial" charset="0"/>
                <a:ea typeface="+mn-ea"/>
                <a:cs typeface="+mn-cs"/>
              </a:rPr>
              <a:t>element on the page it </a:t>
            </a:r>
            <a:r>
              <a:rPr lang="en-US" sz="1200" b="1" i="0" kern="1200" cap="all" dirty="0">
                <a:solidFill>
                  <a:schemeClr val="tx1"/>
                </a:solidFill>
                <a:effectLst/>
                <a:latin typeface="Arial" charset="0"/>
                <a:ea typeface="+mn-ea"/>
                <a:cs typeface="+mn-cs"/>
              </a:rPr>
              <a:t>SHOULD</a:t>
            </a:r>
            <a:r>
              <a:rPr lang="en-US" sz="1200" b="0" i="0" kern="1200" dirty="0">
                <a:solidFill>
                  <a:schemeClr val="tx1"/>
                </a:solidFill>
                <a:effectLst/>
                <a:latin typeface="Arial" charset="0"/>
                <a:ea typeface="+mn-ea"/>
                <a:cs typeface="+mn-cs"/>
              </a:rPr>
              <a:t> be preceded by an </a:t>
            </a:r>
            <a:r>
              <a:rPr lang="en-US" dirty="0"/>
              <a:t>H3</a:t>
            </a:r>
            <a:r>
              <a:rPr lang="en-US" sz="1200" b="0" i="0" kern="1200" dirty="0">
                <a:solidFill>
                  <a:schemeClr val="tx1"/>
                </a:solidFill>
                <a:effectLst/>
                <a:latin typeface="Arial" charset="0"/>
                <a:ea typeface="+mn-ea"/>
                <a:cs typeface="+mn-cs"/>
              </a:rPr>
              <a:t> element somewhere on the same page, etc. Intermediate levels </a:t>
            </a:r>
            <a:r>
              <a:rPr lang="en-US" sz="1200" b="1" i="0" kern="1200" dirty="0">
                <a:solidFill>
                  <a:schemeClr val="tx1"/>
                </a:solidFill>
                <a:effectLst/>
                <a:latin typeface="Arial" charset="0"/>
                <a:ea typeface="+mn-ea"/>
                <a:cs typeface="+mn-cs"/>
              </a:rPr>
              <a:t>MUST NOT</a:t>
            </a:r>
            <a:r>
              <a:rPr lang="en-US" sz="1200" b="0" i="0" kern="1200" dirty="0">
                <a:solidFill>
                  <a:schemeClr val="tx1"/>
                </a:solidFill>
                <a:effectLst/>
                <a:latin typeface="Arial" charset="0"/>
                <a:ea typeface="+mn-ea"/>
                <a:cs typeface="+mn-cs"/>
              </a:rPr>
              <a:t> be omitted (e.g. </a:t>
            </a:r>
            <a:r>
              <a:rPr lang="en-US" dirty="0"/>
              <a:t>H1</a:t>
            </a:r>
            <a:r>
              <a:rPr lang="en-US" sz="1200" b="0" i="0" kern="1200" dirty="0">
                <a:solidFill>
                  <a:schemeClr val="tx1"/>
                </a:solidFill>
                <a:effectLst/>
                <a:latin typeface="Arial" charset="0"/>
                <a:ea typeface="+mn-ea"/>
                <a:cs typeface="+mn-cs"/>
              </a:rPr>
              <a:t> directly to </a:t>
            </a:r>
            <a:r>
              <a:rPr lang="en-US" dirty="0"/>
              <a:t>H3</a:t>
            </a:r>
            <a:r>
              <a:rPr lang="en-US" sz="1200" b="0" i="0" kern="1200" dirty="0">
                <a:solidFill>
                  <a:schemeClr val="tx1"/>
                </a:solidFill>
                <a:effectLst/>
                <a:latin typeface="Arial"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Arial" charset="0"/>
                <a:ea typeface="+mn-ea"/>
                <a:cs typeface="+mn-cs"/>
              </a:rPr>
              <a:t>NOTE: this is to maintain well structured pages, which are essential in order to deliver a good user experience to those using assistive technologies such as </a:t>
            </a:r>
            <a:r>
              <a:rPr lang="en-US" sz="1200" b="0" i="0" kern="1200" dirty="0" err="1">
                <a:solidFill>
                  <a:schemeClr val="tx1"/>
                </a:solidFill>
                <a:effectLst/>
                <a:latin typeface="Arial" charset="0"/>
                <a:ea typeface="+mn-ea"/>
                <a:cs typeface="+mn-cs"/>
              </a:rPr>
              <a:t>screenreaders</a:t>
            </a:r>
            <a:r>
              <a:rPr lang="en-US" sz="1200" b="0" i="0" kern="1200" dirty="0">
                <a:solidFill>
                  <a:schemeClr val="tx1"/>
                </a:solidFill>
                <a:effectLst/>
                <a:latin typeface="Arial" charset="0"/>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31</a:t>
            </a:fld>
            <a:endParaRPr lang="en-US"/>
          </a:p>
        </p:txBody>
      </p:sp>
    </p:spTree>
    <p:extLst>
      <p:ext uri="{BB962C8B-B14F-4D97-AF65-F5344CB8AC3E}">
        <p14:creationId xmlns:p14="http://schemas.microsoft.com/office/powerpoint/2010/main" val="3771489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document should be printed for students to use a pen and mark up the document by hand.  </a:t>
            </a:r>
            <a:r>
              <a:rPr lang="en-US" dirty="0"/>
              <a:t>Solutions will vary, but students must be prepared</a:t>
            </a:r>
            <a:r>
              <a:rPr lang="en-US" baseline="0" dirty="0"/>
              <a:t> to defend their choices of element selection and document structure.</a:t>
            </a:r>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35</a:t>
            </a:fld>
            <a:endParaRPr lang="en-US"/>
          </a:p>
        </p:txBody>
      </p:sp>
    </p:spTree>
    <p:extLst>
      <p:ext uri="{BB962C8B-B14F-4D97-AF65-F5344CB8AC3E}">
        <p14:creationId xmlns:p14="http://schemas.microsoft.com/office/powerpoint/2010/main" val="3176552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err="1"/>
              <a:t>Div</a:t>
            </a:r>
            <a:r>
              <a:rPr lang="en-US" dirty="0"/>
              <a:t> defines a section of the document. While designing a html page one should identify visual sections of the documents and create a div for each of them. These </a:t>
            </a:r>
            <a:r>
              <a:rPr lang="en-US" dirty="0" err="1"/>
              <a:t>divs</a:t>
            </a:r>
            <a:r>
              <a:rPr lang="en-US" dirty="0"/>
              <a:t> work as container for the content of the section. </a:t>
            </a:r>
          </a:p>
          <a:p>
            <a:endParaRPr lang="en-US" dirty="0"/>
          </a:p>
          <a:p>
            <a:r>
              <a:rPr lang="en-US" dirty="0" err="1"/>
              <a:t>Div</a:t>
            </a:r>
            <a:r>
              <a:rPr lang="en-US" dirty="0"/>
              <a:t> is a block element and hence align attribute comes into the picture. The use of div is recommended over tables for alignment.</a:t>
            </a:r>
          </a:p>
        </p:txBody>
      </p:sp>
      <p:sp>
        <p:nvSpPr>
          <p:cNvPr id="1300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FF9900"/>
                </a:solidFill>
                <a:latin typeface="Times New Roman" pitchFamily="18" charset="0"/>
                <a:ea typeface="ＭＳ Ｐゴシック" pitchFamily="34" charset="-128"/>
              </a:defRPr>
            </a:lvl1pPr>
            <a:lvl2pPr marL="742950" indent="-285750">
              <a:defRPr sz="2400">
                <a:solidFill>
                  <a:srgbClr val="FF9900"/>
                </a:solidFill>
                <a:latin typeface="Times New Roman" pitchFamily="18" charset="0"/>
                <a:ea typeface="ＭＳ Ｐゴシック" pitchFamily="34" charset="-128"/>
              </a:defRPr>
            </a:lvl2pPr>
            <a:lvl3pPr marL="1143000" indent="-228600">
              <a:defRPr sz="2400">
                <a:solidFill>
                  <a:srgbClr val="FF9900"/>
                </a:solidFill>
                <a:latin typeface="Times New Roman" pitchFamily="18" charset="0"/>
                <a:ea typeface="ＭＳ Ｐゴシック" pitchFamily="34" charset="-128"/>
              </a:defRPr>
            </a:lvl3pPr>
            <a:lvl4pPr marL="1600200" indent="-228600">
              <a:defRPr sz="2400">
                <a:solidFill>
                  <a:srgbClr val="FF9900"/>
                </a:solidFill>
                <a:latin typeface="Times New Roman" pitchFamily="18" charset="0"/>
                <a:ea typeface="ＭＳ Ｐゴシック" pitchFamily="34" charset="-128"/>
              </a:defRPr>
            </a:lvl4pPr>
            <a:lvl5pPr marL="2057400" indent="-228600">
              <a:defRPr sz="2400">
                <a:solidFill>
                  <a:srgbClr val="FF9900"/>
                </a:solidFill>
                <a:latin typeface="Times New Roman" pitchFamily="18" charset="0"/>
                <a:ea typeface="ＭＳ Ｐゴシック" pitchFamily="34" charset="-128"/>
              </a:defRPr>
            </a:lvl5pPr>
            <a:lvl6pPr marL="25146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6pPr>
            <a:lvl7pPr marL="29718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7pPr>
            <a:lvl8pPr marL="34290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8pPr>
            <a:lvl9pPr marL="38862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9pPr>
          </a:lstStyle>
          <a:p>
            <a:fld id="{B0BEE81D-4265-4450-BEAD-A4A4F09F2D71}" type="slidenum">
              <a:rPr lang="en-US" sz="1200" smtClean="0">
                <a:solidFill>
                  <a:schemeClr val="tx1"/>
                </a:solidFill>
                <a:latin typeface="Arial" charset="0"/>
              </a:rPr>
              <a:pPr/>
              <a:t>37</a:t>
            </a:fld>
            <a:endParaRPr lang="en-US" sz="1200">
              <a:solidFill>
                <a:schemeClr val="tx1"/>
              </a:solidFill>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[Sudhanshu]- Ordered lists are numbered. The start tag for the ordered list is &lt;ol&gt; and each list item is wrapped in &lt;li&gt; tag.</a:t>
            </a:r>
          </a:p>
          <a:p>
            <a:endParaRPr lang="en-US"/>
          </a:p>
          <a:p>
            <a:r>
              <a:rPr lang="en-US"/>
              <a:t>The starting index of the ordered list can be specified using start attribute. </a:t>
            </a:r>
          </a:p>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[Sudhanshu]-Unordered list items are marked with bullets. The start tag is &lt;ul&gt; and individual list items are wrapped in &lt;li&gt; tag.</a:t>
            </a:r>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FF9900"/>
                </a:solidFill>
                <a:latin typeface="Times New Roman" pitchFamily="18" charset="0"/>
                <a:ea typeface="ＭＳ Ｐゴシック" pitchFamily="34" charset="-128"/>
              </a:defRPr>
            </a:lvl1pPr>
            <a:lvl2pPr marL="742950" indent="-285750">
              <a:defRPr sz="2400">
                <a:solidFill>
                  <a:srgbClr val="FF9900"/>
                </a:solidFill>
                <a:latin typeface="Times New Roman" pitchFamily="18" charset="0"/>
                <a:ea typeface="ＭＳ Ｐゴシック" pitchFamily="34" charset="-128"/>
              </a:defRPr>
            </a:lvl2pPr>
            <a:lvl3pPr marL="1143000" indent="-228600">
              <a:defRPr sz="2400">
                <a:solidFill>
                  <a:srgbClr val="FF9900"/>
                </a:solidFill>
                <a:latin typeface="Times New Roman" pitchFamily="18" charset="0"/>
                <a:ea typeface="ＭＳ Ｐゴシック" pitchFamily="34" charset="-128"/>
              </a:defRPr>
            </a:lvl3pPr>
            <a:lvl4pPr marL="1600200" indent="-228600">
              <a:defRPr sz="2400">
                <a:solidFill>
                  <a:srgbClr val="FF9900"/>
                </a:solidFill>
                <a:latin typeface="Times New Roman" pitchFamily="18" charset="0"/>
                <a:ea typeface="ＭＳ Ｐゴシック" pitchFamily="34" charset="-128"/>
              </a:defRPr>
            </a:lvl4pPr>
            <a:lvl5pPr marL="2057400" indent="-228600">
              <a:defRPr sz="2400">
                <a:solidFill>
                  <a:srgbClr val="FF9900"/>
                </a:solidFill>
                <a:latin typeface="Times New Roman" pitchFamily="18" charset="0"/>
                <a:ea typeface="ＭＳ Ｐゴシック" pitchFamily="34" charset="-128"/>
              </a:defRPr>
            </a:lvl5pPr>
            <a:lvl6pPr marL="25146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6pPr>
            <a:lvl7pPr marL="29718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7pPr>
            <a:lvl8pPr marL="34290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8pPr>
            <a:lvl9pPr marL="38862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9pPr>
          </a:lstStyle>
          <a:p>
            <a:fld id="{3BA05E57-9C8F-4E3D-843E-140E81EB10D4}" type="slidenum">
              <a:rPr lang="en-US" sz="1200" smtClean="0">
                <a:solidFill>
                  <a:schemeClr val="tx1"/>
                </a:solidFill>
                <a:latin typeface="Arial" charset="0"/>
              </a:rPr>
              <a:pPr/>
              <a:t>41</a:t>
            </a:fld>
            <a:endParaRPr lang="en-US" sz="1200">
              <a:solidFill>
                <a:schemeClr val="tx1"/>
              </a:solidFill>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[Sudhanshu]-Definition list allows the description of individual list items. The start tag for definition list is &lt;dl&gt;, list item is wrapped in &lt;dt&gt; tag and the description of the item is placed as content of &lt;dd&gt;tag.</a:t>
            </a:r>
          </a:p>
        </p:txBody>
      </p:sp>
      <p:sp>
        <p:nvSpPr>
          <p:cNvPr id="1290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FF9900"/>
                </a:solidFill>
                <a:latin typeface="Times New Roman" pitchFamily="18" charset="0"/>
                <a:ea typeface="ＭＳ Ｐゴシック" pitchFamily="34" charset="-128"/>
              </a:defRPr>
            </a:lvl1pPr>
            <a:lvl2pPr marL="742950" indent="-285750">
              <a:defRPr sz="2400">
                <a:solidFill>
                  <a:srgbClr val="FF9900"/>
                </a:solidFill>
                <a:latin typeface="Times New Roman" pitchFamily="18" charset="0"/>
                <a:ea typeface="ＭＳ Ｐゴシック" pitchFamily="34" charset="-128"/>
              </a:defRPr>
            </a:lvl2pPr>
            <a:lvl3pPr marL="1143000" indent="-228600">
              <a:defRPr sz="2400">
                <a:solidFill>
                  <a:srgbClr val="FF9900"/>
                </a:solidFill>
                <a:latin typeface="Times New Roman" pitchFamily="18" charset="0"/>
                <a:ea typeface="ＭＳ Ｐゴシック" pitchFamily="34" charset="-128"/>
              </a:defRPr>
            </a:lvl3pPr>
            <a:lvl4pPr marL="1600200" indent="-228600">
              <a:defRPr sz="2400">
                <a:solidFill>
                  <a:srgbClr val="FF9900"/>
                </a:solidFill>
                <a:latin typeface="Times New Roman" pitchFamily="18" charset="0"/>
                <a:ea typeface="ＭＳ Ｐゴシック" pitchFamily="34" charset="-128"/>
              </a:defRPr>
            </a:lvl4pPr>
            <a:lvl5pPr marL="2057400" indent="-228600">
              <a:defRPr sz="2400">
                <a:solidFill>
                  <a:srgbClr val="FF9900"/>
                </a:solidFill>
                <a:latin typeface="Times New Roman" pitchFamily="18" charset="0"/>
                <a:ea typeface="ＭＳ Ｐゴシック" pitchFamily="34" charset="-128"/>
              </a:defRPr>
            </a:lvl5pPr>
            <a:lvl6pPr marL="25146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6pPr>
            <a:lvl7pPr marL="29718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7pPr>
            <a:lvl8pPr marL="34290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8pPr>
            <a:lvl9pPr marL="38862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9pPr>
          </a:lstStyle>
          <a:p>
            <a:fld id="{5931EBA6-70BF-4C42-BA52-1FDF8B9B3414}" type="slidenum">
              <a:rPr lang="en-US" sz="1200" smtClean="0">
                <a:solidFill>
                  <a:schemeClr val="tx1"/>
                </a:solidFill>
                <a:latin typeface="Arial" charset="0"/>
              </a:rPr>
              <a:pPr/>
              <a:t>42</a:t>
            </a:fld>
            <a:endParaRPr lang="en-US" sz="1200">
              <a:solidFill>
                <a:schemeClr val="tx1"/>
              </a:solidFill>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a:solidFill>
                  <a:schemeClr val="tx1"/>
                </a:solidFill>
                <a:effectLst/>
                <a:latin typeface="Arial" charset="0"/>
                <a:ea typeface="+mn-ea"/>
                <a:cs typeface="+mn-cs"/>
              </a:rPr>
              <a:t>Source:-</a:t>
            </a:r>
            <a:r>
              <a:rPr lang="en-US" sz="1200" b="0" i="0" kern="1200" baseline="0">
                <a:solidFill>
                  <a:schemeClr val="tx1"/>
                </a:solidFill>
                <a:effectLst/>
                <a:latin typeface="Arial" charset="0"/>
                <a:ea typeface="+mn-ea"/>
                <a:cs typeface="+mn-cs"/>
              </a:rPr>
              <a:t> </a:t>
            </a:r>
            <a:r>
              <a:rPr lang="en-US" sz="1200" b="0" i="0" kern="1200">
                <a:solidFill>
                  <a:schemeClr val="tx1"/>
                </a:solidFill>
                <a:effectLst/>
                <a:latin typeface="Arial" charset="0"/>
                <a:ea typeface="+mn-ea"/>
                <a:cs typeface="+mn-cs"/>
              </a:rPr>
              <a:t>http://www.bbc.co.uk/guidelines/futuremedia/technical/semantic_markup.shtml</a:t>
            </a:r>
          </a:p>
          <a:p>
            <a:endParaRPr lang="en-US"/>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43</a:t>
            </a:fld>
            <a:endParaRPr lang="en-US"/>
          </a:p>
        </p:txBody>
      </p:sp>
    </p:spTree>
    <p:extLst>
      <p:ext uri="{BB962C8B-B14F-4D97-AF65-F5344CB8AC3E}">
        <p14:creationId xmlns:p14="http://schemas.microsoft.com/office/powerpoint/2010/main" val="2681653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N"/>
              <a:t>Name can be duplicate but not id</a:t>
            </a:r>
          </a:p>
          <a:p>
            <a:pPr eaLnBrk="1" hangingPunct="1"/>
            <a:r>
              <a:rPr lang="en-IN"/>
              <a:t>&gt;&gt;&gt;&gt;&gt;&gt;&gt;&gt;&gt;&gt;&gt;&gt;&gt;&gt;&gt;&gt;&gt;&gt;&gt;&gt;&gt;&gt;&gt;&gt;&gt;&gt;&gt;&gt;&gt;&gt;&gt;&gt;&gt;&gt;&gt;&gt;&gt;&gt;&gt;&gt;&gt;&gt;&gt;&gt;&gt;&gt;&gt;&gt;&gt;&gt;&gt;&gt;&gt;&gt;&gt;&gt;&gt;&gt;&gt;&gt;&gt;&gt;&gt;&gt;&gt;&gt;&gt;&gt;&gt;&gt;&gt;&gt;&gt;&gt;&gt;&gt;&gt;&gt;&gt;&gt;&gt;&gt;&gt;&gt;&gt;&gt;&gt;&gt;&gt;&gt;&gt;&gt;&gt;&gt;&gt;&gt;&gt;&gt;&gt;&gt;</a:t>
            </a:r>
          </a:p>
          <a:p>
            <a:pPr eaLnBrk="1" hangingPunct="1"/>
            <a:r>
              <a:rPr lang="en-IN"/>
              <a:t>HTML elements are building blocks of html document. They are also called html tags. A html element is made of start tag, content and end tag. Start tag is a text enclosed between less than sign and greater than sign. Content is a text enclosed between start tag and end tag. End tag is a text preceded by slash and enclosed between less than sign and greater than sign. End tags are also called closing tag.  The text used in start tag and end tag is same.</a:t>
            </a:r>
          </a:p>
          <a:p>
            <a:pPr eaLnBrk="1" hangingPunct="1"/>
            <a:endParaRPr lang="en-IN"/>
          </a:p>
          <a:p>
            <a:pPr eaLnBrk="1" hangingPunct="1"/>
            <a:r>
              <a:rPr lang="en-IN"/>
              <a:t>There are few html elements like line break , image etc. that  do not follow the mould above. These html tags do not require any formal closing tags because they do not require contents. The information provided in the start tag is sufficient for the browser to interpret. The start tag for such html elements is a text enclosed between less than sign and greater than sign preceded by slash.</a:t>
            </a:r>
          </a:p>
          <a:p>
            <a:pPr eaLnBrk="1" hangingPunct="1"/>
            <a:endParaRPr lang="en-IN"/>
          </a:p>
          <a:p>
            <a:pPr eaLnBrk="1" hangingPunct="1"/>
            <a:r>
              <a:rPr lang="en-IN"/>
              <a:t>For some of these elements trailing slash in the start tag is also not required. We’ll see lots of examples in coming slides. </a:t>
            </a:r>
          </a:p>
          <a:p>
            <a:pPr eaLnBrk="1" hangingPunct="1"/>
            <a:endParaRPr lang="en-IN"/>
          </a:p>
          <a:p>
            <a:pPr marL="0" lvl="1" eaLnBrk="1" hangingPunct="1"/>
            <a:r>
              <a:rPr lang="en-US"/>
              <a:t>Element and Tags are sometimes used synonymously in the industry: Examples an empty tag</a:t>
            </a:r>
          </a:p>
          <a:p>
            <a:pPr eaLnBrk="1" hangingPunct="1"/>
            <a:endParaRPr lang="en-IN"/>
          </a:p>
        </p:txBody>
      </p:sp>
      <p:sp>
        <p:nvSpPr>
          <p:cNvPr id="106500" name="Slide Number Placeholder 3"/>
          <p:cNvSpPr txBox="1">
            <a:spLocks noGrp="1"/>
          </p:cNvSpPr>
          <p:nvPr/>
        </p:nvSpPr>
        <p:spPr bwMode="auto">
          <a:xfrm>
            <a:off x="3970338"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a:defRPr sz="2400">
                <a:solidFill>
                  <a:srgbClr val="FF9900"/>
                </a:solidFill>
                <a:latin typeface="Times New Roman" pitchFamily="18" charset="0"/>
                <a:ea typeface="ＭＳ Ｐゴシック" pitchFamily="34" charset="-128"/>
              </a:defRPr>
            </a:lvl1pPr>
            <a:lvl2pPr marL="742950" indent="-285750">
              <a:defRPr sz="2400">
                <a:solidFill>
                  <a:srgbClr val="FF9900"/>
                </a:solidFill>
                <a:latin typeface="Times New Roman" pitchFamily="18" charset="0"/>
                <a:ea typeface="ＭＳ Ｐゴシック" pitchFamily="34" charset="-128"/>
              </a:defRPr>
            </a:lvl2pPr>
            <a:lvl3pPr marL="1143000" indent="-228600">
              <a:defRPr sz="2400">
                <a:solidFill>
                  <a:srgbClr val="FF9900"/>
                </a:solidFill>
                <a:latin typeface="Times New Roman" pitchFamily="18" charset="0"/>
                <a:ea typeface="ＭＳ Ｐゴシック" pitchFamily="34" charset="-128"/>
              </a:defRPr>
            </a:lvl3pPr>
            <a:lvl4pPr marL="1600200" indent="-228600">
              <a:defRPr sz="2400">
                <a:solidFill>
                  <a:srgbClr val="FF9900"/>
                </a:solidFill>
                <a:latin typeface="Times New Roman" pitchFamily="18" charset="0"/>
                <a:ea typeface="ＭＳ Ｐゴシック" pitchFamily="34" charset="-128"/>
              </a:defRPr>
            </a:lvl4pPr>
            <a:lvl5pPr marL="2057400" indent="-228600">
              <a:defRPr sz="2400">
                <a:solidFill>
                  <a:srgbClr val="FF9900"/>
                </a:solidFill>
                <a:latin typeface="Times New Roman" pitchFamily="18" charset="0"/>
                <a:ea typeface="ＭＳ Ｐゴシック" pitchFamily="34" charset="-128"/>
              </a:defRPr>
            </a:lvl5pPr>
            <a:lvl6pPr marL="25146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6pPr>
            <a:lvl7pPr marL="29718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7pPr>
            <a:lvl8pPr marL="34290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8pPr>
            <a:lvl9pPr marL="38862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9pPr>
          </a:lstStyle>
          <a:p>
            <a:pPr algn="r" eaLnBrk="1" hangingPunct="1"/>
            <a:fld id="{E6999253-5D4D-4552-88FB-CD654E038BFA}" type="slidenum">
              <a:rPr lang="en-US" sz="1200">
                <a:solidFill>
                  <a:schemeClr val="tx1"/>
                </a:solidFill>
                <a:latin typeface="Arial" charset="0"/>
              </a:rPr>
              <a:pPr algn="r" eaLnBrk="1" hangingPunct="1"/>
              <a:t>5</a:t>
            </a:fld>
            <a:endParaRPr lang="en-US" sz="1200">
              <a:solidFill>
                <a:schemeClr val="tx1"/>
              </a:solidFill>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http://www.w3.org/html/wg/drafts/html/master/edits.html#edits-and-paragraphs</a:t>
            </a:r>
          </a:p>
          <a:p>
            <a:endParaRPr lang="en-US" dirty="0"/>
          </a:p>
        </p:txBody>
      </p:sp>
      <p:sp>
        <p:nvSpPr>
          <p:cNvPr id="4" name="Slide Number Placeholder 3"/>
          <p:cNvSpPr>
            <a:spLocks noGrp="1"/>
          </p:cNvSpPr>
          <p:nvPr>
            <p:ph type="sldNum" sz="quarter" idx="10"/>
          </p:nvPr>
        </p:nvSpPr>
        <p:spPr/>
        <p:txBody>
          <a:bodyPr/>
          <a:lstStyle/>
          <a:p>
            <a:pPr>
              <a:defRPr/>
            </a:pPr>
            <a:fld id="{846BBB2A-4BAA-4469-854A-F77B011D3C87}" type="slidenum">
              <a:rPr lang="en-US" smtClean="0"/>
              <a:pPr>
                <a:defRPr/>
              </a:pPr>
              <a:t>46</a:t>
            </a:fld>
            <a:endParaRPr lang="en-US"/>
          </a:p>
        </p:txBody>
      </p:sp>
    </p:spTree>
    <p:extLst>
      <p:ext uri="{BB962C8B-B14F-4D97-AF65-F5344CB8AC3E}">
        <p14:creationId xmlns:p14="http://schemas.microsoft.com/office/powerpoint/2010/main" val="13704380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t>http://www.w3.org/html/wg/drafts/html/master/text-level-semantics.html#the-strong-element</a:t>
            </a:r>
          </a:p>
          <a:p>
            <a:endParaRPr lang="en-US"/>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47</a:t>
            </a:fld>
            <a:endParaRPr lang="en-US"/>
          </a:p>
        </p:txBody>
      </p:sp>
    </p:spTree>
    <p:extLst>
      <p:ext uri="{BB962C8B-B14F-4D97-AF65-F5344CB8AC3E}">
        <p14:creationId xmlns:p14="http://schemas.microsoft.com/office/powerpoint/2010/main" val="25910692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span servers the same purpose as div. The only important difference is that span is an inline element. It’s use is recommended for web development.</a:t>
            </a:r>
          </a:p>
          <a:p>
            <a:endParaRPr lang="en-US" dirty="0"/>
          </a:p>
          <a:p>
            <a:endParaRPr lang="en-US" dirty="0"/>
          </a:p>
        </p:txBody>
      </p:sp>
      <p:sp>
        <p:nvSpPr>
          <p:cNvPr id="1310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FF9900"/>
                </a:solidFill>
                <a:latin typeface="Times New Roman" pitchFamily="18" charset="0"/>
                <a:ea typeface="ＭＳ Ｐゴシック" pitchFamily="34" charset="-128"/>
              </a:defRPr>
            </a:lvl1pPr>
            <a:lvl2pPr marL="742950" indent="-285750">
              <a:defRPr sz="2400">
                <a:solidFill>
                  <a:srgbClr val="FF9900"/>
                </a:solidFill>
                <a:latin typeface="Times New Roman" pitchFamily="18" charset="0"/>
                <a:ea typeface="ＭＳ Ｐゴシック" pitchFamily="34" charset="-128"/>
              </a:defRPr>
            </a:lvl2pPr>
            <a:lvl3pPr marL="1143000" indent="-228600">
              <a:defRPr sz="2400">
                <a:solidFill>
                  <a:srgbClr val="FF9900"/>
                </a:solidFill>
                <a:latin typeface="Times New Roman" pitchFamily="18" charset="0"/>
                <a:ea typeface="ＭＳ Ｐゴシック" pitchFamily="34" charset="-128"/>
              </a:defRPr>
            </a:lvl3pPr>
            <a:lvl4pPr marL="1600200" indent="-228600">
              <a:defRPr sz="2400">
                <a:solidFill>
                  <a:srgbClr val="FF9900"/>
                </a:solidFill>
                <a:latin typeface="Times New Roman" pitchFamily="18" charset="0"/>
                <a:ea typeface="ＭＳ Ｐゴシック" pitchFamily="34" charset="-128"/>
              </a:defRPr>
            </a:lvl4pPr>
            <a:lvl5pPr marL="2057400" indent="-228600">
              <a:defRPr sz="2400">
                <a:solidFill>
                  <a:srgbClr val="FF9900"/>
                </a:solidFill>
                <a:latin typeface="Times New Roman" pitchFamily="18" charset="0"/>
                <a:ea typeface="ＭＳ Ｐゴシック" pitchFamily="34" charset="-128"/>
              </a:defRPr>
            </a:lvl5pPr>
            <a:lvl6pPr marL="25146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6pPr>
            <a:lvl7pPr marL="29718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7pPr>
            <a:lvl8pPr marL="34290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8pPr>
            <a:lvl9pPr marL="38862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9pPr>
          </a:lstStyle>
          <a:p>
            <a:fld id="{82DA04D9-49B1-4D5D-AAC6-556D7736DFC4}" type="slidenum">
              <a:rPr lang="en-US" sz="1200" smtClean="0">
                <a:solidFill>
                  <a:schemeClr val="tx1"/>
                </a:solidFill>
                <a:latin typeface="Arial" charset="0"/>
              </a:rPr>
              <a:pPr/>
              <a:t>48</a:t>
            </a:fld>
            <a:endParaRPr lang="en-US" sz="1200">
              <a:solidFill>
                <a:schemeClr val="tx1"/>
              </a:solidFill>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http://www.w3.org/html/wg/drafts/html/master/text-level-semantics.html#the-sub-and-sup-elements</a:t>
            </a:r>
          </a:p>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49</a:t>
            </a:fld>
            <a:endParaRPr lang="en-US"/>
          </a:p>
        </p:txBody>
      </p:sp>
    </p:spTree>
    <p:extLst>
      <p:ext uri="{BB962C8B-B14F-4D97-AF65-F5344CB8AC3E}">
        <p14:creationId xmlns:p14="http://schemas.microsoft.com/office/powerpoint/2010/main" val="14720574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Links are html elements that allow navigations from one page to another. This navigation can be intra-page. Such navigation is also called bookmark.</a:t>
            </a:r>
          </a:p>
          <a:p>
            <a:endParaRPr lang="en-US" dirty="0"/>
          </a:p>
        </p:txBody>
      </p:sp>
      <p:sp>
        <p:nvSpPr>
          <p:cNvPr id="1187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FF9900"/>
                </a:solidFill>
                <a:latin typeface="Times New Roman" pitchFamily="18" charset="0"/>
                <a:ea typeface="ＭＳ Ｐゴシック" pitchFamily="34" charset="-128"/>
              </a:defRPr>
            </a:lvl1pPr>
            <a:lvl2pPr marL="742950" indent="-285750">
              <a:defRPr sz="2400">
                <a:solidFill>
                  <a:srgbClr val="FF9900"/>
                </a:solidFill>
                <a:latin typeface="Times New Roman" pitchFamily="18" charset="0"/>
                <a:ea typeface="ＭＳ Ｐゴシック" pitchFamily="34" charset="-128"/>
              </a:defRPr>
            </a:lvl2pPr>
            <a:lvl3pPr marL="1143000" indent="-228600">
              <a:defRPr sz="2400">
                <a:solidFill>
                  <a:srgbClr val="FF9900"/>
                </a:solidFill>
                <a:latin typeface="Times New Roman" pitchFamily="18" charset="0"/>
                <a:ea typeface="ＭＳ Ｐゴシック" pitchFamily="34" charset="-128"/>
              </a:defRPr>
            </a:lvl3pPr>
            <a:lvl4pPr marL="1600200" indent="-228600">
              <a:defRPr sz="2400">
                <a:solidFill>
                  <a:srgbClr val="FF9900"/>
                </a:solidFill>
                <a:latin typeface="Times New Roman" pitchFamily="18" charset="0"/>
                <a:ea typeface="ＭＳ Ｐゴシック" pitchFamily="34" charset="-128"/>
              </a:defRPr>
            </a:lvl4pPr>
            <a:lvl5pPr marL="2057400" indent="-228600">
              <a:defRPr sz="2400">
                <a:solidFill>
                  <a:srgbClr val="FF9900"/>
                </a:solidFill>
                <a:latin typeface="Times New Roman" pitchFamily="18" charset="0"/>
                <a:ea typeface="ＭＳ Ｐゴシック" pitchFamily="34" charset="-128"/>
              </a:defRPr>
            </a:lvl5pPr>
            <a:lvl6pPr marL="25146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6pPr>
            <a:lvl7pPr marL="29718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7pPr>
            <a:lvl8pPr marL="34290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8pPr>
            <a:lvl9pPr marL="38862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9pPr>
          </a:lstStyle>
          <a:p>
            <a:fld id="{4F200CB6-6FCE-4C94-AC58-E27995EBFC57}" type="slidenum">
              <a:rPr lang="en-US" sz="1200" smtClean="0">
                <a:solidFill>
                  <a:schemeClr val="tx1"/>
                </a:solidFill>
                <a:latin typeface="Arial" charset="0"/>
              </a:rPr>
              <a:pPr/>
              <a:t>52</a:t>
            </a:fld>
            <a:endParaRPr lang="en-US" sz="1200">
              <a:solidFill>
                <a:schemeClr val="tx1"/>
              </a:solidFill>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Text links are anchor tags. It’s start tag is &lt;a&gt;. It’s content can be text or some other tag and end tag is &lt;/a&gt;. Anchor tag has </a:t>
            </a:r>
            <a:r>
              <a:rPr lang="en-US" dirty="0" err="1"/>
              <a:t>href</a:t>
            </a:r>
            <a:r>
              <a:rPr lang="en-US" dirty="0"/>
              <a:t> attribute which defines path of the resource the link is intended to navigate.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target attribute specifies where to display the linked resource. The value of this attribute can be the name of a tab, window or inline frame.</a:t>
            </a:r>
          </a:p>
          <a:p>
            <a:endParaRPr lang="en-US" dirty="0"/>
          </a:p>
          <a:p>
            <a:r>
              <a:rPr lang="en-US" dirty="0"/>
              <a:t>If the value of the target attribute is _blank, navigated resource opens in a new browser window. A value _self opens the resource in current frame, value _parent and _top open the resource in parent and top frame in the window.</a:t>
            </a:r>
          </a:p>
          <a:p>
            <a:endParaRPr lang="en-US" dirty="0"/>
          </a:p>
          <a:p>
            <a:r>
              <a:rPr lang="en-US" dirty="0"/>
              <a:t>Named window is a new window with name as the value of target attribute.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URL of a link can be a absolute path or a relative path. Absolute path is used to point to a location on another domain. Relative path is used to point to a location on the same domain. Use of relative path is recommended.</a:t>
            </a:r>
          </a:p>
          <a:p>
            <a:endParaRPr lang="en-US" dirty="0"/>
          </a:p>
          <a:p>
            <a:r>
              <a:rPr lang="en-US" dirty="0"/>
              <a:t>A relative path is relative to the root of the application. Root of the application path will be covered in JEE 101 session. For HTML session relative path is relative to the folder where current page is residing.</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see example below.</a:t>
            </a:r>
          </a:p>
          <a:p>
            <a:r>
              <a:rPr lang="en-US" dirty="0"/>
              <a:t>&lt;a </a:t>
            </a:r>
            <a:r>
              <a:rPr lang="en-US" dirty="0" err="1"/>
              <a:t>href</a:t>
            </a:r>
            <a:r>
              <a:rPr lang="en-US" dirty="0"/>
              <a:t>="mailto:astark1@unl.edu?subject=</a:t>
            </a:r>
            <a:r>
              <a:rPr lang="en-US" dirty="0" err="1"/>
              <a:t>MailTo</a:t>
            </a:r>
            <a:r>
              <a:rPr lang="en-US" dirty="0"/>
              <a:t> </a:t>
            </a:r>
            <a:r>
              <a:rPr lang="en-US" dirty="0" err="1"/>
              <a:t>Comments&amp;cc</a:t>
            </a:r>
            <a:r>
              <a:rPr lang="en-US" dirty="0"/>
              <a:t>=ASTARK1@UNL.EDU&amp;bcc=</a:t>
            </a:r>
            <a:r>
              <a:rPr lang="en-US" dirty="0" err="1"/>
              <a:t>id@internet.node</a:t>
            </a:r>
            <a:r>
              <a:rPr lang="en-US" dirty="0"/>
              <a:t>"&gt;</a:t>
            </a:r>
            <a:br>
              <a:rPr lang="en-US" dirty="0"/>
            </a:br>
            <a:r>
              <a:rPr lang="en-US" dirty="0"/>
              <a:t>Remember to use only one ? (question mark), when providing multiple entries beyond e-mail address</a:t>
            </a:r>
          </a:p>
          <a:p>
            <a:endParaRPr lang="en-US" dirty="0"/>
          </a:p>
          <a:p>
            <a:r>
              <a:rPr lang="en-US" dirty="0"/>
              <a:t>email link sends the email. It opens the default mailing application for the browser. The subject, cc and bcc for the email can also be provided as part of </a:t>
            </a:r>
            <a:r>
              <a:rPr lang="en-US" dirty="0" err="1"/>
              <a:t>url</a:t>
            </a:r>
            <a:r>
              <a:rPr lang="en-US" dirty="0"/>
              <a:t>.</a:t>
            </a:r>
          </a:p>
          <a:p>
            <a:endParaRPr lang="en-US" dirty="0"/>
          </a:p>
          <a:p>
            <a:r>
              <a:rPr lang="en-US" dirty="0"/>
              <a:t>Usually, the default mailing application for the browser is outlook .It can be configured.</a:t>
            </a:r>
          </a:p>
          <a:p>
            <a:r>
              <a:rPr lang="en-US" dirty="0"/>
              <a:t> </a:t>
            </a:r>
          </a:p>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Bookmark is intra page navigation. It helps you in navigating from one section of the page to another using links.</a:t>
            </a:r>
          </a:p>
          <a:p>
            <a:endParaRPr lang="en-US" dirty="0"/>
          </a:p>
          <a:p>
            <a:r>
              <a:rPr lang="en-US" dirty="0"/>
              <a:t>In the above code snippet, on click of the “</a:t>
            </a:r>
            <a:r>
              <a:rPr lang="en-US" dirty="0">
                <a:solidFill>
                  <a:srgbClr val="4D4D4D"/>
                </a:solidFill>
                <a:latin typeface="Georgia" pitchFamily="18" charset="0"/>
              </a:rPr>
              <a:t>Description of  bookmark</a:t>
            </a:r>
            <a:r>
              <a:rPr lang="en-US" dirty="0"/>
              <a:t>” browser navigates you to the paragraph with name “</a:t>
            </a:r>
            <a:r>
              <a:rPr lang="en-US" dirty="0" err="1">
                <a:solidFill>
                  <a:srgbClr val="4D4D4D"/>
                </a:solidFill>
                <a:latin typeface="Georgia" pitchFamily="18" charset="0"/>
              </a:rPr>
              <a:t>bookmark_desc</a:t>
            </a:r>
            <a:r>
              <a:rPr lang="en-US" dirty="0">
                <a:solidFill>
                  <a:srgbClr val="4D4D4D"/>
                </a:solidFill>
                <a:latin typeface="Georgia" pitchFamily="18" charset="0"/>
              </a:rPr>
              <a:t> </a:t>
            </a:r>
            <a:r>
              <a:rPr lang="en-US" dirty="0"/>
              <a:t>”.</a:t>
            </a:r>
          </a:p>
          <a:p>
            <a:endParaRPr lang="en-US" dirty="0"/>
          </a:p>
          <a:p>
            <a:r>
              <a:rPr lang="en-US" dirty="0"/>
              <a:t>If there are more than one element with same name then the first element from top will be selected by the browser for bookmarking.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 head element is a container for all the head elements. The tags added to the head section are &lt;title&gt;, &lt;base&gt;, &lt;link&gt;, &lt;meta&gt;, &lt;script&gt;, and &lt;style&gt;.We will discuss title and meta tags. Remaining tags will be discussed throughout the presentation. Content of the html document is not displayed to the end user.</a:t>
            </a:r>
          </a:p>
          <a:p>
            <a:endParaRPr lang="en-US"/>
          </a:p>
          <a:p>
            <a:r>
              <a:rPr lang="en-US"/>
              <a:t>The &lt;title&gt; tag defines the title of the document. It is required in all HTML documents. It defines a title in the browser toolbar and displays a title for the page in search-engine results. </a:t>
            </a:r>
          </a:p>
          <a:p>
            <a:endParaRPr lang="en-US"/>
          </a:p>
          <a:p>
            <a:r>
              <a:rPr lang="en-US"/>
              <a:t>The &lt;meta&gt; tag provides metadata about the HTML document. It is typically used to specify page description, keywords, author of the document, last modified, and other metadata. The metadata can be used by browsers (how to display content or reload page), search engines (keywords), or other web services.</a:t>
            </a:r>
          </a:p>
          <a:p>
            <a:endParaRPr lang="en-US"/>
          </a:p>
          <a:p>
            <a:endParaRPr lang="en-US"/>
          </a:p>
          <a:p>
            <a:pPr marL="0" lvl="2"/>
            <a:r>
              <a:rPr lang="en-US"/>
              <a:t>- Meta elements are used to specify page description, keywords, author of the document, last modified etc.</a:t>
            </a:r>
          </a:p>
          <a:p>
            <a:endParaRPr lang="en-US"/>
          </a:p>
          <a:p>
            <a:r>
              <a:rPr lang="en-US"/>
              <a:t>Body element contains the actual content of the document. It is displayed to the end user on the browser. It’s contents are mainly text, image, audio, video, hyperlink etc. We will be editing mainly the body element of the HTML document.</a:t>
            </a:r>
          </a:p>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64</a:t>
            </a:fld>
            <a:endParaRPr lang="en-US"/>
          </a:p>
        </p:txBody>
      </p:sp>
    </p:spTree>
    <p:extLst>
      <p:ext uri="{BB962C8B-B14F-4D97-AF65-F5344CB8AC3E}">
        <p14:creationId xmlns:p14="http://schemas.microsoft.com/office/powerpoint/2010/main" val="31795560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67</a:t>
            </a:fld>
            <a:endParaRPr lang="en-US"/>
          </a:p>
        </p:txBody>
      </p:sp>
    </p:spTree>
    <p:extLst>
      <p:ext uri="{BB962C8B-B14F-4D97-AF65-F5344CB8AC3E}">
        <p14:creationId xmlns:p14="http://schemas.microsoft.com/office/powerpoint/2010/main" val="10678148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Arial" charset="0"/>
                <a:ea typeface="+mn-ea"/>
                <a:cs typeface="+mn-cs"/>
              </a:rPr>
              <a:t>Source:-</a:t>
            </a:r>
            <a:r>
              <a:rPr lang="en-US" sz="1200" b="0" i="0" kern="1200" baseline="0" dirty="0">
                <a:solidFill>
                  <a:schemeClr val="tx1"/>
                </a:solidFill>
                <a:effectLst/>
                <a:latin typeface="Arial" charset="0"/>
                <a:ea typeface="+mn-ea"/>
                <a:cs typeface="+mn-cs"/>
              </a:rPr>
              <a:t> </a:t>
            </a:r>
            <a:r>
              <a:rPr lang="en-US" sz="1200" b="0" i="0" kern="1200" dirty="0">
                <a:solidFill>
                  <a:schemeClr val="tx1"/>
                </a:solidFill>
                <a:effectLst/>
                <a:latin typeface="Arial" charset="0"/>
                <a:ea typeface="+mn-ea"/>
                <a:cs typeface="+mn-cs"/>
              </a:rPr>
              <a:t>http://www.bbc.co.uk/guidelines/futuremedia/technical/semantic_markup.shtml</a:t>
            </a:r>
          </a:p>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69</a:t>
            </a:fld>
            <a:endParaRPr lang="en-US"/>
          </a:p>
        </p:txBody>
      </p:sp>
    </p:spTree>
    <p:extLst>
      <p:ext uri="{BB962C8B-B14F-4D97-AF65-F5344CB8AC3E}">
        <p14:creationId xmlns:p14="http://schemas.microsoft.com/office/powerpoint/2010/main" val="8463994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pitchFamily="34" charset="0"/>
              </a:rPr>
              <a:t>HTML form is used to take user input and pass the submitted data to some other resource. It works as container for other input elements like text fields, check box, radio-button, select list etc.&lt;form&gt; tag is used for the creation of forms.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ln/>
        </p:spPr>
      </p:sp>
      <p:sp>
        <p:nvSpPr>
          <p:cNvPr id="138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pitchFamily="34" charset="0"/>
              </a:rPr>
              <a:t>Text fields takes text input from user. Password field is same as text field except the input characters in a password fields are masked.</a:t>
            </a:r>
          </a:p>
        </p:txBody>
      </p:sp>
      <p:sp>
        <p:nvSpPr>
          <p:cNvPr id="138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FF9900"/>
                </a:solidFill>
                <a:latin typeface="Times New Roman" pitchFamily="18" charset="0"/>
                <a:ea typeface="ＭＳ Ｐゴシック" pitchFamily="34" charset="-128"/>
              </a:defRPr>
            </a:lvl1pPr>
            <a:lvl2pPr marL="742950" indent="-285750">
              <a:defRPr sz="2400">
                <a:solidFill>
                  <a:srgbClr val="FF9900"/>
                </a:solidFill>
                <a:latin typeface="Times New Roman" pitchFamily="18" charset="0"/>
                <a:ea typeface="ＭＳ Ｐゴシック" pitchFamily="34" charset="-128"/>
              </a:defRPr>
            </a:lvl2pPr>
            <a:lvl3pPr marL="1143000" indent="-228600">
              <a:defRPr sz="2400">
                <a:solidFill>
                  <a:srgbClr val="FF9900"/>
                </a:solidFill>
                <a:latin typeface="Times New Roman" pitchFamily="18" charset="0"/>
                <a:ea typeface="ＭＳ Ｐゴシック" pitchFamily="34" charset="-128"/>
              </a:defRPr>
            </a:lvl3pPr>
            <a:lvl4pPr marL="1600200" indent="-228600">
              <a:defRPr sz="2400">
                <a:solidFill>
                  <a:srgbClr val="FF9900"/>
                </a:solidFill>
                <a:latin typeface="Times New Roman" pitchFamily="18" charset="0"/>
                <a:ea typeface="ＭＳ Ｐゴシック" pitchFamily="34" charset="-128"/>
              </a:defRPr>
            </a:lvl4pPr>
            <a:lvl5pPr marL="2057400" indent="-228600">
              <a:defRPr sz="2400">
                <a:solidFill>
                  <a:srgbClr val="FF9900"/>
                </a:solidFill>
                <a:latin typeface="Times New Roman" pitchFamily="18" charset="0"/>
                <a:ea typeface="ＭＳ Ｐゴシック" pitchFamily="34" charset="-128"/>
              </a:defRPr>
            </a:lvl5pPr>
            <a:lvl6pPr marL="25146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6pPr>
            <a:lvl7pPr marL="29718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7pPr>
            <a:lvl8pPr marL="34290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8pPr>
            <a:lvl9pPr marL="38862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9pPr>
          </a:lstStyle>
          <a:p>
            <a:fld id="{3C051E79-917F-4AF7-B18D-BB5DE622E855}" type="slidenum">
              <a:rPr lang="en-US" sz="1200" smtClean="0">
                <a:solidFill>
                  <a:schemeClr val="tx1"/>
                </a:solidFill>
                <a:latin typeface="Arial" pitchFamily="34" charset="0"/>
              </a:rPr>
              <a:pPr/>
              <a:t>73</a:t>
            </a:fld>
            <a:endParaRPr lang="en-US" sz="1200">
              <a:solidFill>
                <a:schemeClr val="tx1"/>
              </a:solidFill>
              <a:latin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http://diveintohtml5.info/forms.html</a:t>
            </a:r>
          </a:p>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74</a:t>
            </a:fld>
            <a:endParaRPr lang="en-US"/>
          </a:p>
        </p:txBody>
      </p:sp>
    </p:spTree>
    <p:extLst>
      <p:ext uri="{BB962C8B-B14F-4D97-AF65-F5344CB8AC3E}">
        <p14:creationId xmlns:p14="http://schemas.microsoft.com/office/powerpoint/2010/main" val="2655117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pitchFamily="34" charset="0"/>
              </a:rPr>
              <a:t>Check box values are stored as array of strings.</a:t>
            </a:r>
          </a:p>
          <a:p>
            <a:r>
              <a:rPr lang="en-US" dirty="0">
                <a:latin typeface="Arial" pitchFamily="34" charset="0"/>
              </a:rPr>
              <a:t>if you need to select one item from a list of items and the list is not big, radio button is used. </a:t>
            </a:r>
          </a:p>
          <a:p>
            <a:r>
              <a:rPr lang="en-US" dirty="0">
                <a:latin typeface="Arial" pitchFamily="34" charset="0"/>
              </a:rPr>
              <a:t>If you need to select more than one item from a list of items and the list is not long, checkbox is used.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ln/>
        </p:spPr>
      </p:sp>
      <p:sp>
        <p:nvSpPr>
          <p:cNvPr id="140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pitchFamily="34" charset="0"/>
              </a:rPr>
              <a:t>&lt;Select&gt; tag creates a drop down box .Individual options  of the drop down is wrapped in &lt;option&gt; tag. Default selected option for the combo box can be specified using “selected” attribute of the option tag. Drop down box allows selection of more than one item if the value of the attribute multiple is “multiple” .The size attribute of the &lt;select&gt; tag defines the number of options visible at a time.</a:t>
            </a:r>
          </a:p>
          <a:p>
            <a:endParaRPr lang="en-US" dirty="0">
              <a:latin typeface="Arial" pitchFamily="34" charset="0"/>
            </a:endParaRPr>
          </a:p>
          <a:p>
            <a:endParaRPr lang="en-US" dirty="0">
              <a:latin typeface="Arial" pitchFamily="34" charset="0"/>
            </a:endParaRPr>
          </a:p>
        </p:txBody>
      </p:sp>
      <p:sp>
        <p:nvSpPr>
          <p:cNvPr id="140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FF9900"/>
                </a:solidFill>
                <a:latin typeface="Times New Roman" pitchFamily="18" charset="0"/>
                <a:ea typeface="ＭＳ Ｐゴシック" pitchFamily="34" charset="-128"/>
              </a:defRPr>
            </a:lvl1pPr>
            <a:lvl2pPr marL="742950" indent="-285750">
              <a:defRPr sz="2400">
                <a:solidFill>
                  <a:srgbClr val="FF9900"/>
                </a:solidFill>
                <a:latin typeface="Times New Roman" pitchFamily="18" charset="0"/>
                <a:ea typeface="ＭＳ Ｐゴシック" pitchFamily="34" charset="-128"/>
              </a:defRPr>
            </a:lvl2pPr>
            <a:lvl3pPr marL="1143000" indent="-228600">
              <a:defRPr sz="2400">
                <a:solidFill>
                  <a:srgbClr val="FF9900"/>
                </a:solidFill>
                <a:latin typeface="Times New Roman" pitchFamily="18" charset="0"/>
                <a:ea typeface="ＭＳ Ｐゴシック" pitchFamily="34" charset="-128"/>
              </a:defRPr>
            </a:lvl3pPr>
            <a:lvl4pPr marL="1600200" indent="-228600">
              <a:defRPr sz="2400">
                <a:solidFill>
                  <a:srgbClr val="FF9900"/>
                </a:solidFill>
                <a:latin typeface="Times New Roman" pitchFamily="18" charset="0"/>
                <a:ea typeface="ＭＳ Ｐゴシック" pitchFamily="34" charset="-128"/>
              </a:defRPr>
            </a:lvl4pPr>
            <a:lvl5pPr marL="2057400" indent="-228600">
              <a:defRPr sz="2400">
                <a:solidFill>
                  <a:srgbClr val="FF9900"/>
                </a:solidFill>
                <a:latin typeface="Times New Roman" pitchFamily="18" charset="0"/>
                <a:ea typeface="ＭＳ Ｐゴシック" pitchFamily="34" charset="-128"/>
              </a:defRPr>
            </a:lvl5pPr>
            <a:lvl6pPr marL="25146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6pPr>
            <a:lvl7pPr marL="29718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7pPr>
            <a:lvl8pPr marL="34290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8pPr>
            <a:lvl9pPr marL="38862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9pPr>
          </a:lstStyle>
          <a:p>
            <a:fld id="{8624BB90-790C-4671-96B3-53CA9FAFDDD9}" type="slidenum">
              <a:rPr lang="en-US" sz="1200" smtClean="0">
                <a:solidFill>
                  <a:schemeClr val="tx1"/>
                </a:solidFill>
                <a:latin typeface="Arial" pitchFamily="34" charset="0"/>
              </a:rPr>
              <a:pPr/>
              <a:t>76</a:t>
            </a:fld>
            <a:endParaRPr lang="en-US" sz="1200">
              <a:solidFill>
                <a:schemeClr val="tx1"/>
              </a:solidFill>
              <a:latin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http://diveintohtml5.info/forms.html</a:t>
            </a:r>
          </a:p>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77</a:t>
            </a:fld>
            <a:endParaRPr lang="en-US"/>
          </a:p>
        </p:txBody>
      </p:sp>
    </p:spTree>
    <p:extLst>
      <p:ext uri="{BB962C8B-B14F-4D97-AF65-F5344CB8AC3E}">
        <p14:creationId xmlns:p14="http://schemas.microsoft.com/office/powerpoint/2010/main" val="1525381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http://diveintohtml5.info/forms.html</a:t>
            </a:r>
          </a:p>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78</a:t>
            </a:fld>
            <a:endParaRPr lang="en-US"/>
          </a:p>
        </p:txBody>
      </p:sp>
    </p:spTree>
    <p:extLst>
      <p:ext uri="{BB962C8B-B14F-4D97-AF65-F5344CB8AC3E}">
        <p14:creationId xmlns:p14="http://schemas.microsoft.com/office/powerpoint/2010/main" val="3318675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t>http://www.webdesignfromscratch.com/html-css/css-block-and-inline/</a:t>
            </a:r>
          </a:p>
          <a:p>
            <a:r>
              <a:rPr lang="en-IN"/>
              <a:t>http://webdesign.about.com/od/htmltags/qt/block_vs_inline_elements.htm</a:t>
            </a:r>
          </a:p>
          <a:p>
            <a:r>
              <a:rPr lang="en-IN" b="1"/>
              <a:t>Block elements</a:t>
            </a:r>
          </a:p>
          <a:p>
            <a:endParaRPr lang="en-IN" b="1"/>
          </a:p>
          <a:p>
            <a:r>
              <a:rPr lang="en-US"/>
              <a:t>&lt;div&gt;</a:t>
            </a:r>
          </a:p>
          <a:p>
            <a:pPr lvl="1"/>
            <a:r>
              <a:rPr lang="en-US"/>
              <a:t>Your general-purpose box</a:t>
            </a:r>
          </a:p>
          <a:p>
            <a:r>
              <a:rPr lang="en-US"/>
              <a:t>&lt;h1&gt; … &lt;h6&gt;</a:t>
            </a:r>
          </a:p>
          <a:p>
            <a:pPr lvl="1"/>
            <a:r>
              <a:rPr lang="en-US"/>
              <a:t>All headings</a:t>
            </a:r>
          </a:p>
          <a:p>
            <a:r>
              <a:rPr lang="en-US"/>
              <a:t>&lt;p&gt;</a:t>
            </a:r>
          </a:p>
          <a:p>
            <a:pPr lvl="1"/>
            <a:r>
              <a:rPr lang="en-US"/>
              <a:t>Paragraph</a:t>
            </a:r>
          </a:p>
          <a:p>
            <a:r>
              <a:rPr lang="en-US"/>
              <a:t>&lt;ul&gt;, &lt;ol&gt;, &lt;dl&gt;</a:t>
            </a:r>
          </a:p>
          <a:p>
            <a:pPr lvl="1"/>
            <a:r>
              <a:rPr lang="en-US"/>
              <a:t>Lists (unordered, ordered and definition)</a:t>
            </a:r>
          </a:p>
          <a:p>
            <a:r>
              <a:rPr lang="en-US"/>
              <a:t>&lt;li&gt;, &lt;dt&gt;, &lt;dd&gt;</a:t>
            </a:r>
          </a:p>
          <a:p>
            <a:pPr lvl="1"/>
            <a:r>
              <a:rPr lang="en-US"/>
              <a:t>List items, definition list terms, and definition list definitions</a:t>
            </a:r>
          </a:p>
          <a:p>
            <a:r>
              <a:rPr lang="en-US"/>
              <a:t>&lt;table&gt;</a:t>
            </a:r>
          </a:p>
          <a:p>
            <a:pPr lvl="1"/>
            <a:r>
              <a:rPr lang="en-US"/>
              <a:t>Tables</a:t>
            </a:r>
          </a:p>
          <a:p>
            <a:r>
              <a:rPr lang="en-US"/>
              <a:t>&lt;blockquote&gt;</a:t>
            </a:r>
          </a:p>
          <a:p>
            <a:pPr lvl="1"/>
            <a:r>
              <a:rPr lang="en-US"/>
              <a:t>Like an indented paragraph, meant for quoting passages of text</a:t>
            </a:r>
          </a:p>
          <a:p>
            <a:r>
              <a:rPr lang="en-US"/>
              <a:t>&lt;pre&gt;</a:t>
            </a:r>
          </a:p>
          <a:p>
            <a:pPr lvl="1"/>
            <a:r>
              <a:rPr lang="en-US"/>
              <a:t>Indicates a block of preformatted code</a:t>
            </a:r>
          </a:p>
          <a:p>
            <a:r>
              <a:rPr lang="en-US"/>
              <a:t>&lt;form&gt;</a:t>
            </a:r>
          </a:p>
          <a:p>
            <a:endParaRPr lang="en-US"/>
          </a:p>
          <a:p>
            <a:r>
              <a:rPr lang="en-US" b="1"/>
              <a:t>Inline Elements</a:t>
            </a:r>
          </a:p>
          <a:p>
            <a:endParaRPr lang="en-US" b="1"/>
          </a:p>
          <a:p>
            <a:r>
              <a:rPr lang="en-US">
                <a:hlinkClick r:id="rId3"/>
              </a:rPr>
              <a:t>A</a:t>
            </a:r>
            <a:r>
              <a:rPr lang="en-US"/>
              <a:t> - Anchor </a:t>
            </a:r>
          </a:p>
          <a:p>
            <a:r>
              <a:rPr lang="en-US">
                <a:hlinkClick r:id="rId4"/>
              </a:rPr>
              <a:t>ABBR</a:t>
            </a:r>
            <a:r>
              <a:rPr lang="en-US"/>
              <a:t> - Abbreviation </a:t>
            </a:r>
          </a:p>
          <a:p>
            <a:r>
              <a:rPr lang="en-US">
                <a:hlinkClick r:id="rId5"/>
              </a:rPr>
              <a:t>ACRONYM</a:t>
            </a:r>
            <a:r>
              <a:rPr lang="en-US"/>
              <a:t> - Acronym </a:t>
            </a:r>
          </a:p>
          <a:p>
            <a:r>
              <a:rPr lang="en-US">
                <a:hlinkClick r:id="rId6"/>
              </a:rPr>
              <a:t>B</a:t>
            </a:r>
            <a:r>
              <a:rPr lang="en-US"/>
              <a:t> - Bold text </a:t>
            </a:r>
          </a:p>
          <a:p>
            <a:r>
              <a:rPr lang="en-US">
                <a:hlinkClick r:id="rId7"/>
              </a:rPr>
              <a:t>BASEFONT</a:t>
            </a:r>
            <a:r>
              <a:rPr lang="en-US"/>
              <a:t> - Base font change </a:t>
            </a:r>
          </a:p>
          <a:p>
            <a:r>
              <a:rPr lang="en-US">
                <a:hlinkClick r:id="rId8"/>
              </a:rPr>
              <a:t>BDO</a:t>
            </a:r>
            <a:r>
              <a:rPr lang="en-US"/>
              <a:t> - BiDi override </a:t>
            </a:r>
          </a:p>
          <a:p>
            <a:r>
              <a:rPr lang="en-US">
                <a:hlinkClick r:id="rId9"/>
              </a:rPr>
              <a:t>BIG</a:t>
            </a:r>
            <a:r>
              <a:rPr lang="en-US"/>
              <a:t> - Large text </a:t>
            </a:r>
          </a:p>
          <a:p>
            <a:r>
              <a:rPr lang="en-US">
                <a:hlinkClick r:id="rId10"/>
              </a:rPr>
              <a:t>BR</a:t>
            </a:r>
            <a:r>
              <a:rPr lang="en-US"/>
              <a:t> - Line break </a:t>
            </a:r>
          </a:p>
          <a:p>
            <a:r>
              <a:rPr lang="en-US">
                <a:hlinkClick r:id="rId11"/>
              </a:rPr>
              <a:t>CITE</a:t>
            </a:r>
            <a:r>
              <a:rPr lang="en-US"/>
              <a:t> - Citation </a:t>
            </a:r>
          </a:p>
          <a:p>
            <a:r>
              <a:rPr lang="en-US">
                <a:hlinkClick r:id="rId12"/>
              </a:rPr>
              <a:t>CODE</a:t>
            </a:r>
            <a:r>
              <a:rPr lang="en-US"/>
              <a:t> - Computer code </a:t>
            </a:r>
          </a:p>
          <a:p>
            <a:r>
              <a:rPr lang="en-US">
                <a:hlinkClick r:id="rId13"/>
              </a:rPr>
              <a:t>DFN</a:t>
            </a:r>
            <a:r>
              <a:rPr lang="en-US"/>
              <a:t> - Defined term </a:t>
            </a:r>
          </a:p>
          <a:p>
            <a:r>
              <a:rPr lang="en-US">
                <a:hlinkClick r:id="rId14"/>
              </a:rPr>
              <a:t>EM</a:t>
            </a:r>
            <a:r>
              <a:rPr lang="en-US"/>
              <a:t> - Emphasis </a:t>
            </a:r>
          </a:p>
          <a:p>
            <a:r>
              <a:rPr lang="en-US">
                <a:hlinkClick r:id="rId15"/>
              </a:rPr>
              <a:t>FONT</a:t>
            </a:r>
            <a:r>
              <a:rPr lang="en-US"/>
              <a:t> - Font change </a:t>
            </a:r>
          </a:p>
          <a:p>
            <a:r>
              <a:rPr lang="en-US">
                <a:hlinkClick r:id="rId16"/>
              </a:rPr>
              <a:t>I</a:t>
            </a:r>
            <a:r>
              <a:rPr lang="en-US"/>
              <a:t> - Italic text </a:t>
            </a:r>
          </a:p>
          <a:p>
            <a:r>
              <a:rPr lang="en-US">
                <a:hlinkClick r:id="rId17"/>
              </a:rPr>
              <a:t>IMG</a:t>
            </a:r>
            <a:r>
              <a:rPr lang="en-US"/>
              <a:t> - Inline image </a:t>
            </a:r>
          </a:p>
          <a:p>
            <a:r>
              <a:rPr lang="en-US">
                <a:hlinkClick r:id="rId18"/>
              </a:rPr>
              <a:t>INPUT</a:t>
            </a:r>
            <a:r>
              <a:rPr lang="en-US"/>
              <a:t> - Form input </a:t>
            </a:r>
          </a:p>
          <a:p>
            <a:r>
              <a:rPr lang="en-US">
                <a:hlinkClick r:id="rId19"/>
              </a:rPr>
              <a:t>KBD</a:t>
            </a:r>
            <a:r>
              <a:rPr lang="en-US"/>
              <a:t> - Text to be input </a:t>
            </a:r>
          </a:p>
          <a:p>
            <a:r>
              <a:rPr lang="en-US">
                <a:hlinkClick r:id="rId20"/>
              </a:rPr>
              <a:t>LABEL</a:t>
            </a:r>
            <a:r>
              <a:rPr lang="en-US"/>
              <a:t> - Form field label </a:t>
            </a:r>
          </a:p>
          <a:p>
            <a:r>
              <a:rPr lang="en-US">
                <a:hlinkClick r:id="rId21"/>
              </a:rPr>
              <a:t>Q</a:t>
            </a:r>
            <a:r>
              <a:rPr lang="en-US"/>
              <a:t> - Short quotation </a:t>
            </a:r>
          </a:p>
          <a:p>
            <a:r>
              <a:rPr lang="en-US">
                <a:hlinkClick r:id="rId22"/>
              </a:rPr>
              <a:t>S</a:t>
            </a:r>
            <a:r>
              <a:rPr lang="en-US"/>
              <a:t> - Strike-through text </a:t>
            </a:r>
          </a:p>
          <a:p>
            <a:r>
              <a:rPr lang="en-US">
                <a:hlinkClick r:id="rId23"/>
              </a:rPr>
              <a:t>SAMP</a:t>
            </a:r>
            <a:r>
              <a:rPr lang="en-US"/>
              <a:t> - Sample output </a:t>
            </a:r>
          </a:p>
          <a:p>
            <a:r>
              <a:rPr lang="en-US">
                <a:hlinkClick r:id="rId24"/>
              </a:rPr>
              <a:t>SELECT</a:t>
            </a:r>
            <a:r>
              <a:rPr lang="en-US"/>
              <a:t> - Option selector </a:t>
            </a:r>
          </a:p>
          <a:p>
            <a:r>
              <a:rPr lang="en-US">
                <a:hlinkClick r:id="rId25"/>
              </a:rPr>
              <a:t>SMALL</a:t>
            </a:r>
            <a:r>
              <a:rPr lang="en-US"/>
              <a:t> - Small text </a:t>
            </a:r>
          </a:p>
          <a:p>
            <a:r>
              <a:rPr lang="en-US">
                <a:hlinkClick r:id="rId26"/>
              </a:rPr>
              <a:t>SPAN</a:t>
            </a:r>
            <a:r>
              <a:rPr lang="en-US"/>
              <a:t> - Generic inline container </a:t>
            </a:r>
          </a:p>
          <a:p>
            <a:r>
              <a:rPr lang="en-US">
                <a:hlinkClick r:id="rId27"/>
              </a:rPr>
              <a:t>STRIKE</a:t>
            </a:r>
            <a:r>
              <a:rPr lang="en-US"/>
              <a:t> - Strike-through text </a:t>
            </a:r>
          </a:p>
          <a:p>
            <a:r>
              <a:rPr lang="en-US">
                <a:hlinkClick r:id="rId28"/>
              </a:rPr>
              <a:t>STRONG</a:t>
            </a:r>
            <a:r>
              <a:rPr lang="en-US"/>
              <a:t> - Strong emphasis </a:t>
            </a:r>
          </a:p>
          <a:p>
            <a:r>
              <a:rPr lang="en-US">
                <a:hlinkClick r:id="rId29"/>
              </a:rPr>
              <a:t>SUB</a:t>
            </a:r>
            <a:r>
              <a:rPr lang="en-US"/>
              <a:t> - Subscript </a:t>
            </a:r>
          </a:p>
          <a:p>
            <a:r>
              <a:rPr lang="en-US">
                <a:hlinkClick r:id="rId30"/>
              </a:rPr>
              <a:t>SUP</a:t>
            </a:r>
            <a:r>
              <a:rPr lang="en-US"/>
              <a:t> - Superscript </a:t>
            </a:r>
          </a:p>
          <a:p>
            <a:r>
              <a:rPr lang="en-US">
                <a:hlinkClick r:id="rId31"/>
              </a:rPr>
              <a:t>TEXTAREA</a:t>
            </a:r>
            <a:r>
              <a:rPr lang="en-US"/>
              <a:t> - Multi-line text input </a:t>
            </a:r>
          </a:p>
          <a:p>
            <a:r>
              <a:rPr lang="en-US">
                <a:hlinkClick r:id="rId32"/>
              </a:rPr>
              <a:t>TT</a:t>
            </a:r>
            <a:r>
              <a:rPr lang="en-US"/>
              <a:t> - Teletype text </a:t>
            </a:r>
          </a:p>
          <a:p>
            <a:r>
              <a:rPr lang="en-US">
                <a:hlinkClick r:id="rId33"/>
              </a:rPr>
              <a:t>U</a:t>
            </a:r>
            <a:r>
              <a:rPr lang="en-US"/>
              <a:t> - Underlined text </a:t>
            </a:r>
          </a:p>
          <a:p>
            <a:r>
              <a:rPr lang="en-US">
                <a:hlinkClick r:id="rId34"/>
              </a:rPr>
              <a:t>VAR</a:t>
            </a:r>
            <a:r>
              <a:rPr lang="en-US"/>
              <a:t> - Variable </a:t>
            </a:r>
          </a:p>
          <a:p>
            <a:endParaRPr lang="en-US"/>
          </a:p>
          <a:p>
            <a:r>
              <a:rPr lang="en-US" b="1"/>
              <a:t>Flow of Delivery</a:t>
            </a:r>
          </a:p>
          <a:p>
            <a:endParaRPr lang="en-US" b="1"/>
          </a:p>
          <a:p>
            <a:r>
              <a:rPr lang="en-US"/>
              <a:t>Demonstrate the use of inline and block elements from css perspective. </a:t>
            </a:r>
          </a:p>
          <a:p>
            <a:r>
              <a:rPr lang="en-US"/>
              <a:t>Give a demo how block and inline elements are different. </a:t>
            </a:r>
          </a:p>
          <a:p>
            <a:r>
              <a:rPr lang="en-US"/>
              <a:t>Give demo of div and span.</a:t>
            </a:r>
          </a:p>
          <a:p>
            <a:endParaRPr lang="en-US"/>
          </a:p>
          <a:p>
            <a:endParaRPr lang="en-US"/>
          </a:p>
          <a:p>
            <a:endParaRPr lang="en-US" i="1" u="sng"/>
          </a:p>
          <a:p>
            <a:endParaRPr lang="en-I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http://diveintohtml5.info/forms.html</a:t>
            </a:r>
          </a:p>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79</a:t>
            </a:fld>
            <a:endParaRPr lang="en-US"/>
          </a:p>
        </p:txBody>
      </p:sp>
    </p:spTree>
    <p:extLst>
      <p:ext uri="{BB962C8B-B14F-4D97-AF65-F5344CB8AC3E}">
        <p14:creationId xmlns:p14="http://schemas.microsoft.com/office/powerpoint/2010/main" val="29563090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http://diveintohtml5.info/forms.html</a:t>
            </a:r>
          </a:p>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80</a:t>
            </a:fld>
            <a:endParaRPr lang="en-US"/>
          </a:p>
        </p:txBody>
      </p:sp>
    </p:spTree>
    <p:extLst>
      <p:ext uri="{BB962C8B-B14F-4D97-AF65-F5344CB8AC3E}">
        <p14:creationId xmlns:p14="http://schemas.microsoft.com/office/powerpoint/2010/main" val="40223109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http://diveintohtml5.info/forms.html</a:t>
            </a:r>
          </a:p>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81</a:t>
            </a:fld>
            <a:endParaRPr lang="en-US"/>
          </a:p>
        </p:txBody>
      </p:sp>
    </p:spTree>
    <p:extLst>
      <p:ext uri="{BB962C8B-B14F-4D97-AF65-F5344CB8AC3E}">
        <p14:creationId xmlns:p14="http://schemas.microsoft.com/office/powerpoint/2010/main" val="34467646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pitchFamily="34" charset="0"/>
              </a:rPr>
              <a:t>Submit button is an input field. It is used to submit a form. On click of the submit button, data of all the input fields inside the form is submitted.</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pitchFamily="34" charset="0"/>
              </a:rPr>
              <a:t>http://learn-html-tutorial.com/Forms.cfm</a:t>
            </a:r>
          </a:p>
          <a:p>
            <a:endParaRPr lang="en-US" dirty="0">
              <a:latin typeface="Arial" pitchFamily="34" charset="0"/>
            </a:endParaRPr>
          </a:p>
          <a:p>
            <a:r>
              <a:rPr lang="en-US" dirty="0">
                <a:latin typeface="Arial" pitchFamily="34" charset="0"/>
              </a:rPr>
              <a:t>When a form is submitted , the value of input fields of the form are passed as key-value pair along with request. The data is sent to a server specified by the value of action attribute of the form. Server processes the data and the result is sent as response, which is usually HTML, to the browser. Finally, browser displays the result.</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pitchFamily="34" charset="0"/>
              </a:rPr>
              <a:t>HTML form has two important attributes action and method. Action attribute defines the </a:t>
            </a:r>
            <a:r>
              <a:rPr lang="en-US" dirty="0" err="1">
                <a:latin typeface="Arial" pitchFamily="34" charset="0"/>
              </a:rPr>
              <a:t>url</a:t>
            </a:r>
            <a:r>
              <a:rPr lang="en-US" dirty="0">
                <a:latin typeface="Arial" pitchFamily="34" charset="0"/>
              </a:rPr>
              <a:t> of a server where form data will be sent as request parameters and method attribute specifies the http method used to submit the form. There are many http methods but get and post are mostly used.</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pitchFamily="34" charset="0"/>
              </a:rPr>
              <a:t>http://classicasp.aspfaq.com/forms/what-is-the-limit-on-querystring/get/url-parameters.html</a:t>
            </a:r>
          </a:p>
          <a:p>
            <a:r>
              <a:rPr lang="en-US" dirty="0">
                <a:latin typeface="Arial" pitchFamily="34" charset="0"/>
              </a:rPr>
              <a:t>If you are using the GET method, you are limited to a maximum of 2,048 characters, minus the number of characters in the actual path.</a:t>
            </a:r>
          </a:p>
          <a:p>
            <a:endParaRPr lang="en-US" dirty="0">
              <a:latin typeface="Arial" pitchFamily="34" charset="0"/>
            </a:endParaRPr>
          </a:p>
          <a:p>
            <a:r>
              <a:rPr lang="en-US" dirty="0">
                <a:latin typeface="Arial" pitchFamily="34" charset="0"/>
              </a:rPr>
              <a:t>When get method is used for form submission, data is appended to the </a:t>
            </a:r>
            <a:r>
              <a:rPr lang="en-US" dirty="0" err="1">
                <a:latin typeface="Arial" pitchFamily="34" charset="0"/>
              </a:rPr>
              <a:t>url</a:t>
            </a:r>
            <a:r>
              <a:rPr lang="en-US" dirty="0">
                <a:latin typeface="Arial" pitchFamily="34" charset="0"/>
              </a:rPr>
              <a:t> as query string. As data is exposed, it is not secure. Most browsers have maximum length restriction on the query string so get method can not be used to send unlimited data. Get method is mostly used by search engine and pages rendered using get method can be bookmarked.</a:t>
            </a:r>
          </a:p>
          <a:p>
            <a:endParaRPr lang="en-US" dirty="0">
              <a:latin typeface="Arial" pitchFamily="34" charset="0"/>
            </a:endParaRPr>
          </a:p>
          <a:p>
            <a:r>
              <a:rPr lang="en-US" dirty="0">
                <a:latin typeface="Arial" pitchFamily="34" charset="0"/>
              </a:rPr>
              <a:t>When post method is used for form submission, data is sent in the body of the request. So there is no limit on the data that can be sent . It is secured as data is not exposed.</a:t>
            </a:r>
          </a:p>
          <a:p>
            <a:endParaRPr lang="en-US" dirty="0">
              <a:latin typeface="Arial" pitchFamily="34" charset="0"/>
            </a:endParaRPr>
          </a:p>
          <a:p>
            <a:r>
              <a:rPr lang="en-US" dirty="0">
                <a:latin typeface="Arial" pitchFamily="34" charset="0"/>
              </a:rPr>
              <a:t>As a general rule, post method should be used unless there is a need to bookmark the page.</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a:ln/>
        </p:spPr>
      </p:sp>
      <p:sp>
        <p:nvSpPr>
          <p:cNvPr id="145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Arial" pitchFamily="34" charset="0"/>
            </a:endParaRPr>
          </a:p>
        </p:txBody>
      </p:sp>
      <p:sp>
        <p:nvSpPr>
          <p:cNvPr id="145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FF9900"/>
                </a:solidFill>
                <a:latin typeface="Times New Roman" pitchFamily="18" charset="0"/>
                <a:ea typeface="ＭＳ Ｐゴシック" pitchFamily="34" charset="-128"/>
              </a:defRPr>
            </a:lvl1pPr>
            <a:lvl2pPr marL="742950" indent="-285750">
              <a:defRPr sz="2400">
                <a:solidFill>
                  <a:srgbClr val="FF9900"/>
                </a:solidFill>
                <a:latin typeface="Times New Roman" pitchFamily="18" charset="0"/>
                <a:ea typeface="ＭＳ Ｐゴシック" pitchFamily="34" charset="-128"/>
              </a:defRPr>
            </a:lvl2pPr>
            <a:lvl3pPr marL="1143000" indent="-228600">
              <a:defRPr sz="2400">
                <a:solidFill>
                  <a:srgbClr val="FF9900"/>
                </a:solidFill>
                <a:latin typeface="Times New Roman" pitchFamily="18" charset="0"/>
                <a:ea typeface="ＭＳ Ｐゴシック" pitchFamily="34" charset="-128"/>
              </a:defRPr>
            </a:lvl3pPr>
            <a:lvl4pPr marL="1600200" indent="-228600">
              <a:defRPr sz="2400">
                <a:solidFill>
                  <a:srgbClr val="FF9900"/>
                </a:solidFill>
                <a:latin typeface="Times New Roman" pitchFamily="18" charset="0"/>
                <a:ea typeface="ＭＳ Ｐゴシック" pitchFamily="34" charset="-128"/>
              </a:defRPr>
            </a:lvl4pPr>
            <a:lvl5pPr marL="2057400" indent="-228600">
              <a:defRPr sz="2400">
                <a:solidFill>
                  <a:srgbClr val="FF9900"/>
                </a:solidFill>
                <a:latin typeface="Times New Roman" pitchFamily="18" charset="0"/>
                <a:ea typeface="ＭＳ Ｐゴシック" pitchFamily="34" charset="-128"/>
              </a:defRPr>
            </a:lvl5pPr>
            <a:lvl6pPr marL="25146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6pPr>
            <a:lvl7pPr marL="29718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7pPr>
            <a:lvl8pPr marL="34290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8pPr>
            <a:lvl9pPr marL="38862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9pPr>
          </a:lstStyle>
          <a:p>
            <a:fld id="{A4B47609-1CBA-4219-A8C1-CAD5B528E267}" type="slidenum">
              <a:rPr lang="en-US" sz="1200" smtClean="0">
                <a:solidFill>
                  <a:schemeClr val="tx1"/>
                </a:solidFill>
                <a:latin typeface="Arial" pitchFamily="34" charset="0"/>
              </a:rPr>
              <a:pPr/>
              <a:t>86</a:t>
            </a:fld>
            <a:endParaRPr lang="en-US" sz="1200">
              <a:solidFill>
                <a:schemeClr val="tx1"/>
              </a:solidFill>
              <a:latin typeface="Arial"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87</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t>Developers mostly use comments to remember what they were doing and may also leave notes or a piece of information for other developers using HTML comments.</a:t>
            </a:r>
          </a:p>
          <a:p>
            <a:r>
              <a:rPr lang="en-IN"/>
              <a:t>For example – A Web developer can add a comment for a designer to add some style for an element by giving a comment like – </a:t>
            </a:r>
          </a:p>
          <a:p>
            <a:r>
              <a:rPr lang="en-IN"/>
              <a:t>&lt;!-- The following paragraph needs a professional look --&gt;</a:t>
            </a:r>
          </a:p>
          <a:p>
            <a:r>
              <a:rPr lang="en-IN"/>
              <a:t>&lt;p&gt;This is a paragraph…..&lt;/p&gt;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https://developer.mozilla.org/en/Case_Sensitivity_in_class_and_id_Names</a:t>
            </a:r>
          </a:p>
          <a:p>
            <a:r>
              <a:rPr lang="en-US" dirty="0"/>
              <a:t>Name is case insensitive but id is case sensitive.</a:t>
            </a:r>
          </a:p>
          <a:p>
            <a:r>
              <a:rPr lang="en-US" dirty="0"/>
              <a:t>Class is case sensitive in </a:t>
            </a:r>
            <a:r>
              <a:rPr lang="en-US" dirty="0" err="1"/>
              <a:t>netscape</a:t>
            </a:r>
            <a:r>
              <a:rPr lang="en-US" dirty="0"/>
              <a:t> but not in other browsers</a:t>
            </a:r>
          </a:p>
          <a:p>
            <a:r>
              <a:rPr lang="en-US" dirty="0"/>
              <a:t>Id uniquely identifies an element. Id can not be duplicate. Name also identifies an elements but name can be duplicate.</a:t>
            </a:r>
          </a:p>
          <a:p>
            <a:r>
              <a:rPr lang="en-US" dirty="0"/>
              <a:t>In Firefox, Opera, Google Chrome and Safari, all HTML elements support the </a:t>
            </a:r>
            <a:r>
              <a:rPr lang="en-US" b="1" dirty="0"/>
              <a:t>name</a:t>
            </a:r>
            <a:r>
              <a:rPr lang="en-US" dirty="0"/>
              <a:t> attribute. In Internet Explorer, the elements mentioned above and some other HTML elements support this property.</a:t>
            </a:r>
          </a:p>
          <a:p>
            <a:endParaRPr lang="en-US" dirty="0"/>
          </a:p>
          <a:p>
            <a:endParaRPr lang="en-US" dirty="0"/>
          </a:p>
          <a:p>
            <a:r>
              <a:rPr lang="en-US" dirty="0">
                <a:solidFill>
                  <a:srgbClr val="404040"/>
                </a:solidFill>
                <a:ea typeface="ＭＳ Ｐゴシック" pitchFamily="34" charset="-128"/>
              </a:rPr>
              <a:t>The only way to avoid this particular problem is to make sure that value of </a:t>
            </a:r>
            <a:r>
              <a:rPr lang="en-US" sz="1100" dirty="0">
                <a:solidFill>
                  <a:srgbClr val="00B0F0"/>
                </a:solidFill>
                <a:latin typeface="Georgia" pitchFamily="18" charset="0"/>
                <a:ea typeface="ＭＳ Ｐゴシック" pitchFamily="34" charset="-128"/>
              </a:rPr>
              <a:t>class</a:t>
            </a:r>
            <a:r>
              <a:rPr lang="en-US" dirty="0">
                <a:solidFill>
                  <a:srgbClr val="404040"/>
                </a:solidFill>
                <a:ea typeface="ＭＳ Ｐゴシック" pitchFamily="34" charset="-128"/>
              </a:rPr>
              <a:t> and </a:t>
            </a:r>
            <a:r>
              <a:rPr lang="en-US" sz="1100" dirty="0">
                <a:solidFill>
                  <a:srgbClr val="00B0F0"/>
                </a:solidFill>
                <a:latin typeface="Georgia" pitchFamily="18" charset="0"/>
                <a:ea typeface="ＭＳ Ｐゴシック" pitchFamily="34" charset="-128"/>
              </a:rPr>
              <a:t>id</a:t>
            </a:r>
            <a:r>
              <a:rPr lang="en-US" dirty="0">
                <a:solidFill>
                  <a:srgbClr val="404040"/>
                </a:solidFill>
                <a:ea typeface="ＭＳ Ｐゴシック" pitchFamily="34" charset="-128"/>
              </a:rPr>
              <a:t> attribute has consistent case throughout the entire document</a:t>
            </a:r>
          </a:p>
          <a:p>
            <a:endParaRPr lang="en-US" dirty="0"/>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HTML5,</a:t>
            </a:r>
            <a:r>
              <a:rPr lang="en-US" baseline="0" dirty="0"/>
              <a:t> </a:t>
            </a:r>
            <a:r>
              <a:rPr lang="en-US" dirty="0"/>
              <a:t>Document Type Declarations were</a:t>
            </a:r>
            <a:r>
              <a:rPr lang="en-US" baseline="0" dirty="0"/>
              <a:t> generally more complex, and specified a particular Document Type Definition that defined the structure for all allowed elements/references in the document.  The following is a Document Type Declaration for HTML 4.01 Strict:</a:t>
            </a:r>
          </a:p>
          <a:p>
            <a:endParaRPr lang="en-US" baseline="0" dirty="0"/>
          </a:p>
          <a:p>
            <a:r>
              <a:rPr lang="en-US" dirty="0"/>
              <a:t>&lt;!DOCTYPE HTML PUBLIC "-//W3C//DTD HTML 4.01//EN" "http://www.w3.org/TR/html4/strict.dtd"&gt;</a:t>
            </a:r>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11</a:t>
            </a:fld>
            <a:endParaRPr lang="en-US"/>
          </a:p>
        </p:txBody>
      </p:sp>
    </p:spTree>
    <p:extLst>
      <p:ext uri="{BB962C8B-B14F-4D97-AF65-F5344CB8AC3E}">
        <p14:creationId xmlns:p14="http://schemas.microsoft.com/office/powerpoint/2010/main" val="3720609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12</a:t>
            </a:fld>
            <a:endParaRPr lang="en-US"/>
          </a:p>
        </p:txBody>
      </p:sp>
    </p:spTree>
    <p:extLst>
      <p:ext uri="{BB962C8B-B14F-4D97-AF65-F5344CB8AC3E}">
        <p14:creationId xmlns:p14="http://schemas.microsoft.com/office/powerpoint/2010/main" val="2198507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Descriptions</a:t>
            </a:r>
            <a:r>
              <a:rPr lang="en-US" baseline="0" dirty="0"/>
              <a:t> of various meta tags from the Sapient BP document (bp.sapient-lab.com)</a:t>
            </a:r>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16</a:t>
            </a:fld>
            <a:endParaRPr lang="en-US"/>
          </a:p>
        </p:txBody>
      </p:sp>
    </p:spTree>
    <p:extLst>
      <p:ext uri="{BB962C8B-B14F-4D97-AF65-F5344CB8AC3E}">
        <p14:creationId xmlns:p14="http://schemas.microsoft.com/office/powerpoint/2010/main" val="3705048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8" descr="financialtitl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5" name="Rectangle 9"/>
          <p:cNvSpPr>
            <a:spLocks noGrp="1" noChangeArrowheads="1"/>
          </p:cNvSpPr>
          <p:nvPr>
            <p:ph type="ctrTitle" sz="quarter"/>
          </p:nvPr>
        </p:nvSpPr>
        <p:spPr>
          <a:xfrm>
            <a:off x="1371600" y="4648200"/>
            <a:ext cx="7593962" cy="1075421"/>
          </a:xfrm>
        </p:spPr>
        <p:txBody>
          <a:bodyPr tIns="45720" bIns="45720" anchor="b"/>
          <a:lstStyle>
            <a:lvl1pPr>
              <a:lnSpc>
                <a:spcPts val="3200"/>
              </a:lnSpc>
              <a:defRPr sz="3200" spc="0">
                <a:solidFill>
                  <a:srgbClr val="292929"/>
                </a:solidFill>
              </a:defRPr>
            </a:lvl1pPr>
          </a:lstStyle>
          <a:p>
            <a:r>
              <a:rPr lang="en-US"/>
              <a:t>Click to edit Master title style</a:t>
            </a:r>
            <a:endParaRPr lang="en-US" dirty="0"/>
          </a:p>
        </p:txBody>
      </p:sp>
      <p:sp>
        <p:nvSpPr>
          <p:cNvPr id="91146" name="Rectangle 10"/>
          <p:cNvSpPr>
            <a:spLocks noGrp="1" noChangeArrowheads="1"/>
          </p:cNvSpPr>
          <p:nvPr>
            <p:ph type="subTitle" sz="quarter" idx="1"/>
          </p:nvPr>
        </p:nvSpPr>
        <p:spPr>
          <a:xfrm>
            <a:off x="1403409" y="5726796"/>
            <a:ext cx="7588191" cy="978804"/>
          </a:xfrm>
        </p:spPr>
        <p:txBody>
          <a:bodyPr tIns="45720" bIns="45720"/>
          <a:lstStyle>
            <a:lvl1pPr marL="0" indent="0">
              <a:lnSpc>
                <a:spcPts val="2000"/>
              </a:lnSpc>
              <a:buFont typeface="Wingdings" pitchFamily="2" charset="2"/>
              <a:buNone/>
              <a:defRPr sz="1800">
                <a:solidFill>
                  <a:srgbClr val="292929"/>
                </a:solidFill>
              </a:defRPr>
            </a:lvl1pPr>
          </a:lstStyle>
          <a:p>
            <a:r>
              <a:rPr lang="en-US"/>
              <a:t>Click to edit Master subtitle style</a:t>
            </a:r>
            <a:endParaRPr lang="en-US" dirty="0"/>
          </a:p>
        </p:txBody>
      </p:sp>
    </p:spTree>
    <p:extLst>
      <p:ext uri="{BB962C8B-B14F-4D97-AF65-F5344CB8AC3E}">
        <p14:creationId xmlns:p14="http://schemas.microsoft.com/office/powerpoint/2010/main" val="4158485443"/>
      </p:ext>
    </p:extLst>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74950528"/>
      </p:ext>
    </p:extLst>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58629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5800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41349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3/30/2024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384287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3/30/2024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60987515"/>
      </p:ext>
    </p:extLst>
  </p:cSld>
  <p:clrMapOvr>
    <a:masterClrMapping/>
  </p:clrMapOvr>
  <p:transition>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3/30/2024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26084192"/>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430095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DD058F-B960-4439-B370-43D89816EE05}" type="datetimeFigureOut">
              <a:rPr lang="en-US" smtClean="0"/>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229B06-CF2A-459A-8CBC-F18C1D67D2BB}" type="slidenum">
              <a:rPr lang="en-US" smtClean="0"/>
              <a:t>‹#›</a:t>
            </a:fld>
            <a:endParaRPr lang="en-US" dirty="0"/>
          </a:p>
        </p:txBody>
      </p:sp>
    </p:spTree>
    <p:extLst>
      <p:ext uri="{BB962C8B-B14F-4D97-AF65-F5344CB8AC3E}">
        <p14:creationId xmlns:p14="http://schemas.microsoft.com/office/powerpoint/2010/main" val="15961200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78345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458200" cy="685800"/>
          </a:xfrm>
        </p:spPr>
        <p:txBody>
          <a:bodyPr>
            <a:normAutofit/>
          </a:bodyPr>
          <a:lstStyle>
            <a:lvl1pPr>
              <a:defRPr sz="2600"/>
            </a:lvl1pPr>
          </a:lstStyle>
          <a:p>
            <a:r>
              <a:rPr lang="en-US"/>
              <a:t>Click to edit Master title style</a:t>
            </a:r>
            <a:endParaRPr lang="en-US" dirty="0"/>
          </a:p>
        </p:txBody>
      </p:sp>
      <p:sp>
        <p:nvSpPr>
          <p:cNvPr id="5" name="Content Placeholder 4"/>
          <p:cNvSpPr>
            <a:spLocks noGrp="1"/>
          </p:cNvSpPr>
          <p:nvPr>
            <p:ph sz="quarter" idx="10"/>
          </p:nvPr>
        </p:nvSpPr>
        <p:spPr>
          <a:xfrm>
            <a:off x="533400" y="990600"/>
            <a:ext cx="8458200" cy="5334000"/>
          </a:xfrm>
        </p:spPr>
        <p:txBody>
          <a:bodyPr/>
          <a:lstStyle>
            <a:lvl1pPr>
              <a:lnSpc>
                <a:spcPts val="1400"/>
              </a:lnSpc>
              <a:spcBef>
                <a:spcPts val="400"/>
              </a:spcBef>
              <a:spcAft>
                <a:spcPts val="0"/>
              </a:spcAft>
              <a:defRPr sz="1600"/>
            </a:lvl1pPr>
            <a:lvl2pPr>
              <a:lnSpc>
                <a:spcPts val="1400"/>
              </a:lnSpc>
              <a:spcBef>
                <a:spcPts val="400"/>
              </a:spcBef>
              <a:spcAft>
                <a:spcPts val="0"/>
              </a:spcAft>
              <a:defRPr sz="1400"/>
            </a:lvl2pPr>
            <a:lvl3pPr>
              <a:lnSpc>
                <a:spcPts val="1400"/>
              </a:lnSpc>
              <a:spcBef>
                <a:spcPts val="400"/>
              </a:spcBef>
              <a:spcAft>
                <a:spcPts val="0"/>
              </a:spcAft>
              <a:defRPr sz="1200"/>
            </a:lvl3pPr>
            <a:lvl4pPr>
              <a:lnSpc>
                <a:spcPts val="1400"/>
              </a:lnSpc>
              <a:spcBef>
                <a:spcPts val="400"/>
              </a:spcBef>
              <a:spcAft>
                <a:spcPts val="0"/>
              </a:spcAft>
              <a:defRPr sz="1100"/>
            </a:lvl4pPr>
            <a:lvl5pPr>
              <a:lnSpc>
                <a:spcPts val="1400"/>
              </a:lnSpc>
              <a:spcBef>
                <a:spcPts val="400"/>
              </a:spcBef>
              <a:spcAft>
                <a:spcPts val="0"/>
              </a:spcAf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87796181"/>
      </p:ext>
    </p:extLst>
  </p:cSld>
  <p:clrMapOvr>
    <a:masterClrMapping/>
  </p:clrMapOvr>
  <p:transition>
    <p:fade thruBlk="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470669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91182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991156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351231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214633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465949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458200" cy="685800"/>
          </a:xfrm>
        </p:spPr>
        <p:txBody>
          <a:bodyPr>
            <a:normAutofit/>
          </a:bodyPr>
          <a:lstStyle>
            <a:lvl1pPr>
              <a:defRPr sz="2600"/>
            </a:lvl1pPr>
          </a:lstStyle>
          <a:p>
            <a:r>
              <a:rPr lang="en-US"/>
              <a:t>Click to edit Master title style</a:t>
            </a:r>
            <a:endParaRPr lang="en-US" dirty="0"/>
          </a:p>
        </p:txBody>
      </p:sp>
      <p:sp>
        <p:nvSpPr>
          <p:cNvPr id="5" name="Content Placeholder 4"/>
          <p:cNvSpPr>
            <a:spLocks noGrp="1"/>
          </p:cNvSpPr>
          <p:nvPr>
            <p:ph sz="quarter" idx="10"/>
          </p:nvPr>
        </p:nvSpPr>
        <p:spPr>
          <a:xfrm>
            <a:off x="533400" y="990600"/>
            <a:ext cx="8458200" cy="5334000"/>
          </a:xfrm>
        </p:spPr>
        <p:txBody>
          <a:bodyPr/>
          <a:lstStyle>
            <a:lvl1pPr>
              <a:lnSpc>
                <a:spcPts val="1400"/>
              </a:lnSpc>
              <a:spcBef>
                <a:spcPts val="400"/>
              </a:spcBef>
              <a:spcAft>
                <a:spcPts val="0"/>
              </a:spcAft>
              <a:defRPr sz="1600"/>
            </a:lvl1pPr>
            <a:lvl2pPr>
              <a:lnSpc>
                <a:spcPts val="1400"/>
              </a:lnSpc>
              <a:spcBef>
                <a:spcPts val="400"/>
              </a:spcBef>
              <a:spcAft>
                <a:spcPts val="0"/>
              </a:spcAft>
              <a:defRPr sz="1400"/>
            </a:lvl2pPr>
            <a:lvl3pPr>
              <a:lnSpc>
                <a:spcPts val="1400"/>
              </a:lnSpc>
              <a:spcBef>
                <a:spcPts val="400"/>
              </a:spcBef>
              <a:spcAft>
                <a:spcPts val="0"/>
              </a:spcAft>
              <a:defRPr sz="1200"/>
            </a:lvl3pPr>
            <a:lvl4pPr>
              <a:lnSpc>
                <a:spcPts val="1400"/>
              </a:lnSpc>
              <a:spcBef>
                <a:spcPts val="400"/>
              </a:spcBef>
              <a:spcAft>
                <a:spcPts val="0"/>
              </a:spcAft>
              <a:defRPr sz="1100"/>
            </a:lvl4pPr>
            <a:lvl5pPr>
              <a:lnSpc>
                <a:spcPts val="1400"/>
              </a:lnSpc>
              <a:spcBef>
                <a:spcPts val="400"/>
              </a:spcBef>
              <a:spcAft>
                <a:spcPts val="0"/>
              </a:spcAf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17793216"/>
      </p:ext>
    </p:extLst>
  </p:cSld>
  <p:clrMapOvr>
    <a:masterClrMapping/>
  </p:clrMapOvr>
  <p:transition>
    <p:fade thruBlk="1"/>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Divider Sli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143000" y="2514600"/>
            <a:ext cx="6629400" cy="1600200"/>
          </a:xfrm>
        </p:spPr>
        <p:txBody>
          <a:bodyPr anchor="b"/>
          <a:lstStyle>
            <a:lvl1pPr marL="0" marR="0" indent="0" algn="l" defTabSz="914400" rtl="0" eaLnBrk="0" fontAlgn="base" latinLnBrk="0" hangingPunct="0">
              <a:lnSpc>
                <a:spcPct val="105000"/>
              </a:lnSpc>
              <a:spcBef>
                <a:spcPct val="10000"/>
              </a:spcBef>
              <a:spcAft>
                <a:spcPct val="10000"/>
              </a:spcAft>
              <a:buClr>
                <a:srgbClr val="F04E22"/>
              </a:buClr>
              <a:buSzTx/>
              <a:buFontTx/>
              <a:buNone/>
              <a:tabLst/>
              <a:defRPr lang="en-US" sz="2400" kern="0" baseline="0">
                <a:solidFill>
                  <a:srgbClr val="FFFFFF"/>
                </a:solidFill>
              </a:defRPr>
            </a:lvl1pPr>
          </a:lstStyle>
          <a:p>
            <a:pPr lvl="0"/>
            <a:r>
              <a:rPr lang="en-US" noProof="0"/>
              <a:t>Click to edit Master text styles</a:t>
            </a:r>
          </a:p>
        </p:txBody>
      </p:sp>
      <p:sp>
        <p:nvSpPr>
          <p:cNvPr id="6" name="Text Placeholder 5"/>
          <p:cNvSpPr>
            <a:spLocks noGrp="1"/>
          </p:cNvSpPr>
          <p:nvPr>
            <p:ph type="body" sz="quarter" idx="11"/>
          </p:nvPr>
        </p:nvSpPr>
        <p:spPr>
          <a:xfrm>
            <a:off x="1143000" y="4114800"/>
            <a:ext cx="6629400" cy="1447800"/>
          </a:xfrm>
        </p:spPr>
        <p:txBody>
          <a:bodyPr/>
          <a:lstStyle>
            <a:lvl1pPr marL="0" marR="0" indent="0" algn="l" defTabSz="914400" rtl="0" eaLnBrk="0" fontAlgn="base" latinLnBrk="0" hangingPunct="0">
              <a:lnSpc>
                <a:spcPct val="105000"/>
              </a:lnSpc>
              <a:spcBef>
                <a:spcPct val="10000"/>
              </a:spcBef>
              <a:spcAft>
                <a:spcPct val="10000"/>
              </a:spcAft>
              <a:buClr>
                <a:srgbClr val="F04E22"/>
              </a:buClr>
              <a:buSzTx/>
              <a:buFontTx/>
              <a:buNone/>
              <a:tabLst/>
              <a:defRPr>
                <a:solidFill>
                  <a:srgbClr val="FFFFFF"/>
                </a:solidFill>
              </a:defRPr>
            </a:lvl1pPr>
          </a:lstStyle>
          <a:p>
            <a:pPr lvl="0"/>
            <a:r>
              <a:rPr lang="en-US" noProof="0"/>
              <a:t>Click to edit Master text styles</a:t>
            </a:r>
          </a:p>
        </p:txBody>
      </p:sp>
    </p:spTree>
    <p:extLst>
      <p:ext uri="{BB962C8B-B14F-4D97-AF65-F5344CB8AC3E}">
        <p14:creationId xmlns:p14="http://schemas.microsoft.com/office/powerpoint/2010/main" val="2722672037"/>
      </p:ext>
    </p:extLst>
  </p:cSld>
  <p:clrMapOvr>
    <a:masterClrMapping/>
  </p:clrMapOvr>
  <p:transition>
    <p:fade thruBlk="1"/>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458200" cy="685800"/>
          </a:xfrm>
        </p:spPr>
        <p:txBody>
          <a:bodyPr>
            <a:normAutofit/>
          </a:bodyPr>
          <a:lstStyle>
            <a:lvl1pPr>
              <a:defRPr lang="en-US" sz="2600" smtClean="0">
                <a:solidFill>
                  <a:srgbClr val="355F99"/>
                </a:solidFill>
                <a:latin typeface="Calibri" pitchFamily="34" charset="0"/>
                <a:ea typeface="+mj-ea"/>
                <a:cs typeface="+mj-cs"/>
              </a:defRPr>
            </a:lvl1pPr>
          </a:lstStyle>
          <a:p>
            <a:r>
              <a:rPr lang="en-US"/>
              <a:t>Click to edit Master title style</a:t>
            </a:r>
            <a:endParaRPr lang="en-US" dirty="0"/>
          </a:p>
        </p:txBody>
      </p:sp>
      <p:sp>
        <p:nvSpPr>
          <p:cNvPr id="3" name="Content Placeholder 2"/>
          <p:cNvSpPr>
            <a:spLocks noGrp="1"/>
          </p:cNvSpPr>
          <p:nvPr>
            <p:ph sz="half" idx="1"/>
          </p:nvPr>
        </p:nvSpPr>
        <p:spPr>
          <a:xfrm>
            <a:off x="533400" y="990600"/>
            <a:ext cx="4110527" cy="5334000"/>
          </a:xfrm>
        </p:spPr>
        <p:txBody>
          <a:bodyPr/>
          <a:lstStyle>
            <a:lvl1pPr algn="l" rtl="0" fontAlgn="base">
              <a:lnSpc>
                <a:spcPts val="1400"/>
              </a:lnSpc>
              <a:spcBef>
                <a:spcPts val="400"/>
              </a:spcBef>
              <a:spcAft>
                <a:spcPts val="0"/>
              </a:spcAft>
              <a:buSzPct val="125000"/>
              <a:buFont typeface="Arial" pitchFamily="34" charset="0"/>
              <a:buChar char="•"/>
              <a:defRPr lang="en-US" sz="1600" dirty="0" smtClean="0">
                <a:solidFill>
                  <a:schemeClr val="tx2">
                    <a:lumMod val="50000"/>
                  </a:schemeClr>
                </a:solidFill>
                <a:latin typeface="Calibri" pitchFamily="34" charset="0"/>
                <a:ea typeface="+mn-ea"/>
                <a:cs typeface="+mn-cs"/>
              </a:defRPr>
            </a:lvl1pPr>
            <a:lvl2pPr algn="l" rtl="0" fontAlgn="base">
              <a:lnSpc>
                <a:spcPts val="1400"/>
              </a:lnSpc>
              <a:spcBef>
                <a:spcPts val="400"/>
              </a:spcBef>
              <a:spcAft>
                <a:spcPts val="0"/>
              </a:spcAft>
              <a:buFont typeface="Courier New" pitchFamily="49" charset="0"/>
              <a:buChar char="o"/>
              <a:defRPr lang="en-US" sz="1400" dirty="0" smtClean="0">
                <a:solidFill>
                  <a:schemeClr val="tx2">
                    <a:lumMod val="50000"/>
                  </a:schemeClr>
                </a:solidFill>
                <a:latin typeface="Calibri" pitchFamily="34" charset="0"/>
                <a:ea typeface="+mn-ea"/>
                <a:cs typeface="+mn-cs"/>
              </a:defRPr>
            </a:lvl2pPr>
            <a:lvl3pPr algn="l" rtl="0" fontAlgn="base">
              <a:lnSpc>
                <a:spcPts val="1400"/>
              </a:lnSpc>
              <a:spcBef>
                <a:spcPts val="400"/>
              </a:spcBef>
              <a:spcAft>
                <a:spcPts val="0"/>
              </a:spcAft>
              <a:buFont typeface="Arial" pitchFamily="34" charset="0"/>
              <a:buChar char="•"/>
              <a:defRPr lang="en-US" sz="1200" dirty="0" smtClean="0">
                <a:solidFill>
                  <a:schemeClr val="tx2">
                    <a:lumMod val="50000"/>
                  </a:schemeClr>
                </a:solidFill>
                <a:latin typeface="Calibri" pitchFamily="34" charset="0"/>
                <a:ea typeface="+mn-ea"/>
                <a:cs typeface="+mn-cs"/>
              </a:defRPr>
            </a:lvl3pPr>
            <a:lvl4pPr algn="l" rtl="0" fontAlgn="base">
              <a:lnSpc>
                <a:spcPts val="1400"/>
              </a:lnSpc>
              <a:spcBef>
                <a:spcPts val="400"/>
              </a:spcBef>
              <a:spcAft>
                <a:spcPts val="0"/>
              </a:spcAft>
              <a:buFont typeface="Courier New" pitchFamily="49" charset="0"/>
              <a:buChar char="o"/>
              <a:defRPr lang="en-US" sz="1100" dirty="0" smtClean="0">
                <a:solidFill>
                  <a:schemeClr val="tx2">
                    <a:lumMod val="50000"/>
                  </a:schemeClr>
                </a:solidFill>
                <a:latin typeface="Calibri" pitchFamily="34" charset="0"/>
                <a:ea typeface="+mn-ea"/>
                <a:cs typeface="+mn-cs"/>
              </a:defRPr>
            </a:lvl4pPr>
            <a:lvl5pPr algn="l" rtl="0" fontAlgn="base">
              <a:lnSpc>
                <a:spcPts val="1400"/>
              </a:lnSpc>
              <a:spcBef>
                <a:spcPts val="400"/>
              </a:spcBef>
              <a:spcAft>
                <a:spcPts val="0"/>
              </a:spcAft>
              <a:buFont typeface="Arial" pitchFamily="34" charset="0"/>
              <a:buChar char="•"/>
              <a:defRPr lang="en-US" sz="1100" dirty="0" smtClean="0">
                <a:solidFill>
                  <a:schemeClr val="tx2">
                    <a:lumMod val="50000"/>
                  </a:schemeClr>
                </a:solidFill>
                <a:latin typeface="Calibri" pitchFamily="34" charset="0"/>
                <a:ea typeface="+mn-ea"/>
                <a:cs typeface="+mn-cs"/>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half" idx="10"/>
          </p:nvPr>
        </p:nvSpPr>
        <p:spPr>
          <a:xfrm>
            <a:off x="4881073" y="990600"/>
            <a:ext cx="4110527" cy="5334000"/>
          </a:xfrm>
        </p:spPr>
        <p:txBody>
          <a:bodyPr/>
          <a:lstStyle>
            <a:lvl1pPr algn="l" rtl="0" eaLnBrk="0" fontAlgn="base" hangingPunct="0">
              <a:lnSpc>
                <a:spcPts val="1400"/>
              </a:lnSpc>
              <a:spcBef>
                <a:spcPts val="400"/>
              </a:spcBef>
              <a:spcAft>
                <a:spcPts val="0"/>
              </a:spcAft>
              <a:buClr>
                <a:srgbClr val="355F99"/>
              </a:buClr>
              <a:buSzPct val="125000"/>
              <a:buFont typeface="Arial" pitchFamily="34" charset="0"/>
              <a:buChar char="•"/>
              <a:defRPr lang="en-US" sz="1600" dirty="0" smtClean="0">
                <a:solidFill>
                  <a:schemeClr val="tx2">
                    <a:lumMod val="50000"/>
                  </a:schemeClr>
                </a:solidFill>
                <a:latin typeface="Calibri" pitchFamily="34" charset="0"/>
                <a:ea typeface="+mn-ea"/>
                <a:cs typeface="+mn-cs"/>
              </a:defRPr>
            </a:lvl1pPr>
            <a:lvl2pPr algn="l" rtl="0" eaLnBrk="0" fontAlgn="base" hangingPunct="0">
              <a:lnSpc>
                <a:spcPts val="1400"/>
              </a:lnSpc>
              <a:spcBef>
                <a:spcPts val="400"/>
              </a:spcBef>
              <a:spcAft>
                <a:spcPts val="0"/>
              </a:spcAft>
              <a:buClr>
                <a:srgbClr val="355F99"/>
              </a:buClr>
              <a:buFont typeface="Courier New" pitchFamily="49" charset="0"/>
              <a:buChar char="o"/>
              <a:defRPr lang="en-US" sz="1400" dirty="0" smtClean="0">
                <a:solidFill>
                  <a:schemeClr val="tx2">
                    <a:lumMod val="50000"/>
                  </a:schemeClr>
                </a:solidFill>
                <a:latin typeface="Calibri" pitchFamily="34" charset="0"/>
                <a:ea typeface="+mn-ea"/>
                <a:cs typeface="+mn-cs"/>
              </a:defRPr>
            </a:lvl2pPr>
            <a:lvl3pPr algn="l" rtl="0" eaLnBrk="0" fontAlgn="base" hangingPunct="0">
              <a:lnSpc>
                <a:spcPts val="1400"/>
              </a:lnSpc>
              <a:spcBef>
                <a:spcPts val="400"/>
              </a:spcBef>
              <a:spcAft>
                <a:spcPts val="0"/>
              </a:spcAft>
              <a:buClr>
                <a:srgbClr val="355F99"/>
              </a:buClr>
              <a:buFont typeface="Arial" pitchFamily="34" charset="0"/>
              <a:buChar char="•"/>
              <a:defRPr lang="en-US" sz="1200" dirty="0" smtClean="0">
                <a:solidFill>
                  <a:schemeClr val="tx2">
                    <a:lumMod val="50000"/>
                  </a:schemeClr>
                </a:solidFill>
                <a:latin typeface="Calibri" pitchFamily="34" charset="0"/>
                <a:ea typeface="+mn-ea"/>
                <a:cs typeface="+mn-cs"/>
              </a:defRPr>
            </a:lvl3pPr>
            <a:lvl4pPr algn="l" rtl="0" eaLnBrk="0" fontAlgn="base" hangingPunct="0">
              <a:lnSpc>
                <a:spcPts val="1400"/>
              </a:lnSpc>
              <a:spcBef>
                <a:spcPts val="400"/>
              </a:spcBef>
              <a:spcAft>
                <a:spcPts val="0"/>
              </a:spcAft>
              <a:buClr>
                <a:srgbClr val="355F99"/>
              </a:buClr>
              <a:buFont typeface="Courier New" pitchFamily="49" charset="0"/>
              <a:buChar char="o"/>
              <a:defRPr lang="en-US" sz="1100" dirty="0" smtClean="0">
                <a:solidFill>
                  <a:schemeClr val="tx2">
                    <a:lumMod val="50000"/>
                  </a:schemeClr>
                </a:solidFill>
                <a:latin typeface="Calibri" pitchFamily="34" charset="0"/>
                <a:ea typeface="+mn-ea"/>
                <a:cs typeface="+mn-cs"/>
              </a:defRPr>
            </a:lvl4pPr>
            <a:lvl5pPr algn="l" rtl="0" eaLnBrk="0" fontAlgn="base" hangingPunct="0">
              <a:lnSpc>
                <a:spcPts val="1400"/>
              </a:lnSpc>
              <a:spcBef>
                <a:spcPts val="400"/>
              </a:spcBef>
              <a:spcAft>
                <a:spcPts val="0"/>
              </a:spcAft>
              <a:buClr>
                <a:srgbClr val="355F99"/>
              </a:buClr>
              <a:buFont typeface="Arial" pitchFamily="34" charset="0"/>
              <a:buChar char="•"/>
              <a:defRPr lang="en-US" sz="1100" dirty="0">
                <a:solidFill>
                  <a:schemeClr val="tx2">
                    <a:lumMod val="50000"/>
                  </a:schemeClr>
                </a:solidFill>
                <a:latin typeface="Calibri" pitchFamily="34" charset="0"/>
                <a:ea typeface="+mn-ea"/>
                <a:cs typeface="+mn-cs"/>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5230238"/>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458200" cy="685800"/>
          </a:xfrm>
        </p:spPr>
        <p:txBody>
          <a:bodyPr>
            <a:normAutofit/>
          </a:bodyPr>
          <a:lstStyle>
            <a:lvl1pPr>
              <a:defRPr lang="en-US" sz="2600" smtClean="0">
                <a:solidFill>
                  <a:srgbClr val="355F99"/>
                </a:solidFill>
                <a:latin typeface="Calibri" pitchFamily="34" charset="0"/>
                <a:ea typeface="+mj-ea"/>
                <a:cs typeface="+mj-cs"/>
              </a:defRPr>
            </a:lvl1pPr>
          </a:lstStyle>
          <a:p>
            <a:r>
              <a:rPr lang="en-US"/>
              <a:t>Click to edit Master title style</a:t>
            </a:r>
            <a:endParaRPr lang="en-US" dirty="0"/>
          </a:p>
        </p:txBody>
      </p:sp>
      <p:sp>
        <p:nvSpPr>
          <p:cNvPr id="3" name="Content Placeholder 2"/>
          <p:cNvSpPr>
            <a:spLocks noGrp="1"/>
          </p:cNvSpPr>
          <p:nvPr>
            <p:ph sz="half" idx="1"/>
          </p:nvPr>
        </p:nvSpPr>
        <p:spPr>
          <a:xfrm>
            <a:off x="533400" y="990600"/>
            <a:ext cx="4110527" cy="5334000"/>
          </a:xfrm>
        </p:spPr>
        <p:txBody>
          <a:bodyPr/>
          <a:lstStyle>
            <a:lvl1pPr algn="l" rtl="0" fontAlgn="base">
              <a:lnSpc>
                <a:spcPts val="1400"/>
              </a:lnSpc>
              <a:spcBef>
                <a:spcPts val="400"/>
              </a:spcBef>
              <a:spcAft>
                <a:spcPts val="0"/>
              </a:spcAft>
              <a:buSzPct val="125000"/>
              <a:buFont typeface="Arial" pitchFamily="34" charset="0"/>
              <a:buChar char="•"/>
              <a:defRPr lang="en-US" sz="1600" dirty="0" smtClean="0">
                <a:solidFill>
                  <a:schemeClr val="tx2">
                    <a:lumMod val="50000"/>
                  </a:schemeClr>
                </a:solidFill>
                <a:latin typeface="Calibri" pitchFamily="34" charset="0"/>
                <a:ea typeface="+mn-ea"/>
                <a:cs typeface="+mn-cs"/>
              </a:defRPr>
            </a:lvl1pPr>
            <a:lvl2pPr algn="l" rtl="0" fontAlgn="base">
              <a:lnSpc>
                <a:spcPts val="1400"/>
              </a:lnSpc>
              <a:spcBef>
                <a:spcPts val="400"/>
              </a:spcBef>
              <a:spcAft>
                <a:spcPts val="0"/>
              </a:spcAft>
              <a:buFont typeface="Courier New" pitchFamily="49" charset="0"/>
              <a:buChar char="o"/>
              <a:defRPr lang="en-US" sz="1400" dirty="0" smtClean="0">
                <a:solidFill>
                  <a:schemeClr val="tx2">
                    <a:lumMod val="50000"/>
                  </a:schemeClr>
                </a:solidFill>
                <a:latin typeface="Calibri" pitchFamily="34" charset="0"/>
                <a:ea typeface="+mn-ea"/>
                <a:cs typeface="+mn-cs"/>
              </a:defRPr>
            </a:lvl2pPr>
            <a:lvl3pPr algn="l" rtl="0" fontAlgn="base">
              <a:lnSpc>
                <a:spcPts val="1400"/>
              </a:lnSpc>
              <a:spcBef>
                <a:spcPts val="400"/>
              </a:spcBef>
              <a:spcAft>
                <a:spcPts val="0"/>
              </a:spcAft>
              <a:buFont typeface="Arial" pitchFamily="34" charset="0"/>
              <a:buChar char="•"/>
              <a:defRPr lang="en-US" sz="1200" dirty="0" smtClean="0">
                <a:solidFill>
                  <a:schemeClr val="tx2">
                    <a:lumMod val="50000"/>
                  </a:schemeClr>
                </a:solidFill>
                <a:latin typeface="Calibri" pitchFamily="34" charset="0"/>
                <a:ea typeface="+mn-ea"/>
                <a:cs typeface="+mn-cs"/>
              </a:defRPr>
            </a:lvl3pPr>
            <a:lvl4pPr algn="l" rtl="0" fontAlgn="base">
              <a:lnSpc>
                <a:spcPts val="1400"/>
              </a:lnSpc>
              <a:spcBef>
                <a:spcPts val="400"/>
              </a:spcBef>
              <a:spcAft>
                <a:spcPts val="0"/>
              </a:spcAft>
              <a:buFont typeface="Courier New" pitchFamily="49" charset="0"/>
              <a:buChar char="o"/>
              <a:defRPr lang="en-US" sz="1100" dirty="0" smtClean="0">
                <a:solidFill>
                  <a:schemeClr val="tx2">
                    <a:lumMod val="50000"/>
                  </a:schemeClr>
                </a:solidFill>
                <a:latin typeface="Calibri" pitchFamily="34" charset="0"/>
                <a:ea typeface="+mn-ea"/>
                <a:cs typeface="+mn-cs"/>
              </a:defRPr>
            </a:lvl4pPr>
            <a:lvl5pPr algn="l" rtl="0" fontAlgn="base">
              <a:lnSpc>
                <a:spcPts val="1400"/>
              </a:lnSpc>
              <a:spcBef>
                <a:spcPts val="400"/>
              </a:spcBef>
              <a:spcAft>
                <a:spcPts val="0"/>
              </a:spcAft>
              <a:buFont typeface="Arial" pitchFamily="34" charset="0"/>
              <a:buChar char="•"/>
              <a:defRPr lang="en-US" sz="1100" dirty="0" smtClean="0">
                <a:solidFill>
                  <a:schemeClr val="tx2">
                    <a:lumMod val="50000"/>
                  </a:schemeClr>
                </a:solidFill>
                <a:latin typeface="Calibri" pitchFamily="34" charset="0"/>
                <a:ea typeface="+mn-ea"/>
                <a:cs typeface="+mn-cs"/>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half" idx="10"/>
          </p:nvPr>
        </p:nvSpPr>
        <p:spPr>
          <a:xfrm>
            <a:off x="4881073" y="990600"/>
            <a:ext cx="4110527" cy="5334000"/>
          </a:xfrm>
        </p:spPr>
        <p:txBody>
          <a:bodyPr/>
          <a:lstStyle>
            <a:lvl1pPr algn="l" rtl="0" eaLnBrk="0" fontAlgn="base" hangingPunct="0">
              <a:lnSpc>
                <a:spcPts val="1400"/>
              </a:lnSpc>
              <a:spcBef>
                <a:spcPts val="400"/>
              </a:spcBef>
              <a:spcAft>
                <a:spcPts val="0"/>
              </a:spcAft>
              <a:buClr>
                <a:srgbClr val="355F99"/>
              </a:buClr>
              <a:buSzPct val="125000"/>
              <a:buFont typeface="Arial" pitchFamily="34" charset="0"/>
              <a:buChar char="•"/>
              <a:defRPr lang="en-US" sz="1600" dirty="0" smtClean="0">
                <a:solidFill>
                  <a:schemeClr val="tx2">
                    <a:lumMod val="50000"/>
                  </a:schemeClr>
                </a:solidFill>
                <a:latin typeface="Calibri" pitchFamily="34" charset="0"/>
                <a:ea typeface="+mn-ea"/>
                <a:cs typeface="+mn-cs"/>
              </a:defRPr>
            </a:lvl1pPr>
            <a:lvl2pPr algn="l" rtl="0" eaLnBrk="0" fontAlgn="base" hangingPunct="0">
              <a:lnSpc>
                <a:spcPts val="1400"/>
              </a:lnSpc>
              <a:spcBef>
                <a:spcPts val="400"/>
              </a:spcBef>
              <a:spcAft>
                <a:spcPts val="0"/>
              </a:spcAft>
              <a:buClr>
                <a:srgbClr val="355F99"/>
              </a:buClr>
              <a:buFont typeface="Courier New" pitchFamily="49" charset="0"/>
              <a:buChar char="o"/>
              <a:defRPr lang="en-US" sz="1400" dirty="0" smtClean="0">
                <a:solidFill>
                  <a:schemeClr val="tx2">
                    <a:lumMod val="50000"/>
                  </a:schemeClr>
                </a:solidFill>
                <a:latin typeface="Calibri" pitchFamily="34" charset="0"/>
                <a:ea typeface="+mn-ea"/>
                <a:cs typeface="+mn-cs"/>
              </a:defRPr>
            </a:lvl2pPr>
            <a:lvl3pPr algn="l" rtl="0" eaLnBrk="0" fontAlgn="base" hangingPunct="0">
              <a:lnSpc>
                <a:spcPts val="1400"/>
              </a:lnSpc>
              <a:spcBef>
                <a:spcPts val="400"/>
              </a:spcBef>
              <a:spcAft>
                <a:spcPts val="0"/>
              </a:spcAft>
              <a:buClr>
                <a:srgbClr val="355F99"/>
              </a:buClr>
              <a:buFont typeface="Arial" pitchFamily="34" charset="0"/>
              <a:buChar char="•"/>
              <a:defRPr lang="en-US" sz="1200" dirty="0" smtClean="0">
                <a:solidFill>
                  <a:schemeClr val="tx2">
                    <a:lumMod val="50000"/>
                  </a:schemeClr>
                </a:solidFill>
                <a:latin typeface="Calibri" pitchFamily="34" charset="0"/>
                <a:ea typeface="+mn-ea"/>
                <a:cs typeface="+mn-cs"/>
              </a:defRPr>
            </a:lvl3pPr>
            <a:lvl4pPr algn="l" rtl="0" eaLnBrk="0" fontAlgn="base" hangingPunct="0">
              <a:lnSpc>
                <a:spcPts val="1400"/>
              </a:lnSpc>
              <a:spcBef>
                <a:spcPts val="400"/>
              </a:spcBef>
              <a:spcAft>
                <a:spcPts val="0"/>
              </a:spcAft>
              <a:buClr>
                <a:srgbClr val="355F99"/>
              </a:buClr>
              <a:buFont typeface="Courier New" pitchFamily="49" charset="0"/>
              <a:buChar char="o"/>
              <a:defRPr lang="en-US" sz="1100" dirty="0" smtClean="0">
                <a:solidFill>
                  <a:schemeClr val="tx2">
                    <a:lumMod val="50000"/>
                  </a:schemeClr>
                </a:solidFill>
                <a:latin typeface="Calibri" pitchFamily="34" charset="0"/>
                <a:ea typeface="+mn-ea"/>
                <a:cs typeface="+mn-cs"/>
              </a:defRPr>
            </a:lvl4pPr>
            <a:lvl5pPr algn="l" rtl="0" eaLnBrk="0" fontAlgn="base" hangingPunct="0">
              <a:lnSpc>
                <a:spcPts val="1400"/>
              </a:lnSpc>
              <a:spcBef>
                <a:spcPts val="400"/>
              </a:spcBef>
              <a:spcAft>
                <a:spcPts val="0"/>
              </a:spcAft>
              <a:buClr>
                <a:srgbClr val="355F99"/>
              </a:buClr>
              <a:buFont typeface="Arial" pitchFamily="34" charset="0"/>
              <a:buChar char="•"/>
              <a:defRPr lang="en-US" sz="1100" dirty="0">
                <a:solidFill>
                  <a:schemeClr val="tx2">
                    <a:lumMod val="50000"/>
                  </a:schemeClr>
                </a:solidFill>
                <a:latin typeface="Calibri" pitchFamily="34" charset="0"/>
                <a:ea typeface="+mn-ea"/>
                <a:cs typeface="+mn-cs"/>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86541130"/>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458200" cy="685800"/>
          </a:xfrm>
        </p:spPr>
        <p:txBody>
          <a:bodyPr/>
          <a:lstStyle/>
          <a:p>
            <a:r>
              <a:rPr lang="en-US"/>
              <a:t>Click to edit Master title style</a:t>
            </a:r>
            <a:endParaRPr lang="en-US" dirty="0"/>
          </a:p>
        </p:txBody>
      </p:sp>
    </p:spTree>
    <p:extLst>
      <p:ext uri="{BB962C8B-B14F-4D97-AF65-F5344CB8AC3E}">
        <p14:creationId xmlns:p14="http://schemas.microsoft.com/office/powerpoint/2010/main" val="3153895679"/>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5" name="Picture 8" descr="financial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3"/>
          <p:cNvSpPr>
            <a:spLocks noGrp="1"/>
          </p:cNvSpPr>
          <p:nvPr>
            <p:ph type="body" sz="quarter" idx="10"/>
          </p:nvPr>
        </p:nvSpPr>
        <p:spPr>
          <a:xfrm>
            <a:off x="1143000" y="2514600"/>
            <a:ext cx="6629400" cy="1600200"/>
          </a:xfrm>
        </p:spPr>
        <p:txBody>
          <a:bodyPr anchor="b"/>
          <a:lstStyle>
            <a:lvl1pPr marL="0" marR="0" indent="0" algn="l" defTabSz="914400" rtl="0" eaLnBrk="0" fontAlgn="base" latinLnBrk="0" hangingPunct="0">
              <a:lnSpc>
                <a:spcPct val="105000"/>
              </a:lnSpc>
              <a:spcBef>
                <a:spcPct val="10000"/>
              </a:spcBef>
              <a:spcAft>
                <a:spcPct val="10000"/>
              </a:spcAft>
              <a:buClr>
                <a:srgbClr val="F04E22"/>
              </a:buClr>
              <a:buSzTx/>
              <a:buFontTx/>
              <a:buNone/>
              <a:tabLst/>
              <a:defRPr lang="en-US" sz="2400" kern="0" baseline="0">
                <a:solidFill>
                  <a:srgbClr val="FFFFFF"/>
                </a:solidFill>
              </a:defRPr>
            </a:lvl1pPr>
          </a:lstStyle>
          <a:p>
            <a:pPr lvl="0"/>
            <a:r>
              <a:rPr lang="en-US" noProof="0"/>
              <a:t>Click to edit Master text styles</a:t>
            </a:r>
          </a:p>
        </p:txBody>
      </p:sp>
      <p:sp>
        <p:nvSpPr>
          <p:cNvPr id="6" name="Text Placeholder 5"/>
          <p:cNvSpPr>
            <a:spLocks noGrp="1"/>
          </p:cNvSpPr>
          <p:nvPr>
            <p:ph type="body" sz="quarter" idx="11"/>
          </p:nvPr>
        </p:nvSpPr>
        <p:spPr>
          <a:xfrm>
            <a:off x="1143000" y="4114800"/>
            <a:ext cx="6629400" cy="1447800"/>
          </a:xfrm>
        </p:spPr>
        <p:txBody>
          <a:bodyPr/>
          <a:lstStyle>
            <a:lvl1pPr marL="0" marR="0" indent="0" algn="l" defTabSz="914400" rtl="0" eaLnBrk="0" fontAlgn="base" latinLnBrk="0" hangingPunct="0">
              <a:lnSpc>
                <a:spcPct val="105000"/>
              </a:lnSpc>
              <a:spcBef>
                <a:spcPct val="10000"/>
              </a:spcBef>
              <a:spcAft>
                <a:spcPct val="10000"/>
              </a:spcAft>
              <a:buClr>
                <a:srgbClr val="F04E22"/>
              </a:buClr>
              <a:buSzTx/>
              <a:buFontTx/>
              <a:buNone/>
              <a:tabLst/>
              <a:defRPr>
                <a:solidFill>
                  <a:srgbClr val="FFFFFF"/>
                </a:solidFill>
              </a:defRPr>
            </a:lvl1pPr>
          </a:lstStyle>
          <a:p>
            <a:pPr lvl="0"/>
            <a:r>
              <a:rPr lang="en-US" noProof="0"/>
              <a:t>Click to edit Master text styles</a:t>
            </a:r>
          </a:p>
        </p:txBody>
      </p:sp>
    </p:spTree>
    <p:extLst>
      <p:ext uri="{BB962C8B-B14F-4D97-AF65-F5344CB8AC3E}">
        <p14:creationId xmlns:p14="http://schemas.microsoft.com/office/powerpoint/2010/main" val="1983897718"/>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ank You Slide">
    <p:spTree>
      <p:nvGrpSpPr>
        <p:cNvPr id="1" name=""/>
        <p:cNvGrpSpPr/>
        <p:nvPr/>
      </p:nvGrpSpPr>
      <p:grpSpPr>
        <a:xfrm>
          <a:off x="0" y="0"/>
          <a:ext cx="0" cy="0"/>
          <a:chOff x="0" y="0"/>
          <a:chExt cx="0" cy="0"/>
        </a:xfrm>
      </p:grpSpPr>
      <p:pic>
        <p:nvPicPr>
          <p:cNvPr id="3" name="Picture 8" descr="financialthankyou.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6"/>
          <p:cNvSpPr>
            <a:spLocks noGrp="1"/>
          </p:cNvSpPr>
          <p:nvPr>
            <p:ph type="body" sz="quarter" idx="10"/>
          </p:nvPr>
        </p:nvSpPr>
        <p:spPr>
          <a:xfrm>
            <a:off x="1600200" y="2590800"/>
            <a:ext cx="6096000" cy="1981200"/>
          </a:xfrm>
        </p:spPr>
        <p:txBody>
          <a:bodyPr anchor="ctr"/>
          <a:lstStyle>
            <a:lvl1pPr marL="0" marR="0" indent="0" algn="ctr" defTabSz="914400" rtl="0" eaLnBrk="0" fontAlgn="base" latinLnBrk="0" hangingPunct="0">
              <a:lnSpc>
                <a:spcPct val="100000"/>
              </a:lnSpc>
              <a:spcBef>
                <a:spcPct val="0"/>
              </a:spcBef>
              <a:spcAft>
                <a:spcPct val="0"/>
              </a:spcAft>
              <a:buClrTx/>
              <a:buSzTx/>
              <a:buFontTx/>
              <a:buNone/>
              <a:tabLst/>
              <a:defRPr kumimoji="0" lang="en-US" sz="8800" b="0" i="0" u="none" strike="noStrike" kern="0" cap="none" spc="0" normalizeH="0" baseline="0" noProof="0">
                <a:ln>
                  <a:noFill/>
                </a:ln>
                <a:solidFill>
                  <a:srgbClr val="FFFFFF"/>
                </a:solidFill>
                <a:effectLst/>
                <a:uLnTx/>
                <a:uFillTx/>
              </a:defRPr>
            </a:lvl1pPr>
          </a:lstStyle>
          <a:p>
            <a:pPr lvl="0"/>
            <a:r>
              <a:rPr lang="en-US"/>
              <a:t>Click to edit Master text styles</a:t>
            </a:r>
          </a:p>
        </p:txBody>
      </p:sp>
    </p:spTree>
    <p:extLst>
      <p:ext uri="{BB962C8B-B14F-4D97-AF65-F5344CB8AC3E}">
        <p14:creationId xmlns:p14="http://schemas.microsoft.com/office/powerpoint/2010/main" val="2629934073"/>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0850" y="522288"/>
            <a:ext cx="8235950" cy="501650"/>
          </a:xfrm>
        </p:spPr>
        <p:txBody>
          <a:bodyPr/>
          <a:lstStyle/>
          <a:p>
            <a:r>
              <a:rPr lang="en-US"/>
              <a:t>Click to edit Master title style</a:t>
            </a:r>
          </a:p>
        </p:txBody>
      </p:sp>
      <p:sp>
        <p:nvSpPr>
          <p:cNvPr id="3" name="Text Placeholder 2"/>
          <p:cNvSpPr>
            <a:spLocks noGrp="1"/>
          </p:cNvSpPr>
          <p:nvPr>
            <p:ph type="body" sz="half" idx="1"/>
          </p:nvPr>
        </p:nvSpPr>
        <p:spPr>
          <a:xfrm>
            <a:off x="446088" y="1282700"/>
            <a:ext cx="40386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7088" y="1282700"/>
            <a:ext cx="40386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2199057"/>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0850" y="522288"/>
            <a:ext cx="8235950" cy="501650"/>
          </a:xfrm>
        </p:spPr>
        <p:txBody>
          <a:bodyPr/>
          <a:lstStyle/>
          <a:p>
            <a:r>
              <a:rPr lang="en-US"/>
              <a:t>Click to edit Master title style</a:t>
            </a:r>
          </a:p>
        </p:txBody>
      </p:sp>
      <p:sp>
        <p:nvSpPr>
          <p:cNvPr id="3" name="Text Placeholder 2"/>
          <p:cNvSpPr>
            <a:spLocks noGrp="1"/>
          </p:cNvSpPr>
          <p:nvPr>
            <p:ph type="body" sz="half" idx="1"/>
          </p:nvPr>
        </p:nvSpPr>
        <p:spPr>
          <a:xfrm>
            <a:off x="446088" y="1282700"/>
            <a:ext cx="40386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37088" y="1282700"/>
            <a:ext cx="40386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37088" y="3683000"/>
            <a:ext cx="40386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599989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61589271"/>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theme" Target="../theme/theme2.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026" name="Picture 7" descr="insideslidefinancial.jp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4"/>
          <p:cNvSpPr>
            <a:spLocks noGrp="1" noChangeArrowheads="1"/>
          </p:cNvSpPr>
          <p:nvPr>
            <p:ph type="body" idx="1"/>
          </p:nvPr>
        </p:nvSpPr>
        <p:spPr bwMode="auto">
          <a:xfrm>
            <a:off x="533400" y="990600"/>
            <a:ext cx="84582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14" rIns="45720" bIns="4571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5"/>
          <p:cNvSpPr>
            <a:spLocks noGrp="1" noChangeArrowheads="1"/>
          </p:cNvSpPr>
          <p:nvPr>
            <p:ph type="title"/>
          </p:nvPr>
        </p:nvSpPr>
        <p:spPr bwMode="auto">
          <a:xfrm>
            <a:off x="533400" y="304800"/>
            <a:ext cx="84582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14" rIns="45720" bIns="45714" numCol="1" anchor="ctr" anchorCtr="0" compatLnSpc="1">
            <a:prstTxWarp prst="textNoShape">
              <a:avLst/>
            </a:prstTxWarp>
          </a:bodyPr>
          <a:lstStyle/>
          <a:p>
            <a:pPr lvl="0"/>
            <a:r>
              <a:rPr lang="en-US"/>
              <a:t>Click to edit Master title style</a:t>
            </a:r>
          </a:p>
        </p:txBody>
      </p:sp>
      <p:sp>
        <p:nvSpPr>
          <p:cNvPr id="1029" name="Text Box 38"/>
          <p:cNvSpPr txBox="1">
            <a:spLocks noChangeArrowheads="1"/>
          </p:cNvSpPr>
          <p:nvPr/>
        </p:nvSpPr>
        <p:spPr bwMode="auto">
          <a:xfrm>
            <a:off x="8837613" y="6561138"/>
            <a:ext cx="306387"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058" tIns="41029" rIns="82058" bIns="41029">
            <a:spAutoFit/>
          </a:bodyPr>
          <a:lstStyle>
            <a:lvl1pPr>
              <a:defRPr sz="2400">
                <a:solidFill>
                  <a:srgbClr val="FF9900"/>
                </a:solidFill>
                <a:latin typeface="Times New Roman" pitchFamily="18" charset="0"/>
                <a:ea typeface="ＭＳ Ｐゴシック" pitchFamily="34" charset="-128"/>
              </a:defRPr>
            </a:lvl1pPr>
            <a:lvl2pPr marL="742950" indent="-285750">
              <a:defRPr sz="2400">
                <a:solidFill>
                  <a:srgbClr val="FF9900"/>
                </a:solidFill>
                <a:latin typeface="Times New Roman" pitchFamily="18" charset="0"/>
                <a:ea typeface="ＭＳ Ｐゴシック" pitchFamily="34" charset="-128"/>
              </a:defRPr>
            </a:lvl2pPr>
            <a:lvl3pPr marL="1143000" indent="-228600">
              <a:defRPr sz="2400">
                <a:solidFill>
                  <a:srgbClr val="FF9900"/>
                </a:solidFill>
                <a:latin typeface="Times New Roman" pitchFamily="18" charset="0"/>
                <a:ea typeface="ＭＳ Ｐゴシック" pitchFamily="34" charset="-128"/>
              </a:defRPr>
            </a:lvl3pPr>
            <a:lvl4pPr marL="1600200" indent="-228600">
              <a:defRPr sz="2400">
                <a:solidFill>
                  <a:srgbClr val="FF9900"/>
                </a:solidFill>
                <a:latin typeface="Times New Roman" pitchFamily="18" charset="0"/>
                <a:ea typeface="ＭＳ Ｐゴシック" pitchFamily="34" charset="-128"/>
              </a:defRPr>
            </a:lvl4pPr>
            <a:lvl5pPr marL="2057400" indent="-228600">
              <a:defRPr sz="2400">
                <a:solidFill>
                  <a:srgbClr val="FF9900"/>
                </a:solidFill>
                <a:latin typeface="Times New Roman" pitchFamily="18" charset="0"/>
                <a:ea typeface="ＭＳ Ｐゴシック" pitchFamily="34" charset="-128"/>
              </a:defRPr>
            </a:lvl5pPr>
            <a:lvl6pPr marL="25146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6pPr>
            <a:lvl7pPr marL="29718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7pPr>
            <a:lvl8pPr marL="34290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8pPr>
            <a:lvl9pPr marL="38862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9pPr>
          </a:lstStyle>
          <a:p>
            <a:pPr>
              <a:defRPr/>
            </a:pPr>
            <a:fld id="{66C8C638-3745-45A7-B2BF-81825E715661}" type="slidenum">
              <a:rPr lang="en-US" sz="900" smtClean="0">
                <a:latin typeface="Arial" charset="0"/>
              </a:rPr>
              <a:pPr>
                <a:defRPr/>
              </a:pPr>
              <a:t>‹#›</a:t>
            </a:fld>
            <a:endParaRPr lang="en-US" sz="900">
              <a:latin typeface="Arial" charset="0"/>
            </a:endParaRPr>
          </a:p>
        </p:txBody>
      </p:sp>
      <p:sp>
        <p:nvSpPr>
          <p:cNvPr id="1030" name="Text Box 37"/>
          <p:cNvSpPr txBox="1">
            <a:spLocks noChangeArrowheads="1"/>
          </p:cNvSpPr>
          <p:nvPr/>
        </p:nvSpPr>
        <p:spPr bwMode="auto">
          <a:xfrm>
            <a:off x="1981200" y="6553200"/>
            <a:ext cx="3592513"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a:defRPr sz="2400">
                <a:solidFill>
                  <a:srgbClr val="FF9900"/>
                </a:solidFill>
                <a:latin typeface="Times New Roman" pitchFamily="18" charset="0"/>
                <a:ea typeface="ＭＳ Ｐゴシック" pitchFamily="34" charset="-128"/>
              </a:defRPr>
            </a:lvl1pPr>
            <a:lvl2pPr marL="742950" indent="-285750">
              <a:defRPr sz="2400">
                <a:solidFill>
                  <a:srgbClr val="FF9900"/>
                </a:solidFill>
                <a:latin typeface="Times New Roman" pitchFamily="18" charset="0"/>
                <a:ea typeface="ＭＳ Ｐゴシック" pitchFamily="34" charset="-128"/>
              </a:defRPr>
            </a:lvl2pPr>
            <a:lvl3pPr marL="1143000" indent="-228600">
              <a:defRPr sz="2400">
                <a:solidFill>
                  <a:srgbClr val="FF9900"/>
                </a:solidFill>
                <a:latin typeface="Times New Roman" pitchFamily="18" charset="0"/>
                <a:ea typeface="ＭＳ Ｐゴシック" pitchFamily="34" charset="-128"/>
              </a:defRPr>
            </a:lvl3pPr>
            <a:lvl4pPr marL="1600200" indent="-228600">
              <a:defRPr sz="2400">
                <a:solidFill>
                  <a:srgbClr val="FF9900"/>
                </a:solidFill>
                <a:latin typeface="Times New Roman" pitchFamily="18" charset="0"/>
                <a:ea typeface="ＭＳ Ｐゴシック" pitchFamily="34" charset="-128"/>
              </a:defRPr>
            </a:lvl4pPr>
            <a:lvl5pPr marL="2057400" indent="-228600">
              <a:defRPr sz="2400">
                <a:solidFill>
                  <a:srgbClr val="FF9900"/>
                </a:solidFill>
                <a:latin typeface="Times New Roman" pitchFamily="18" charset="0"/>
                <a:ea typeface="ＭＳ Ｐゴシック" pitchFamily="34" charset="-128"/>
              </a:defRPr>
            </a:lvl5pPr>
            <a:lvl6pPr marL="25146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6pPr>
            <a:lvl7pPr marL="29718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7pPr>
            <a:lvl8pPr marL="34290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8pPr>
            <a:lvl9pPr marL="38862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9pPr>
          </a:lstStyle>
          <a:p>
            <a:pPr>
              <a:lnSpc>
                <a:spcPct val="101000"/>
              </a:lnSpc>
              <a:spcBef>
                <a:spcPct val="50000"/>
              </a:spcBef>
              <a:defRPr/>
            </a:pPr>
            <a:r>
              <a:rPr lang="en-US" sz="700" b="1">
                <a:solidFill>
                  <a:srgbClr val="284773"/>
                </a:solidFill>
                <a:latin typeface="Arial" charset="0"/>
              </a:rPr>
              <a:t>© COPYRIGHT 2011  SAPIENT CORPORATION   |   CONFIDENTIAL</a:t>
            </a:r>
          </a:p>
        </p:txBody>
      </p:sp>
      <p:pic>
        <p:nvPicPr>
          <p:cNvPr id="1031" name="Picture 11" descr="SapientGM_Logo_CMYK.png"/>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33400" y="6553200"/>
            <a:ext cx="14478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86" r:id="rId1"/>
    <p:sldLayoutId id="2147483983" r:id="rId2"/>
    <p:sldLayoutId id="2147483984" r:id="rId3"/>
    <p:sldLayoutId id="2147483985" r:id="rId4"/>
    <p:sldLayoutId id="2147483987" r:id="rId5"/>
    <p:sldLayoutId id="2147483988" r:id="rId6"/>
    <p:sldLayoutId id="2147483990" r:id="rId7"/>
    <p:sldLayoutId id="2147483991" r:id="rId8"/>
    <p:sldLayoutId id="2147483992" r:id="rId9"/>
  </p:sldLayoutIdLst>
  <p:transition>
    <p:fade thruBlk="1"/>
  </p:transition>
  <p:txStyles>
    <p:titleStyle>
      <a:lvl1pPr algn="l" rtl="0" eaLnBrk="0" fontAlgn="base" hangingPunct="0">
        <a:lnSpc>
          <a:spcPts val="2400"/>
        </a:lnSpc>
        <a:spcBef>
          <a:spcPct val="0"/>
        </a:spcBef>
        <a:spcAft>
          <a:spcPct val="0"/>
        </a:spcAft>
        <a:defRPr sz="2600">
          <a:solidFill>
            <a:srgbClr val="355F99"/>
          </a:solidFill>
          <a:latin typeface="Calibri" pitchFamily="34" charset="0"/>
          <a:ea typeface="+mj-ea"/>
          <a:cs typeface="+mj-cs"/>
        </a:defRPr>
      </a:lvl1pPr>
      <a:lvl2pPr algn="l" rtl="0" eaLnBrk="0" fontAlgn="base" hangingPunct="0">
        <a:lnSpc>
          <a:spcPts val="2400"/>
        </a:lnSpc>
        <a:spcBef>
          <a:spcPct val="0"/>
        </a:spcBef>
        <a:spcAft>
          <a:spcPct val="0"/>
        </a:spcAft>
        <a:defRPr sz="2600">
          <a:solidFill>
            <a:srgbClr val="355F99"/>
          </a:solidFill>
          <a:latin typeface="Calibri" pitchFamily="34" charset="0"/>
          <a:ea typeface="ＭＳ Ｐゴシック"/>
          <a:cs typeface="ＭＳ Ｐゴシック"/>
        </a:defRPr>
      </a:lvl2pPr>
      <a:lvl3pPr algn="l" rtl="0" eaLnBrk="0" fontAlgn="base" hangingPunct="0">
        <a:lnSpc>
          <a:spcPts val="2400"/>
        </a:lnSpc>
        <a:spcBef>
          <a:spcPct val="0"/>
        </a:spcBef>
        <a:spcAft>
          <a:spcPct val="0"/>
        </a:spcAft>
        <a:defRPr sz="2600">
          <a:solidFill>
            <a:srgbClr val="355F99"/>
          </a:solidFill>
          <a:latin typeface="Calibri" pitchFamily="34" charset="0"/>
          <a:ea typeface="ＭＳ Ｐゴシック"/>
          <a:cs typeface="ＭＳ Ｐゴシック"/>
        </a:defRPr>
      </a:lvl3pPr>
      <a:lvl4pPr algn="l" rtl="0" eaLnBrk="0" fontAlgn="base" hangingPunct="0">
        <a:lnSpc>
          <a:spcPts val="2400"/>
        </a:lnSpc>
        <a:spcBef>
          <a:spcPct val="0"/>
        </a:spcBef>
        <a:spcAft>
          <a:spcPct val="0"/>
        </a:spcAft>
        <a:defRPr sz="2600">
          <a:solidFill>
            <a:srgbClr val="355F99"/>
          </a:solidFill>
          <a:latin typeface="Calibri" pitchFamily="34" charset="0"/>
          <a:ea typeface="ＭＳ Ｐゴシック"/>
          <a:cs typeface="ＭＳ Ｐゴシック"/>
        </a:defRPr>
      </a:lvl4pPr>
      <a:lvl5pPr algn="l" rtl="0" eaLnBrk="0" fontAlgn="base" hangingPunct="0">
        <a:lnSpc>
          <a:spcPts val="2400"/>
        </a:lnSpc>
        <a:spcBef>
          <a:spcPct val="0"/>
        </a:spcBef>
        <a:spcAft>
          <a:spcPct val="0"/>
        </a:spcAft>
        <a:defRPr sz="2600">
          <a:solidFill>
            <a:srgbClr val="355F99"/>
          </a:solidFill>
          <a:latin typeface="Calibri" pitchFamily="34" charset="0"/>
          <a:ea typeface="ＭＳ Ｐゴシック"/>
          <a:cs typeface="ＭＳ Ｐゴシック"/>
        </a:defRPr>
      </a:lvl5pPr>
      <a:lvl6pPr marL="457200" algn="l" rtl="0" eaLnBrk="1" fontAlgn="base" hangingPunct="1">
        <a:spcBef>
          <a:spcPct val="0"/>
        </a:spcBef>
        <a:spcAft>
          <a:spcPct val="0"/>
        </a:spcAft>
        <a:defRPr sz="2400">
          <a:solidFill>
            <a:schemeClr val="bg2"/>
          </a:solidFill>
          <a:latin typeface="Arial" pitchFamily="34" charset="0"/>
          <a:ea typeface="ＭＳ Ｐゴシック"/>
          <a:cs typeface="ＭＳ Ｐゴシック"/>
        </a:defRPr>
      </a:lvl6pPr>
      <a:lvl7pPr marL="914400" algn="l" rtl="0" eaLnBrk="1" fontAlgn="base" hangingPunct="1">
        <a:spcBef>
          <a:spcPct val="0"/>
        </a:spcBef>
        <a:spcAft>
          <a:spcPct val="0"/>
        </a:spcAft>
        <a:defRPr sz="2400">
          <a:solidFill>
            <a:schemeClr val="bg2"/>
          </a:solidFill>
          <a:latin typeface="Arial" pitchFamily="34" charset="0"/>
          <a:ea typeface="ＭＳ Ｐゴシック"/>
          <a:cs typeface="ＭＳ Ｐゴシック"/>
        </a:defRPr>
      </a:lvl7pPr>
      <a:lvl8pPr marL="1371600" algn="l" rtl="0" eaLnBrk="1" fontAlgn="base" hangingPunct="1">
        <a:spcBef>
          <a:spcPct val="0"/>
        </a:spcBef>
        <a:spcAft>
          <a:spcPct val="0"/>
        </a:spcAft>
        <a:defRPr sz="2400">
          <a:solidFill>
            <a:schemeClr val="bg2"/>
          </a:solidFill>
          <a:latin typeface="Arial" pitchFamily="34" charset="0"/>
          <a:ea typeface="ＭＳ Ｐゴシック"/>
          <a:cs typeface="ＭＳ Ｐゴシック"/>
        </a:defRPr>
      </a:lvl8pPr>
      <a:lvl9pPr marL="1828800" algn="l" rtl="0" eaLnBrk="1" fontAlgn="base" hangingPunct="1">
        <a:spcBef>
          <a:spcPct val="0"/>
        </a:spcBef>
        <a:spcAft>
          <a:spcPct val="0"/>
        </a:spcAft>
        <a:defRPr sz="2400">
          <a:solidFill>
            <a:schemeClr val="bg2"/>
          </a:solidFill>
          <a:latin typeface="Arial" pitchFamily="34" charset="0"/>
          <a:ea typeface="ＭＳ Ｐゴシック"/>
          <a:cs typeface="ＭＳ Ｐゴシック"/>
        </a:defRPr>
      </a:lvl9pPr>
    </p:titleStyle>
    <p:bodyStyle>
      <a:lvl1pPr marL="231775" indent="-231775" algn="l" rtl="0" eaLnBrk="0" fontAlgn="base" hangingPunct="0">
        <a:lnSpc>
          <a:spcPts val="1400"/>
        </a:lnSpc>
        <a:spcBef>
          <a:spcPts val="400"/>
        </a:spcBef>
        <a:spcAft>
          <a:spcPct val="0"/>
        </a:spcAft>
        <a:buClr>
          <a:srgbClr val="355F99"/>
        </a:buClr>
        <a:buSzPct val="125000"/>
        <a:buFont typeface="Arial" charset="0"/>
        <a:buChar char="•"/>
        <a:defRPr sz="1600">
          <a:solidFill>
            <a:srgbClr val="404040"/>
          </a:solidFill>
          <a:latin typeface="Calibri" pitchFamily="34" charset="0"/>
          <a:ea typeface="+mn-ea"/>
          <a:cs typeface="+mn-cs"/>
        </a:defRPr>
      </a:lvl1pPr>
      <a:lvl2pPr marL="463550" indent="-230188" algn="l" rtl="0" eaLnBrk="0" fontAlgn="base" hangingPunct="0">
        <a:lnSpc>
          <a:spcPts val="1400"/>
        </a:lnSpc>
        <a:spcBef>
          <a:spcPts val="400"/>
        </a:spcBef>
        <a:spcAft>
          <a:spcPct val="0"/>
        </a:spcAft>
        <a:buClr>
          <a:srgbClr val="355F99"/>
        </a:buClr>
        <a:buSzPct val="100000"/>
        <a:buFont typeface="Courier New" pitchFamily="49" charset="0"/>
        <a:buChar char="o"/>
        <a:defRPr sz="1400">
          <a:solidFill>
            <a:srgbClr val="404040"/>
          </a:solidFill>
          <a:latin typeface="Calibri" pitchFamily="34" charset="0"/>
          <a:ea typeface="+mn-ea"/>
          <a:cs typeface="+mn-cs"/>
        </a:defRPr>
      </a:lvl2pPr>
      <a:lvl3pPr marL="695325" indent="-230188" algn="l" rtl="0" eaLnBrk="0" fontAlgn="base" hangingPunct="0">
        <a:lnSpc>
          <a:spcPts val="1400"/>
        </a:lnSpc>
        <a:spcBef>
          <a:spcPts val="400"/>
        </a:spcBef>
        <a:spcAft>
          <a:spcPct val="0"/>
        </a:spcAft>
        <a:buClr>
          <a:srgbClr val="355F99"/>
        </a:buClr>
        <a:buSzPct val="125000"/>
        <a:buFont typeface="Arial" charset="0"/>
        <a:buChar char="•"/>
        <a:defRPr sz="1200">
          <a:solidFill>
            <a:srgbClr val="404040"/>
          </a:solidFill>
          <a:latin typeface="Calibri" pitchFamily="34" charset="0"/>
          <a:ea typeface="+mn-ea"/>
          <a:cs typeface="+mn-cs"/>
        </a:defRPr>
      </a:lvl3pPr>
      <a:lvl4pPr marL="914400" indent="-217488" algn="l" rtl="0" eaLnBrk="0" fontAlgn="base" hangingPunct="0">
        <a:lnSpc>
          <a:spcPts val="1400"/>
        </a:lnSpc>
        <a:spcBef>
          <a:spcPts val="400"/>
        </a:spcBef>
        <a:spcAft>
          <a:spcPct val="0"/>
        </a:spcAft>
        <a:buClr>
          <a:srgbClr val="355F99"/>
        </a:buClr>
        <a:buSzPct val="100000"/>
        <a:buFont typeface="Courier New" pitchFamily="49" charset="0"/>
        <a:buChar char="o"/>
        <a:defRPr sz="1100">
          <a:solidFill>
            <a:srgbClr val="404040"/>
          </a:solidFill>
          <a:latin typeface="Calibri" pitchFamily="34" charset="0"/>
          <a:ea typeface="+mn-ea"/>
          <a:cs typeface="+mn-cs"/>
        </a:defRPr>
      </a:lvl4pPr>
      <a:lvl5pPr marL="1173163" indent="-257175" algn="l" rtl="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mn-ea"/>
          <a:cs typeface="+mn-cs"/>
        </a:defRPr>
      </a:lvl5pPr>
      <a:lvl6pPr marL="1630363" indent="-257175" algn="l" rtl="0" eaLnBrk="1" fontAlgn="base" hangingPunct="1">
        <a:lnSpc>
          <a:spcPct val="105000"/>
        </a:lnSpc>
        <a:spcBef>
          <a:spcPct val="10000"/>
        </a:spcBef>
        <a:spcAft>
          <a:spcPct val="10000"/>
        </a:spcAft>
        <a:buClr>
          <a:schemeClr val="tx2"/>
        </a:buClr>
        <a:buFont typeface="Wingdings" pitchFamily="2" charset="2"/>
        <a:buBlip>
          <a:blip r:embed="rId13"/>
        </a:buBlip>
        <a:defRPr sz="900">
          <a:solidFill>
            <a:srgbClr val="4D4D4D"/>
          </a:solidFill>
          <a:latin typeface="+mn-lt"/>
          <a:ea typeface="+mn-ea"/>
          <a:cs typeface="+mn-cs"/>
        </a:defRPr>
      </a:lvl6pPr>
      <a:lvl7pPr marL="2087563" indent="-257175" algn="l" rtl="0" eaLnBrk="1" fontAlgn="base" hangingPunct="1">
        <a:lnSpc>
          <a:spcPct val="105000"/>
        </a:lnSpc>
        <a:spcBef>
          <a:spcPct val="10000"/>
        </a:spcBef>
        <a:spcAft>
          <a:spcPct val="10000"/>
        </a:spcAft>
        <a:buClr>
          <a:schemeClr val="tx2"/>
        </a:buClr>
        <a:buFont typeface="Wingdings" pitchFamily="2" charset="2"/>
        <a:buBlip>
          <a:blip r:embed="rId13"/>
        </a:buBlip>
        <a:defRPr sz="900">
          <a:solidFill>
            <a:srgbClr val="4D4D4D"/>
          </a:solidFill>
          <a:latin typeface="+mn-lt"/>
          <a:ea typeface="+mn-ea"/>
          <a:cs typeface="+mn-cs"/>
        </a:defRPr>
      </a:lvl7pPr>
      <a:lvl8pPr marL="2544763" indent="-257175" algn="l" rtl="0" eaLnBrk="1" fontAlgn="base" hangingPunct="1">
        <a:lnSpc>
          <a:spcPct val="105000"/>
        </a:lnSpc>
        <a:spcBef>
          <a:spcPct val="10000"/>
        </a:spcBef>
        <a:spcAft>
          <a:spcPct val="10000"/>
        </a:spcAft>
        <a:buClr>
          <a:schemeClr val="tx2"/>
        </a:buClr>
        <a:buFont typeface="Wingdings" pitchFamily="2" charset="2"/>
        <a:buBlip>
          <a:blip r:embed="rId13"/>
        </a:buBlip>
        <a:defRPr sz="900">
          <a:solidFill>
            <a:srgbClr val="4D4D4D"/>
          </a:solidFill>
          <a:latin typeface="+mn-lt"/>
          <a:ea typeface="+mn-ea"/>
          <a:cs typeface="+mn-cs"/>
        </a:defRPr>
      </a:lvl8pPr>
      <a:lvl9pPr marL="3001963" indent="-257175" algn="l" rtl="0" eaLnBrk="1" fontAlgn="base" hangingPunct="1">
        <a:lnSpc>
          <a:spcPct val="105000"/>
        </a:lnSpc>
        <a:spcBef>
          <a:spcPct val="10000"/>
        </a:spcBef>
        <a:spcAft>
          <a:spcPct val="10000"/>
        </a:spcAft>
        <a:buClr>
          <a:schemeClr val="tx2"/>
        </a:buClr>
        <a:buFont typeface="Wingdings" pitchFamily="2" charset="2"/>
        <a:buBlip>
          <a:blip r:embed="rId13"/>
        </a:buBlip>
        <a:defRPr sz="900">
          <a:solidFill>
            <a:srgbClr val="4D4D4D"/>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3/30/2024</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53163909"/>
      </p:ext>
    </p:extLst>
  </p:cSld>
  <p:clrMap bg1="lt1" tx1="dk1" bg2="lt2" tx2="dk2" accent1="accent1" accent2="accent2" accent3="accent3" accent4="accent4" accent5="accent5" accent6="accent6" hlink="hlink" folHlink="folHlink"/>
  <p:sldLayoutIdLst>
    <p:sldLayoutId id="2147484086" r:id="rId1"/>
    <p:sldLayoutId id="2147484087" r:id="rId2"/>
    <p:sldLayoutId id="2147484088" r:id="rId3"/>
    <p:sldLayoutId id="2147484089" r:id="rId4"/>
    <p:sldLayoutId id="2147484090" r:id="rId5"/>
    <p:sldLayoutId id="2147484091" r:id="rId6"/>
    <p:sldLayoutId id="2147484092" r:id="rId7"/>
    <p:sldLayoutId id="2147484093" r:id="rId8"/>
    <p:sldLayoutId id="2147484094" r:id="rId9"/>
    <p:sldLayoutId id="2147484095" r:id="rId10"/>
    <p:sldLayoutId id="2147484096" r:id="rId11"/>
    <p:sldLayoutId id="2147484097" r:id="rId12"/>
    <p:sldLayoutId id="2147484098" r:id="rId13"/>
    <p:sldLayoutId id="2147484099" r:id="rId14"/>
    <p:sldLayoutId id="2147484100" r:id="rId15"/>
    <p:sldLayoutId id="2147484101" r:id="rId16"/>
    <p:sldLayoutId id="2147484102" r:id="rId17"/>
    <p:sldLayoutId id="2147484103" r:id="rId18"/>
    <p:sldLayoutId id="2147484104" r:id="rId19"/>
  </p:sldLayoutIdLst>
  <p:transition>
    <p:fade thruBlk="1"/>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8.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8.xml"/><Relationship Id="rId4" Type="http://schemas.openxmlformats.org/officeDocument/2006/relationships/image" Target="../media/image26.jpeg"/></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8.xml"/><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28.xml"/><Relationship Id="rId4" Type="http://schemas.openxmlformats.org/officeDocument/2006/relationships/image" Target="../media/image36.png"/></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28.xml"/><Relationship Id="rId4" Type="http://schemas.openxmlformats.org/officeDocument/2006/relationships/image" Target="../media/image38.png"/></Relationships>
</file>

<file path=ppt/slides/_rels/slide49.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hyperlink" Target="http://www.w3.org/html/wg/drafts/html/master/text-level-semantics.html" TargetMode="External"/><Relationship Id="rId7"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28.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hyperlink" Target="http://www.w3.org/html/wg/drafts/html/master/rendering.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28.xml"/><Relationship Id="rId4" Type="http://schemas.openxmlformats.org/officeDocument/2006/relationships/image" Target="../media/image46.png"/></Relationships>
</file>

<file path=ppt/slides/_rels/slide5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6.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0.xml"/><Relationship Id="rId1" Type="http://schemas.openxmlformats.org/officeDocument/2006/relationships/slideLayout" Target="../slideLayouts/slideLayout2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6.xml"/></Relationships>
</file>

<file path=ppt/slides/_rels/slide6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1.xml"/><Relationship Id="rId1" Type="http://schemas.openxmlformats.org/officeDocument/2006/relationships/slideLayout" Target="../slideLayouts/slideLayout26.xml"/></Relationships>
</file>

<file path=ppt/slides/_rels/slide6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6.xml"/><Relationship Id="rId4" Type="http://schemas.openxmlformats.org/officeDocument/2006/relationships/image" Target="../media/image56.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7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7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4.xml"/><Relationship Id="rId1" Type="http://schemas.openxmlformats.org/officeDocument/2006/relationships/slideLayout" Target="../slideLayouts/slideLayout28.xml"/><Relationship Id="rId4" Type="http://schemas.openxmlformats.org/officeDocument/2006/relationships/image" Target="../media/image60.jpeg"/></Relationships>
</file>

<file path=ppt/slides/_rels/slide7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5.xml"/><Relationship Id="rId1" Type="http://schemas.openxmlformats.org/officeDocument/2006/relationships/slideLayout" Target="../slideLayouts/slideLayout28.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7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6.xml"/><Relationship Id="rId1" Type="http://schemas.openxmlformats.org/officeDocument/2006/relationships/slideLayout" Target="../slideLayouts/slideLayout28.xml"/><Relationship Id="rId4" Type="http://schemas.openxmlformats.org/officeDocument/2006/relationships/image" Target="../media/image66.png"/></Relationships>
</file>

<file path=ppt/slides/_rels/slide7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7.xml"/><Relationship Id="rId1" Type="http://schemas.openxmlformats.org/officeDocument/2006/relationships/slideLayout" Target="../slideLayouts/slideLayout28.xml"/><Relationship Id="rId5" Type="http://schemas.openxmlformats.org/officeDocument/2006/relationships/image" Target="../media/image69.jpeg"/><Relationship Id="rId4" Type="http://schemas.openxmlformats.org/officeDocument/2006/relationships/image" Target="../media/image68.png"/></Relationships>
</file>

<file path=ppt/slides/_rels/slide7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8.xml"/><Relationship Id="rId1" Type="http://schemas.openxmlformats.org/officeDocument/2006/relationships/slideLayout" Target="../slideLayouts/slideLayout28.xml"/><Relationship Id="rId4" Type="http://schemas.openxmlformats.org/officeDocument/2006/relationships/image" Target="../media/image71.png"/></Relationships>
</file>

<file path=ppt/slides/_rels/slide7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9.xml"/><Relationship Id="rId1" Type="http://schemas.openxmlformats.org/officeDocument/2006/relationships/slideLayout" Target="../slideLayouts/slideLayout28.xml"/><Relationship Id="rId5" Type="http://schemas.openxmlformats.org/officeDocument/2006/relationships/image" Target="../media/image74.png"/><Relationship Id="rId4" Type="http://schemas.openxmlformats.org/officeDocument/2006/relationships/image" Target="../media/image73.png"/></Relationships>
</file>

<file path=ppt/slides/_rels/slide7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40.xml"/><Relationship Id="rId1" Type="http://schemas.openxmlformats.org/officeDocument/2006/relationships/slideLayout" Target="../slideLayouts/slideLayout28.xml"/><Relationship Id="rId4" Type="http://schemas.openxmlformats.org/officeDocument/2006/relationships/image" Target="../media/image7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8.xml"/><Relationship Id="rId4" Type="http://schemas.openxmlformats.org/officeDocument/2006/relationships/image" Target="../media/image10.jpeg"/></Relationships>
</file>

<file path=ppt/slides/_rels/slide8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41.xml"/><Relationship Id="rId1" Type="http://schemas.openxmlformats.org/officeDocument/2006/relationships/slideLayout" Target="../slideLayouts/slideLayout28.xml"/><Relationship Id="rId4" Type="http://schemas.openxmlformats.org/officeDocument/2006/relationships/image" Target="../media/image78.png"/></Relationships>
</file>

<file path=ppt/slides/_rels/slide8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42.xml"/><Relationship Id="rId1" Type="http://schemas.openxmlformats.org/officeDocument/2006/relationships/slideLayout" Target="../slideLayouts/slideLayout28.xml"/><Relationship Id="rId4" Type="http://schemas.openxmlformats.org/officeDocument/2006/relationships/image" Target="../media/image80.png"/></Relationships>
</file>

<file path=ppt/slides/_rels/slide82.xml.rels><?xml version="1.0" encoding="UTF-8" standalone="yes"?>
<Relationships xmlns="http://schemas.openxmlformats.org/package/2006/relationships"><Relationship Id="rId3" Type="http://schemas.openxmlformats.org/officeDocument/2006/relationships/image" Target="../media/image81.jpeg"/><Relationship Id="rId2" Type="http://schemas.openxmlformats.org/officeDocument/2006/relationships/notesSlide" Target="../notesSlides/notesSlide43.xml"/><Relationship Id="rId1" Type="http://schemas.openxmlformats.org/officeDocument/2006/relationships/slideLayout" Target="../slideLayouts/slideLayout28.xml"/><Relationship Id="rId4" Type="http://schemas.openxmlformats.org/officeDocument/2006/relationships/image" Target="../media/image82.png"/></Relationships>
</file>

<file path=ppt/slides/_rels/slide8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44.xml"/><Relationship Id="rId1" Type="http://schemas.openxmlformats.org/officeDocument/2006/relationships/slideLayout" Target="../slideLayouts/slideLayout28.xml"/></Relationships>
</file>

<file path=ppt/slides/_rels/slide8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45.xml"/><Relationship Id="rId1" Type="http://schemas.openxmlformats.org/officeDocument/2006/relationships/slideLayout" Target="../slideLayouts/slideLayout28.xml"/><Relationship Id="rId4" Type="http://schemas.openxmlformats.org/officeDocument/2006/relationships/image" Target="../media/image85.jpeg"/></Relationships>
</file>

<file path=ppt/slides/_rels/slide85.xml.rels><?xml version="1.0" encoding="UTF-8" standalone="yes"?>
<Relationships xmlns="http://schemas.openxmlformats.org/package/2006/relationships"><Relationship Id="rId3" Type="http://schemas.openxmlformats.org/officeDocument/2006/relationships/image" Target="../media/image86.jpeg"/><Relationship Id="rId2" Type="http://schemas.openxmlformats.org/officeDocument/2006/relationships/notesSlide" Target="../notesSlides/notesSlide46.xml"/><Relationship Id="rId1" Type="http://schemas.openxmlformats.org/officeDocument/2006/relationships/slideLayout" Target="../slideLayouts/slideLayout28.xml"/></Relationships>
</file>

<file path=ppt/slides/_rels/slide86.xml.rels><?xml version="1.0" encoding="UTF-8" standalone="yes"?>
<Relationships xmlns="http://schemas.openxmlformats.org/package/2006/relationships"><Relationship Id="rId3" Type="http://schemas.openxmlformats.org/officeDocument/2006/relationships/image" Target="../media/image87.jpeg"/><Relationship Id="rId2" Type="http://schemas.openxmlformats.org/officeDocument/2006/relationships/notesSlide" Target="../notesSlides/notesSlide47.xml"/><Relationship Id="rId1" Type="http://schemas.openxmlformats.org/officeDocument/2006/relationships/slideLayout" Target="../slideLayouts/slideLayout28.xml"/></Relationships>
</file>

<file path=ppt/slides/_rels/slide87.xml.rels><?xml version="1.0" encoding="UTF-8" standalone="yes"?>
<Relationships xmlns="http://schemas.openxmlformats.org/package/2006/relationships"><Relationship Id="rId8" Type="http://schemas.openxmlformats.org/officeDocument/2006/relationships/hyperlink" Target="http://www.w3.org/html/wg/drafts/html/master/" TargetMode="External"/><Relationship Id="rId3" Type="http://schemas.openxmlformats.org/officeDocument/2006/relationships/hyperlink" Target="http://diveintohtml5.info/" TargetMode="External"/><Relationship Id="rId7" Type="http://schemas.openxmlformats.org/officeDocument/2006/relationships/hyperlink" Target="http://www.bbc.co.uk/guidelines/futuremedia/technical/semantic_markup.shtml" TargetMode="External"/><Relationship Id="rId2" Type="http://schemas.openxmlformats.org/officeDocument/2006/relationships/notesSlide" Target="../notesSlides/notesSlide48.xml"/><Relationship Id="rId1" Type="http://schemas.openxmlformats.org/officeDocument/2006/relationships/slideLayout" Target="../slideLayouts/slideLayout28.xml"/><Relationship Id="rId6" Type="http://schemas.openxmlformats.org/officeDocument/2006/relationships/hyperlink" Target="http://bp.sapient-lab.com/" TargetMode="External"/><Relationship Id="rId5" Type="http://schemas.openxmlformats.org/officeDocument/2006/relationships/hyperlink" Target="https://developer.mozilla.org/en-US/docs" TargetMode="External"/><Relationship Id="rId4" Type="http://schemas.openxmlformats.org/officeDocument/2006/relationships/hyperlink" Target="http://diveintohtml5.info/semantics.htm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HTML 101</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28529840"/>
      </p:ext>
    </p:extLst>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Semantics</a:t>
            </a:r>
          </a:p>
        </p:txBody>
      </p:sp>
      <p:sp>
        <p:nvSpPr>
          <p:cNvPr id="5" name="Content Placeholder 4"/>
          <p:cNvSpPr>
            <a:spLocks noGrp="1"/>
          </p:cNvSpPr>
          <p:nvPr>
            <p:ph sz="half" idx="1"/>
          </p:nvPr>
        </p:nvSpPr>
        <p:spPr>
          <a:xfrm>
            <a:off x="533400" y="990600"/>
            <a:ext cx="4470648" cy="5334000"/>
          </a:xfrm>
        </p:spPr>
        <p:txBody>
          <a:bodyPr/>
          <a:lstStyle/>
          <a:p>
            <a:pPr algn="just"/>
            <a:r>
              <a:rPr lang="en-US" sz="1400" dirty="0"/>
              <a:t>SEMANTICS = MEANINGS.</a:t>
            </a:r>
          </a:p>
          <a:p>
            <a:pPr algn="just"/>
            <a:endParaRPr lang="en-US" sz="1400" dirty="0"/>
          </a:p>
          <a:p>
            <a:pPr algn="just"/>
            <a:r>
              <a:rPr lang="en-US" sz="1400" dirty="0"/>
              <a:t>Elements, attributes, and attribute values in HTML all have specific semantics.</a:t>
            </a:r>
          </a:p>
          <a:p>
            <a:pPr algn="just"/>
            <a:endParaRPr lang="en-US" sz="1400" dirty="0"/>
          </a:p>
          <a:p>
            <a:pPr algn="just"/>
            <a:r>
              <a:rPr lang="en-US" sz="1400" dirty="0"/>
              <a:t>HTML documents can be presented in many different ways</a:t>
            </a:r>
          </a:p>
          <a:p>
            <a:pPr lvl="1" algn="just"/>
            <a:r>
              <a:rPr lang="en-US" dirty="0"/>
              <a:t>With a web browser on a desktop PC</a:t>
            </a:r>
          </a:p>
          <a:p>
            <a:pPr lvl="1" algn="just"/>
            <a:r>
              <a:rPr lang="en-US" dirty="0"/>
              <a:t>With a tablet device, such as an </a:t>
            </a:r>
            <a:r>
              <a:rPr lang="en-US" dirty="0" err="1"/>
              <a:t>iPad</a:t>
            </a:r>
            <a:endParaRPr lang="en-US" dirty="0"/>
          </a:p>
          <a:p>
            <a:pPr lvl="1" algn="just"/>
            <a:r>
              <a:rPr lang="en-US" dirty="0"/>
              <a:t>For a screen reader for  someone who is visually impaired</a:t>
            </a:r>
          </a:p>
          <a:p>
            <a:pPr lvl="1" algn="just"/>
            <a:endParaRPr lang="en-US" dirty="0"/>
          </a:p>
          <a:p>
            <a:pPr algn="just"/>
            <a:r>
              <a:rPr lang="en-US" sz="1400" dirty="0"/>
              <a:t>HTML can present content on many different types of devices because the markup conveys they  meaning of the content, not how it should be displayed</a:t>
            </a:r>
          </a:p>
          <a:p>
            <a:endParaRPr lang="en-US" dirty="0"/>
          </a:p>
        </p:txBody>
      </p:sp>
      <p:sp>
        <p:nvSpPr>
          <p:cNvPr id="6" name="Content Placeholder 5"/>
          <p:cNvSpPr>
            <a:spLocks noGrp="1"/>
          </p:cNvSpPr>
          <p:nvPr>
            <p:ph sz="half" idx="10"/>
          </p:nvPr>
        </p:nvSpPr>
        <p:spPr>
          <a:xfrm>
            <a:off x="7308304" y="990600"/>
            <a:ext cx="1683296" cy="5334000"/>
          </a:xfrm>
        </p:spPr>
        <p:txBody>
          <a:bodyPr/>
          <a:lstStyle/>
          <a:p>
            <a:endParaRPr lang="en-US" dirty="0"/>
          </a:p>
        </p:txBody>
      </p:sp>
    </p:spTree>
    <p:extLst>
      <p:ext uri="{BB962C8B-B14F-4D97-AF65-F5344CB8AC3E}">
        <p14:creationId xmlns:p14="http://schemas.microsoft.com/office/powerpoint/2010/main" val="288405410"/>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Structure	</a:t>
            </a:r>
          </a:p>
        </p:txBody>
      </p:sp>
      <p:sp>
        <p:nvSpPr>
          <p:cNvPr id="3" name="Content Placeholder 2"/>
          <p:cNvSpPr>
            <a:spLocks noGrp="1"/>
          </p:cNvSpPr>
          <p:nvPr>
            <p:ph sz="half" idx="1"/>
          </p:nvPr>
        </p:nvSpPr>
        <p:spPr>
          <a:xfrm>
            <a:off x="533400" y="990600"/>
            <a:ext cx="8153400" cy="5334000"/>
          </a:xfrm>
        </p:spPr>
        <p:txBody>
          <a:bodyPr/>
          <a:lstStyle/>
          <a:p>
            <a:pPr>
              <a:lnSpc>
                <a:spcPct val="100000"/>
              </a:lnSpc>
              <a:spcAft>
                <a:spcPts val="1200"/>
              </a:spcAft>
            </a:pPr>
            <a:r>
              <a:rPr lang="en-US" dirty="0"/>
              <a:t>An HTML webpage is made up of three main parts:</a:t>
            </a:r>
          </a:p>
          <a:p>
            <a:pPr lvl="1">
              <a:lnSpc>
                <a:spcPct val="100000"/>
              </a:lnSpc>
              <a:spcAft>
                <a:spcPts val="1200"/>
              </a:spcAft>
            </a:pPr>
            <a:r>
              <a:rPr lang="en-US" sz="1600" b="1" dirty="0"/>
              <a:t>Document Type Declaration </a:t>
            </a:r>
            <a:r>
              <a:rPr lang="en-US" sz="1600" dirty="0"/>
              <a:t>(</a:t>
            </a:r>
            <a:r>
              <a:rPr lang="en-US" sz="1600" dirty="0">
                <a:latin typeface="Courier" pitchFamily="49" charset="0"/>
              </a:rPr>
              <a:t>&lt;!DOCTYPE html&gt;</a:t>
            </a:r>
            <a:r>
              <a:rPr lang="en-US" sz="1600" dirty="0"/>
              <a:t>)</a:t>
            </a:r>
          </a:p>
          <a:p>
            <a:pPr lvl="2">
              <a:lnSpc>
                <a:spcPct val="100000"/>
              </a:lnSpc>
              <a:spcAft>
                <a:spcPts val="1200"/>
              </a:spcAft>
            </a:pPr>
            <a:r>
              <a:rPr lang="en-US" sz="1600" dirty="0"/>
              <a:t>A single tag which contains information about the markup language used in the document</a:t>
            </a:r>
          </a:p>
          <a:p>
            <a:pPr lvl="2">
              <a:lnSpc>
                <a:spcPct val="100000"/>
              </a:lnSpc>
              <a:spcAft>
                <a:spcPts val="1200"/>
              </a:spcAft>
            </a:pPr>
            <a:r>
              <a:rPr lang="en-US" sz="1600" dirty="0"/>
              <a:t>The HTML5 Doctype Declaration is simply &lt;!DOCTYPE html&gt;</a:t>
            </a:r>
          </a:p>
          <a:p>
            <a:pPr lvl="1">
              <a:lnSpc>
                <a:spcPct val="100000"/>
              </a:lnSpc>
              <a:spcAft>
                <a:spcPts val="1200"/>
              </a:spcAft>
            </a:pPr>
            <a:r>
              <a:rPr lang="en-US" sz="1600" b="1" dirty="0"/>
              <a:t>Header</a:t>
            </a:r>
            <a:r>
              <a:rPr lang="en-US" sz="1600" dirty="0"/>
              <a:t> (</a:t>
            </a:r>
            <a:r>
              <a:rPr lang="en-US" sz="1600" dirty="0">
                <a:latin typeface="Courier" pitchFamily="49" charset="0"/>
              </a:rPr>
              <a:t>&lt;head&gt;</a:t>
            </a:r>
            <a:r>
              <a:rPr lang="en-US" sz="1600" dirty="0"/>
              <a:t>)</a:t>
            </a:r>
          </a:p>
          <a:p>
            <a:pPr lvl="2">
              <a:lnSpc>
                <a:spcPct val="100000"/>
              </a:lnSpc>
              <a:spcAft>
                <a:spcPts val="1200"/>
              </a:spcAft>
            </a:pPr>
            <a:r>
              <a:rPr lang="en-US" sz="1600" dirty="0"/>
              <a:t>Contains information about the web page</a:t>
            </a:r>
          </a:p>
          <a:p>
            <a:pPr lvl="1">
              <a:lnSpc>
                <a:spcPct val="100000"/>
              </a:lnSpc>
              <a:spcAft>
                <a:spcPts val="1200"/>
              </a:spcAft>
            </a:pPr>
            <a:r>
              <a:rPr lang="en-US" sz="1600" b="1" dirty="0"/>
              <a:t>Body </a:t>
            </a:r>
            <a:r>
              <a:rPr lang="en-US" sz="1600" dirty="0"/>
              <a:t>(</a:t>
            </a:r>
            <a:r>
              <a:rPr lang="en-US" sz="1600" dirty="0">
                <a:latin typeface="Courier" pitchFamily="49" charset="0"/>
              </a:rPr>
              <a:t>&lt;body&gt;</a:t>
            </a:r>
            <a:r>
              <a:rPr lang="en-US" sz="1600" dirty="0"/>
              <a:t>)</a:t>
            </a:r>
          </a:p>
          <a:p>
            <a:pPr lvl="2">
              <a:lnSpc>
                <a:spcPct val="100000"/>
              </a:lnSpc>
              <a:spcAft>
                <a:spcPts val="1200"/>
              </a:spcAft>
            </a:pPr>
            <a:r>
              <a:rPr lang="en-US" sz="1600" dirty="0"/>
              <a:t>Contains the content for the web page</a:t>
            </a:r>
          </a:p>
          <a:p>
            <a:pPr marL="0" indent="0">
              <a:lnSpc>
                <a:spcPct val="100000"/>
              </a:lnSpc>
              <a:buNone/>
            </a:pPr>
            <a:endParaRPr lang="en-US" dirty="0"/>
          </a:p>
        </p:txBody>
      </p:sp>
    </p:spTree>
    <p:extLst>
      <p:ext uri="{BB962C8B-B14F-4D97-AF65-F5344CB8AC3E}">
        <p14:creationId xmlns:p14="http://schemas.microsoft.com/office/powerpoint/2010/main" val="1935290974"/>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Structure (continued)</a:t>
            </a:r>
          </a:p>
        </p:txBody>
      </p:sp>
      <p:pic>
        <p:nvPicPr>
          <p:cNvPr id="5" name="Content Placeholder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33400" y="2319010"/>
            <a:ext cx="4110038" cy="2677180"/>
          </a:xfrm>
        </p:spPr>
      </p:pic>
      <p:sp>
        <p:nvSpPr>
          <p:cNvPr id="6" name="Right Brace 5"/>
          <p:cNvSpPr/>
          <p:nvPr/>
        </p:nvSpPr>
        <p:spPr bwMode="auto">
          <a:xfrm>
            <a:off x="3758716" y="2312979"/>
            <a:ext cx="251201" cy="403239"/>
          </a:xfrm>
          <a:prstGeom prst="rightBrace">
            <a:avLst/>
          </a:prstGeom>
          <a:noFill/>
          <a:ln w="28575" cap="flat" cmpd="sng" algn="ctr">
            <a:solidFill>
              <a:schemeClr val="bg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bg2"/>
              </a:solidFill>
              <a:effectLst/>
              <a:latin typeface="Arial" pitchFamily="34" charset="0"/>
              <a:ea typeface="ＭＳ Ｐゴシック"/>
              <a:cs typeface="ＭＳ Ｐゴシック"/>
            </a:endParaRPr>
          </a:p>
        </p:txBody>
      </p:sp>
      <p:sp>
        <p:nvSpPr>
          <p:cNvPr id="7" name="TextBox 6"/>
          <p:cNvSpPr txBox="1"/>
          <p:nvPr/>
        </p:nvSpPr>
        <p:spPr>
          <a:xfrm rot="5400000">
            <a:off x="3546625" y="2196154"/>
            <a:ext cx="1644640" cy="584775"/>
          </a:xfrm>
          <a:prstGeom prst="rect">
            <a:avLst/>
          </a:prstGeom>
          <a:noFill/>
        </p:spPr>
        <p:txBody>
          <a:bodyPr wrap="square" rtlCol="0">
            <a:spAutoFit/>
          </a:bodyPr>
          <a:lstStyle/>
          <a:p>
            <a:r>
              <a:rPr lang="en-US" sz="1600" b="1" dirty="0"/>
              <a:t>Doctype</a:t>
            </a:r>
          </a:p>
          <a:p>
            <a:r>
              <a:rPr lang="en-US" sz="1600" b="1" dirty="0"/>
              <a:t>Declaration</a:t>
            </a:r>
          </a:p>
        </p:txBody>
      </p:sp>
      <p:sp>
        <p:nvSpPr>
          <p:cNvPr id="9" name="Right Brace 8"/>
          <p:cNvSpPr/>
          <p:nvPr/>
        </p:nvSpPr>
        <p:spPr bwMode="auto">
          <a:xfrm rot="10800000">
            <a:off x="2141324" y="2938788"/>
            <a:ext cx="179265" cy="914401"/>
          </a:xfrm>
          <a:prstGeom prst="rightBrace">
            <a:avLst/>
          </a:prstGeom>
          <a:noFill/>
          <a:ln w="28575" cap="flat" cmpd="sng" algn="ctr">
            <a:solidFill>
              <a:schemeClr val="bg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bg2"/>
              </a:solidFill>
              <a:effectLst/>
              <a:latin typeface="Arial" pitchFamily="34" charset="0"/>
              <a:ea typeface="ＭＳ Ｐゴシック"/>
              <a:cs typeface="ＭＳ Ｐゴシック"/>
            </a:endParaRPr>
          </a:p>
        </p:txBody>
      </p:sp>
      <p:sp>
        <p:nvSpPr>
          <p:cNvPr id="10" name="TextBox 9"/>
          <p:cNvSpPr txBox="1"/>
          <p:nvPr/>
        </p:nvSpPr>
        <p:spPr>
          <a:xfrm rot="16200000">
            <a:off x="1061133" y="3229552"/>
            <a:ext cx="1644640" cy="338554"/>
          </a:xfrm>
          <a:prstGeom prst="rect">
            <a:avLst/>
          </a:prstGeom>
          <a:noFill/>
        </p:spPr>
        <p:txBody>
          <a:bodyPr wrap="square" rtlCol="0">
            <a:spAutoFit/>
          </a:bodyPr>
          <a:lstStyle/>
          <a:p>
            <a:r>
              <a:rPr lang="en-US" sz="1600" b="1" dirty="0"/>
              <a:t>Header</a:t>
            </a:r>
          </a:p>
        </p:txBody>
      </p:sp>
      <p:sp>
        <p:nvSpPr>
          <p:cNvPr id="11" name="Right Brace 10"/>
          <p:cNvSpPr/>
          <p:nvPr/>
        </p:nvSpPr>
        <p:spPr bwMode="auto">
          <a:xfrm rot="10800000">
            <a:off x="1974689" y="4117958"/>
            <a:ext cx="213258" cy="685801"/>
          </a:xfrm>
          <a:prstGeom prst="rightBrace">
            <a:avLst/>
          </a:prstGeom>
          <a:noFill/>
          <a:ln w="28575" cap="flat" cmpd="sng" algn="ctr">
            <a:solidFill>
              <a:schemeClr val="bg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bg2"/>
              </a:solidFill>
              <a:effectLst/>
              <a:latin typeface="Arial" pitchFamily="34" charset="0"/>
              <a:ea typeface="ＭＳ Ｐゴシック"/>
              <a:cs typeface="ＭＳ Ｐゴシック"/>
            </a:endParaRPr>
          </a:p>
        </p:txBody>
      </p:sp>
      <p:sp>
        <p:nvSpPr>
          <p:cNvPr id="12" name="TextBox 11"/>
          <p:cNvSpPr txBox="1"/>
          <p:nvPr/>
        </p:nvSpPr>
        <p:spPr>
          <a:xfrm rot="16200000">
            <a:off x="1015547" y="4291581"/>
            <a:ext cx="1644640" cy="338554"/>
          </a:xfrm>
          <a:prstGeom prst="rect">
            <a:avLst/>
          </a:prstGeom>
          <a:noFill/>
        </p:spPr>
        <p:txBody>
          <a:bodyPr wrap="square" rtlCol="0">
            <a:spAutoFit/>
          </a:bodyPr>
          <a:lstStyle/>
          <a:p>
            <a:r>
              <a:rPr lang="en-US" sz="1600" b="1" dirty="0"/>
              <a:t>Body</a:t>
            </a:r>
          </a:p>
        </p:txBody>
      </p:sp>
    </p:spTree>
    <p:extLst>
      <p:ext uri="{BB962C8B-B14F-4D97-AF65-F5344CB8AC3E}">
        <p14:creationId xmlns:p14="http://schemas.microsoft.com/office/powerpoint/2010/main" val="24209716"/>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algn="ctr"/>
            <a:r>
              <a:rPr lang="en-US" dirty="0">
                <a:solidFill>
                  <a:schemeClr val="tx1"/>
                </a:solidFill>
              </a:rPr>
              <a:t>Document Metadata</a:t>
            </a:r>
          </a:p>
        </p:txBody>
      </p:sp>
      <p:sp>
        <p:nvSpPr>
          <p:cNvPr id="5" name="Text Placeholder 4"/>
          <p:cNvSpPr>
            <a:spLocks noGrp="1"/>
          </p:cNvSpPr>
          <p:nvPr>
            <p:ph type="body" sz="quarter" idx="11"/>
          </p:nvPr>
        </p:nvSpPr>
        <p:spPr/>
        <p:txBody>
          <a:bodyPr/>
          <a:lstStyle/>
          <a:p>
            <a:endParaRPr lang="en-US" dirty="0">
              <a:solidFill>
                <a:schemeClr val="tx1"/>
              </a:solidFill>
            </a:endParaRPr>
          </a:p>
        </p:txBody>
      </p:sp>
    </p:spTree>
    <p:extLst>
      <p:ext uri="{BB962C8B-B14F-4D97-AF65-F5344CB8AC3E}">
        <p14:creationId xmlns:p14="http://schemas.microsoft.com/office/powerpoint/2010/main" val="164079573"/>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Metadata</a:t>
            </a:r>
          </a:p>
        </p:txBody>
      </p:sp>
      <p:sp>
        <p:nvSpPr>
          <p:cNvPr id="3" name="Content Placeholder 2"/>
          <p:cNvSpPr>
            <a:spLocks noGrp="1"/>
          </p:cNvSpPr>
          <p:nvPr>
            <p:ph sz="quarter" idx="10"/>
          </p:nvPr>
        </p:nvSpPr>
        <p:spPr/>
        <p:txBody>
          <a:bodyPr/>
          <a:lstStyle/>
          <a:p>
            <a:pPr algn="just"/>
            <a:r>
              <a:rPr lang="en-US" dirty="0">
                <a:solidFill>
                  <a:schemeClr val="accent4">
                    <a:lumMod val="10000"/>
                  </a:schemeClr>
                </a:solidFill>
              </a:rPr>
              <a:t>The head element represents a collection of metadata for the Document.</a:t>
            </a:r>
          </a:p>
          <a:p>
            <a:pPr algn="just"/>
            <a:r>
              <a:rPr lang="en-US" dirty="0">
                <a:solidFill>
                  <a:schemeClr val="accent4">
                    <a:lumMod val="10000"/>
                  </a:schemeClr>
                </a:solidFill>
              </a:rPr>
              <a:t>The head element includes the following elements:</a:t>
            </a:r>
          </a:p>
          <a:p>
            <a:pPr lvl="1" algn="just"/>
            <a:r>
              <a:rPr lang="en-US" dirty="0">
                <a:solidFill>
                  <a:schemeClr val="accent4">
                    <a:lumMod val="10000"/>
                  </a:schemeClr>
                </a:solidFill>
              </a:rPr>
              <a:t>title</a:t>
            </a:r>
          </a:p>
          <a:p>
            <a:pPr lvl="1" algn="just"/>
            <a:r>
              <a:rPr lang="en-US" dirty="0">
                <a:solidFill>
                  <a:schemeClr val="accent4">
                    <a:lumMod val="10000"/>
                  </a:schemeClr>
                </a:solidFill>
              </a:rPr>
              <a:t>meta</a:t>
            </a:r>
          </a:p>
          <a:p>
            <a:pPr lvl="1" algn="just"/>
            <a:r>
              <a:rPr lang="en-US" dirty="0">
                <a:solidFill>
                  <a:schemeClr val="accent4">
                    <a:lumMod val="10000"/>
                  </a:schemeClr>
                </a:solidFill>
              </a:rPr>
              <a:t>link</a:t>
            </a:r>
          </a:p>
          <a:p>
            <a:pPr lvl="1" algn="just"/>
            <a:r>
              <a:rPr lang="en-US" dirty="0">
                <a:solidFill>
                  <a:schemeClr val="accent4">
                    <a:lumMod val="10000"/>
                  </a:schemeClr>
                </a:solidFill>
              </a:rPr>
              <a:t>style</a:t>
            </a:r>
          </a:p>
          <a:p>
            <a:pPr lvl="1" algn="just"/>
            <a:endParaRPr lang="en-US" dirty="0">
              <a:solidFill>
                <a:schemeClr val="accent4">
                  <a:lumMod val="10000"/>
                </a:schemeClr>
              </a:solidFill>
            </a:endParaRPr>
          </a:p>
          <a:p>
            <a:pPr marL="233362" lvl="1" indent="0" algn="just">
              <a:buNone/>
            </a:pPr>
            <a:r>
              <a:rPr lang="en-US" sz="1600" dirty="0">
                <a:solidFill>
                  <a:schemeClr val="accent4">
                    <a:lumMod val="10000"/>
                  </a:schemeClr>
                </a:solidFill>
              </a:rPr>
              <a:t>The following code demonstrates a use of each of the elements mentioned above.</a:t>
            </a:r>
          </a:p>
          <a:p>
            <a:pPr marL="233362" lvl="1" indent="0">
              <a:buNone/>
            </a:pPr>
            <a:endParaRPr lang="en-US" dirty="0">
              <a:solidFill>
                <a:schemeClr val="accent4">
                  <a:lumMod val="10000"/>
                </a:schemeClr>
              </a:solidFill>
            </a:endParaRPr>
          </a:p>
          <a:p>
            <a:pPr lvl="1"/>
            <a:endParaRPr lang="en-US" dirty="0">
              <a:solidFill>
                <a:schemeClr val="accent4">
                  <a:lumMod val="10000"/>
                </a:schemeClr>
              </a:solidFill>
            </a:endParaRPr>
          </a:p>
          <a:p>
            <a:pPr marL="0" indent="0">
              <a:buNone/>
            </a:pPr>
            <a:endParaRPr lang="en-US" dirty="0">
              <a:solidFill>
                <a:schemeClr val="accent4">
                  <a:lumMod val="10000"/>
                </a:schemeClr>
              </a:solidFill>
            </a:endParaRPr>
          </a:p>
        </p:txBody>
      </p:sp>
      <p:pic>
        <p:nvPicPr>
          <p:cNvPr id="3074" name="Picture 2" descr="C:\Users\iahmad\AppData\Local\Temp\SNAGHTML2e51fea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284984"/>
            <a:ext cx="5472608" cy="288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869605"/>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Metadata (continued)</a:t>
            </a:r>
          </a:p>
        </p:txBody>
      </p:sp>
      <p:sp>
        <p:nvSpPr>
          <p:cNvPr id="3" name="Content Placeholder 2"/>
          <p:cNvSpPr>
            <a:spLocks noGrp="1"/>
          </p:cNvSpPr>
          <p:nvPr>
            <p:ph sz="quarter" idx="10"/>
          </p:nvPr>
        </p:nvSpPr>
        <p:spPr/>
        <p:txBody>
          <a:bodyPr>
            <a:normAutofit fontScale="85000" lnSpcReduction="10000"/>
          </a:bodyPr>
          <a:lstStyle/>
          <a:p>
            <a:r>
              <a:rPr lang="en-US" b="1" dirty="0"/>
              <a:t>Title</a:t>
            </a:r>
            <a:r>
              <a:rPr lang="en-US" sz="2000" b="1" dirty="0"/>
              <a:t> </a:t>
            </a:r>
            <a:endParaRPr lang="en-US" b="1" dirty="0"/>
          </a:p>
          <a:p>
            <a:pPr lvl="1" algn="just"/>
            <a:r>
              <a:rPr lang="en-US" dirty="0"/>
              <a:t>The title element represents the document's title or name.</a:t>
            </a:r>
          </a:p>
          <a:p>
            <a:pPr marL="233362" lvl="1" indent="0" algn="just">
              <a:buNone/>
            </a:pPr>
            <a:endParaRPr lang="en-US" dirty="0"/>
          </a:p>
          <a:p>
            <a:pPr lvl="1" algn="just"/>
            <a:r>
              <a:rPr lang="en-US" dirty="0"/>
              <a:t>Authors should use titles that identify their documents even when they are used out of context, for example in a user's history or bookmarks, or in search results.</a:t>
            </a:r>
          </a:p>
          <a:p>
            <a:pPr marL="233362" lvl="1" indent="0" algn="just">
              <a:buNone/>
            </a:pPr>
            <a:endParaRPr lang="en-US" dirty="0"/>
          </a:p>
          <a:p>
            <a:pPr lvl="1" algn="just"/>
            <a:r>
              <a:rPr lang="en-US" dirty="0"/>
              <a:t>The document's title is often different from its first heading, since the first heading does not have to stand alone when taken out of context.</a:t>
            </a:r>
          </a:p>
          <a:p>
            <a:pPr marL="233362" lvl="1" indent="0" algn="just">
              <a:buNone/>
            </a:pPr>
            <a:endParaRPr lang="en-US" dirty="0"/>
          </a:p>
          <a:p>
            <a:pPr lvl="1" algn="just"/>
            <a:r>
              <a:rPr lang="en-US" dirty="0"/>
              <a:t>There must be no more than one title element per document.</a:t>
            </a:r>
          </a:p>
          <a:p>
            <a:pPr marL="233362" lvl="1" indent="0" algn="just">
              <a:buNone/>
            </a:pPr>
            <a:endParaRPr lang="en-US" dirty="0"/>
          </a:p>
          <a:p>
            <a:pPr lvl="1" algn="just"/>
            <a:r>
              <a:rPr lang="en-US" dirty="0"/>
              <a:t>In the code snippet given in the previous slide, “</a:t>
            </a:r>
            <a:r>
              <a:rPr lang="en-US" b="1" dirty="0"/>
              <a:t>Document Metadata Illustration</a:t>
            </a:r>
            <a:r>
              <a:rPr lang="en-US" dirty="0"/>
              <a:t>” is the title of the page.</a:t>
            </a:r>
          </a:p>
          <a:p>
            <a:pPr lvl="1" algn="just"/>
            <a:endParaRPr lang="en-US" dirty="0"/>
          </a:p>
          <a:p>
            <a:pPr lvl="1" algn="just"/>
            <a:endParaRPr lang="en-US" dirty="0"/>
          </a:p>
          <a:p>
            <a:pPr lvl="1" algn="just"/>
            <a:endParaRPr lang="en-US" dirty="0"/>
          </a:p>
          <a:p>
            <a:pPr lvl="1" algn="just"/>
            <a:endParaRPr lang="en-US" dirty="0"/>
          </a:p>
          <a:p>
            <a:pPr lvl="1" algn="just"/>
            <a:endParaRPr lang="en-US" dirty="0"/>
          </a:p>
          <a:p>
            <a:pPr marL="233362" lvl="1" indent="0" algn="just">
              <a:buNone/>
            </a:pPr>
            <a:endParaRPr lang="en-US" dirty="0"/>
          </a:p>
          <a:p>
            <a:pPr lvl="1" algn="just"/>
            <a:endParaRPr lang="en-US" dirty="0"/>
          </a:p>
          <a:p>
            <a:pPr lvl="1" algn="just"/>
            <a:endParaRPr lang="en-US" sz="1600" dirty="0"/>
          </a:p>
          <a:p>
            <a:pPr lvl="1" algn="just"/>
            <a:r>
              <a:rPr lang="en-US" dirty="0"/>
              <a:t>The above image shows the html document in the previous page being rendered on a browser.</a:t>
            </a:r>
          </a:p>
          <a:p>
            <a:pPr lvl="1" algn="just"/>
            <a:endParaRPr lang="en-US" dirty="0"/>
          </a:p>
          <a:p>
            <a:pPr lvl="1" algn="just"/>
            <a:r>
              <a:rPr lang="en-US" dirty="0"/>
              <a:t>We can see the title of the page in the image.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9524" y="3933056"/>
            <a:ext cx="4548740" cy="1420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1200540"/>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Metadata (continued)</a:t>
            </a:r>
          </a:p>
        </p:txBody>
      </p:sp>
      <p:sp>
        <p:nvSpPr>
          <p:cNvPr id="3" name="Content Placeholder 2"/>
          <p:cNvSpPr>
            <a:spLocks noGrp="1"/>
          </p:cNvSpPr>
          <p:nvPr>
            <p:ph sz="quarter" idx="10"/>
          </p:nvPr>
        </p:nvSpPr>
        <p:spPr/>
        <p:txBody>
          <a:bodyPr>
            <a:normAutofit fontScale="85000" lnSpcReduction="10000"/>
          </a:bodyPr>
          <a:lstStyle/>
          <a:p>
            <a:pPr algn="just"/>
            <a:r>
              <a:rPr lang="en-US" b="1" dirty="0"/>
              <a:t>Meta</a:t>
            </a:r>
          </a:p>
          <a:p>
            <a:endParaRPr lang="en-US" b="1" dirty="0"/>
          </a:p>
          <a:p>
            <a:pPr lvl="1" algn="just"/>
            <a:r>
              <a:rPr lang="en-US" sz="1600" dirty="0"/>
              <a:t>Meta tags are data tags that tell browsers (or other services, such as search engines) information about the HTML document</a:t>
            </a:r>
          </a:p>
          <a:p>
            <a:pPr lvl="1" algn="just"/>
            <a:r>
              <a:rPr lang="en-US" sz="1600" dirty="0"/>
              <a:t>They are not displayed, but they are parsed by browsers</a:t>
            </a:r>
          </a:p>
          <a:p>
            <a:pPr lvl="1" algn="just"/>
            <a:r>
              <a:rPr lang="en-US" sz="1600" dirty="0"/>
              <a:t>There are several different types of meta elements, and they are specified by using the name/content attributes, the charset attribute, or the http-</a:t>
            </a:r>
            <a:r>
              <a:rPr lang="en-US" sz="1600" dirty="0" err="1"/>
              <a:t>equiv</a:t>
            </a:r>
            <a:r>
              <a:rPr lang="en-US" sz="1600" dirty="0"/>
              <a:t> attribute.</a:t>
            </a:r>
          </a:p>
          <a:p>
            <a:pPr lvl="1" algn="just"/>
            <a:r>
              <a:rPr lang="en-US" sz="1600" dirty="0"/>
              <a:t>The following are just a few examples of how meta elements are used.</a:t>
            </a:r>
          </a:p>
          <a:p>
            <a:pPr lvl="1" algn="just"/>
            <a:endParaRPr lang="en-US" sz="1600" b="1" dirty="0"/>
          </a:p>
          <a:p>
            <a:pPr lvl="1" algn="just"/>
            <a:r>
              <a:rPr lang="en-US" sz="1600" b="1" dirty="0"/>
              <a:t>Description</a:t>
            </a:r>
          </a:p>
          <a:p>
            <a:pPr lvl="2" algn="just"/>
            <a:endParaRPr lang="en-US" sz="1600" b="1" dirty="0"/>
          </a:p>
          <a:p>
            <a:pPr marL="465137" lvl="2" indent="0" algn="just">
              <a:buNone/>
            </a:pPr>
            <a:endParaRPr lang="en-US" sz="1600" b="1" dirty="0"/>
          </a:p>
          <a:p>
            <a:pPr lvl="2" algn="just"/>
            <a:r>
              <a:rPr lang="en-US" sz="1600" dirty="0"/>
              <a:t>This tag provides a short description of the page. The description is used as a part of the snippet shown in the search results, so it's definitely relevant - if it's teasing users to click your site in the search results it did the trick. Needs to be tailored to the specific page it's on and should typically be crafted by an editor.</a:t>
            </a:r>
          </a:p>
          <a:p>
            <a:pPr lvl="2" algn="just"/>
            <a:endParaRPr lang="en-US" sz="1600" b="1" dirty="0"/>
          </a:p>
          <a:p>
            <a:pPr lvl="1" algn="just"/>
            <a:r>
              <a:rPr lang="en-US" sz="1600" b="1" dirty="0"/>
              <a:t>Keywords</a:t>
            </a:r>
          </a:p>
          <a:p>
            <a:pPr lvl="1" algn="just"/>
            <a:endParaRPr lang="en-US" sz="1600" b="1" dirty="0"/>
          </a:p>
          <a:p>
            <a:pPr marL="465137" lvl="2" indent="0" algn="just">
              <a:buNone/>
            </a:pPr>
            <a:endParaRPr lang="en-US" sz="1600" dirty="0"/>
          </a:p>
          <a:p>
            <a:pPr lvl="2" algn="just"/>
            <a:r>
              <a:rPr lang="en-US" sz="1600" dirty="0"/>
              <a:t>The keywords are used by some search engines to index your document in addition to words from the title and document body. Typically used for synonyms and alternates of title words. Not quite as relevant for SEO anymore these days as they were hit by a lot of keyword spamming, but if you have tags in say your CMS for a specific page, it's still worth feeding them in here. Should definitely be unique per page.</a:t>
            </a:r>
            <a:endParaRPr lang="en-US" sz="1600" b="1" dirty="0"/>
          </a:p>
          <a:p>
            <a:pPr marL="233362" lvl="1" indent="0">
              <a:buNone/>
            </a:pPr>
            <a:endParaRPr lang="en-US" sz="1600" dirty="0"/>
          </a:p>
          <a:p>
            <a:pPr lvl="2" algn="just"/>
            <a:endParaRPr lang="en-US" sz="1600" b="1" dirty="0"/>
          </a:p>
          <a:p>
            <a:pPr marL="233362" lvl="1" indent="0">
              <a:buNone/>
            </a:pPr>
            <a:endParaRPr lang="en-US" sz="1600" dirty="0"/>
          </a:p>
        </p:txBody>
      </p:sp>
      <p:sp>
        <p:nvSpPr>
          <p:cNvPr id="6" name="AutoShape 5"/>
          <p:cNvSpPr>
            <a:spLocks noChangeArrowheads="1"/>
          </p:cNvSpPr>
          <p:nvPr/>
        </p:nvSpPr>
        <p:spPr bwMode="auto">
          <a:xfrm>
            <a:off x="1259630" y="3229974"/>
            <a:ext cx="7555681" cy="360040"/>
          </a:xfrm>
          <a:prstGeom prst="roundRect">
            <a:avLst>
              <a:gd name="adj" fmla="val 16667"/>
            </a:avLst>
          </a:prstGeom>
          <a:gradFill rotWithShape="1">
            <a:gsLst>
              <a:gs pos="0">
                <a:srgbClr val="FFFFC9"/>
              </a:gs>
              <a:gs pos="100000">
                <a:srgbClr val="FFFFFF"/>
              </a:gs>
            </a:gsLst>
            <a:lin ang="2700000" scaled="1"/>
          </a:gradFill>
          <a:ln w="3175">
            <a:solidFill>
              <a:srgbClr val="FFDA65"/>
            </a:solidFill>
            <a:round/>
            <a:headEnd/>
            <a:tailEnd/>
          </a:ln>
        </p:spPr>
        <p:txBody>
          <a:bodyPr lIns="91429" tIns="45714" rIns="91429" bIns="45714"/>
          <a:lstStyle/>
          <a:p>
            <a:pPr algn="l">
              <a:lnSpc>
                <a:spcPct val="120000"/>
              </a:lnSpc>
              <a:spcBef>
                <a:spcPct val="20000"/>
              </a:spcBef>
              <a:buClr>
                <a:schemeClr val="accent1"/>
              </a:buClr>
            </a:pPr>
            <a:r>
              <a:rPr lang="en-US" sz="1200" dirty="0">
                <a:solidFill>
                  <a:srgbClr val="4D4D4D"/>
                </a:solidFill>
                <a:latin typeface="Georgia" pitchFamily="18" charset="0"/>
              </a:rPr>
              <a:t>&lt;meta name="description" content="goes here..."/&gt;</a:t>
            </a:r>
            <a:endParaRPr lang="en-US" sz="1200" dirty="0">
              <a:solidFill>
                <a:srgbClr val="191919"/>
              </a:solidFill>
              <a:latin typeface="Georgia" pitchFamily="18" charset="0"/>
            </a:endParaRPr>
          </a:p>
        </p:txBody>
      </p:sp>
      <p:sp>
        <p:nvSpPr>
          <p:cNvPr id="7" name="AutoShape 5"/>
          <p:cNvSpPr>
            <a:spLocks noChangeArrowheads="1"/>
          </p:cNvSpPr>
          <p:nvPr/>
        </p:nvSpPr>
        <p:spPr bwMode="auto">
          <a:xfrm>
            <a:off x="1259629" y="4869160"/>
            <a:ext cx="7555681" cy="360040"/>
          </a:xfrm>
          <a:prstGeom prst="roundRect">
            <a:avLst>
              <a:gd name="adj" fmla="val 16667"/>
            </a:avLst>
          </a:prstGeom>
          <a:gradFill rotWithShape="1">
            <a:gsLst>
              <a:gs pos="0">
                <a:srgbClr val="FFFFC9"/>
              </a:gs>
              <a:gs pos="100000">
                <a:srgbClr val="FFFFFF"/>
              </a:gs>
            </a:gsLst>
            <a:lin ang="2700000" scaled="1"/>
          </a:gradFill>
          <a:ln w="3175">
            <a:solidFill>
              <a:srgbClr val="FFDA65"/>
            </a:solidFill>
            <a:round/>
            <a:headEnd/>
            <a:tailEnd/>
          </a:ln>
        </p:spPr>
        <p:txBody>
          <a:bodyPr lIns="91429" tIns="45714" rIns="91429" bIns="45714"/>
          <a:lstStyle/>
          <a:p>
            <a:pPr algn="l">
              <a:lnSpc>
                <a:spcPct val="120000"/>
              </a:lnSpc>
              <a:spcBef>
                <a:spcPct val="20000"/>
              </a:spcBef>
              <a:buClr>
                <a:schemeClr val="accent1"/>
              </a:buClr>
            </a:pPr>
            <a:r>
              <a:rPr lang="en-US" sz="1200" dirty="0">
                <a:solidFill>
                  <a:srgbClr val="4D4D4D"/>
                </a:solidFill>
                <a:latin typeface="Georgia" pitchFamily="18" charset="0"/>
              </a:rPr>
              <a:t>&lt;meta name="keywords" content="keyword 1, keyword 2"/&gt;</a:t>
            </a:r>
            <a:endParaRPr lang="en-US" sz="1200" dirty="0">
              <a:solidFill>
                <a:srgbClr val="191919"/>
              </a:solidFill>
              <a:latin typeface="Georgia" pitchFamily="18" charset="0"/>
            </a:endParaRPr>
          </a:p>
        </p:txBody>
      </p:sp>
    </p:spTree>
    <p:extLst>
      <p:ext uri="{BB962C8B-B14F-4D97-AF65-F5344CB8AC3E}">
        <p14:creationId xmlns:p14="http://schemas.microsoft.com/office/powerpoint/2010/main" val="1535219369"/>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Metadata (continued)</a:t>
            </a:r>
          </a:p>
        </p:txBody>
      </p:sp>
      <p:sp>
        <p:nvSpPr>
          <p:cNvPr id="3" name="Content Placeholder 2"/>
          <p:cNvSpPr>
            <a:spLocks noGrp="1"/>
          </p:cNvSpPr>
          <p:nvPr>
            <p:ph sz="quarter" idx="10"/>
          </p:nvPr>
        </p:nvSpPr>
        <p:spPr/>
        <p:txBody>
          <a:bodyPr>
            <a:normAutofit fontScale="85000" lnSpcReduction="10000"/>
          </a:bodyPr>
          <a:lstStyle/>
          <a:p>
            <a:pPr lvl="1" algn="just"/>
            <a:r>
              <a:rPr lang="en-US" sz="1600" b="1" dirty="0"/>
              <a:t>Viewport</a:t>
            </a:r>
          </a:p>
          <a:p>
            <a:pPr lvl="2" algn="just"/>
            <a:endParaRPr lang="en-US" sz="1600" b="1" dirty="0"/>
          </a:p>
          <a:p>
            <a:pPr marL="465137" lvl="2" indent="0" algn="just">
              <a:buNone/>
            </a:pPr>
            <a:endParaRPr lang="en-US" sz="1600" b="1" dirty="0"/>
          </a:p>
          <a:p>
            <a:pPr lvl="2" algn="just"/>
            <a:r>
              <a:rPr lang="en-US" sz="1600" dirty="0"/>
              <a:t>The viewport meta tag can be used to control how HTML content will appear in mobile browsers. This can have multiple properties with comma-separated.</a:t>
            </a:r>
          </a:p>
          <a:p>
            <a:pPr lvl="1" algn="just"/>
            <a:endParaRPr lang="en-US" sz="1600" b="1" dirty="0"/>
          </a:p>
          <a:p>
            <a:pPr lvl="1" algn="just"/>
            <a:r>
              <a:rPr lang="en-US" sz="1600" b="1" dirty="0"/>
              <a:t>X-UA-Compatible</a:t>
            </a:r>
          </a:p>
          <a:p>
            <a:pPr lvl="2" algn="just"/>
            <a:endParaRPr lang="en-US" sz="1600" b="1" dirty="0"/>
          </a:p>
          <a:p>
            <a:pPr marL="465137" lvl="2" indent="0" algn="just">
              <a:buNone/>
            </a:pPr>
            <a:endParaRPr lang="en-US" sz="1600" b="1" dirty="0"/>
          </a:p>
          <a:p>
            <a:pPr lvl="2" algn="just"/>
            <a:r>
              <a:rPr lang="en-US" sz="1600" dirty="0"/>
              <a:t>X-UA-Compatible is used to indicate to an IE browser which version of the rendering engine should be used to display the page. This meta tag does not affect other browsers such as Firefox and Opera, which in general attempt to avoid bloating the size of the browser code by displaying web pages only one way according to established standards (Supporting multiple rendering engines presents some major challenges, especially when content rendered by one engine accesses embedded content rendered by a different engine).</a:t>
            </a:r>
          </a:p>
          <a:p>
            <a:pPr lvl="2" algn="just"/>
            <a:endParaRPr lang="en-US" sz="1600" b="1" dirty="0"/>
          </a:p>
          <a:p>
            <a:pPr lvl="1" algn="just"/>
            <a:r>
              <a:rPr lang="en-US" sz="1600" b="1" dirty="0"/>
              <a:t>Robots</a:t>
            </a:r>
          </a:p>
          <a:p>
            <a:pPr lvl="2" algn="just"/>
            <a:endParaRPr lang="en-US" sz="1600" b="1" dirty="0"/>
          </a:p>
          <a:p>
            <a:pPr marL="465137" lvl="2" indent="0" algn="just">
              <a:buNone/>
            </a:pPr>
            <a:endParaRPr lang="en-US" sz="1600" b="1" dirty="0"/>
          </a:p>
          <a:p>
            <a:pPr lvl="2" algn="just"/>
            <a:r>
              <a:rPr lang="en-US" sz="1600" dirty="0"/>
              <a:t>It controls the behavior of search engine crawling and indexing. The robots meta tag applies to all search engines. It is still one of the most important meta tags.  Believe it or not, it is still common for a site to be </a:t>
            </a:r>
            <a:r>
              <a:rPr lang="en-US" sz="1600" dirty="0" err="1"/>
              <a:t>deindexed</a:t>
            </a:r>
            <a:r>
              <a:rPr lang="en-US" sz="1600" dirty="0"/>
              <a:t> because someone accidentally added a </a:t>
            </a:r>
            <a:r>
              <a:rPr lang="en-US" sz="1600" dirty="0" err="1"/>
              <a:t>noindex</a:t>
            </a:r>
            <a:r>
              <a:rPr lang="en-US" sz="1600" dirty="0"/>
              <a:t> tag to the entire site. Understanding this tag is vitally important. The default values are "index, follow" (the same as "all") and do not need to be specified.</a:t>
            </a:r>
          </a:p>
        </p:txBody>
      </p:sp>
      <p:sp>
        <p:nvSpPr>
          <p:cNvPr id="6" name="AutoShape 5"/>
          <p:cNvSpPr>
            <a:spLocks noChangeArrowheads="1"/>
          </p:cNvSpPr>
          <p:nvPr/>
        </p:nvSpPr>
        <p:spPr bwMode="auto">
          <a:xfrm>
            <a:off x="1259631" y="1268760"/>
            <a:ext cx="7555681" cy="360040"/>
          </a:xfrm>
          <a:prstGeom prst="roundRect">
            <a:avLst>
              <a:gd name="adj" fmla="val 16667"/>
            </a:avLst>
          </a:prstGeom>
          <a:gradFill rotWithShape="1">
            <a:gsLst>
              <a:gs pos="0">
                <a:srgbClr val="FFFFC9"/>
              </a:gs>
              <a:gs pos="100000">
                <a:srgbClr val="FFFFFF"/>
              </a:gs>
            </a:gsLst>
            <a:lin ang="2700000" scaled="1"/>
          </a:gradFill>
          <a:ln w="3175">
            <a:solidFill>
              <a:srgbClr val="FFDA65"/>
            </a:solidFill>
            <a:round/>
            <a:headEnd/>
            <a:tailEnd/>
          </a:ln>
        </p:spPr>
        <p:txBody>
          <a:bodyPr lIns="91429" tIns="45714" rIns="91429" bIns="45714"/>
          <a:lstStyle/>
          <a:p>
            <a:pPr algn="l">
              <a:lnSpc>
                <a:spcPct val="120000"/>
              </a:lnSpc>
              <a:spcBef>
                <a:spcPct val="20000"/>
              </a:spcBef>
              <a:buClr>
                <a:schemeClr val="accent1"/>
              </a:buClr>
            </a:pPr>
            <a:r>
              <a:rPr lang="en-US" sz="1200" dirty="0">
                <a:solidFill>
                  <a:srgbClr val="4D4D4D"/>
                </a:solidFill>
                <a:latin typeface="Georgia" pitchFamily="18" charset="0"/>
              </a:rPr>
              <a:t>&lt;meta name="viewport" content="width=device-width, initial-scale=1, maximum-scale=1"/&gt;</a:t>
            </a:r>
            <a:endParaRPr lang="en-US" sz="1200" dirty="0">
              <a:solidFill>
                <a:srgbClr val="191919"/>
              </a:solidFill>
              <a:latin typeface="Georgia" pitchFamily="18" charset="0"/>
            </a:endParaRPr>
          </a:p>
        </p:txBody>
      </p:sp>
      <p:sp>
        <p:nvSpPr>
          <p:cNvPr id="8" name="AutoShape 5"/>
          <p:cNvSpPr>
            <a:spLocks noChangeArrowheads="1"/>
          </p:cNvSpPr>
          <p:nvPr/>
        </p:nvSpPr>
        <p:spPr bwMode="auto">
          <a:xfrm>
            <a:off x="1281604" y="2564904"/>
            <a:ext cx="7555681" cy="360040"/>
          </a:xfrm>
          <a:prstGeom prst="roundRect">
            <a:avLst>
              <a:gd name="adj" fmla="val 16667"/>
            </a:avLst>
          </a:prstGeom>
          <a:gradFill rotWithShape="1">
            <a:gsLst>
              <a:gs pos="0">
                <a:srgbClr val="FFFFC9"/>
              </a:gs>
              <a:gs pos="100000">
                <a:srgbClr val="FFFFFF"/>
              </a:gs>
            </a:gsLst>
            <a:lin ang="2700000" scaled="1"/>
          </a:gradFill>
          <a:ln w="3175">
            <a:solidFill>
              <a:srgbClr val="FFDA65"/>
            </a:solidFill>
            <a:round/>
            <a:headEnd/>
            <a:tailEnd/>
          </a:ln>
        </p:spPr>
        <p:txBody>
          <a:bodyPr lIns="91429" tIns="45714" rIns="91429" bIns="45714"/>
          <a:lstStyle/>
          <a:p>
            <a:pPr algn="l">
              <a:lnSpc>
                <a:spcPct val="120000"/>
              </a:lnSpc>
              <a:spcBef>
                <a:spcPct val="20000"/>
              </a:spcBef>
              <a:buClr>
                <a:schemeClr val="accent1"/>
              </a:buClr>
            </a:pPr>
            <a:r>
              <a:rPr lang="en-US" sz="1200" dirty="0">
                <a:solidFill>
                  <a:srgbClr val="4D4D4D"/>
                </a:solidFill>
                <a:latin typeface="Georgia" pitchFamily="18" charset="0"/>
              </a:rPr>
              <a:t>&lt;meta http-</a:t>
            </a:r>
            <a:r>
              <a:rPr lang="en-US" sz="1200" dirty="0" err="1">
                <a:solidFill>
                  <a:srgbClr val="4D4D4D"/>
                </a:solidFill>
                <a:latin typeface="Georgia" pitchFamily="18" charset="0"/>
              </a:rPr>
              <a:t>equiv</a:t>
            </a:r>
            <a:r>
              <a:rPr lang="en-US" sz="1200" dirty="0">
                <a:solidFill>
                  <a:srgbClr val="4D4D4D"/>
                </a:solidFill>
                <a:latin typeface="Georgia" pitchFamily="18" charset="0"/>
              </a:rPr>
              <a:t>="X-UA-Compatible" content="IE=EmulateIE8" &gt;</a:t>
            </a:r>
            <a:endParaRPr lang="en-US" sz="1200" dirty="0">
              <a:solidFill>
                <a:srgbClr val="191919"/>
              </a:solidFill>
              <a:latin typeface="Georgia" pitchFamily="18" charset="0"/>
            </a:endParaRPr>
          </a:p>
        </p:txBody>
      </p:sp>
      <p:sp>
        <p:nvSpPr>
          <p:cNvPr id="9" name="AutoShape 5"/>
          <p:cNvSpPr>
            <a:spLocks noChangeArrowheads="1"/>
          </p:cNvSpPr>
          <p:nvPr/>
        </p:nvSpPr>
        <p:spPr bwMode="auto">
          <a:xfrm>
            <a:off x="1307595" y="4581128"/>
            <a:ext cx="7555681" cy="360040"/>
          </a:xfrm>
          <a:prstGeom prst="roundRect">
            <a:avLst>
              <a:gd name="adj" fmla="val 16667"/>
            </a:avLst>
          </a:prstGeom>
          <a:gradFill rotWithShape="1">
            <a:gsLst>
              <a:gs pos="0">
                <a:srgbClr val="FFFFC9"/>
              </a:gs>
              <a:gs pos="100000">
                <a:srgbClr val="FFFFFF"/>
              </a:gs>
            </a:gsLst>
            <a:lin ang="2700000" scaled="1"/>
          </a:gradFill>
          <a:ln w="3175">
            <a:solidFill>
              <a:srgbClr val="FFDA65"/>
            </a:solidFill>
            <a:round/>
            <a:headEnd/>
            <a:tailEnd/>
          </a:ln>
        </p:spPr>
        <p:txBody>
          <a:bodyPr lIns="91429" tIns="45714" rIns="91429" bIns="45714"/>
          <a:lstStyle/>
          <a:p>
            <a:pPr algn="l">
              <a:lnSpc>
                <a:spcPct val="120000"/>
              </a:lnSpc>
              <a:spcBef>
                <a:spcPct val="20000"/>
              </a:spcBef>
              <a:buClr>
                <a:schemeClr val="accent1"/>
              </a:buClr>
            </a:pPr>
            <a:r>
              <a:rPr lang="en-US" sz="1200" dirty="0">
                <a:solidFill>
                  <a:srgbClr val="4D4D4D"/>
                </a:solidFill>
                <a:latin typeface="Georgia" pitchFamily="18" charset="0"/>
              </a:rPr>
              <a:t>&lt;meta name="robots" content="</a:t>
            </a:r>
            <a:r>
              <a:rPr lang="en-US" sz="1200" dirty="0" err="1">
                <a:solidFill>
                  <a:srgbClr val="4D4D4D"/>
                </a:solidFill>
                <a:latin typeface="Georgia" pitchFamily="18" charset="0"/>
              </a:rPr>
              <a:t>noindex</a:t>
            </a:r>
            <a:r>
              <a:rPr lang="en-US" sz="1200" dirty="0">
                <a:solidFill>
                  <a:srgbClr val="4D4D4D"/>
                </a:solidFill>
                <a:latin typeface="Georgia" pitchFamily="18" charset="0"/>
              </a:rPr>
              <a:t>, </a:t>
            </a:r>
            <a:r>
              <a:rPr lang="en-US" sz="1200" dirty="0" err="1">
                <a:solidFill>
                  <a:srgbClr val="4D4D4D"/>
                </a:solidFill>
                <a:latin typeface="Georgia" pitchFamily="18" charset="0"/>
              </a:rPr>
              <a:t>nofollow</a:t>
            </a:r>
            <a:r>
              <a:rPr lang="en-US" sz="1200" dirty="0">
                <a:solidFill>
                  <a:srgbClr val="4D4D4D"/>
                </a:solidFill>
                <a:latin typeface="Georgia" pitchFamily="18" charset="0"/>
              </a:rPr>
              <a:t>"/&gt;</a:t>
            </a:r>
            <a:endParaRPr lang="en-US" sz="1200" dirty="0">
              <a:solidFill>
                <a:srgbClr val="191919"/>
              </a:solidFill>
              <a:latin typeface="Georgia" pitchFamily="18" charset="0"/>
            </a:endParaRPr>
          </a:p>
        </p:txBody>
      </p:sp>
    </p:spTree>
    <p:extLst>
      <p:ext uri="{BB962C8B-B14F-4D97-AF65-F5344CB8AC3E}">
        <p14:creationId xmlns:p14="http://schemas.microsoft.com/office/powerpoint/2010/main" val="697551512"/>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Metadata (continued)</a:t>
            </a:r>
            <a:endParaRPr lang="en-IN" dirty="0"/>
          </a:p>
        </p:txBody>
      </p:sp>
      <p:sp>
        <p:nvSpPr>
          <p:cNvPr id="17" name="Content Placeholder 2"/>
          <p:cNvSpPr>
            <a:spLocks noGrp="1"/>
          </p:cNvSpPr>
          <p:nvPr>
            <p:ph sz="quarter" idx="10"/>
          </p:nvPr>
        </p:nvSpPr>
        <p:spPr/>
        <p:txBody>
          <a:bodyPr/>
          <a:lstStyle/>
          <a:p>
            <a:pPr lvl="1" algn="just"/>
            <a:r>
              <a:rPr lang="en-US" sz="1600" b="1" dirty="0"/>
              <a:t>Character encoding</a:t>
            </a:r>
          </a:p>
          <a:p>
            <a:pPr lvl="2" algn="just"/>
            <a:endParaRPr lang="en-US" sz="1600" b="1" dirty="0"/>
          </a:p>
          <a:p>
            <a:pPr marL="465137" lvl="2" indent="0" algn="just">
              <a:buNone/>
            </a:pPr>
            <a:endParaRPr lang="en-US" sz="1600" b="1" dirty="0"/>
          </a:p>
          <a:p>
            <a:pPr lvl="2" algn="just"/>
            <a:r>
              <a:rPr lang="en-US" sz="1600" dirty="0"/>
              <a:t>Use UTF-8 to encode your files, and declare it by using the above meta tag (in HTML5) right after your &lt;head&gt; -tag (Really - place it right behind it to avoid re-rendering in IE).</a:t>
            </a:r>
          </a:p>
          <a:p>
            <a:pPr lvl="2" algn="just"/>
            <a:r>
              <a:rPr lang="en-US" sz="1600" dirty="0"/>
              <a:t>Character encoding affects the range of characters you can use in your document.  Standard letters in English aren’t an issue, but special characters or characters in other languages may be more of a concern.</a:t>
            </a:r>
          </a:p>
          <a:p>
            <a:pPr lvl="2" algn="just"/>
            <a:r>
              <a:rPr lang="en-US" sz="1600" dirty="0"/>
              <a:t>This encoding information should also be sent by your web server.</a:t>
            </a:r>
          </a:p>
          <a:p>
            <a:pPr lvl="2" algn="just"/>
            <a:r>
              <a:rPr lang="en-US" sz="1600" dirty="0"/>
              <a:t>NOTE: This is just a way to declare your encoding.  It still needs to </a:t>
            </a:r>
            <a:r>
              <a:rPr lang="en-US" sz="1600" i="1" dirty="0"/>
              <a:t>actually be</a:t>
            </a:r>
            <a:r>
              <a:rPr lang="en-US" sz="1600" dirty="0"/>
              <a:t> the encoding you declare.  </a:t>
            </a:r>
          </a:p>
          <a:p>
            <a:pPr lvl="3" algn="just"/>
            <a:r>
              <a:rPr lang="en-US" sz="1500" dirty="0"/>
              <a:t>You can usually set the character encoding in your text editor or IDE.</a:t>
            </a:r>
          </a:p>
        </p:txBody>
      </p:sp>
      <p:sp>
        <p:nvSpPr>
          <p:cNvPr id="18" name="AutoShape 5"/>
          <p:cNvSpPr>
            <a:spLocks noChangeArrowheads="1"/>
          </p:cNvSpPr>
          <p:nvPr/>
        </p:nvSpPr>
        <p:spPr bwMode="auto">
          <a:xfrm>
            <a:off x="1259631" y="1268760"/>
            <a:ext cx="7555681" cy="360040"/>
          </a:xfrm>
          <a:prstGeom prst="roundRect">
            <a:avLst>
              <a:gd name="adj" fmla="val 16667"/>
            </a:avLst>
          </a:prstGeom>
          <a:gradFill rotWithShape="1">
            <a:gsLst>
              <a:gs pos="0">
                <a:srgbClr val="FFFFC9"/>
              </a:gs>
              <a:gs pos="100000">
                <a:srgbClr val="FFFFFF"/>
              </a:gs>
            </a:gsLst>
            <a:lin ang="2700000" scaled="1"/>
          </a:gradFill>
          <a:ln w="3175">
            <a:solidFill>
              <a:srgbClr val="FFDA65"/>
            </a:solidFill>
            <a:round/>
            <a:headEnd/>
            <a:tailEnd/>
          </a:ln>
        </p:spPr>
        <p:txBody>
          <a:bodyPr lIns="91429" tIns="45714" rIns="91429" bIns="45714"/>
          <a:lstStyle/>
          <a:p>
            <a:pPr algn="l">
              <a:lnSpc>
                <a:spcPct val="120000"/>
              </a:lnSpc>
              <a:spcBef>
                <a:spcPct val="20000"/>
              </a:spcBef>
              <a:buClr>
                <a:schemeClr val="accent1"/>
              </a:buClr>
            </a:pPr>
            <a:r>
              <a:rPr lang="en-US" sz="1200" dirty="0">
                <a:solidFill>
                  <a:srgbClr val="4D4D4D"/>
                </a:solidFill>
                <a:latin typeface="Georgia" pitchFamily="18" charset="0"/>
              </a:rPr>
              <a:t>&lt;meta charset="utf-8"&gt;</a:t>
            </a:r>
            <a:endParaRPr lang="en-US" sz="1200" dirty="0">
              <a:solidFill>
                <a:srgbClr val="191919"/>
              </a:solidFill>
              <a:latin typeface="Georgia" pitchFamily="18" charset="0"/>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Metadata (continued)</a:t>
            </a:r>
          </a:p>
        </p:txBody>
      </p:sp>
      <p:sp>
        <p:nvSpPr>
          <p:cNvPr id="3" name="Content Placeholder 2"/>
          <p:cNvSpPr>
            <a:spLocks noGrp="1"/>
          </p:cNvSpPr>
          <p:nvPr>
            <p:ph sz="quarter" idx="10"/>
          </p:nvPr>
        </p:nvSpPr>
        <p:spPr/>
        <p:txBody>
          <a:bodyPr/>
          <a:lstStyle/>
          <a:p>
            <a:pPr algn="just"/>
            <a:r>
              <a:rPr lang="en-US" b="1" dirty="0"/>
              <a:t>Link</a:t>
            </a:r>
          </a:p>
          <a:p>
            <a:pPr algn="just"/>
            <a:endParaRPr lang="en-US" sz="1400" b="1" dirty="0"/>
          </a:p>
          <a:p>
            <a:pPr marL="231775" lvl="1" indent="0" algn="just"/>
            <a:r>
              <a:rPr lang="en-US" b="1" dirty="0"/>
              <a:t>&lt;link </a:t>
            </a:r>
            <a:r>
              <a:rPr lang="en-US" b="1" dirty="0" err="1"/>
              <a:t>rel</a:t>
            </a:r>
            <a:r>
              <a:rPr lang="en-US" b="1" dirty="0"/>
              <a:t>="</a:t>
            </a:r>
            <a:r>
              <a:rPr lang="en-US" b="1" dirty="0" err="1"/>
              <a:t>stylesheet</a:t>
            </a:r>
            <a:r>
              <a:rPr lang="en-US" b="1" dirty="0"/>
              <a:t>" </a:t>
            </a:r>
            <a:r>
              <a:rPr lang="en-US" b="1" dirty="0" err="1"/>
              <a:t>href</a:t>
            </a:r>
            <a:r>
              <a:rPr lang="en-US" b="1" dirty="0"/>
              <a:t>="style-original.css" type="text/</a:t>
            </a:r>
            <a:r>
              <a:rPr lang="en-US" b="1" dirty="0" err="1"/>
              <a:t>css</a:t>
            </a:r>
            <a:r>
              <a:rPr lang="en-US" b="1" dirty="0"/>
              <a:t>" /&gt;</a:t>
            </a:r>
            <a:endParaRPr lang="en-US" dirty="0"/>
          </a:p>
          <a:p>
            <a:pPr lvl="1" algn="just"/>
            <a:r>
              <a:rPr lang="en-US" dirty="0"/>
              <a:t>This is the most frequently used link relation and it is used for pointing to CSS rules that are stored in a separate file. </a:t>
            </a:r>
          </a:p>
          <a:p>
            <a:pPr lvl="1" algn="just"/>
            <a:r>
              <a:rPr lang="en-US" dirty="0"/>
              <a:t>CSS being the only style sheet language for the web, so from HTML5 we can omit type attribute of the link tag.</a:t>
            </a:r>
          </a:p>
          <a:p>
            <a:pPr marL="0" indent="0" algn="just">
              <a:buNone/>
            </a:pPr>
            <a:endParaRPr lang="en-US" b="1" dirty="0"/>
          </a:p>
          <a:p>
            <a:pPr algn="just"/>
            <a:r>
              <a:rPr lang="en-US" b="1" dirty="0"/>
              <a:t>Style</a:t>
            </a:r>
          </a:p>
          <a:p>
            <a:pPr marL="231775" lvl="1" indent="0" algn="just"/>
            <a:endParaRPr lang="en-US" sz="1800" dirty="0"/>
          </a:p>
          <a:p>
            <a:pPr marL="517525" lvl="1" indent="-285750" algn="just"/>
            <a:r>
              <a:rPr lang="en-US" dirty="0"/>
              <a:t>If</a:t>
            </a:r>
            <a:r>
              <a:rPr lang="en-US" sz="1600" dirty="0"/>
              <a:t> </a:t>
            </a:r>
            <a:r>
              <a:rPr lang="en-US" dirty="0"/>
              <a:t>we do not specify an external CSS using the link tag, we can do so by writing internal or embedded CSS using the &lt;style&gt; tag in the head section.</a:t>
            </a:r>
          </a:p>
          <a:p>
            <a:pPr marL="517525" lvl="1" indent="-285750" algn="just"/>
            <a:r>
              <a:rPr lang="en-US" dirty="0"/>
              <a:t>These styles can be used only in the webpage in which it is present.</a:t>
            </a:r>
          </a:p>
          <a:p>
            <a:pPr marL="231775" lvl="1" indent="0" algn="just"/>
            <a:endParaRPr lang="en-US" dirty="0"/>
          </a:p>
          <a:p>
            <a:pPr marL="0" indent="0" algn="just"/>
            <a:endParaRPr lang="en-US" dirty="0"/>
          </a:p>
        </p:txBody>
      </p:sp>
      <p:grpSp>
        <p:nvGrpSpPr>
          <p:cNvPr id="11" name="Group 10"/>
          <p:cNvGrpSpPr/>
          <p:nvPr/>
        </p:nvGrpSpPr>
        <p:grpSpPr>
          <a:xfrm>
            <a:off x="693087" y="4338203"/>
            <a:ext cx="8176140" cy="1584086"/>
            <a:chOff x="685800" y="5013176"/>
            <a:chExt cx="8176140" cy="1267093"/>
          </a:xfrm>
        </p:grpSpPr>
        <p:sp>
          <p:nvSpPr>
            <p:cNvPr id="12" name="AutoShape 5"/>
            <p:cNvSpPr>
              <a:spLocks noChangeArrowheads="1"/>
            </p:cNvSpPr>
            <p:nvPr/>
          </p:nvSpPr>
          <p:spPr bwMode="auto">
            <a:xfrm>
              <a:off x="685800" y="5013176"/>
              <a:ext cx="8153400" cy="1249288"/>
            </a:xfrm>
            <a:prstGeom prst="roundRect">
              <a:avLst>
                <a:gd name="adj" fmla="val 16667"/>
              </a:avLst>
            </a:prstGeom>
            <a:solidFill>
              <a:srgbClr val="F99D31"/>
            </a:solidFill>
            <a:ln w="3175">
              <a:solidFill>
                <a:srgbClr val="FFDA65"/>
              </a:solidFill>
              <a:round/>
              <a:headEnd/>
              <a:tailEnd/>
            </a:ln>
            <a:effectLst/>
          </p:spPr>
          <p:txBody>
            <a:bodyPr lIns="91429" tIns="45714" rIns="91429" bIns="45714"/>
            <a:lstStyle/>
            <a:p>
              <a:pPr algn="l">
                <a:lnSpc>
                  <a:spcPct val="120000"/>
                </a:lnSpc>
                <a:spcBef>
                  <a:spcPct val="20000"/>
                </a:spcBef>
                <a:buClr>
                  <a:schemeClr val="accent1"/>
                </a:buClr>
              </a:pPr>
              <a:r>
                <a:rPr lang="en-US" sz="1400" b="1" dirty="0">
                  <a:solidFill>
                    <a:srgbClr val="4D4D4D"/>
                  </a:solidFill>
                  <a:latin typeface="Georgia" pitchFamily="18" charset="0"/>
                </a:rPr>
                <a:t>CSS files should always be included in the HEAD of the document.  This is important from a performance perspective. This is especially important when you consider the perceived performance of a page. With the CSS rules in place before the body element is reached the browser is able to go about the important task of rendering your markup as early as possible.</a:t>
              </a:r>
            </a:p>
          </p:txBody>
        </p:sp>
        <p:sp>
          <p:nvSpPr>
            <p:cNvPr id="13" name="TextBox 12"/>
            <p:cNvSpPr txBox="1"/>
            <p:nvPr/>
          </p:nvSpPr>
          <p:spPr>
            <a:xfrm>
              <a:off x="6401315" y="5984844"/>
              <a:ext cx="2460625" cy="295425"/>
            </a:xfrm>
            <a:prstGeom prst="rect">
              <a:avLst/>
            </a:prstGeom>
            <a:noFill/>
          </p:spPr>
          <p:txBody>
            <a:bodyPr wrap="square" rtlCol="0">
              <a:spAutoFit/>
            </a:bodyPr>
            <a:lstStyle/>
            <a:p>
              <a:r>
                <a:rPr lang="en-US" sz="1800" i="1" dirty="0">
                  <a:solidFill>
                    <a:schemeClr val="bg1">
                      <a:lumMod val="20000"/>
                      <a:lumOff val="80000"/>
                    </a:schemeClr>
                  </a:solidFill>
                  <a:latin typeface="+mj-lt"/>
                </a:rPr>
                <a:t>Best Practices</a:t>
              </a:r>
            </a:p>
          </p:txBody>
        </p:sp>
      </p:grpSp>
    </p:spTree>
    <p:extLst>
      <p:ext uri="{BB962C8B-B14F-4D97-AF65-F5344CB8AC3E}">
        <p14:creationId xmlns:p14="http://schemas.microsoft.com/office/powerpoint/2010/main" val="164921860"/>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Table of Contents</a:t>
            </a:r>
          </a:p>
        </p:txBody>
      </p:sp>
      <p:sp>
        <p:nvSpPr>
          <p:cNvPr id="6" name="Content Placeholder 5"/>
          <p:cNvSpPr>
            <a:spLocks noGrp="1"/>
          </p:cNvSpPr>
          <p:nvPr>
            <p:ph sz="quarter" idx="10"/>
          </p:nvPr>
        </p:nvSpPr>
        <p:spPr/>
        <p:txBody>
          <a:bodyPr/>
          <a:lstStyle/>
          <a:p>
            <a:r>
              <a:rPr lang="en-US" dirty="0"/>
              <a:t>Introduction</a:t>
            </a:r>
          </a:p>
          <a:p>
            <a:pPr lvl="1"/>
            <a:r>
              <a:rPr lang="en-US" dirty="0"/>
              <a:t>What is HTML?</a:t>
            </a:r>
          </a:p>
          <a:p>
            <a:pPr lvl="1"/>
            <a:r>
              <a:rPr lang="en-US" dirty="0"/>
              <a:t>Semantics</a:t>
            </a:r>
          </a:p>
          <a:p>
            <a:pPr lvl="1"/>
            <a:r>
              <a:rPr lang="en-US" dirty="0"/>
              <a:t>Structure of an HTML Page</a:t>
            </a:r>
          </a:p>
          <a:p>
            <a:endParaRPr lang="en-US" dirty="0"/>
          </a:p>
          <a:p>
            <a:r>
              <a:rPr lang="en-US" dirty="0"/>
              <a:t>HTML Elements</a:t>
            </a:r>
          </a:p>
          <a:p>
            <a:pPr lvl="1"/>
            <a:r>
              <a:rPr lang="en-US" dirty="0"/>
              <a:t>Document Metadata</a:t>
            </a:r>
          </a:p>
          <a:p>
            <a:pPr lvl="1"/>
            <a:r>
              <a:rPr lang="en-US" dirty="0"/>
              <a:t>Scripting</a:t>
            </a:r>
          </a:p>
          <a:p>
            <a:pPr lvl="1"/>
            <a:r>
              <a:rPr lang="en-US" dirty="0"/>
              <a:t>Sections</a:t>
            </a:r>
          </a:p>
          <a:p>
            <a:pPr lvl="1"/>
            <a:r>
              <a:rPr lang="en-US" dirty="0"/>
              <a:t>Grouping Content</a:t>
            </a:r>
          </a:p>
          <a:p>
            <a:pPr lvl="1"/>
            <a:r>
              <a:rPr lang="en-US" dirty="0"/>
              <a:t>Text-Level Semantics</a:t>
            </a:r>
          </a:p>
          <a:p>
            <a:pPr lvl="1"/>
            <a:r>
              <a:rPr lang="en-US" dirty="0"/>
              <a:t>Links</a:t>
            </a:r>
          </a:p>
          <a:p>
            <a:pPr lvl="1"/>
            <a:r>
              <a:rPr lang="en-US" dirty="0"/>
              <a:t>Embedded Content</a:t>
            </a:r>
          </a:p>
          <a:p>
            <a:pPr lvl="1"/>
            <a:r>
              <a:rPr lang="en-US" dirty="0"/>
              <a:t>Tabular Data</a:t>
            </a:r>
          </a:p>
          <a:p>
            <a:pPr lvl="1"/>
            <a:r>
              <a:rPr lang="en-US" dirty="0"/>
              <a:t>Forms</a:t>
            </a:r>
          </a:p>
          <a:p>
            <a:endParaRPr lang="en-US" dirty="0"/>
          </a:p>
        </p:txBody>
      </p:sp>
    </p:spTree>
    <p:extLst>
      <p:ext uri="{BB962C8B-B14F-4D97-AF65-F5344CB8AC3E}">
        <p14:creationId xmlns:p14="http://schemas.microsoft.com/office/powerpoint/2010/main" val="547312129"/>
      </p:ext>
    </p:extLst>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solidFill>
                  <a:schemeClr val="tx1"/>
                </a:solidFill>
              </a:rPr>
              <a:t>Scripting</a:t>
            </a:r>
          </a:p>
        </p:txBody>
      </p:sp>
      <p:sp>
        <p:nvSpPr>
          <p:cNvPr id="5" name="Text Placeholder 4"/>
          <p:cNvSpPr>
            <a:spLocks noGrp="1"/>
          </p:cNvSpPr>
          <p:nvPr>
            <p:ph type="body" sz="quarter" idx="11"/>
          </p:nvPr>
        </p:nvSpPr>
        <p:spPr/>
        <p:txBody>
          <a:bodyPr/>
          <a:lstStyle/>
          <a:p>
            <a:endParaRPr lang="en-US" dirty="0">
              <a:solidFill>
                <a:schemeClr val="tx1"/>
              </a:solidFill>
            </a:endParaRPr>
          </a:p>
        </p:txBody>
      </p:sp>
    </p:spTree>
    <p:extLst>
      <p:ext uri="{BB962C8B-B14F-4D97-AF65-F5344CB8AC3E}">
        <p14:creationId xmlns:p14="http://schemas.microsoft.com/office/powerpoint/2010/main" val="2152654468"/>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Scripting</a:t>
            </a:r>
          </a:p>
        </p:txBody>
      </p:sp>
      <p:sp>
        <p:nvSpPr>
          <p:cNvPr id="3" name="Content Placeholder 2"/>
          <p:cNvSpPr>
            <a:spLocks noGrp="1"/>
          </p:cNvSpPr>
          <p:nvPr>
            <p:ph sz="quarter" idx="10"/>
          </p:nvPr>
        </p:nvSpPr>
        <p:spPr>
          <a:xfrm>
            <a:off x="533400" y="990600"/>
            <a:ext cx="5046712" cy="5174704"/>
          </a:xfrm>
        </p:spPr>
        <p:txBody>
          <a:bodyPr/>
          <a:lstStyle/>
          <a:p>
            <a:pPr algn="just"/>
            <a:r>
              <a:rPr lang="en-US" dirty="0"/>
              <a:t>The script element allows authors to include dynamic script in their documents. </a:t>
            </a:r>
          </a:p>
          <a:p>
            <a:pPr marL="0" indent="0" algn="just">
              <a:buNone/>
            </a:pPr>
            <a:endParaRPr lang="en-US" dirty="0"/>
          </a:p>
          <a:p>
            <a:pPr algn="just"/>
            <a:r>
              <a:rPr lang="en-US" dirty="0"/>
              <a:t>The element does not represent content for the user.</a:t>
            </a:r>
          </a:p>
          <a:p>
            <a:pPr algn="just"/>
            <a:endParaRPr lang="en-US" dirty="0"/>
          </a:p>
          <a:p>
            <a:pPr algn="just"/>
            <a:r>
              <a:rPr lang="en-US" dirty="0"/>
              <a:t>When used to include dynamic scripts, the scripts may either be embedded inline or may be imported from an external file using the </a:t>
            </a:r>
            <a:r>
              <a:rPr lang="en-US" dirty="0" err="1"/>
              <a:t>src</a:t>
            </a:r>
            <a:r>
              <a:rPr lang="en-US" dirty="0"/>
              <a:t> attribute.</a:t>
            </a:r>
          </a:p>
          <a:p>
            <a:pPr algn="just"/>
            <a:endParaRPr lang="en-US" dirty="0"/>
          </a:p>
          <a:p>
            <a:pPr algn="just"/>
            <a:r>
              <a:rPr lang="en-US" dirty="0"/>
              <a:t>If the language is not that described by "text/</a:t>
            </a:r>
            <a:r>
              <a:rPr lang="en-US" dirty="0" err="1"/>
              <a:t>javascript</a:t>
            </a:r>
            <a:r>
              <a:rPr lang="en-US" dirty="0"/>
              <a:t>", then the type attribute must be present.</a:t>
            </a:r>
          </a:p>
          <a:p>
            <a:pPr algn="just"/>
            <a:endParaRPr lang="en-US" dirty="0"/>
          </a:p>
          <a:p>
            <a:pPr algn="just"/>
            <a:r>
              <a:rPr lang="en-US" dirty="0"/>
              <a:t>In the code snippet shown alongside, we have included an external script and created one internal script in the head section of our document.</a:t>
            </a:r>
          </a:p>
          <a:p>
            <a:pPr algn="just"/>
            <a:endParaRPr lang="en-US" dirty="0"/>
          </a:p>
          <a:p>
            <a:pPr algn="just"/>
            <a:r>
              <a:rPr lang="en-US" dirty="0"/>
              <a:t>It can also be used within the body of the document as shown in the code snippet.</a:t>
            </a:r>
          </a:p>
        </p:txBody>
      </p:sp>
      <p:pic>
        <p:nvPicPr>
          <p:cNvPr id="1030" name="Picture 6" descr="C:\Users\iahmad\AppData\Local\Temp\SNAGHTML3e0d3c6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1575985"/>
            <a:ext cx="3275856" cy="3096344"/>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685800" y="5013176"/>
            <a:ext cx="8153400" cy="1285764"/>
            <a:chOff x="685800" y="5013176"/>
            <a:chExt cx="8153400" cy="1285764"/>
          </a:xfrm>
        </p:grpSpPr>
        <p:sp>
          <p:nvSpPr>
            <p:cNvPr id="6" name="AutoShape 5"/>
            <p:cNvSpPr>
              <a:spLocks noChangeArrowheads="1"/>
            </p:cNvSpPr>
            <p:nvPr/>
          </p:nvSpPr>
          <p:spPr bwMode="auto">
            <a:xfrm>
              <a:off x="685800" y="5013176"/>
              <a:ext cx="8153400" cy="1249288"/>
            </a:xfrm>
            <a:prstGeom prst="roundRect">
              <a:avLst>
                <a:gd name="adj" fmla="val 16667"/>
              </a:avLst>
            </a:prstGeom>
            <a:solidFill>
              <a:srgbClr val="F99D31"/>
            </a:solidFill>
            <a:ln w="3175">
              <a:solidFill>
                <a:srgbClr val="FFDA65"/>
              </a:solidFill>
              <a:round/>
              <a:headEnd/>
              <a:tailEnd/>
            </a:ln>
            <a:effectLst/>
          </p:spPr>
          <p:txBody>
            <a:bodyPr lIns="91429" tIns="45714" rIns="91429" bIns="45714"/>
            <a:lstStyle/>
            <a:p>
              <a:pPr algn="l">
                <a:lnSpc>
                  <a:spcPct val="120000"/>
                </a:lnSpc>
                <a:spcBef>
                  <a:spcPct val="20000"/>
                </a:spcBef>
                <a:buClr>
                  <a:schemeClr val="accent1"/>
                </a:buClr>
              </a:pPr>
              <a:r>
                <a:rPr lang="en-US" sz="1400" b="1" dirty="0">
                  <a:solidFill>
                    <a:srgbClr val="4D4D4D"/>
                  </a:solidFill>
                  <a:latin typeface="Georgia" pitchFamily="18" charset="0"/>
                </a:rPr>
                <a:t>JS files should always be included near the END of a document, unless there is specific reason for importing elsewhere in the document. This is to maximize page performance. Keep the number of JS files to a minimum and avoid inline-JS (unless you know why it might be ok, don't do it).</a:t>
              </a:r>
            </a:p>
          </p:txBody>
        </p:sp>
        <p:sp>
          <p:nvSpPr>
            <p:cNvPr id="7" name="TextBox 6"/>
            <p:cNvSpPr txBox="1"/>
            <p:nvPr/>
          </p:nvSpPr>
          <p:spPr>
            <a:xfrm>
              <a:off x="6378574" y="5929608"/>
              <a:ext cx="2460625" cy="369332"/>
            </a:xfrm>
            <a:prstGeom prst="rect">
              <a:avLst/>
            </a:prstGeom>
            <a:noFill/>
          </p:spPr>
          <p:txBody>
            <a:bodyPr wrap="square" rtlCol="0">
              <a:spAutoFit/>
            </a:bodyPr>
            <a:lstStyle/>
            <a:p>
              <a:r>
                <a:rPr lang="en-US" sz="1800" i="1" dirty="0">
                  <a:solidFill>
                    <a:schemeClr val="bg1">
                      <a:lumMod val="20000"/>
                      <a:lumOff val="80000"/>
                    </a:schemeClr>
                  </a:solidFill>
                  <a:latin typeface="+mj-lt"/>
                </a:rPr>
                <a:t>Best Practices</a:t>
              </a:r>
            </a:p>
          </p:txBody>
        </p:sp>
      </p:grpSp>
    </p:spTree>
    <p:extLst>
      <p:ext uri="{BB962C8B-B14F-4D97-AF65-F5344CB8AC3E}">
        <p14:creationId xmlns:p14="http://schemas.microsoft.com/office/powerpoint/2010/main" val="3842868972"/>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solidFill>
                  <a:schemeClr val="tx1"/>
                </a:solidFill>
              </a:rPr>
              <a:t>Sections</a:t>
            </a:r>
          </a:p>
        </p:txBody>
      </p:sp>
      <p:sp>
        <p:nvSpPr>
          <p:cNvPr id="5" name="Text Placeholder 4"/>
          <p:cNvSpPr>
            <a:spLocks noGrp="1"/>
          </p:cNvSpPr>
          <p:nvPr>
            <p:ph type="body" sz="quarter" idx="11"/>
          </p:nvPr>
        </p:nvSpPr>
        <p:spPr/>
        <p:txBody>
          <a:bodyPr/>
          <a:lstStyle/>
          <a:p>
            <a:endParaRPr lang="en-US" dirty="0">
              <a:solidFill>
                <a:schemeClr val="tx1"/>
              </a:solidFill>
            </a:endParaRPr>
          </a:p>
        </p:txBody>
      </p:sp>
    </p:spTree>
    <p:extLst>
      <p:ext uri="{BB962C8B-B14F-4D97-AF65-F5344CB8AC3E}">
        <p14:creationId xmlns:p14="http://schemas.microsoft.com/office/powerpoint/2010/main" val="640075321"/>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Sectioning Content Elements</a:t>
            </a:r>
          </a:p>
        </p:txBody>
      </p:sp>
      <p:sp>
        <p:nvSpPr>
          <p:cNvPr id="8" name="Content Placeholder 2"/>
          <p:cNvSpPr>
            <a:spLocks noGrp="1"/>
          </p:cNvSpPr>
          <p:nvPr>
            <p:ph sz="quarter" idx="10"/>
          </p:nvPr>
        </p:nvSpPr>
        <p:spPr/>
        <p:txBody>
          <a:bodyPr/>
          <a:lstStyle/>
          <a:p>
            <a:pPr>
              <a:lnSpc>
                <a:spcPct val="100000"/>
              </a:lnSpc>
              <a:spcAft>
                <a:spcPts val="1200"/>
              </a:spcAft>
            </a:pPr>
            <a:r>
              <a:rPr lang="en-US" dirty="0">
                <a:latin typeface="+mj-lt"/>
              </a:rPr>
              <a:t>A section is essentially a container, and is used to separate content based on its meaning .</a:t>
            </a:r>
          </a:p>
          <a:p>
            <a:pPr>
              <a:lnSpc>
                <a:spcPct val="100000"/>
              </a:lnSpc>
              <a:spcAft>
                <a:spcPts val="1200"/>
              </a:spcAft>
            </a:pPr>
            <a:r>
              <a:rPr lang="en-US" dirty="0">
                <a:latin typeface="+mj-lt"/>
              </a:rPr>
              <a:t>Four section elements are categorized as “sectioning content elements”</a:t>
            </a:r>
          </a:p>
          <a:p>
            <a:pPr lvl="1">
              <a:lnSpc>
                <a:spcPct val="100000"/>
              </a:lnSpc>
              <a:spcAft>
                <a:spcPts val="1200"/>
              </a:spcAft>
            </a:pPr>
            <a:r>
              <a:rPr lang="en-US" sz="1600" dirty="0">
                <a:latin typeface="+mj-lt"/>
              </a:rPr>
              <a:t>&lt;article&gt;</a:t>
            </a:r>
          </a:p>
          <a:p>
            <a:pPr lvl="1">
              <a:lnSpc>
                <a:spcPct val="100000"/>
              </a:lnSpc>
              <a:spcAft>
                <a:spcPts val="1200"/>
              </a:spcAft>
            </a:pPr>
            <a:r>
              <a:rPr lang="en-US" sz="1600" dirty="0">
                <a:latin typeface="+mj-lt"/>
              </a:rPr>
              <a:t>&lt;aside&gt;</a:t>
            </a:r>
          </a:p>
          <a:p>
            <a:pPr lvl="1">
              <a:lnSpc>
                <a:spcPct val="100000"/>
              </a:lnSpc>
              <a:spcAft>
                <a:spcPts val="1200"/>
              </a:spcAft>
            </a:pPr>
            <a:r>
              <a:rPr lang="en-US" sz="1600" dirty="0">
                <a:latin typeface="+mj-lt"/>
              </a:rPr>
              <a:t>&lt;nav&gt;</a:t>
            </a:r>
          </a:p>
          <a:p>
            <a:pPr lvl="1">
              <a:lnSpc>
                <a:spcPct val="100000"/>
              </a:lnSpc>
              <a:spcAft>
                <a:spcPts val="1200"/>
              </a:spcAft>
            </a:pPr>
            <a:r>
              <a:rPr lang="en-US" sz="1600" dirty="0">
                <a:latin typeface="+mj-lt"/>
              </a:rPr>
              <a:t>&lt;section&gt;</a:t>
            </a:r>
          </a:p>
          <a:p>
            <a:pPr>
              <a:lnSpc>
                <a:spcPct val="100000"/>
              </a:lnSpc>
              <a:spcAft>
                <a:spcPts val="1200"/>
              </a:spcAft>
            </a:pPr>
            <a:r>
              <a:rPr lang="en-US" dirty="0">
                <a:latin typeface="+mj-lt"/>
              </a:rPr>
              <a:t>These are known as “sectioning content” elements because they define the </a:t>
            </a:r>
            <a:r>
              <a:rPr lang="en-US" u="sng" dirty="0">
                <a:latin typeface="+mj-lt"/>
              </a:rPr>
              <a:t>scope</a:t>
            </a:r>
            <a:r>
              <a:rPr lang="en-US" dirty="0">
                <a:latin typeface="+mj-lt"/>
              </a:rPr>
              <a:t> of headings </a:t>
            </a:r>
            <a:br>
              <a:rPr lang="en-US" dirty="0">
                <a:latin typeface="+mj-lt"/>
              </a:rPr>
            </a:br>
            <a:r>
              <a:rPr lang="en-US" dirty="0">
                <a:latin typeface="+mj-lt"/>
              </a:rPr>
              <a:t>(&lt;h1&gt; to &lt;h6&gt; and &lt;</a:t>
            </a:r>
            <a:r>
              <a:rPr lang="en-US" dirty="0" err="1">
                <a:latin typeface="+mj-lt"/>
              </a:rPr>
              <a:t>hgroup</a:t>
            </a:r>
            <a:r>
              <a:rPr lang="en-US" dirty="0">
                <a:latin typeface="+mj-lt"/>
              </a:rPr>
              <a:t>&gt;) and footers (&lt;footer&gt;) in a document.</a:t>
            </a:r>
          </a:p>
          <a:p>
            <a:pPr>
              <a:lnSpc>
                <a:spcPct val="100000"/>
              </a:lnSpc>
              <a:spcAft>
                <a:spcPts val="1200"/>
              </a:spcAft>
            </a:pPr>
            <a:r>
              <a:rPr lang="en-US" dirty="0">
                <a:latin typeface="+mj-lt"/>
              </a:rPr>
              <a:t>Sections can be nested within one another in a document.</a:t>
            </a:r>
          </a:p>
          <a:p>
            <a:pPr marL="0" indent="0">
              <a:lnSpc>
                <a:spcPct val="100000"/>
              </a:lnSpc>
              <a:spcAft>
                <a:spcPts val="1200"/>
              </a:spcAft>
              <a:buNone/>
            </a:pPr>
            <a:endParaRPr lang="en-US" dirty="0"/>
          </a:p>
          <a:p>
            <a:pPr marL="0" indent="0">
              <a:lnSpc>
                <a:spcPct val="100000"/>
              </a:lnSpc>
              <a:buNone/>
            </a:pPr>
            <a:endParaRPr lang="en-US" dirty="0"/>
          </a:p>
        </p:txBody>
      </p:sp>
    </p:spTree>
    <p:extLst>
      <p:ext uri="{BB962C8B-B14F-4D97-AF65-F5344CB8AC3E}">
        <p14:creationId xmlns:p14="http://schemas.microsoft.com/office/powerpoint/2010/main" val="2456171841"/>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Sectioning Content Elements</a:t>
            </a:r>
          </a:p>
        </p:txBody>
      </p:sp>
      <p:sp>
        <p:nvSpPr>
          <p:cNvPr id="8" name="Content Placeholder 2"/>
          <p:cNvSpPr>
            <a:spLocks noGrp="1"/>
          </p:cNvSpPr>
          <p:nvPr>
            <p:ph sz="quarter" idx="10"/>
          </p:nvPr>
        </p:nvSpPr>
        <p:spPr/>
        <p:txBody>
          <a:bodyPr>
            <a:normAutofit/>
          </a:bodyPr>
          <a:lstStyle/>
          <a:p>
            <a:pPr marL="0" indent="0" algn="ctr">
              <a:lnSpc>
                <a:spcPct val="100000"/>
              </a:lnSpc>
              <a:spcAft>
                <a:spcPts val="1200"/>
              </a:spcAft>
              <a:buNone/>
            </a:pPr>
            <a:r>
              <a:rPr lang="en-US" b="1" dirty="0">
                <a:solidFill>
                  <a:schemeClr val="accent6">
                    <a:lumMod val="60000"/>
                    <a:lumOff val="40000"/>
                  </a:schemeClr>
                </a:solidFill>
              </a:rPr>
              <a:t>The following are descriptions from the W3C’s HTML5 Editor's Draft </a:t>
            </a:r>
            <a:r>
              <a:rPr lang="en-US" b="1" i="1" dirty="0">
                <a:solidFill>
                  <a:schemeClr val="accent6">
                    <a:lumMod val="60000"/>
                    <a:lumOff val="40000"/>
                  </a:schemeClr>
                </a:solidFill>
              </a:rPr>
              <a:t>(10/12/2012)</a:t>
            </a:r>
          </a:p>
          <a:p>
            <a:pPr algn="just">
              <a:lnSpc>
                <a:spcPct val="100000"/>
              </a:lnSpc>
              <a:spcAft>
                <a:spcPts val="1200"/>
              </a:spcAft>
            </a:pPr>
            <a:r>
              <a:rPr lang="en-US" b="1" dirty="0"/>
              <a:t>Section</a:t>
            </a:r>
            <a:r>
              <a:rPr lang="en-US" dirty="0"/>
              <a:t> </a:t>
            </a:r>
            <a:r>
              <a:rPr lang="en-US" dirty="0">
                <a:latin typeface="Courier" pitchFamily="49" charset="0"/>
              </a:rPr>
              <a:t>&lt;section&gt;</a:t>
            </a:r>
          </a:p>
          <a:p>
            <a:pPr lvl="1" algn="just">
              <a:lnSpc>
                <a:spcPct val="100000"/>
              </a:lnSpc>
              <a:spcAft>
                <a:spcPts val="1200"/>
              </a:spcAft>
            </a:pPr>
            <a:r>
              <a:rPr lang="en-US" sz="1600" dirty="0"/>
              <a:t>The section element represents a generic section of a document or application. A section, in this context, is a thematic grouping of content, typically with a heading.</a:t>
            </a:r>
          </a:p>
          <a:p>
            <a:pPr lvl="1" algn="just">
              <a:lnSpc>
                <a:spcPct val="100000"/>
              </a:lnSpc>
              <a:spcAft>
                <a:spcPts val="1200"/>
              </a:spcAft>
            </a:pPr>
            <a:r>
              <a:rPr lang="en-US" sz="1600" dirty="0"/>
              <a:t>Examples of sections would be chapters, the various tabbed pages in a tabbed dialog box, or the numbered sections of a thesis. A Web site's home page could be split into sections for an introduction, news items, and contact information.</a:t>
            </a:r>
          </a:p>
          <a:p>
            <a:pPr algn="just">
              <a:lnSpc>
                <a:spcPct val="100000"/>
              </a:lnSpc>
              <a:spcAft>
                <a:spcPts val="1200"/>
              </a:spcAft>
            </a:pPr>
            <a:r>
              <a:rPr lang="en-US" b="1" dirty="0"/>
              <a:t>Article</a:t>
            </a:r>
            <a:r>
              <a:rPr lang="en-US" dirty="0"/>
              <a:t> </a:t>
            </a:r>
            <a:r>
              <a:rPr lang="en-US" dirty="0">
                <a:latin typeface="Courier" pitchFamily="49" charset="0"/>
              </a:rPr>
              <a:t>&lt;article&gt;</a:t>
            </a:r>
            <a:endParaRPr lang="en-US" dirty="0"/>
          </a:p>
          <a:p>
            <a:pPr lvl="1" algn="just">
              <a:lnSpc>
                <a:spcPct val="100000"/>
              </a:lnSpc>
              <a:spcAft>
                <a:spcPts val="1200"/>
              </a:spcAft>
            </a:pPr>
            <a:r>
              <a:rPr lang="en-US" sz="1600" dirty="0"/>
              <a:t>The article element represents a self-contained composition in a document, page, application, or site and that is, in principle, independently distributable or reusable, e.g. in syndication.</a:t>
            </a:r>
          </a:p>
          <a:p>
            <a:pPr lvl="1" algn="just">
              <a:lnSpc>
                <a:spcPct val="100000"/>
              </a:lnSpc>
              <a:spcAft>
                <a:spcPts val="1200"/>
              </a:spcAft>
            </a:pPr>
            <a:r>
              <a:rPr lang="en-US" sz="1600" dirty="0"/>
              <a:t>This could be a forum post, a magazine or newspaper article, a blog entry, a user-submitted comment, an interactive widget or gadget, or any other independent item of content.</a:t>
            </a:r>
          </a:p>
          <a:p>
            <a:pPr marL="0" indent="0">
              <a:lnSpc>
                <a:spcPct val="100000"/>
              </a:lnSpc>
              <a:buNone/>
            </a:pPr>
            <a:endParaRPr lang="en-US" dirty="0"/>
          </a:p>
        </p:txBody>
      </p:sp>
    </p:spTree>
    <p:extLst>
      <p:ext uri="{BB962C8B-B14F-4D97-AF65-F5344CB8AC3E}">
        <p14:creationId xmlns:p14="http://schemas.microsoft.com/office/powerpoint/2010/main" val="186058224"/>
      </p:ext>
    </p:extLst>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Sectioning Content Elements (continued)</a:t>
            </a:r>
          </a:p>
        </p:txBody>
      </p:sp>
      <p:sp>
        <p:nvSpPr>
          <p:cNvPr id="8" name="Content Placeholder 2"/>
          <p:cNvSpPr>
            <a:spLocks noGrp="1"/>
          </p:cNvSpPr>
          <p:nvPr>
            <p:ph sz="quarter" idx="10"/>
          </p:nvPr>
        </p:nvSpPr>
        <p:spPr/>
        <p:txBody>
          <a:bodyPr/>
          <a:lstStyle/>
          <a:p>
            <a:pPr algn="just">
              <a:lnSpc>
                <a:spcPct val="100000"/>
              </a:lnSpc>
              <a:spcAft>
                <a:spcPts val="1200"/>
              </a:spcAft>
            </a:pPr>
            <a:r>
              <a:rPr lang="en-US" b="1" dirty="0"/>
              <a:t>Nav</a:t>
            </a:r>
            <a:r>
              <a:rPr lang="en-US" dirty="0"/>
              <a:t> </a:t>
            </a:r>
            <a:r>
              <a:rPr lang="en-US" dirty="0">
                <a:latin typeface="Courier" pitchFamily="49" charset="0"/>
              </a:rPr>
              <a:t>&lt;nav&gt;</a:t>
            </a:r>
            <a:endParaRPr lang="en-US" dirty="0"/>
          </a:p>
          <a:p>
            <a:pPr lvl="1" algn="just">
              <a:lnSpc>
                <a:spcPct val="100000"/>
              </a:lnSpc>
              <a:spcAft>
                <a:spcPts val="1200"/>
              </a:spcAft>
            </a:pPr>
            <a:r>
              <a:rPr lang="en-US" dirty="0"/>
              <a:t>The nav element represents a section of a page that links to other pages or to parts within the page: a section with navigation links.</a:t>
            </a:r>
          </a:p>
          <a:p>
            <a:pPr algn="just">
              <a:lnSpc>
                <a:spcPct val="100000"/>
              </a:lnSpc>
              <a:spcAft>
                <a:spcPts val="1200"/>
              </a:spcAft>
            </a:pPr>
            <a:r>
              <a:rPr lang="en-US" b="1" dirty="0"/>
              <a:t>Aside</a:t>
            </a:r>
            <a:r>
              <a:rPr lang="en-US" dirty="0"/>
              <a:t>	</a:t>
            </a:r>
            <a:r>
              <a:rPr lang="en-US" dirty="0">
                <a:latin typeface="Courier" pitchFamily="49" charset="0"/>
              </a:rPr>
              <a:t>&lt;aside&gt;</a:t>
            </a:r>
            <a:endParaRPr lang="en-US" dirty="0"/>
          </a:p>
          <a:p>
            <a:pPr lvl="1" algn="just">
              <a:lnSpc>
                <a:spcPct val="100000"/>
              </a:lnSpc>
              <a:spcAft>
                <a:spcPts val="1200"/>
              </a:spcAft>
            </a:pPr>
            <a:r>
              <a:rPr lang="en-US" dirty="0"/>
              <a:t>The aside element represents a section of a page that consists of content that is tangentially related to the content around the aside element, and which could be considered separate from that content. Such sections are often represented as sidebars in printed typography. </a:t>
            </a:r>
          </a:p>
        </p:txBody>
      </p:sp>
    </p:spTree>
    <p:extLst>
      <p:ext uri="{BB962C8B-B14F-4D97-AF65-F5344CB8AC3E}">
        <p14:creationId xmlns:p14="http://schemas.microsoft.com/office/powerpoint/2010/main" val="3434611057"/>
      </p:ext>
    </p:extLst>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Sectioning Content Elements: Example</a:t>
            </a:r>
          </a:p>
        </p:txBody>
      </p:sp>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102797" y="990600"/>
            <a:ext cx="5319406" cy="5334000"/>
          </a:xfrm>
        </p:spPr>
      </p:pic>
      <p:sp>
        <p:nvSpPr>
          <p:cNvPr id="5" name="Right Brace 4"/>
          <p:cNvSpPr/>
          <p:nvPr/>
        </p:nvSpPr>
        <p:spPr bwMode="auto">
          <a:xfrm>
            <a:off x="7391400" y="3733800"/>
            <a:ext cx="304800" cy="1295400"/>
          </a:xfrm>
          <a:prstGeom prst="rightBrace">
            <a:avLst/>
          </a:prstGeom>
          <a:noFill/>
          <a:ln w="28575" cap="flat" cmpd="sng" algn="ctr">
            <a:solidFill>
              <a:schemeClr val="bg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bg2"/>
              </a:solidFill>
              <a:effectLst/>
              <a:latin typeface="Arial" pitchFamily="34" charset="0"/>
              <a:ea typeface="ＭＳ Ｐゴシック"/>
              <a:cs typeface="ＭＳ Ｐゴシック"/>
            </a:endParaRPr>
          </a:p>
        </p:txBody>
      </p:sp>
      <p:sp>
        <p:nvSpPr>
          <p:cNvPr id="9" name="Right Brace 8"/>
          <p:cNvSpPr/>
          <p:nvPr/>
        </p:nvSpPr>
        <p:spPr bwMode="auto">
          <a:xfrm>
            <a:off x="7378995" y="5082363"/>
            <a:ext cx="304800" cy="1295400"/>
          </a:xfrm>
          <a:prstGeom prst="rightBrace">
            <a:avLst/>
          </a:prstGeom>
          <a:noFill/>
          <a:ln w="28575" cap="flat" cmpd="sng" algn="ctr">
            <a:solidFill>
              <a:schemeClr val="bg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bg2"/>
              </a:solidFill>
              <a:effectLst/>
              <a:latin typeface="Arial" pitchFamily="34" charset="0"/>
              <a:ea typeface="ＭＳ Ｐゴシック"/>
              <a:cs typeface="ＭＳ Ｐゴシック"/>
            </a:endParaRPr>
          </a:p>
        </p:txBody>
      </p:sp>
      <p:sp>
        <p:nvSpPr>
          <p:cNvPr id="10" name="Right Brace 9"/>
          <p:cNvSpPr/>
          <p:nvPr/>
        </p:nvSpPr>
        <p:spPr bwMode="auto">
          <a:xfrm rot="10800000">
            <a:off x="1764266" y="1758951"/>
            <a:ext cx="304799" cy="304800"/>
          </a:xfrm>
          <a:prstGeom prst="rightBrace">
            <a:avLst/>
          </a:prstGeom>
          <a:noFill/>
          <a:ln w="28575" cap="flat" cmpd="sng" algn="ctr">
            <a:solidFill>
              <a:schemeClr val="bg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bg2"/>
              </a:solidFill>
              <a:effectLst/>
              <a:latin typeface="Arial" pitchFamily="34" charset="0"/>
              <a:ea typeface="ＭＳ Ｐゴシック"/>
              <a:cs typeface="ＭＳ Ｐゴシック"/>
            </a:endParaRPr>
          </a:p>
        </p:txBody>
      </p:sp>
      <p:sp>
        <p:nvSpPr>
          <p:cNvPr id="11" name="Right Brace 10"/>
          <p:cNvSpPr/>
          <p:nvPr/>
        </p:nvSpPr>
        <p:spPr bwMode="auto">
          <a:xfrm rot="10800000">
            <a:off x="1910316" y="5181600"/>
            <a:ext cx="304800" cy="990600"/>
          </a:xfrm>
          <a:prstGeom prst="rightBrace">
            <a:avLst/>
          </a:prstGeom>
          <a:noFill/>
          <a:ln w="28575" cap="flat" cmpd="sng" algn="ctr">
            <a:solidFill>
              <a:schemeClr val="bg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bg2"/>
              </a:solidFill>
              <a:effectLst/>
              <a:latin typeface="Arial" pitchFamily="34" charset="0"/>
              <a:ea typeface="ＭＳ Ｐゴシック"/>
              <a:cs typeface="ＭＳ Ｐゴシック"/>
            </a:endParaRPr>
          </a:p>
        </p:txBody>
      </p:sp>
      <p:sp>
        <p:nvSpPr>
          <p:cNvPr id="12" name="Right Brace 11"/>
          <p:cNvSpPr/>
          <p:nvPr/>
        </p:nvSpPr>
        <p:spPr bwMode="auto">
          <a:xfrm rot="10800000">
            <a:off x="1910317" y="3962400"/>
            <a:ext cx="304800" cy="1143000"/>
          </a:xfrm>
          <a:prstGeom prst="rightBrace">
            <a:avLst/>
          </a:prstGeom>
          <a:noFill/>
          <a:ln w="28575" cap="flat" cmpd="sng" algn="ctr">
            <a:solidFill>
              <a:schemeClr val="bg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bg2"/>
              </a:solidFill>
              <a:effectLst/>
              <a:latin typeface="Arial" pitchFamily="34" charset="0"/>
              <a:ea typeface="ＭＳ Ｐゴシック"/>
              <a:cs typeface="ＭＳ Ｐゴシック"/>
            </a:endParaRPr>
          </a:p>
        </p:txBody>
      </p:sp>
      <p:sp>
        <p:nvSpPr>
          <p:cNvPr id="13" name="Right Brace 12"/>
          <p:cNvSpPr/>
          <p:nvPr/>
        </p:nvSpPr>
        <p:spPr bwMode="auto">
          <a:xfrm rot="10800000">
            <a:off x="990600" y="3733800"/>
            <a:ext cx="304800" cy="2743200"/>
          </a:xfrm>
          <a:prstGeom prst="rightBrace">
            <a:avLst/>
          </a:prstGeom>
          <a:noFill/>
          <a:ln w="28575" cap="flat" cmpd="sng" algn="ctr">
            <a:solidFill>
              <a:schemeClr val="bg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bg2"/>
              </a:solidFill>
              <a:effectLst/>
              <a:latin typeface="Arial" pitchFamily="34" charset="0"/>
              <a:ea typeface="ＭＳ Ｐゴシック"/>
              <a:cs typeface="ＭＳ Ｐゴシック"/>
            </a:endParaRPr>
          </a:p>
        </p:txBody>
      </p:sp>
      <p:sp>
        <p:nvSpPr>
          <p:cNvPr id="14" name="TextBox 13"/>
          <p:cNvSpPr txBox="1"/>
          <p:nvPr/>
        </p:nvSpPr>
        <p:spPr>
          <a:xfrm rot="16200000">
            <a:off x="-42386" y="4936123"/>
            <a:ext cx="1644640" cy="338554"/>
          </a:xfrm>
          <a:prstGeom prst="rect">
            <a:avLst/>
          </a:prstGeom>
          <a:noFill/>
        </p:spPr>
        <p:txBody>
          <a:bodyPr wrap="square" rtlCol="0">
            <a:spAutoFit/>
          </a:bodyPr>
          <a:lstStyle/>
          <a:p>
            <a:r>
              <a:rPr lang="en-US" sz="1600" b="1" dirty="0"/>
              <a:t>Section</a:t>
            </a:r>
          </a:p>
        </p:txBody>
      </p:sp>
      <p:sp>
        <p:nvSpPr>
          <p:cNvPr id="15" name="TextBox 14"/>
          <p:cNvSpPr txBox="1"/>
          <p:nvPr/>
        </p:nvSpPr>
        <p:spPr>
          <a:xfrm rot="16200000">
            <a:off x="1083199" y="4364623"/>
            <a:ext cx="1317620" cy="338554"/>
          </a:xfrm>
          <a:prstGeom prst="rect">
            <a:avLst/>
          </a:prstGeom>
          <a:noFill/>
        </p:spPr>
        <p:txBody>
          <a:bodyPr wrap="square" rtlCol="0">
            <a:spAutoFit/>
          </a:bodyPr>
          <a:lstStyle/>
          <a:p>
            <a:r>
              <a:rPr lang="en-US" sz="1600" b="1" dirty="0"/>
              <a:t>Article</a:t>
            </a:r>
          </a:p>
        </p:txBody>
      </p:sp>
      <p:sp>
        <p:nvSpPr>
          <p:cNvPr id="17" name="TextBox 16"/>
          <p:cNvSpPr txBox="1"/>
          <p:nvPr/>
        </p:nvSpPr>
        <p:spPr>
          <a:xfrm rot="16200000">
            <a:off x="1082229" y="5560786"/>
            <a:ext cx="1317620" cy="338554"/>
          </a:xfrm>
          <a:prstGeom prst="rect">
            <a:avLst/>
          </a:prstGeom>
          <a:noFill/>
        </p:spPr>
        <p:txBody>
          <a:bodyPr wrap="square" rtlCol="0">
            <a:spAutoFit/>
          </a:bodyPr>
          <a:lstStyle/>
          <a:p>
            <a:r>
              <a:rPr lang="en-US" sz="1600" b="1" dirty="0"/>
              <a:t>Article</a:t>
            </a:r>
          </a:p>
        </p:txBody>
      </p:sp>
      <p:sp>
        <p:nvSpPr>
          <p:cNvPr id="18" name="TextBox 17"/>
          <p:cNvSpPr txBox="1"/>
          <p:nvPr/>
        </p:nvSpPr>
        <p:spPr>
          <a:xfrm rot="5400000">
            <a:off x="7252028" y="4223333"/>
            <a:ext cx="1317620" cy="338554"/>
          </a:xfrm>
          <a:prstGeom prst="rect">
            <a:avLst/>
          </a:prstGeom>
          <a:noFill/>
        </p:spPr>
        <p:txBody>
          <a:bodyPr wrap="square" rtlCol="0">
            <a:spAutoFit/>
          </a:bodyPr>
          <a:lstStyle/>
          <a:p>
            <a:r>
              <a:rPr lang="en-US" sz="1600" b="1" dirty="0"/>
              <a:t>Section</a:t>
            </a:r>
          </a:p>
        </p:txBody>
      </p:sp>
      <p:sp>
        <p:nvSpPr>
          <p:cNvPr id="19" name="TextBox 18"/>
          <p:cNvSpPr txBox="1"/>
          <p:nvPr/>
        </p:nvSpPr>
        <p:spPr>
          <a:xfrm rot="5400000">
            <a:off x="7259610" y="5560786"/>
            <a:ext cx="1317620" cy="338554"/>
          </a:xfrm>
          <a:prstGeom prst="rect">
            <a:avLst/>
          </a:prstGeom>
          <a:noFill/>
        </p:spPr>
        <p:txBody>
          <a:bodyPr wrap="square" rtlCol="0">
            <a:spAutoFit/>
          </a:bodyPr>
          <a:lstStyle/>
          <a:p>
            <a:r>
              <a:rPr lang="en-US" sz="1600" b="1" dirty="0"/>
              <a:t>Section</a:t>
            </a:r>
          </a:p>
        </p:txBody>
      </p:sp>
      <p:sp>
        <p:nvSpPr>
          <p:cNvPr id="20" name="TextBox 19"/>
          <p:cNvSpPr txBox="1"/>
          <p:nvPr/>
        </p:nvSpPr>
        <p:spPr>
          <a:xfrm rot="16200000">
            <a:off x="749442" y="1742074"/>
            <a:ext cx="1644640" cy="338554"/>
          </a:xfrm>
          <a:prstGeom prst="rect">
            <a:avLst/>
          </a:prstGeom>
          <a:noFill/>
        </p:spPr>
        <p:txBody>
          <a:bodyPr wrap="square" rtlCol="0">
            <a:spAutoFit/>
          </a:bodyPr>
          <a:lstStyle/>
          <a:p>
            <a:r>
              <a:rPr lang="en-US" sz="1600" b="1" dirty="0"/>
              <a:t>Nav</a:t>
            </a:r>
          </a:p>
        </p:txBody>
      </p:sp>
    </p:spTree>
    <p:extLst>
      <p:ext uri="{BB962C8B-B14F-4D97-AF65-F5344CB8AC3E}">
        <p14:creationId xmlns:p14="http://schemas.microsoft.com/office/powerpoint/2010/main" val="2139137767"/>
      </p:ext>
    </p:extLst>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Headings</a:t>
            </a:r>
            <a:endParaRPr lang="en-IN" dirty="0"/>
          </a:p>
        </p:txBody>
      </p:sp>
      <p:sp>
        <p:nvSpPr>
          <p:cNvPr id="3" name="Content Placeholder 2"/>
          <p:cNvSpPr>
            <a:spLocks noGrp="1"/>
          </p:cNvSpPr>
          <p:nvPr>
            <p:ph sz="quarter" idx="10"/>
          </p:nvPr>
        </p:nvSpPr>
        <p:spPr>
          <a:xfrm>
            <a:off x="533400" y="990600"/>
            <a:ext cx="4758680" cy="5334000"/>
          </a:xfrm>
        </p:spPr>
        <p:txBody>
          <a:bodyPr>
            <a:normAutofit fontScale="85000" lnSpcReduction="10000"/>
          </a:bodyPr>
          <a:lstStyle/>
          <a:p>
            <a:pPr algn="just"/>
            <a:r>
              <a:rPr lang="en-US" b="1" dirty="0"/>
              <a:t>h1,h2,h3,h4,h5,h6 elements</a:t>
            </a:r>
            <a:endParaRPr lang="en-IN" b="1" dirty="0"/>
          </a:p>
          <a:p>
            <a:pPr lvl="1" algn="just"/>
            <a:r>
              <a:rPr lang="en-IN" dirty="0"/>
              <a:t>These elements represent headings for their sections.</a:t>
            </a:r>
          </a:p>
          <a:p>
            <a:pPr lvl="1" algn="just"/>
            <a:endParaRPr lang="en-IN" dirty="0"/>
          </a:p>
          <a:p>
            <a:pPr lvl="1" algn="just"/>
            <a:r>
              <a:rPr lang="en-IN" dirty="0"/>
              <a:t>These elements have a </a:t>
            </a:r>
            <a:r>
              <a:rPr lang="en-IN" i="1" dirty="0"/>
              <a:t>rank</a:t>
            </a:r>
            <a:r>
              <a:rPr lang="en-IN" dirty="0"/>
              <a:t> given by the number in their name.</a:t>
            </a:r>
          </a:p>
          <a:p>
            <a:pPr lvl="1" algn="just"/>
            <a:endParaRPr lang="en-IN" dirty="0"/>
          </a:p>
          <a:p>
            <a:pPr lvl="1" algn="just"/>
            <a:r>
              <a:rPr lang="en-IN" dirty="0"/>
              <a:t>The h1 element is said to have the highest rank, the h6 element has the lowest rank, and two elements with the same name have equal rank.</a:t>
            </a:r>
          </a:p>
          <a:p>
            <a:pPr lvl="1" algn="just"/>
            <a:endParaRPr lang="en-IN" dirty="0"/>
          </a:p>
          <a:p>
            <a:pPr lvl="1" algn="just"/>
            <a:r>
              <a:rPr lang="en-IN" dirty="0"/>
              <a:t>The first element of heading content in an element of sectioning content represents the heading for that section.</a:t>
            </a:r>
          </a:p>
          <a:p>
            <a:pPr lvl="1" algn="just"/>
            <a:endParaRPr lang="en-IN" dirty="0"/>
          </a:p>
          <a:p>
            <a:pPr lvl="1" algn="just"/>
            <a:r>
              <a:rPr lang="en-IN" dirty="0"/>
              <a:t>Subsequent headings of equal or higher rank start new (implied) sections, headings of lower rank start implied subsections that are part of the previous one.</a:t>
            </a:r>
          </a:p>
          <a:p>
            <a:pPr lvl="1" algn="just"/>
            <a:endParaRPr lang="en-IN" dirty="0"/>
          </a:p>
          <a:p>
            <a:pPr lvl="1" algn="just"/>
            <a:r>
              <a:rPr lang="en-IN" dirty="0"/>
              <a:t>In both cases, the element represents the heading of the implied section.</a:t>
            </a:r>
          </a:p>
          <a:p>
            <a:pPr lvl="1" algn="just"/>
            <a:endParaRPr lang="en-IN" dirty="0"/>
          </a:p>
          <a:p>
            <a:pPr lvl="1" algn="just"/>
            <a:r>
              <a:rPr lang="en-IN" dirty="0"/>
              <a:t>Sections may contain headings of any rank, but authors are strongly encouraged to either use only h1 elements, or to use elements of the appropriate rank for the section's nesting level.</a:t>
            </a:r>
          </a:p>
          <a:p>
            <a:pPr lvl="1" algn="just"/>
            <a:endParaRPr lang="en-IN" dirty="0"/>
          </a:p>
          <a:p>
            <a:endParaRPr lang="en-US" dirty="0"/>
          </a:p>
          <a:p>
            <a:endParaRPr lang="en-IN" dirty="0"/>
          </a:p>
        </p:txBody>
      </p:sp>
    </p:spTree>
    <p:extLst>
      <p:ext uri="{BB962C8B-B14F-4D97-AF65-F5344CB8AC3E}">
        <p14:creationId xmlns:p14="http://schemas.microsoft.com/office/powerpoint/2010/main" val="2504176949"/>
      </p:ext>
    </p:extLst>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Headings</a:t>
            </a:r>
            <a:endParaRPr lang="en-IN" dirty="0"/>
          </a:p>
        </p:txBody>
      </p:sp>
      <p:sp>
        <p:nvSpPr>
          <p:cNvPr id="3" name="Content Placeholder 2"/>
          <p:cNvSpPr>
            <a:spLocks noGrp="1"/>
          </p:cNvSpPr>
          <p:nvPr>
            <p:ph sz="quarter" idx="10"/>
          </p:nvPr>
        </p:nvSpPr>
        <p:spPr>
          <a:xfrm>
            <a:off x="533400" y="990600"/>
            <a:ext cx="4471467" cy="5334000"/>
          </a:xfrm>
        </p:spPr>
        <p:txBody>
          <a:bodyPr/>
          <a:lstStyle/>
          <a:p>
            <a:pPr lvl="1" algn="just"/>
            <a:r>
              <a:rPr lang="en-IN" dirty="0"/>
              <a:t>Authors are also encouraged to explicitly wrap sections in elements of sectioning content, instead of relying on the implicit sections generated by having multiple headings in one element of sectioning content.</a:t>
            </a:r>
          </a:p>
          <a:p>
            <a:pPr lvl="1" algn="just"/>
            <a:endParaRPr lang="en-IN" dirty="0"/>
          </a:p>
          <a:p>
            <a:pPr lvl="1" algn="just"/>
            <a:r>
              <a:rPr lang="en-IN" dirty="0"/>
              <a:t>Both the code snippets provided on the right, will generate a similar structure, but according to the last point, authors are encouraged to use the snippet shown at the bottom.</a:t>
            </a:r>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6360" y="356871"/>
            <a:ext cx="3384377" cy="3212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descr="C:\Users\iahmad\AppData\Local\Temp\SNAGHTML3ce95ed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0597" y="3573016"/>
            <a:ext cx="3360140" cy="313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010185"/>
      </p:ext>
    </p:extLst>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Headings</a:t>
            </a:r>
            <a:endParaRPr lang="en-IN" dirty="0"/>
          </a:p>
        </p:txBody>
      </p:sp>
      <p:sp>
        <p:nvSpPr>
          <p:cNvPr id="3" name="Content Placeholder 2"/>
          <p:cNvSpPr>
            <a:spLocks noGrp="1"/>
          </p:cNvSpPr>
          <p:nvPr>
            <p:ph sz="quarter" idx="10"/>
          </p:nvPr>
        </p:nvSpPr>
        <p:spPr>
          <a:xfrm>
            <a:off x="533400" y="990600"/>
            <a:ext cx="5622776" cy="5334000"/>
          </a:xfrm>
        </p:spPr>
        <p:txBody>
          <a:bodyPr>
            <a:normAutofit/>
          </a:bodyPr>
          <a:lstStyle/>
          <a:p>
            <a:pPr algn="just"/>
            <a:r>
              <a:rPr lang="en-US" b="1" dirty="0" err="1"/>
              <a:t>hgroup</a:t>
            </a:r>
            <a:endParaRPr lang="en-US" b="1" dirty="0"/>
          </a:p>
          <a:p>
            <a:pPr lvl="1" algn="just"/>
            <a:r>
              <a:rPr lang="en-IN" dirty="0"/>
              <a:t>The </a:t>
            </a:r>
            <a:r>
              <a:rPr lang="en-IN" dirty="0" err="1"/>
              <a:t>hgroup</a:t>
            </a:r>
            <a:r>
              <a:rPr lang="en-IN" dirty="0"/>
              <a:t> element represents the heading of a section.</a:t>
            </a:r>
          </a:p>
          <a:p>
            <a:pPr lvl="1" algn="just"/>
            <a:endParaRPr lang="en-IN" dirty="0"/>
          </a:p>
          <a:p>
            <a:pPr lvl="1" algn="just"/>
            <a:r>
              <a:rPr lang="en-IN" dirty="0"/>
              <a:t>The element is used to group a set of h1–h6 elements when the heading has multiple levels, such as subheadings, alternative titles, or taglines.</a:t>
            </a:r>
          </a:p>
          <a:p>
            <a:pPr lvl="1" algn="just"/>
            <a:endParaRPr lang="en-IN" dirty="0"/>
          </a:p>
          <a:p>
            <a:pPr lvl="1" algn="just"/>
            <a:r>
              <a:rPr lang="en-IN" dirty="0"/>
              <a:t>Other elements of heading content in the </a:t>
            </a:r>
            <a:r>
              <a:rPr lang="en-IN" dirty="0" err="1"/>
              <a:t>hgroup</a:t>
            </a:r>
            <a:r>
              <a:rPr lang="en-IN" dirty="0"/>
              <a:t> element indicate subheadings or subtitles.</a:t>
            </a:r>
          </a:p>
          <a:p>
            <a:pPr lvl="1" algn="just"/>
            <a:endParaRPr lang="en-IN" dirty="0"/>
          </a:p>
          <a:p>
            <a:pPr lvl="1" algn="just"/>
            <a:r>
              <a:rPr lang="en-IN" dirty="0"/>
              <a:t>The rank of an </a:t>
            </a:r>
            <a:r>
              <a:rPr lang="en-IN" dirty="0" err="1"/>
              <a:t>hgroup</a:t>
            </a:r>
            <a:r>
              <a:rPr lang="en-IN" dirty="0"/>
              <a:t> element is the rank of the highest-ranked h1–h6 element descendant of the </a:t>
            </a:r>
            <a:r>
              <a:rPr lang="en-IN" dirty="0" err="1"/>
              <a:t>hgroup</a:t>
            </a:r>
            <a:r>
              <a:rPr lang="en-IN" dirty="0"/>
              <a:t> element, if there are any such elements, or otherwise the same as for an h1 element (the highest rank).</a:t>
            </a:r>
          </a:p>
          <a:p>
            <a:pPr lvl="1" algn="just"/>
            <a:endParaRPr lang="en-US" b="1" dirty="0"/>
          </a:p>
          <a:p>
            <a:pPr lvl="1" algn="just"/>
            <a:r>
              <a:rPr lang="en-US" dirty="0"/>
              <a:t>Suppose to a main heading we want to add a tagline, but we do not wish to create a separate section, in such a case we could use </a:t>
            </a:r>
            <a:r>
              <a:rPr lang="en-US" dirty="0" err="1"/>
              <a:t>hgroup</a:t>
            </a:r>
            <a:r>
              <a:rPr lang="en-US" dirty="0"/>
              <a:t>.</a:t>
            </a:r>
          </a:p>
          <a:p>
            <a:pPr lvl="1" algn="just"/>
            <a:endParaRPr lang="en-US" dirty="0"/>
          </a:p>
          <a:p>
            <a:pPr lvl="1" algn="just"/>
            <a:r>
              <a:rPr lang="en-US" dirty="0"/>
              <a:t>If headings(h1-h6) are grouped in a </a:t>
            </a:r>
            <a:r>
              <a:rPr lang="en-US" dirty="0" err="1"/>
              <a:t>hgroup</a:t>
            </a:r>
            <a:r>
              <a:rPr lang="en-US" dirty="0"/>
              <a:t>, only one section is created for all the headings in that </a:t>
            </a:r>
            <a:r>
              <a:rPr lang="en-US" dirty="0" err="1"/>
              <a:t>hgroup</a:t>
            </a:r>
            <a:r>
              <a:rPr lang="en-US" dirty="0"/>
              <a:t>.</a:t>
            </a:r>
          </a:p>
          <a:p>
            <a:pPr lvl="1" algn="just"/>
            <a:endParaRPr lang="en-US" dirty="0"/>
          </a:p>
          <a:p>
            <a:pPr lvl="1" algn="just"/>
            <a:r>
              <a:rPr lang="en-US" dirty="0"/>
              <a:t>If headings(h1-h6) are not grouped within a </a:t>
            </a:r>
            <a:r>
              <a:rPr lang="en-US" dirty="0" err="1"/>
              <a:t>hgroup</a:t>
            </a:r>
            <a:r>
              <a:rPr lang="en-US" dirty="0"/>
              <a:t>, each heading creates its own section. </a:t>
            </a:r>
          </a:p>
          <a:p>
            <a:pPr lvl="1"/>
            <a:endParaRPr lang="en-IN" dirty="0"/>
          </a:p>
        </p:txBody>
      </p:sp>
    </p:spTree>
    <p:extLst>
      <p:ext uri="{BB962C8B-B14F-4D97-AF65-F5344CB8AC3E}">
        <p14:creationId xmlns:p14="http://schemas.microsoft.com/office/powerpoint/2010/main" val="1653481023"/>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solidFill>
                  <a:schemeClr val="tx1"/>
                </a:solidFill>
              </a:rPr>
              <a:t>Introduction</a:t>
            </a:r>
          </a:p>
        </p:txBody>
      </p:sp>
      <p:sp>
        <p:nvSpPr>
          <p:cNvPr id="5" name="Text Placeholder 4"/>
          <p:cNvSpPr>
            <a:spLocks noGrp="1"/>
          </p:cNvSpPr>
          <p:nvPr>
            <p:ph type="body" sz="quarter" idx="11"/>
          </p:nvPr>
        </p:nvSpPr>
        <p:spPr/>
        <p:txBody>
          <a:bodyPr/>
          <a:lstStyle/>
          <a:p>
            <a:endParaRPr lang="en-US" dirty="0">
              <a:solidFill>
                <a:schemeClr val="tx1"/>
              </a:solidFill>
            </a:endParaRPr>
          </a:p>
        </p:txBody>
      </p:sp>
    </p:spTree>
    <p:extLst>
      <p:ext uri="{BB962C8B-B14F-4D97-AF65-F5344CB8AC3E}">
        <p14:creationId xmlns:p14="http://schemas.microsoft.com/office/powerpoint/2010/main" val="3943248886"/>
      </p:ext>
    </p:extLst>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Headings</a:t>
            </a:r>
          </a:p>
        </p:txBody>
      </p:sp>
      <p:sp>
        <p:nvSpPr>
          <p:cNvPr id="3" name="Content Placeholder 2"/>
          <p:cNvSpPr>
            <a:spLocks noGrp="1"/>
          </p:cNvSpPr>
          <p:nvPr>
            <p:ph sz="quarter" idx="10"/>
          </p:nvPr>
        </p:nvSpPr>
        <p:spPr>
          <a:xfrm>
            <a:off x="533400" y="990600"/>
            <a:ext cx="4758680" cy="5334000"/>
          </a:xfrm>
        </p:spPr>
        <p:txBody>
          <a:bodyPr/>
          <a:lstStyle/>
          <a:p>
            <a:r>
              <a:rPr lang="en-US" b="1" dirty="0" err="1"/>
              <a:t>hgroup</a:t>
            </a:r>
            <a:endParaRPr lang="en-US" b="1" dirty="0"/>
          </a:p>
          <a:p>
            <a:pPr lvl="1" algn="just"/>
            <a:r>
              <a:rPr lang="en-US" dirty="0"/>
              <a:t>In the given code snippet, within the body of the document, three sections are created, one each for Athos, </a:t>
            </a:r>
            <a:r>
              <a:rPr lang="en-US" dirty="0" err="1"/>
              <a:t>Aramis</a:t>
            </a:r>
            <a:r>
              <a:rPr lang="en-US" dirty="0"/>
              <a:t> and </a:t>
            </a:r>
            <a:r>
              <a:rPr lang="en-US" dirty="0" err="1"/>
              <a:t>Porthos</a:t>
            </a:r>
            <a:r>
              <a:rPr lang="en-US" dirty="0"/>
              <a:t>.</a:t>
            </a:r>
          </a:p>
          <a:p>
            <a:pPr lvl="1" algn="just"/>
            <a:endParaRPr lang="en-US" dirty="0"/>
          </a:p>
          <a:p>
            <a:pPr lvl="1" algn="just"/>
            <a:r>
              <a:rPr lang="en-US" dirty="0"/>
              <a:t>“Simply the best”, a tagline for “Athos” is not a separate section because it is grouped within a </a:t>
            </a:r>
            <a:r>
              <a:rPr lang="en-US" dirty="0" err="1"/>
              <a:t>hgroup</a:t>
            </a:r>
            <a:r>
              <a:rPr lang="en-US" dirty="0"/>
              <a:t>. </a:t>
            </a:r>
          </a:p>
          <a:p>
            <a:endParaRPr lang="en-US" dirty="0"/>
          </a:p>
          <a:p>
            <a:endParaRPr lang="en-US" dirty="0"/>
          </a:p>
        </p:txBody>
      </p:sp>
      <p:pic>
        <p:nvPicPr>
          <p:cNvPr id="2050" name="Picture 2" descr="C:\Users\iahmad\AppData\Local\Temp\SNAGHTML89d2b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1347788"/>
            <a:ext cx="3088382" cy="2801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496998"/>
      </p:ext>
    </p:extLst>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Best Practices</a:t>
            </a:r>
          </a:p>
        </p:txBody>
      </p:sp>
      <p:sp>
        <p:nvSpPr>
          <p:cNvPr id="3" name="Content Placeholder 2"/>
          <p:cNvSpPr>
            <a:spLocks noGrp="1"/>
          </p:cNvSpPr>
          <p:nvPr>
            <p:ph sz="quarter" idx="10"/>
          </p:nvPr>
        </p:nvSpPr>
        <p:spPr/>
        <p:txBody>
          <a:bodyPr/>
          <a:lstStyle/>
          <a:p>
            <a:r>
              <a:rPr lang="en-US" dirty="0"/>
              <a:t> All pages </a:t>
            </a:r>
            <a:r>
              <a:rPr lang="en-US" b="1" dirty="0"/>
              <a:t>MUST</a:t>
            </a:r>
            <a:r>
              <a:rPr lang="en-US" dirty="0"/>
              <a:t> use heading elements.</a:t>
            </a:r>
          </a:p>
          <a:p>
            <a:endParaRPr lang="en-US" dirty="0"/>
          </a:p>
          <a:p>
            <a:r>
              <a:rPr lang="en-US" dirty="0"/>
              <a:t>Heading elements </a:t>
            </a:r>
            <a:r>
              <a:rPr lang="en-US" b="1" dirty="0"/>
              <a:t>MUST</a:t>
            </a:r>
            <a:r>
              <a:rPr lang="en-US" dirty="0"/>
              <a:t> convey the structure of the document, rather than the editorial emphasis of its content.</a:t>
            </a:r>
          </a:p>
          <a:p>
            <a:endParaRPr lang="en-US" dirty="0"/>
          </a:p>
          <a:p>
            <a:r>
              <a:rPr lang="en-US" dirty="0"/>
              <a:t> Heading elements </a:t>
            </a:r>
            <a:r>
              <a:rPr lang="en-US" b="1" dirty="0"/>
              <a:t>MUST</a:t>
            </a:r>
            <a:r>
              <a:rPr lang="en-US" dirty="0"/>
              <a:t> be ordered hierarchically.</a:t>
            </a:r>
          </a:p>
          <a:p>
            <a:endParaRPr lang="en-US" dirty="0"/>
          </a:p>
          <a:p>
            <a:r>
              <a:rPr lang="en-US" dirty="0"/>
              <a:t>Headings </a:t>
            </a:r>
            <a:r>
              <a:rPr lang="en-US" b="1" dirty="0"/>
              <a:t>SHOULD</a:t>
            </a:r>
            <a:r>
              <a:rPr lang="en-US" dirty="0"/>
              <a:t> be followed by further content, e.g.</a:t>
            </a:r>
          </a:p>
          <a:p>
            <a:pPr lvl="1"/>
            <a:r>
              <a:rPr lang="en-US" dirty="0"/>
              <a:t>&lt;h3&gt;Title&lt;/h3&gt; &lt;p&gt;Text text&lt;/p&gt;</a:t>
            </a:r>
          </a:p>
          <a:p>
            <a:endParaRPr lang="en-US" dirty="0"/>
          </a:p>
          <a:p>
            <a:r>
              <a:rPr lang="en-US" dirty="0"/>
              <a:t>Headings </a:t>
            </a:r>
            <a:r>
              <a:rPr lang="en-US" b="1" dirty="0"/>
              <a:t>SHOULD NOT</a:t>
            </a:r>
            <a:r>
              <a:rPr lang="en-US" dirty="0"/>
              <a:t> be treated as 'standalone' content.</a:t>
            </a:r>
          </a:p>
          <a:p>
            <a:endParaRPr lang="en-US" dirty="0"/>
          </a:p>
          <a:p>
            <a:r>
              <a:rPr lang="en-US" dirty="0"/>
              <a:t> Headings </a:t>
            </a:r>
            <a:r>
              <a:rPr lang="en-US" b="1" dirty="0"/>
              <a:t>MUST NOT</a:t>
            </a:r>
            <a:r>
              <a:rPr lang="en-US" dirty="0"/>
              <a:t> have a consecutive series of same level headings without content between each e.g.</a:t>
            </a:r>
          </a:p>
          <a:p>
            <a:pPr lvl="1"/>
            <a:r>
              <a:rPr lang="en-US" dirty="0"/>
              <a:t>&lt;h3&gt;Title&lt;/h3&gt;</a:t>
            </a:r>
          </a:p>
          <a:p>
            <a:pPr marL="233362" lvl="1" indent="0">
              <a:buNone/>
            </a:pPr>
            <a:r>
              <a:rPr lang="en-US" dirty="0"/>
              <a:t>      &lt;h3&gt;Title&lt;/h3&gt;</a:t>
            </a:r>
          </a:p>
          <a:p>
            <a:pPr marL="0" indent="0">
              <a:buNone/>
            </a:pPr>
            <a:endParaRPr lang="en-US" dirty="0"/>
          </a:p>
          <a:p>
            <a:r>
              <a:rPr lang="en-US" dirty="0"/>
              <a:t>Headings </a:t>
            </a:r>
            <a:r>
              <a:rPr lang="en-US" b="1" dirty="0"/>
              <a:t>MAY</a:t>
            </a:r>
            <a:r>
              <a:rPr lang="en-US" dirty="0"/>
              <a:t> have sequential headings (without content between each) to specify hierarchy. </a:t>
            </a:r>
          </a:p>
          <a:p>
            <a:endParaRPr lang="en-US" dirty="0"/>
          </a:p>
          <a:p>
            <a:r>
              <a:rPr lang="en-US" dirty="0"/>
              <a:t>There </a:t>
            </a:r>
            <a:r>
              <a:rPr lang="en-US" b="1" dirty="0"/>
              <a:t>MUST</a:t>
            </a:r>
            <a:r>
              <a:rPr lang="en-US" dirty="0"/>
              <a:t> be one, and only one H1 per page.</a:t>
            </a:r>
          </a:p>
          <a:p>
            <a:endParaRPr lang="en-US" dirty="0"/>
          </a:p>
          <a:p>
            <a:endParaRPr lang="en-US" dirty="0"/>
          </a:p>
          <a:p>
            <a:endParaRPr lang="en-US" dirty="0"/>
          </a:p>
        </p:txBody>
      </p:sp>
    </p:spTree>
    <p:extLst>
      <p:ext uri="{BB962C8B-B14F-4D97-AF65-F5344CB8AC3E}">
        <p14:creationId xmlns:p14="http://schemas.microsoft.com/office/powerpoint/2010/main" val="265369708"/>
      </p:ext>
    </p:extLst>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Header and Footer</a:t>
            </a:r>
            <a:endParaRPr lang="en-IN" dirty="0"/>
          </a:p>
        </p:txBody>
      </p:sp>
      <p:sp>
        <p:nvSpPr>
          <p:cNvPr id="3" name="Content Placeholder 2"/>
          <p:cNvSpPr>
            <a:spLocks noGrp="1"/>
          </p:cNvSpPr>
          <p:nvPr>
            <p:ph sz="quarter" idx="10"/>
          </p:nvPr>
        </p:nvSpPr>
        <p:spPr>
          <a:xfrm>
            <a:off x="533400" y="990600"/>
            <a:ext cx="7753376" cy="5510234"/>
          </a:xfrm>
        </p:spPr>
        <p:txBody>
          <a:bodyPr/>
          <a:lstStyle/>
          <a:p>
            <a:pPr algn="just"/>
            <a:r>
              <a:rPr lang="en-US" b="1" dirty="0"/>
              <a:t>header</a:t>
            </a:r>
          </a:p>
          <a:p>
            <a:pPr lvl="1" algn="just"/>
            <a:r>
              <a:rPr lang="en-IN" dirty="0"/>
              <a:t>The header element represents a group of introductory or navigational aids.</a:t>
            </a:r>
          </a:p>
          <a:p>
            <a:pPr lvl="1" algn="just"/>
            <a:endParaRPr lang="en-IN" dirty="0"/>
          </a:p>
          <a:p>
            <a:pPr lvl="1" algn="just"/>
            <a:r>
              <a:rPr lang="en-IN" dirty="0"/>
              <a:t>A header element is intended to usually contain the section's heading (an h1–h6 element or an </a:t>
            </a:r>
            <a:r>
              <a:rPr lang="en-IN" dirty="0" err="1"/>
              <a:t>hgroup</a:t>
            </a:r>
            <a:r>
              <a:rPr lang="en-IN" dirty="0"/>
              <a:t> element), but this is not required.</a:t>
            </a:r>
          </a:p>
          <a:p>
            <a:pPr lvl="1" algn="just"/>
            <a:endParaRPr lang="en-IN" dirty="0"/>
          </a:p>
          <a:p>
            <a:pPr lvl="1" algn="just"/>
            <a:r>
              <a:rPr lang="en-IN" dirty="0"/>
              <a:t>The header element can also be used to wrap a section's table of contents, a search form, or any relevant logos.</a:t>
            </a:r>
          </a:p>
          <a:p>
            <a:pPr lvl="1" algn="just"/>
            <a:endParaRPr lang="en-IN" dirty="0"/>
          </a:p>
          <a:p>
            <a:pPr lvl="1" algn="just"/>
            <a:r>
              <a:rPr lang="en-IN" dirty="0"/>
              <a:t>The header element is not </a:t>
            </a:r>
            <a:r>
              <a:rPr lang="en-IN" b="1" dirty="0"/>
              <a:t>sectioning content</a:t>
            </a:r>
            <a:r>
              <a:rPr lang="en-IN" dirty="0"/>
              <a:t>; it doesn't introduce a new section.</a:t>
            </a:r>
          </a:p>
          <a:p>
            <a:pPr marL="233362" lvl="1" indent="0" algn="just">
              <a:buNone/>
            </a:pPr>
            <a:endParaRPr lang="en-IN" b="1" dirty="0"/>
          </a:p>
          <a:p>
            <a:pPr algn="just"/>
            <a:r>
              <a:rPr lang="en-US" b="1" dirty="0"/>
              <a:t>footer</a:t>
            </a:r>
          </a:p>
          <a:p>
            <a:pPr lvl="1" algn="just"/>
            <a:r>
              <a:rPr lang="en-IN" dirty="0"/>
              <a:t>A footer typically contains information about its section such as who wrote it, links to related documents, copyright data, and the like.</a:t>
            </a:r>
          </a:p>
          <a:p>
            <a:pPr lvl="1" algn="just"/>
            <a:endParaRPr lang="en-IN" dirty="0"/>
          </a:p>
          <a:p>
            <a:pPr lvl="1" algn="just"/>
            <a:r>
              <a:rPr lang="en-IN" dirty="0"/>
              <a:t>Footers don't necessarily have to appear at the </a:t>
            </a:r>
            <a:r>
              <a:rPr lang="en-IN" i="1" dirty="0"/>
              <a:t>end</a:t>
            </a:r>
            <a:r>
              <a:rPr lang="en-IN" dirty="0"/>
              <a:t> of a section, though they usually do.</a:t>
            </a:r>
          </a:p>
          <a:p>
            <a:pPr lvl="1" algn="just"/>
            <a:endParaRPr lang="en-IN" dirty="0"/>
          </a:p>
          <a:p>
            <a:pPr lvl="1" algn="just"/>
            <a:r>
              <a:rPr lang="en-IN" dirty="0"/>
              <a:t>The footer element is not sectioning content; it doesn't introduce a new section.</a:t>
            </a:r>
            <a:endParaRPr lang="en-US" b="1" dirty="0"/>
          </a:p>
        </p:txBody>
      </p:sp>
    </p:spTree>
    <p:extLst>
      <p:ext uri="{BB962C8B-B14F-4D97-AF65-F5344CB8AC3E}">
        <p14:creationId xmlns:p14="http://schemas.microsoft.com/office/powerpoint/2010/main" val="3070292221"/>
      </p:ext>
    </p:extLst>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a:t>
            </a:r>
            <a:endParaRPr lang="en-IN" dirty="0"/>
          </a:p>
        </p:txBody>
      </p:sp>
      <p:sp>
        <p:nvSpPr>
          <p:cNvPr id="3" name="Content Placeholder 2"/>
          <p:cNvSpPr>
            <a:spLocks noGrp="1"/>
          </p:cNvSpPr>
          <p:nvPr>
            <p:ph sz="quarter" idx="10"/>
          </p:nvPr>
        </p:nvSpPr>
        <p:spPr>
          <a:xfrm>
            <a:off x="533400" y="990600"/>
            <a:ext cx="5895988" cy="5334000"/>
          </a:xfrm>
        </p:spPr>
        <p:txBody>
          <a:bodyPr/>
          <a:lstStyle/>
          <a:p>
            <a:pPr algn="just"/>
            <a:r>
              <a:rPr lang="en-US" b="1" dirty="0"/>
              <a:t>address</a:t>
            </a:r>
          </a:p>
          <a:p>
            <a:pPr lvl="1" algn="just"/>
            <a:r>
              <a:rPr lang="en-IN" dirty="0"/>
              <a:t>The address element represents the contact information for its nearest article or body element ancestor.</a:t>
            </a:r>
          </a:p>
          <a:p>
            <a:pPr lvl="1" algn="just"/>
            <a:endParaRPr lang="en-IN" dirty="0"/>
          </a:p>
          <a:p>
            <a:pPr lvl="1" algn="just"/>
            <a:r>
              <a:rPr lang="en-IN" dirty="0"/>
              <a:t>If that is the body element, then the contact information applies to the document as a whole.</a:t>
            </a:r>
          </a:p>
          <a:p>
            <a:pPr lvl="1" algn="just"/>
            <a:endParaRPr lang="en-IN" dirty="0"/>
          </a:p>
          <a:p>
            <a:pPr lvl="1" algn="just"/>
            <a:r>
              <a:rPr lang="en-IN" dirty="0"/>
              <a:t>The address element must not be used to represent arbitrary addresses (e.g. postal addresses), unless those addresses are in fact the relevant contact information. (The p element is the appropriate element for marking up postal addresses in general.)</a:t>
            </a:r>
          </a:p>
          <a:p>
            <a:pPr lvl="1" algn="just"/>
            <a:endParaRPr lang="en-IN" dirty="0"/>
          </a:p>
          <a:p>
            <a:pPr lvl="1" algn="just"/>
            <a:r>
              <a:rPr lang="en-IN" dirty="0"/>
              <a:t>The address element must not contain information other than contact information.</a:t>
            </a:r>
            <a:endParaRPr lang="en-US" b="1" dirty="0"/>
          </a:p>
          <a:p>
            <a:pPr lvl="2"/>
            <a:r>
              <a:rPr lang="en-IN" dirty="0"/>
              <a:t>For example, the following is </a:t>
            </a:r>
            <a:r>
              <a:rPr lang="en-IN" u="sng" dirty="0"/>
              <a:t>non-conforming</a:t>
            </a:r>
            <a:r>
              <a:rPr lang="en-IN" dirty="0"/>
              <a:t> use of the address element:</a:t>
            </a:r>
          </a:p>
          <a:p>
            <a:pPr lvl="2">
              <a:buNone/>
            </a:pPr>
            <a:r>
              <a:rPr lang="en-IN" dirty="0"/>
              <a:t>     &lt;ADDRESS&gt;Last Modified: 1999/12/24 23:37:50&lt;/ADDRESS&gt;</a:t>
            </a:r>
          </a:p>
          <a:p>
            <a:pPr lvl="1" algn="just"/>
            <a:r>
              <a:rPr lang="en-IN" dirty="0"/>
              <a:t>Typically, the address element would be included along with other information in a footer element.</a:t>
            </a:r>
          </a:p>
          <a:p>
            <a:pPr lvl="2">
              <a:buNone/>
            </a:pPr>
            <a:r>
              <a:rPr lang="en-IN" dirty="0"/>
              <a:t> </a:t>
            </a:r>
          </a:p>
          <a:p>
            <a:pPr lvl="2" algn="just"/>
            <a:endParaRPr lang="en-US" b="1" dirty="0"/>
          </a:p>
          <a:p>
            <a:pPr lvl="1" algn="just"/>
            <a:endParaRPr lang="en-US" b="1" dirty="0"/>
          </a:p>
          <a:p>
            <a:pPr>
              <a:buNone/>
            </a:pPr>
            <a:endParaRPr lang="en-IN" dirty="0"/>
          </a:p>
          <a:p>
            <a:endParaRPr lang="en-IN" dirty="0"/>
          </a:p>
        </p:txBody>
      </p:sp>
    </p:spTree>
    <p:extLst>
      <p:ext uri="{BB962C8B-B14F-4D97-AF65-F5344CB8AC3E}">
        <p14:creationId xmlns:p14="http://schemas.microsoft.com/office/powerpoint/2010/main" val="1603268477"/>
      </p:ext>
    </p:extLst>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Header and Footer: Example</a:t>
            </a:r>
          </a:p>
        </p:txBody>
      </p:sp>
      <p:pic>
        <p:nvPicPr>
          <p:cNvPr id="4" name="Picture 2" descr="C:\Users\iahmad\AppData\Local\Temp\SNAGHTML3cf12348.PNG"/>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tretch>
            <a:fillRect/>
          </a:stretch>
        </p:blipFill>
        <p:spPr bwMode="auto">
          <a:xfrm>
            <a:off x="1776785" y="1633790"/>
            <a:ext cx="5971429" cy="4047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076481"/>
      </p:ext>
    </p:extLst>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sz="quarter" idx="10"/>
          </p:nvPr>
        </p:nvSpPr>
        <p:spPr>
          <a:xfrm>
            <a:off x="533400" y="990600"/>
            <a:ext cx="3246512" cy="5334000"/>
          </a:xfrm>
        </p:spPr>
        <p:txBody>
          <a:bodyPr/>
          <a:lstStyle/>
          <a:p>
            <a:pPr algn="just"/>
            <a:r>
              <a:rPr lang="en-US" dirty="0"/>
              <a:t>Label this web page using the section elements just learned</a:t>
            </a:r>
          </a:p>
          <a:p>
            <a:pPr lvl="1" algn="just"/>
            <a:r>
              <a:rPr lang="en-US" dirty="0"/>
              <a:t>Sectioning content elements, headings, header/footer, etc.</a:t>
            </a:r>
          </a:p>
          <a:p>
            <a:pPr lvl="1" algn="just"/>
            <a:endParaRPr lang="en-US" dirty="0"/>
          </a:p>
          <a:p>
            <a:pPr algn="just"/>
            <a:r>
              <a:rPr lang="en-US" dirty="0"/>
              <a:t>Keep in mind the semantics of these elements and how they describe the content on the page</a:t>
            </a:r>
          </a:p>
        </p:txBody>
      </p:sp>
      <p:pic>
        <p:nvPicPr>
          <p:cNvPr id="1026" name="Picture 2" descr="C:\Users\arota\Documents\projects\internal\gmi\visualization course\presentations\website-exerci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11074" y="692696"/>
            <a:ext cx="4867275" cy="5733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108518"/>
      </p:ext>
    </p:extLst>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solidFill>
                  <a:schemeClr val="tx1"/>
                </a:solidFill>
              </a:rPr>
              <a:t>Grouping Content</a:t>
            </a:r>
          </a:p>
        </p:txBody>
      </p:sp>
      <p:sp>
        <p:nvSpPr>
          <p:cNvPr id="5" name="Text Placeholder 4"/>
          <p:cNvSpPr>
            <a:spLocks noGrp="1"/>
          </p:cNvSpPr>
          <p:nvPr>
            <p:ph type="body" sz="quarter" idx="11"/>
          </p:nvPr>
        </p:nvSpPr>
        <p:spPr/>
        <p:txBody>
          <a:bodyPr/>
          <a:lstStyle/>
          <a:p>
            <a:endParaRPr lang="en-US" dirty="0">
              <a:solidFill>
                <a:schemeClr val="tx1"/>
              </a:solidFill>
            </a:endParaRPr>
          </a:p>
        </p:txBody>
      </p:sp>
    </p:spTree>
    <p:extLst>
      <p:ext uri="{BB962C8B-B14F-4D97-AF65-F5344CB8AC3E}">
        <p14:creationId xmlns:p14="http://schemas.microsoft.com/office/powerpoint/2010/main" val="1499443860"/>
      </p:ext>
    </p:extLst>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dirty="0"/>
              <a:t>div</a:t>
            </a:r>
          </a:p>
        </p:txBody>
      </p:sp>
      <p:sp>
        <p:nvSpPr>
          <p:cNvPr id="47107" name="Rectangle 4"/>
          <p:cNvSpPr>
            <a:spLocks noGrp="1" noChangeArrowheads="1"/>
          </p:cNvSpPr>
          <p:nvPr>
            <p:ph sz="half" idx="1"/>
          </p:nvPr>
        </p:nvSpPr>
        <p:spPr>
          <a:xfrm>
            <a:off x="533400" y="990600"/>
            <a:ext cx="4648200" cy="5334000"/>
          </a:xfrm>
        </p:spPr>
        <p:txBody>
          <a:bodyPr>
            <a:normAutofit lnSpcReduction="10000"/>
          </a:bodyPr>
          <a:lstStyle/>
          <a:p>
            <a:pPr algn="just" eaLnBrk="1" hangingPunct="1">
              <a:lnSpc>
                <a:spcPct val="100000"/>
              </a:lnSpc>
              <a:spcAft>
                <a:spcPct val="0"/>
              </a:spcAft>
              <a:buFont typeface="Arial" charset="0"/>
              <a:buChar char="•"/>
              <a:defRPr/>
            </a:pPr>
            <a:r>
              <a:rPr kern="1200" dirty="0">
                <a:solidFill>
                  <a:srgbClr val="404040"/>
                </a:solidFill>
                <a:ea typeface="ＭＳ Ｐゴシック" pitchFamily="34" charset="-128"/>
              </a:rPr>
              <a:t>Defines a division or a section in an HTML document. </a:t>
            </a:r>
          </a:p>
          <a:p>
            <a:pPr algn="just" eaLnBrk="1" hangingPunct="1">
              <a:lnSpc>
                <a:spcPct val="100000"/>
              </a:lnSpc>
              <a:spcAft>
                <a:spcPct val="0"/>
              </a:spcAft>
              <a:buFont typeface="Arial" charset="0"/>
              <a:buChar char="•"/>
              <a:defRPr/>
            </a:pPr>
            <a:endParaRPr lang="en-US" kern="1200" dirty="0">
              <a:solidFill>
                <a:srgbClr val="404040"/>
              </a:solidFill>
              <a:ea typeface="ＭＳ Ｐゴシック" pitchFamily="34" charset="-128"/>
            </a:endParaRPr>
          </a:p>
          <a:p>
            <a:pPr algn="just" eaLnBrk="1" hangingPunct="1">
              <a:lnSpc>
                <a:spcPct val="100000"/>
              </a:lnSpc>
              <a:spcAft>
                <a:spcPct val="0"/>
              </a:spcAft>
              <a:buFont typeface="Arial" charset="0"/>
              <a:buChar char="•"/>
              <a:defRPr/>
            </a:pPr>
            <a:r>
              <a:rPr lang="en-US" kern="1200" dirty="0">
                <a:solidFill>
                  <a:srgbClr val="404040"/>
                </a:solidFill>
                <a:ea typeface="ＭＳ Ｐゴシック" pitchFamily="34" charset="-128"/>
              </a:rPr>
              <a:t>The div element has no special meaning at all. It represents its children.</a:t>
            </a:r>
          </a:p>
          <a:p>
            <a:pPr algn="just" eaLnBrk="1" hangingPunct="1">
              <a:lnSpc>
                <a:spcPct val="100000"/>
              </a:lnSpc>
              <a:spcAft>
                <a:spcPct val="0"/>
              </a:spcAft>
              <a:buFont typeface="Arial" charset="0"/>
              <a:buChar char="•"/>
              <a:defRPr/>
            </a:pPr>
            <a:endParaRPr kern="1200" dirty="0">
              <a:solidFill>
                <a:srgbClr val="404040"/>
              </a:solidFill>
              <a:ea typeface="ＭＳ Ｐゴシック" pitchFamily="34" charset="-128"/>
            </a:endParaRPr>
          </a:p>
          <a:p>
            <a:pPr algn="just" eaLnBrk="1" hangingPunct="1">
              <a:lnSpc>
                <a:spcPct val="100000"/>
              </a:lnSpc>
              <a:spcAft>
                <a:spcPct val="0"/>
              </a:spcAft>
              <a:buFont typeface="Arial" charset="0"/>
              <a:buChar char="•"/>
              <a:defRPr/>
            </a:pPr>
            <a:endParaRPr kern="1200" dirty="0">
              <a:solidFill>
                <a:srgbClr val="404040"/>
              </a:solidFill>
              <a:ea typeface="ＭＳ Ｐゴシック" pitchFamily="34" charset="-128"/>
            </a:endParaRPr>
          </a:p>
          <a:p>
            <a:pPr algn="just" eaLnBrk="1" hangingPunct="1">
              <a:lnSpc>
                <a:spcPct val="100000"/>
              </a:lnSpc>
              <a:spcAft>
                <a:spcPct val="0"/>
              </a:spcAft>
              <a:buFont typeface="Arial" charset="0"/>
              <a:buChar char="•"/>
              <a:defRPr/>
            </a:pPr>
            <a:r>
              <a:rPr kern="1200" dirty="0">
                <a:solidFill>
                  <a:srgbClr val="404040"/>
                </a:solidFill>
                <a:ea typeface="ＭＳ Ｐゴシック" pitchFamily="34" charset="-128"/>
              </a:rPr>
              <a:t>Is used to group elements to format them with styles </a:t>
            </a:r>
          </a:p>
          <a:p>
            <a:pPr algn="just" eaLnBrk="1" hangingPunct="1">
              <a:lnSpc>
                <a:spcPct val="100000"/>
              </a:lnSpc>
              <a:spcAft>
                <a:spcPct val="0"/>
              </a:spcAft>
              <a:buFont typeface="Arial" charset="0"/>
              <a:buChar char="•"/>
              <a:defRPr/>
            </a:pPr>
            <a:endParaRPr kern="1200" dirty="0">
              <a:solidFill>
                <a:srgbClr val="404040"/>
              </a:solidFill>
              <a:ea typeface="ＭＳ Ｐゴシック" pitchFamily="34" charset="-128"/>
            </a:endParaRPr>
          </a:p>
          <a:p>
            <a:pPr algn="just" eaLnBrk="1" hangingPunct="1">
              <a:lnSpc>
                <a:spcPct val="100000"/>
              </a:lnSpc>
              <a:spcAft>
                <a:spcPct val="0"/>
              </a:spcAft>
              <a:buFont typeface="Arial" charset="0"/>
              <a:buChar char="•"/>
              <a:defRPr/>
            </a:pPr>
            <a:r>
              <a:rPr kern="1200" dirty="0">
                <a:solidFill>
                  <a:srgbClr val="404040"/>
                </a:solidFill>
                <a:ea typeface="ＭＳ Ｐゴシック" pitchFamily="34" charset="-128"/>
              </a:rPr>
              <a:t>It’s widely used for html page development</a:t>
            </a:r>
          </a:p>
          <a:p>
            <a:pPr algn="just" eaLnBrk="1" hangingPunct="1">
              <a:lnSpc>
                <a:spcPct val="100000"/>
              </a:lnSpc>
              <a:spcAft>
                <a:spcPct val="0"/>
              </a:spcAft>
              <a:buFont typeface="Arial" charset="0"/>
              <a:buChar char="•"/>
              <a:defRPr/>
            </a:pPr>
            <a:endParaRPr kern="1200" dirty="0">
              <a:solidFill>
                <a:srgbClr val="404040"/>
              </a:solidFill>
              <a:ea typeface="ＭＳ Ｐゴシック" pitchFamily="34" charset="-128"/>
            </a:endParaRPr>
          </a:p>
          <a:p>
            <a:pPr algn="just" eaLnBrk="1" hangingPunct="1">
              <a:lnSpc>
                <a:spcPct val="100000"/>
              </a:lnSpc>
              <a:spcAft>
                <a:spcPct val="0"/>
              </a:spcAft>
              <a:buFont typeface="Arial" charset="0"/>
              <a:buChar char="•"/>
              <a:defRPr/>
            </a:pPr>
            <a:r>
              <a:rPr kern="1200" dirty="0">
                <a:solidFill>
                  <a:srgbClr val="404040"/>
                </a:solidFill>
                <a:ea typeface="ＭＳ Ｐゴシック" pitchFamily="34" charset="-128"/>
              </a:rPr>
              <a:t>It is block element</a:t>
            </a:r>
          </a:p>
          <a:p>
            <a:pPr algn="just" eaLnBrk="1" hangingPunct="1">
              <a:lnSpc>
                <a:spcPct val="100000"/>
              </a:lnSpc>
              <a:spcAft>
                <a:spcPct val="0"/>
              </a:spcAft>
              <a:buFont typeface="Arial" charset="0"/>
              <a:buChar char="•"/>
              <a:defRPr/>
            </a:pPr>
            <a:endParaRPr kern="1200" dirty="0">
              <a:solidFill>
                <a:srgbClr val="404040"/>
              </a:solidFill>
              <a:ea typeface="ＭＳ Ｐゴシック" pitchFamily="34" charset="-128"/>
            </a:endParaRPr>
          </a:p>
          <a:p>
            <a:pPr algn="just" eaLnBrk="1" hangingPunct="1">
              <a:lnSpc>
                <a:spcPct val="100000"/>
              </a:lnSpc>
              <a:spcAft>
                <a:spcPct val="0"/>
              </a:spcAft>
              <a:buFont typeface="Arial" charset="0"/>
              <a:buChar char="•"/>
              <a:defRPr/>
            </a:pPr>
            <a:r>
              <a:rPr kern="1200" dirty="0">
                <a:solidFill>
                  <a:srgbClr val="404040"/>
                </a:solidFill>
                <a:ea typeface="ＭＳ Ｐゴシック" pitchFamily="34" charset="-128"/>
              </a:rPr>
              <a:t>Uses of div element </a:t>
            </a:r>
            <a:r>
              <a:rPr lang="en-US" kern="1200" dirty="0">
                <a:solidFill>
                  <a:srgbClr val="404040"/>
                </a:solidFill>
                <a:ea typeface="ＭＳ Ｐゴシック" pitchFamily="34" charset="-128"/>
              </a:rPr>
              <a:t>in place of table</a:t>
            </a:r>
            <a:r>
              <a:rPr kern="1200" dirty="0">
                <a:solidFill>
                  <a:srgbClr val="404040"/>
                </a:solidFill>
                <a:ea typeface="ＭＳ Ｐゴシック" pitchFamily="34" charset="-128"/>
              </a:rPr>
              <a:t> is recommended for layout purpose.</a:t>
            </a:r>
          </a:p>
          <a:p>
            <a:pPr algn="just" eaLnBrk="1" hangingPunct="1">
              <a:lnSpc>
                <a:spcPct val="100000"/>
              </a:lnSpc>
              <a:spcAft>
                <a:spcPct val="0"/>
              </a:spcAft>
              <a:buFont typeface="Arial" charset="0"/>
              <a:buChar char="•"/>
              <a:defRPr/>
            </a:pPr>
            <a:endParaRPr lang="en-US" kern="1200" dirty="0">
              <a:solidFill>
                <a:srgbClr val="404040"/>
              </a:solidFill>
              <a:ea typeface="ＭＳ Ｐゴシック" pitchFamily="34" charset="-128"/>
            </a:endParaRPr>
          </a:p>
          <a:p>
            <a:pPr algn="just" eaLnBrk="1" hangingPunct="1">
              <a:lnSpc>
                <a:spcPct val="100000"/>
              </a:lnSpc>
              <a:spcAft>
                <a:spcPct val="0"/>
              </a:spcAft>
              <a:buFont typeface="Arial" charset="0"/>
              <a:buChar char="•"/>
              <a:defRPr/>
            </a:pPr>
            <a:r>
              <a:rPr lang="en-US" kern="1200" dirty="0">
                <a:solidFill>
                  <a:srgbClr val="404040"/>
                </a:solidFill>
                <a:ea typeface="ＭＳ Ｐゴシック" pitchFamily="34" charset="-128"/>
              </a:rPr>
              <a:t>Uses of div tag should be the last resort when no other suitable element can server the purpose.</a:t>
            </a:r>
            <a:endParaRPr kern="1200" dirty="0">
              <a:solidFill>
                <a:srgbClr val="404040"/>
              </a:solidFill>
              <a:ea typeface="ＭＳ Ｐゴシック" pitchFamily="34" charset="-128"/>
            </a:endParaRPr>
          </a:p>
          <a:p>
            <a:pPr algn="just" eaLnBrk="1" hangingPunct="1">
              <a:lnSpc>
                <a:spcPct val="100000"/>
              </a:lnSpc>
              <a:spcAft>
                <a:spcPct val="0"/>
              </a:spcAft>
              <a:buFont typeface="Arial" charset="0"/>
              <a:buChar char="•"/>
              <a:defRPr/>
            </a:pPr>
            <a:endParaRPr lang="en-US" kern="1200" dirty="0">
              <a:solidFill>
                <a:srgbClr val="404040"/>
              </a:solidFill>
              <a:ea typeface="ＭＳ Ｐゴシック" pitchFamily="34" charset="-128"/>
            </a:endParaRPr>
          </a:p>
          <a:p>
            <a:pPr algn="just" eaLnBrk="1" hangingPunct="1">
              <a:lnSpc>
                <a:spcPct val="100000"/>
              </a:lnSpc>
              <a:spcAft>
                <a:spcPct val="0"/>
              </a:spcAft>
              <a:buFont typeface="Arial" charset="0"/>
              <a:buChar char="•"/>
              <a:defRPr/>
            </a:pPr>
            <a:endParaRPr lang="en-US" kern="1200" dirty="0">
              <a:solidFill>
                <a:srgbClr val="404040"/>
              </a:solidFill>
              <a:ea typeface="ＭＳ Ｐゴシック" pitchFamily="34" charset="-128"/>
            </a:endParaRPr>
          </a:p>
        </p:txBody>
      </p:sp>
      <p:pic>
        <p:nvPicPr>
          <p:cNvPr id="3076" name="Picture 4" descr="C:\DOCUME~1\sshek4\LOCALS~1\Temp\SNAGHTML10497eb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4038600"/>
            <a:ext cx="38862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DOCUME~1\sshek4\LOCALS~1\Temp\SNAGHTML104aada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1414264"/>
            <a:ext cx="3886200" cy="2590800"/>
          </a:xfrm>
          <a:prstGeom prst="rect">
            <a:avLst/>
          </a:prstGeom>
          <a:noFill/>
          <a:extLst>
            <a:ext uri="{909E8E84-426E-40DD-AFC4-6F175D3DCCD1}">
              <a14:hiddenFill xmlns:a14="http://schemas.microsoft.com/office/drawing/2010/main">
                <a:solidFill>
                  <a:srgbClr val="FFFFFF"/>
                </a:solidFill>
              </a14:hiddenFill>
            </a:ext>
          </a:extLst>
        </p:spPr>
      </p:pic>
      <p:sp>
        <p:nvSpPr>
          <p:cNvPr id="2" name="Cloud Callout 1"/>
          <p:cNvSpPr/>
          <p:nvPr/>
        </p:nvSpPr>
        <p:spPr bwMode="auto">
          <a:xfrm>
            <a:off x="5257800" y="-99392"/>
            <a:ext cx="2626568" cy="1296144"/>
          </a:xfrm>
          <a:prstGeom prst="cloudCallout">
            <a:avLst>
              <a:gd name="adj1" fmla="val -18992"/>
              <a:gd name="adj2" fmla="val 79347"/>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2"/>
                </a:solidFill>
                <a:effectLst/>
                <a:latin typeface="Arial" pitchFamily="34" charset="0"/>
                <a:ea typeface="ＭＳ Ｐゴシック"/>
                <a:cs typeface="ＭＳ Ｐゴシック"/>
              </a:rPr>
              <a:t>This attribute is deprecated, </a:t>
            </a:r>
            <a:r>
              <a:rPr kumimoji="0" lang="en-US" sz="1600" b="0" i="0" u="none" strike="noStrike" cap="none" normalizeH="0" baseline="0" dirty="0" err="1">
                <a:ln>
                  <a:noFill/>
                </a:ln>
                <a:solidFill>
                  <a:schemeClr val="bg2"/>
                </a:solidFill>
                <a:effectLst/>
                <a:latin typeface="Arial" pitchFamily="34" charset="0"/>
                <a:ea typeface="ＭＳ Ｐゴシック"/>
                <a:cs typeface="ＭＳ Ｐゴシック"/>
              </a:rPr>
              <a:t>css</a:t>
            </a:r>
            <a:r>
              <a:rPr kumimoji="0" lang="en-US" sz="1600" b="0" i="0" u="none" strike="noStrike" cap="none" normalizeH="0" baseline="0" dirty="0">
                <a:ln>
                  <a:noFill/>
                </a:ln>
                <a:solidFill>
                  <a:schemeClr val="bg2"/>
                </a:solidFill>
                <a:effectLst/>
                <a:latin typeface="Arial" pitchFamily="34" charset="0"/>
                <a:ea typeface="ＭＳ Ｐゴシック"/>
                <a:cs typeface="ＭＳ Ｐゴシック"/>
              </a:rPr>
              <a:t> is preferred,</a:t>
            </a:r>
            <a:r>
              <a:rPr kumimoji="0" lang="en-US" sz="1600" b="0" i="0" u="none" strike="noStrike" cap="none" normalizeH="0" dirty="0">
                <a:ln>
                  <a:noFill/>
                </a:ln>
                <a:solidFill>
                  <a:schemeClr val="bg2"/>
                </a:solidFill>
                <a:effectLst/>
                <a:latin typeface="Arial" pitchFamily="34" charset="0"/>
                <a:ea typeface="ＭＳ Ｐゴシック"/>
                <a:cs typeface="ＭＳ Ｐゴシック"/>
              </a:rPr>
              <a:t> </a:t>
            </a:r>
            <a:endParaRPr kumimoji="0" lang="en-US" sz="1600" b="0" i="0" u="none" strike="noStrike" cap="none" normalizeH="0" baseline="0" dirty="0">
              <a:ln>
                <a:noFill/>
              </a:ln>
              <a:solidFill>
                <a:schemeClr val="bg2"/>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2852884461"/>
      </p:ext>
    </p:extLst>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a:t>
            </a:r>
          </a:p>
        </p:txBody>
      </p:sp>
      <p:sp>
        <p:nvSpPr>
          <p:cNvPr id="3" name="Content Placeholder 2"/>
          <p:cNvSpPr>
            <a:spLocks noGrp="1"/>
          </p:cNvSpPr>
          <p:nvPr>
            <p:ph sz="half" idx="1"/>
          </p:nvPr>
        </p:nvSpPr>
        <p:spPr>
          <a:xfrm>
            <a:off x="533400" y="990600"/>
            <a:ext cx="7924800" cy="5334000"/>
          </a:xfrm>
        </p:spPr>
        <p:txBody>
          <a:bodyPr/>
          <a:lstStyle/>
          <a:p>
            <a:r>
              <a:rPr lang="en-US" dirty="0"/>
              <a:t>Represents a block of preformatted text so that the formatting will be preserved.</a:t>
            </a:r>
          </a:p>
          <a:p>
            <a:endParaRPr lang="en-US" dirty="0"/>
          </a:p>
          <a:p>
            <a:r>
              <a:rPr lang="en-US" dirty="0"/>
              <a:t>Use cases can be</a:t>
            </a:r>
          </a:p>
          <a:p>
            <a:pPr lvl="1"/>
            <a:r>
              <a:rPr lang="en-US" dirty="0"/>
              <a:t> Including an e-mail, with paragraphs indicated by blank lines, lists indicated by lines prefixed with a bullet, and so on.</a:t>
            </a:r>
          </a:p>
          <a:p>
            <a:pPr lvl="1"/>
            <a:r>
              <a:rPr lang="en-US" dirty="0"/>
              <a:t>Including fragments of computer code, with structure indicated according to the conventions of that language.</a:t>
            </a:r>
          </a:p>
          <a:p>
            <a:endParaRPr lang="en-US" dirty="0"/>
          </a:p>
          <a:p>
            <a:r>
              <a:rPr lang="en-US" dirty="0"/>
              <a:t>The following shows a contemporary poem that uses the pre element to preserve its unusual formatting</a:t>
            </a:r>
          </a:p>
          <a:p>
            <a:pPr lvl="1"/>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248025"/>
            <a:ext cx="4572000"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0830" y="3400425"/>
            <a:ext cx="4124325"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4649438"/>
      </p:ext>
    </p:extLst>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List Elements</a:t>
            </a:r>
          </a:p>
        </p:txBody>
      </p:sp>
      <p:sp>
        <p:nvSpPr>
          <p:cNvPr id="8" name="Content Placeholder 2"/>
          <p:cNvSpPr>
            <a:spLocks noGrp="1"/>
          </p:cNvSpPr>
          <p:nvPr>
            <p:ph sz="quarter" idx="10"/>
          </p:nvPr>
        </p:nvSpPr>
        <p:spPr/>
        <p:txBody>
          <a:bodyPr/>
          <a:lstStyle/>
          <a:p>
            <a:pPr>
              <a:lnSpc>
                <a:spcPct val="100000"/>
              </a:lnSpc>
            </a:pPr>
            <a:r>
              <a:rPr lang="en-US" sz="1400" dirty="0"/>
              <a:t>Lists group lists of information, and contain at least one list element.</a:t>
            </a:r>
          </a:p>
          <a:p>
            <a:pPr>
              <a:lnSpc>
                <a:spcPct val="100000"/>
              </a:lnSpc>
            </a:pPr>
            <a:r>
              <a:rPr lang="en-US" sz="1400" dirty="0"/>
              <a:t>There are three types of lists in HTML:</a:t>
            </a:r>
          </a:p>
          <a:p>
            <a:pPr lvl="1">
              <a:lnSpc>
                <a:spcPct val="100000"/>
              </a:lnSpc>
            </a:pPr>
            <a:r>
              <a:rPr lang="en-US" b="1" dirty="0"/>
              <a:t>Unordered List</a:t>
            </a:r>
            <a:r>
              <a:rPr lang="en-US" dirty="0"/>
              <a:t> (</a:t>
            </a:r>
            <a:r>
              <a:rPr lang="en-US" dirty="0">
                <a:latin typeface="Courier" pitchFamily="49" charset="0"/>
              </a:rPr>
              <a:t>&lt;</a:t>
            </a:r>
            <a:r>
              <a:rPr lang="en-US" dirty="0" err="1">
                <a:latin typeface="Courier" pitchFamily="49" charset="0"/>
              </a:rPr>
              <a:t>ul</a:t>
            </a:r>
            <a:r>
              <a:rPr lang="en-US" dirty="0">
                <a:latin typeface="Courier" pitchFamily="49" charset="0"/>
              </a:rPr>
              <a:t>&gt;</a:t>
            </a:r>
            <a:r>
              <a:rPr lang="en-US" dirty="0"/>
              <a:t>)</a:t>
            </a:r>
          </a:p>
          <a:p>
            <a:pPr lvl="2">
              <a:lnSpc>
                <a:spcPct val="100000"/>
              </a:lnSpc>
            </a:pPr>
            <a:r>
              <a:rPr lang="en-US" sz="1400" dirty="0"/>
              <a:t>An unordered list contains list elements where the order is not important.  They are generally displayed with some type of bullet character.</a:t>
            </a:r>
          </a:p>
          <a:p>
            <a:pPr lvl="1">
              <a:lnSpc>
                <a:spcPct val="100000"/>
              </a:lnSpc>
            </a:pPr>
            <a:r>
              <a:rPr lang="en-US" b="1" dirty="0"/>
              <a:t>Ordered List</a:t>
            </a:r>
            <a:r>
              <a:rPr lang="en-US" dirty="0"/>
              <a:t> (</a:t>
            </a:r>
            <a:r>
              <a:rPr lang="en-US" dirty="0">
                <a:latin typeface="Courier" pitchFamily="49" charset="0"/>
              </a:rPr>
              <a:t>&lt;</a:t>
            </a:r>
            <a:r>
              <a:rPr lang="en-US" dirty="0" err="1">
                <a:latin typeface="Courier" pitchFamily="49" charset="0"/>
              </a:rPr>
              <a:t>ol</a:t>
            </a:r>
            <a:r>
              <a:rPr lang="en-US" dirty="0">
                <a:latin typeface="Courier" pitchFamily="49" charset="0"/>
              </a:rPr>
              <a:t>&gt;</a:t>
            </a:r>
            <a:r>
              <a:rPr lang="en-US" dirty="0"/>
              <a:t>)</a:t>
            </a:r>
          </a:p>
          <a:p>
            <a:pPr lvl="2">
              <a:lnSpc>
                <a:spcPct val="100000"/>
              </a:lnSpc>
            </a:pPr>
            <a:r>
              <a:rPr lang="en-US" sz="1400" dirty="0"/>
              <a:t>An ordered list contains list elements where the order is important.  They are generally numbered in some manner when displayed.</a:t>
            </a:r>
          </a:p>
          <a:p>
            <a:pPr lvl="1">
              <a:lnSpc>
                <a:spcPct val="100000"/>
              </a:lnSpc>
            </a:pPr>
            <a:r>
              <a:rPr lang="en-US" b="1" dirty="0"/>
              <a:t>Definition List </a:t>
            </a:r>
            <a:r>
              <a:rPr lang="en-US" dirty="0"/>
              <a:t>(</a:t>
            </a:r>
            <a:r>
              <a:rPr lang="en-US" dirty="0">
                <a:latin typeface="Courier" pitchFamily="49" charset="0"/>
              </a:rPr>
              <a:t>&lt;dl&gt;</a:t>
            </a:r>
            <a:r>
              <a:rPr lang="en-US" dirty="0"/>
              <a:t>)</a:t>
            </a:r>
          </a:p>
          <a:p>
            <a:pPr lvl="2">
              <a:lnSpc>
                <a:spcPct val="100000"/>
              </a:lnSpc>
            </a:pPr>
            <a:r>
              <a:rPr lang="en-US" sz="1400" dirty="0"/>
              <a:t>A definition list generally contains term/definition pairs.</a:t>
            </a:r>
          </a:p>
          <a:p>
            <a:pPr>
              <a:lnSpc>
                <a:spcPct val="100000"/>
              </a:lnSpc>
            </a:pPr>
            <a:r>
              <a:rPr lang="en-US" sz="1400" dirty="0"/>
              <a:t>Lists can be nested, even between different types of lists.</a:t>
            </a:r>
          </a:p>
          <a:p>
            <a:pPr>
              <a:lnSpc>
                <a:spcPct val="100000"/>
              </a:lnSpc>
            </a:pPr>
            <a:r>
              <a:rPr lang="en-US" sz="1400" dirty="0"/>
              <a:t>Lists are also frequently used for navigation menus.</a:t>
            </a:r>
          </a:p>
        </p:txBody>
      </p:sp>
    </p:spTree>
    <p:extLst>
      <p:ext uri="{BB962C8B-B14F-4D97-AF65-F5344CB8AC3E}">
        <p14:creationId xmlns:p14="http://schemas.microsoft.com/office/powerpoint/2010/main" val="1932437831"/>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HTML?</a:t>
            </a:r>
          </a:p>
        </p:txBody>
      </p:sp>
      <p:sp>
        <p:nvSpPr>
          <p:cNvPr id="3" name="Content Placeholder 2"/>
          <p:cNvSpPr>
            <a:spLocks noGrp="1"/>
          </p:cNvSpPr>
          <p:nvPr>
            <p:ph sz="half" idx="1"/>
          </p:nvPr>
        </p:nvSpPr>
        <p:spPr/>
        <p:txBody>
          <a:bodyPr/>
          <a:lstStyle/>
          <a:p>
            <a:pPr>
              <a:lnSpc>
                <a:spcPct val="100000"/>
              </a:lnSpc>
              <a:spcAft>
                <a:spcPts val="1200"/>
              </a:spcAft>
            </a:pPr>
            <a:r>
              <a:rPr lang="en-US" b="1" dirty="0"/>
              <a:t>H</a:t>
            </a:r>
            <a:r>
              <a:rPr lang="en-US" dirty="0"/>
              <a:t>yper</a:t>
            </a:r>
            <a:r>
              <a:rPr lang="en-US" b="1" dirty="0"/>
              <a:t>T</a:t>
            </a:r>
            <a:r>
              <a:rPr lang="en-US" dirty="0"/>
              <a:t>ext </a:t>
            </a:r>
            <a:r>
              <a:rPr lang="en-US" b="1" dirty="0"/>
              <a:t>M</a:t>
            </a:r>
            <a:r>
              <a:rPr lang="en-US" dirty="0"/>
              <a:t>arkup </a:t>
            </a:r>
            <a:r>
              <a:rPr lang="en-US" b="1" dirty="0"/>
              <a:t>L</a:t>
            </a:r>
            <a:r>
              <a:rPr lang="en-US" dirty="0"/>
              <a:t>anguage is a markup language for displaying content in a web browser.</a:t>
            </a:r>
          </a:p>
          <a:p>
            <a:pPr>
              <a:lnSpc>
                <a:spcPct val="100000"/>
              </a:lnSpc>
              <a:spcAft>
                <a:spcPts val="1200"/>
              </a:spcAft>
            </a:pPr>
            <a:r>
              <a:rPr lang="en-US" dirty="0"/>
              <a:t>HTML structures the content (words, images, video, etc.) of your web page.</a:t>
            </a:r>
          </a:p>
          <a:p>
            <a:pPr>
              <a:lnSpc>
                <a:spcPct val="100000"/>
              </a:lnSpc>
              <a:spcAft>
                <a:spcPts val="1200"/>
              </a:spcAft>
            </a:pPr>
            <a:r>
              <a:rPr lang="en-US" dirty="0"/>
              <a:t>HTML is interpreted and displayed by a </a:t>
            </a:r>
            <a:r>
              <a:rPr lang="en-US" u="sng" dirty="0"/>
              <a:t>web browser</a:t>
            </a:r>
            <a:r>
              <a:rPr lang="en-US" dirty="0"/>
              <a:t>.</a:t>
            </a:r>
          </a:p>
          <a:p>
            <a:pPr>
              <a:lnSpc>
                <a:spcPct val="100000"/>
              </a:lnSpc>
              <a:spcAft>
                <a:spcPts val="1200"/>
              </a:spcAft>
            </a:pPr>
            <a:r>
              <a:rPr lang="en-US" dirty="0"/>
              <a:t>HTML uses </a:t>
            </a:r>
            <a:r>
              <a:rPr lang="en-US" u="sng" dirty="0"/>
              <a:t>elements</a:t>
            </a:r>
            <a:r>
              <a:rPr lang="en-US" dirty="0"/>
              <a:t>, consisting of </a:t>
            </a:r>
            <a:r>
              <a:rPr lang="en-US" u="sng" dirty="0"/>
              <a:t>tags,</a:t>
            </a:r>
            <a:r>
              <a:rPr lang="en-US" dirty="0"/>
              <a:t> to describe the </a:t>
            </a:r>
            <a:r>
              <a:rPr lang="en-US" u="sng" dirty="0"/>
              <a:t>semantics</a:t>
            </a:r>
            <a:r>
              <a:rPr lang="en-US" dirty="0"/>
              <a:t>, or meaning, of the content.</a:t>
            </a:r>
          </a:p>
          <a:p>
            <a:pPr>
              <a:lnSpc>
                <a:spcPct val="100000"/>
              </a:lnSpc>
              <a:spcAft>
                <a:spcPts val="1200"/>
              </a:spcAft>
            </a:pPr>
            <a:r>
              <a:rPr lang="en-US" dirty="0"/>
              <a:t>Different browsers may render HTML differently.</a:t>
            </a:r>
          </a:p>
        </p:txBody>
      </p:sp>
      <p:graphicFrame>
        <p:nvGraphicFramePr>
          <p:cNvPr id="6" name="Content Placeholder 5"/>
          <p:cNvGraphicFramePr>
            <a:graphicFrameLocks noGrp="1"/>
          </p:cNvGraphicFramePr>
          <p:nvPr>
            <p:ph sz="half" idx="10"/>
            <p:extLst>
              <p:ext uri="{D42A27DB-BD31-4B8C-83A1-F6EECF244321}">
                <p14:modId xmlns:p14="http://schemas.microsoft.com/office/powerpoint/2010/main" val="942056581"/>
              </p:ext>
            </p:extLst>
          </p:nvPr>
        </p:nvGraphicFramePr>
        <p:xfrm>
          <a:off x="4876800" y="1905000"/>
          <a:ext cx="4110037" cy="198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1"/>
          <p:cNvSpPr txBox="1">
            <a:spLocks/>
          </p:cNvSpPr>
          <p:nvPr/>
        </p:nvSpPr>
        <p:spPr bwMode="auto">
          <a:xfrm>
            <a:off x="4838700" y="4038600"/>
            <a:ext cx="415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14" rIns="45720" bIns="45714" numCol="1" anchor="ctr" anchorCtr="0" compatLnSpc="1">
            <a:prstTxWarp prst="textNoShape">
              <a:avLst/>
            </a:prstTxWarp>
            <a:noAutofit/>
          </a:bodyPr>
          <a:lstStyle>
            <a:lvl1pPr algn="l" rtl="0" eaLnBrk="0" fontAlgn="base" hangingPunct="0">
              <a:lnSpc>
                <a:spcPts val="2400"/>
              </a:lnSpc>
              <a:spcBef>
                <a:spcPct val="0"/>
              </a:spcBef>
              <a:spcAft>
                <a:spcPct val="0"/>
              </a:spcAft>
              <a:defRPr lang="en-US" sz="2600" smtClean="0">
                <a:solidFill>
                  <a:srgbClr val="355F99"/>
                </a:solidFill>
                <a:latin typeface="Calibri" pitchFamily="34" charset="0"/>
                <a:ea typeface="+mj-ea"/>
                <a:cs typeface="+mj-cs"/>
              </a:defRPr>
            </a:lvl1pPr>
            <a:lvl2pPr algn="l" rtl="0" eaLnBrk="0" fontAlgn="base" hangingPunct="0">
              <a:lnSpc>
                <a:spcPts val="2400"/>
              </a:lnSpc>
              <a:spcBef>
                <a:spcPct val="0"/>
              </a:spcBef>
              <a:spcAft>
                <a:spcPct val="0"/>
              </a:spcAft>
              <a:defRPr sz="2600">
                <a:solidFill>
                  <a:srgbClr val="355F99"/>
                </a:solidFill>
                <a:latin typeface="Calibri" pitchFamily="34" charset="0"/>
                <a:ea typeface="ＭＳ Ｐゴシック"/>
                <a:cs typeface="ＭＳ Ｐゴシック"/>
              </a:defRPr>
            </a:lvl2pPr>
            <a:lvl3pPr algn="l" rtl="0" eaLnBrk="0" fontAlgn="base" hangingPunct="0">
              <a:lnSpc>
                <a:spcPts val="2400"/>
              </a:lnSpc>
              <a:spcBef>
                <a:spcPct val="0"/>
              </a:spcBef>
              <a:spcAft>
                <a:spcPct val="0"/>
              </a:spcAft>
              <a:defRPr sz="2600">
                <a:solidFill>
                  <a:srgbClr val="355F99"/>
                </a:solidFill>
                <a:latin typeface="Calibri" pitchFamily="34" charset="0"/>
                <a:ea typeface="ＭＳ Ｐゴシック"/>
                <a:cs typeface="ＭＳ Ｐゴシック"/>
              </a:defRPr>
            </a:lvl3pPr>
            <a:lvl4pPr algn="l" rtl="0" eaLnBrk="0" fontAlgn="base" hangingPunct="0">
              <a:lnSpc>
                <a:spcPts val="2400"/>
              </a:lnSpc>
              <a:spcBef>
                <a:spcPct val="0"/>
              </a:spcBef>
              <a:spcAft>
                <a:spcPct val="0"/>
              </a:spcAft>
              <a:defRPr sz="2600">
                <a:solidFill>
                  <a:srgbClr val="355F99"/>
                </a:solidFill>
                <a:latin typeface="Calibri" pitchFamily="34" charset="0"/>
                <a:ea typeface="ＭＳ Ｐゴシック"/>
                <a:cs typeface="ＭＳ Ｐゴシック"/>
              </a:defRPr>
            </a:lvl4pPr>
            <a:lvl5pPr algn="l" rtl="0" eaLnBrk="0" fontAlgn="base" hangingPunct="0">
              <a:lnSpc>
                <a:spcPts val="2400"/>
              </a:lnSpc>
              <a:spcBef>
                <a:spcPct val="0"/>
              </a:spcBef>
              <a:spcAft>
                <a:spcPct val="0"/>
              </a:spcAft>
              <a:defRPr sz="2600">
                <a:solidFill>
                  <a:srgbClr val="355F99"/>
                </a:solidFill>
                <a:latin typeface="Calibri" pitchFamily="34" charset="0"/>
                <a:ea typeface="ＭＳ Ｐゴシック"/>
                <a:cs typeface="ＭＳ Ｐゴシック"/>
              </a:defRPr>
            </a:lvl5pPr>
            <a:lvl6pPr marL="457200" algn="l" rtl="0" eaLnBrk="1" fontAlgn="base" hangingPunct="1">
              <a:spcBef>
                <a:spcPct val="0"/>
              </a:spcBef>
              <a:spcAft>
                <a:spcPct val="0"/>
              </a:spcAft>
              <a:defRPr sz="2400">
                <a:solidFill>
                  <a:schemeClr val="bg2"/>
                </a:solidFill>
                <a:latin typeface="Arial" pitchFamily="34" charset="0"/>
                <a:ea typeface="ＭＳ Ｐゴシック"/>
                <a:cs typeface="ＭＳ Ｐゴシック"/>
              </a:defRPr>
            </a:lvl6pPr>
            <a:lvl7pPr marL="914400" algn="l" rtl="0" eaLnBrk="1" fontAlgn="base" hangingPunct="1">
              <a:spcBef>
                <a:spcPct val="0"/>
              </a:spcBef>
              <a:spcAft>
                <a:spcPct val="0"/>
              </a:spcAft>
              <a:defRPr sz="2400">
                <a:solidFill>
                  <a:schemeClr val="bg2"/>
                </a:solidFill>
                <a:latin typeface="Arial" pitchFamily="34" charset="0"/>
                <a:ea typeface="ＭＳ Ｐゴシック"/>
                <a:cs typeface="ＭＳ Ｐゴシック"/>
              </a:defRPr>
            </a:lvl7pPr>
            <a:lvl8pPr marL="1371600" algn="l" rtl="0" eaLnBrk="1" fontAlgn="base" hangingPunct="1">
              <a:spcBef>
                <a:spcPct val="0"/>
              </a:spcBef>
              <a:spcAft>
                <a:spcPct val="0"/>
              </a:spcAft>
              <a:defRPr sz="2400">
                <a:solidFill>
                  <a:schemeClr val="bg2"/>
                </a:solidFill>
                <a:latin typeface="Arial" pitchFamily="34" charset="0"/>
                <a:ea typeface="ＭＳ Ｐゴシック"/>
                <a:cs typeface="ＭＳ Ｐゴシック"/>
              </a:defRPr>
            </a:lvl8pPr>
            <a:lvl9pPr marL="1828800" algn="l" rtl="0" eaLnBrk="1" fontAlgn="base" hangingPunct="1">
              <a:spcBef>
                <a:spcPct val="0"/>
              </a:spcBef>
              <a:spcAft>
                <a:spcPct val="0"/>
              </a:spcAft>
              <a:defRPr sz="2400">
                <a:solidFill>
                  <a:schemeClr val="bg2"/>
                </a:solidFill>
                <a:latin typeface="Arial" pitchFamily="34" charset="0"/>
                <a:ea typeface="ＭＳ Ｐゴシック"/>
                <a:cs typeface="ＭＳ Ｐゴシック"/>
              </a:defRPr>
            </a:lvl9pPr>
          </a:lstStyle>
          <a:p>
            <a:pPr algn="ctr"/>
            <a:r>
              <a:rPr lang="en-US" sz="1600" b="1" dirty="0">
                <a:solidFill>
                  <a:schemeClr val="accent6">
                    <a:lumMod val="60000"/>
                    <a:lumOff val="40000"/>
                  </a:schemeClr>
                </a:solidFill>
              </a:rPr>
              <a:t>Presentation-Content-Behavior Separation</a:t>
            </a:r>
          </a:p>
        </p:txBody>
      </p:sp>
    </p:spTree>
    <p:extLst>
      <p:ext uri="{BB962C8B-B14F-4D97-AF65-F5344CB8AC3E}">
        <p14:creationId xmlns:p14="http://schemas.microsoft.com/office/powerpoint/2010/main" val="2007943133"/>
      </p:ext>
    </p:extLst>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dirty="0"/>
              <a:t>Ordered Lists (</a:t>
            </a:r>
            <a:r>
              <a:rPr dirty="0" err="1"/>
              <a:t>ol</a:t>
            </a:r>
            <a:r>
              <a:rPr dirty="0"/>
              <a:t>)</a:t>
            </a:r>
          </a:p>
        </p:txBody>
      </p:sp>
      <p:sp>
        <p:nvSpPr>
          <p:cNvPr id="44035" name="Rectangle 4"/>
          <p:cNvSpPr>
            <a:spLocks noGrp="1" noChangeArrowheads="1"/>
          </p:cNvSpPr>
          <p:nvPr>
            <p:ph sz="half" idx="1"/>
          </p:nvPr>
        </p:nvSpPr>
        <p:spPr>
          <a:xfrm>
            <a:off x="530225" y="987425"/>
            <a:ext cx="4110038" cy="5334000"/>
          </a:xfrm>
        </p:spPr>
        <p:txBody>
          <a:bodyPr/>
          <a:lstStyle/>
          <a:p>
            <a:pPr algn="just" eaLnBrk="1" hangingPunct="1">
              <a:lnSpc>
                <a:spcPct val="100000"/>
              </a:lnSpc>
              <a:spcAft>
                <a:spcPct val="0"/>
              </a:spcAft>
              <a:buFont typeface="Arial" charset="0"/>
              <a:buChar char="•"/>
              <a:defRPr/>
            </a:pPr>
            <a:r>
              <a:rPr kern="1200" dirty="0">
                <a:solidFill>
                  <a:srgbClr val="404040"/>
                </a:solidFill>
                <a:ea typeface="ＭＳ Ｐゴシック" pitchFamily="34" charset="-128"/>
              </a:rPr>
              <a:t>List items are, by default, marked with numbers</a:t>
            </a:r>
          </a:p>
          <a:p>
            <a:pPr algn="just" eaLnBrk="1" hangingPunct="1">
              <a:lnSpc>
                <a:spcPct val="100000"/>
              </a:lnSpc>
              <a:spcAft>
                <a:spcPct val="0"/>
              </a:spcAft>
              <a:buFont typeface="Arial" charset="0"/>
              <a:buChar char="•"/>
              <a:defRPr/>
            </a:pPr>
            <a:endParaRPr kern="1200" dirty="0">
              <a:solidFill>
                <a:srgbClr val="404040"/>
              </a:solidFill>
              <a:ea typeface="ＭＳ Ｐゴシック" pitchFamily="34" charset="-128"/>
            </a:endParaRPr>
          </a:p>
          <a:p>
            <a:pPr algn="just" eaLnBrk="1" hangingPunct="1">
              <a:lnSpc>
                <a:spcPct val="100000"/>
              </a:lnSpc>
              <a:spcAft>
                <a:spcPct val="0"/>
              </a:spcAft>
              <a:buFont typeface="Arial" charset="0"/>
              <a:buChar char="•"/>
              <a:defRPr/>
            </a:pPr>
            <a:r>
              <a:rPr kern="1200" dirty="0">
                <a:solidFill>
                  <a:srgbClr val="404040"/>
                </a:solidFill>
                <a:ea typeface="ＭＳ Ｐゴシック" pitchFamily="34" charset="-128"/>
              </a:rPr>
              <a:t>Tag details</a:t>
            </a:r>
          </a:p>
          <a:p>
            <a:pPr lvl="1" algn="just" eaLnBrk="1" hangingPunct="1">
              <a:lnSpc>
                <a:spcPct val="100000"/>
              </a:lnSpc>
              <a:spcAft>
                <a:spcPct val="0"/>
              </a:spcAft>
              <a:buFont typeface="Arial" charset="0"/>
              <a:buChar char="o"/>
              <a:defRPr/>
            </a:pPr>
            <a:r>
              <a:rPr dirty="0"/>
              <a:t>Start tag-&lt;</a:t>
            </a:r>
            <a:r>
              <a:rPr dirty="0" err="1"/>
              <a:t>ol</a:t>
            </a:r>
            <a:r>
              <a:rPr dirty="0"/>
              <a:t>&gt;</a:t>
            </a:r>
          </a:p>
          <a:p>
            <a:pPr lvl="1" algn="just" eaLnBrk="1" hangingPunct="1">
              <a:lnSpc>
                <a:spcPct val="100000"/>
              </a:lnSpc>
              <a:spcAft>
                <a:spcPct val="0"/>
              </a:spcAft>
              <a:buFont typeface="Arial" charset="0"/>
              <a:buChar char="o"/>
              <a:defRPr/>
            </a:pPr>
            <a:r>
              <a:rPr dirty="0"/>
              <a:t>Each list item starts with &lt;li&gt; tag</a:t>
            </a:r>
          </a:p>
        </p:txBody>
      </p:sp>
      <p:sp>
        <p:nvSpPr>
          <p:cNvPr id="37892" name="AutoShape 6"/>
          <p:cNvSpPr>
            <a:spLocks noChangeArrowheads="1"/>
          </p:cNvSpPr>
          <p:nvPr/>
        </p:nvSpPr>
        <p:spPr bwMode="auto">
          <a:xfrm>
            <a:off x="1447800" y="3352800"/>
            <a:ext cx="2286000" cy="2209800"/>
          </a:xfrm>
          <a:prstGeom prst="roundRect">
            <a:avLst>
              <a:gd name="adj" fmla="val 16667"/>
            </a:avLst>
          </a:prstGeom>
          <a:gradFill rotWithShape="1">
            <a:gsLst>
              <a:gs pos="0">
                <a:srgbClr val="FFFFC9"/>
              </a:gs>
              <a:gs pos="100000">
                <a:srgbClr val="FFFFFF"/>
              </a:gs>
            </a:gsLst>
            <a:lin ang="2700000" scaled="1"/>
          </a:gradFill>
          <a:ln w="3175">
            <a:solidFill>
              <a:srgbClr val="FFDA65"/>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4" rIns="91429" bIns="45714"/>
          <a:lstStyle/>
          <a:p>
            <a:pPr algn="l">
              <a:lnSpc>
                <a:spcPct val="120000"/>
              </a:lnSpc>
              <a:spcBef>
                <a:spcPct val="20000"/>
              </a:spcBef>
              <a:buClr>
                <a:schemeClr val="accent1"/>
              </a:buClr>
              <a:buFont typeface="Wingdings" pitchFamily="2" charset="2"/>
              <a:buNone/>
            </a:pPr>
            <a:r>
              <a:rPr lang="en-US" sz="1600" dirty="0">
                <a:solidFill>
                  <a:srgbClr val="4D4D4D"/>
                </a:solidFill>
                <a:latin typeface="Georgia" pitchFamily="18" charset="0"/>
              </a:rPr>
              <a:t> </a:t>
            </a:r>
            <a:r>
              <a:rPr lang="it-IT" sz="1600" dirty="0">
                <a:solidFill>
                  <a:srgbClr val="4D4D4D"/>
                </a:solidFill>
                <a:latin typeface="Georgia" pitchFamily="18" charset="0"/>
              </a:rPr>
              <a:t>&lt;ol&gt;</a:t>
            </a:r>
          </a:p>
          <a:p>
            <a:pPr algn="l">
              <a:lnSpc>
                <a:spcPct val="120000"/>
              </a:lnSpc>
              <a:spcBef>
                <a:spcPct val="20000"/>
              </a:spcBef>
              <a:buClr>
                <a:schemeClr val="accent1"/>
              </a:buClr>
              <a:buFont typeface="Wingdings" pitchFamily="2" charset="2"/>
              <a:buNone/>
            </a:pPr>
            <a:r>
              <a:rPr lang="it-IT" sz="1600" dirty="0">
                <a:solidFill>
                  <a:srgbClr val="4D4D4D"/>
                </a:solidFill>
                <a:latin typeface="Georgia" pitchFamily="18" charset="0"/>
              </a:rPr>
              <a:t>        &lt;li&gt;Coffee&lt;/li&gt;</a:t>
            </a:r>
          </a:p>
          <a:p>
            <a:pPr algn="l">
              <a:lnSpc>
                <a:spcPct val="120000"/>
              </a:lnSpc>
              <a:spcBef>
                <a:spcPct val="20000"/>
              </a:spcBef>
              <a:buClr>
                <a:schemeClr val="accent1"/>
              </a:buClr>
              <a:buFont typeface="Wingdings" pitchFamily="2" charset="2"/>
              <a:buNone/>
            </a:pPr>
            <a:r>
              <a:rPr lang="it-IT" sz="1600" dirty="0">
                <a:solidFill>
                  <a:srgbClr val="4D4D4D"/>
                </a:solidFill>
                <a:latin typeface="Georgia" pitchFamily="18" charset="0"/>
              </a:rPr>
              <a:t>        &lt;li&gt;Milk&lt;/li&gt;</a:t>
            </a:r>
          </a:p>
          <a:p>
            <a:pPr algn="l">
              <a:lnSpc>
                <a:spcPct val="120000"/>
              </a:lnSpc>
              <a:spcBef>
                <a:spcPct val="20000"/>
              </a:spcBef>
              <a:buClr>
                <a:schemeClr val="accent1"/>
              </a:buClr>
              <a:buFont typeface="Wingdings" pitchFamily="2" charset="2"/>
              <a:buNone/>
            </a:pPr>
            <a:r>
              <a:rPr lang="it-IT" sz="1600" dirty="0">
                <a:solidFill>
                  <a:srgbClr val="4D4D4D"/>
                </a:solidFill>
                <a:latin typeface="Georgia" pitchFamily="18" charset="0"/>
              </a:rPr>
              <a:t>        &lt;li&gt;Coffee&lt;/li&gt;</a:t>
            </a:r>
          </a:p>
          <a:p>
            <a:pPr algn="l">
              <a:lnSpc>
                <a:spcPct val="120000"/>
              </a:lnSpc>
              <a:spcBef>
                <a:spcPct val="20000"/>
              </a:spcBef>
              <a:buClr>
                <a:schemeClr val="accent1"/>
              </a:buClr>
              <a:buFont typeface="Wingdings" pitchFamily="2" charset="2"/>
              <a:buNone/>
            </a:pPr>
            <a:r>
              <a:rPr lang="it-IT" sz="1600" dirty="0">
                <a:solidFill>
                  <a:srgbClr val="4D4D4D"/>
                </a:solidFill>
                <a:latin typeface="Georgia" pitchFamily="18" charset="0"/>
              </a:rPr>
              <a:t>        &lt;li&gt;Milk&lt;/li&gt;</a:t>
            </a:r>
          </a:p>
          <a:p>
            <a:pPr algn="l">
              <a:lnSpc>
                <a:spcPct val="120000"/>
              </a:lnSpc>
              <a:spcBef>
                <a:spcPct val="20000"/>
              </a:spcBef>
              <a:buClr>
                <a:schemeClr val="accent1"/>
              </a:buClr>
              <a:buFont typeface="Wingdings" pitchFamily="2" charset="2"/>
              <a:buNone/>
            </a:pPr>
            <a:r>
              <a:rPr lang="it-IT" sz="1600" dirty="0">
                <a:solidFill>
                  <a:srgbClr val="4D4D4D"/>
                </a:solidFill>
                <a:latin typeface="Georgia" pitchFamily="18" charset="0"/>
              </a:rPr>
              <a:t>&lt;/ol&gt;</a:t>
            </a:r>
            <a:endParaRPr lang="en-US" sz="1600" dirty="0">
              <a:solidFill>
                <a:srgbClr val="4D4D4D"/>
              </a:solidFill>
              <a:latin typeface="Georgia" pitchFamily="18" charset="0"/>
            </a:endParaRPr>
          </a:p>
        </p:txBody>
      </p:sp>
      <p:pic>
        <p:nvPicPr>
          <p:cNvPr id="37893" name="Picture 8" descr="SNAGHTML105a47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886200"/>
            <a:ext cx="1495425"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Picture 16" descr="numbered-li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1143000"/>
            <a:ext cx="26670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8928187"/>
      </p:ext>
    </p:extLst>
  </p:cSld>
  <p:clrMapOvr>
    <a:masterClrMapping/>
  </p:clrMapOvr>
  <p:transition>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dirty="0"/>
              <a:t>Unordered Lists (</a:t>
            </a:r>
            <a:r>
              <a:rPr dirty="0" err="1"/>
              <a:t>ul</a:t>
            </a:r>
            <a:r>
              <a:rPr dirty="0"/>
              <a:t>)</a:t>
            </a:r>
          </a:p>
        </p:txBody>
      </p:sp>
      <p:sp>
        <p:nvSpPr>
          <p:cNvPr id="45059" name="Rectangle 3"/>
          <p:cNvSpPr>
            <a:spLocks noGrp="1" noChangeArrowheads="1"/>
          </p:cNvSpPr>
          <p:nvPr>
            <p:ph sz="half" idx="1"/>
          </p:nvPr>
        </p:nvSpPr>
        <p:spPr>
          <a:xfrm>
            <a:off x="530225" y="987425"/>
            <a:ext cx="5497513" cy="4648200"/>
          </a:xfrm>
        </p:spPr>
        <p:txBody>
          <a:bodyPr/>
          <a:lstStyle/>
          <a:p>
            <a:pPr algn="just" eaLnBrk="1" hangingPunct="1">
              <a:lnSpc>
                <a:spcPct val="100000"/>
              </a:lnSpc>
              <a:spcAft>
                <a:spcPct val="0"/>
              </a:spcAft>
              <a:buFont typeface="Arial" charset="0"/>
              <a:buChar char="•"/>
              <a:defRPr/>
            </a:pPr>
            <a:r>
              <a:rPr kern="1200" dirty="0">
                <a:solidFill>
                  <a:srgbClr val="404040"/>
                </a:solidFill>
                <a:ea typeface="ＭＳ Ｐゴシック" pitchFamily="34" charset="-128"/>
              </a:rPr>
              <a:t>The list items are, by default, marked with bullets</a:t>
            </a:r>
          </a:p>
          <a:p>
            <a:pPr algn="just" eaLnBrk="1" hangingPunct="1">
              <a:lnSpc>
                <a:spcPct val="100000"/>
              </a:lnSpc>
              <a:spcAft>
                <a:spcPct val="0"/>
              </a:spcAft>
              <a:buFont typeface="Arial" charset="0"/>
              <a:buChar char="•"/>
              <a:defRPr/>
            </a:pPr>
            <a:endParaRPr kern="1200" dirty="0">
              <a:solidFill>
                <a:srgbClr val="404040"/>
              </a:solidFill>
              <a:ea typeface="ＭＳ Ｐゴシック" pitchFamily="34" charset="-128"/>
            </a:endParaRPr>
          </a:p>
          <a:p>
            <a:pPr algn="just" eaLnBrk="1" hangingPunct="1">
              <a:lnSpc>
                <a:spcPct val="100000"/>
              </a:lnSpc>
              <a:spcAft>
                <a:spcPct val="0"/>
              </a:spcAft>
              <a:buFont typeface="Arial" charset="0"/>
              <a:buChar char="•"/>
              <a:defRPr/>
            </a:pPr>
            <a:r>
              <a:rPr kern="1200" dirty="0">
                <a:solidFill>
                  <a:srgbClr val="404040"/>
                </a:solidFill>
                <a:ea typeface="ＭＳ Ｐゴシック" pitchFamily="34" charset="-128"/>
              </a:rPr>
              <a:t>Tag details</a:t>
            </a:r>
          </a:p>
          <a:p>
            <a:pPr lvl="1" algn="just" eaLnBrk="1" hangingPunct="1">
              <a:lnSpc>
                <a:spcPct val="100000"/>
              </a:lnSpc>
              <a:spcAft>
                <a:spcPct val="0"/>
              </a:spcAft>
              <a:buFont typeface="Arial" charset="0"/>
              <a:buChar char="o"/>
              <a:defRPr/>
            </a:pPr>
            <a:r>
              <a:rPr dirty="0"/>
              <a:t>Start tag-&lt;</a:t>
            </a:r>
            <a:r>
              <a:rPr dirty="0" err="1"/>
              <a:t>ul</a:t>
            </a:r>
            <a:r>
              <a:rPr dirty="0"/>
              <a:t>&gt;</a:t>
            </a:r>
          </a:p>
          <a:p>
            <a:pPr lvl="1" algn="just" eaLnBrk="1" hangingPunct="1">
              <a:lnSpc>
                <a:spcPct val="100000"/>
              </a:lnSpc>
              <a:spcAft>
                <a:spcPct val="0"/>
              </a:spcAft>
              <a:buFont typeface="Arial" charset="0"/>
              <a:buChar char="o"/>
              <a:defRPr/>
            </a:pPr>
            <a:r>
              <a:rPr dirty="0"/>
              <a:t>Each list item starts with a &lt;li&gt; tag</a:t>
            </a:r>
          </a:p>
        </p:txBody>
      </p:sp>
      <p:sp>
        <p:nvSpPr>
          <p:cNvPr id="38916" name="AutoShape 4"/>
          <p:cNvSpPr>
            <a:spLocks noChangeArrowheads="1"/>
          </p:cNvSpPr>
          <p:nvPr/>
        </p:nvSpPr>
        <p:spPr bwMode="auto">
          <a:xfrm>
            <a:off x="1600200" y="3429000"/>
            <a:ext cx="2286000" cy="2209800"/>
          </a:xfrm>
          <a:prstGeom prst="roundRect">
            <a:avLst>
              <a:gd name="adj" fmla="val 16667"/>
            </a:avLst>
          </a:prstGeom>
          <a:gradFill rotWithShape="1">
            <a:gsLst>
              <a:gs pos="0">
                <a:srgbClr val="FFFFC9"/>
              </a:gs>
              <a:gs pos="100000">
                <a:srgbClr val="FFFFFF"/>
              </a:gs>
            </a:gsLst>
            <a:lin ang="2700000" scaled="1"/>
          </a:gradFill>
          <a:ln w="3175">
            <a:solidFill>
              <a:srgbClr val="FFDA65"/>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4" rIns="91429" bIns="45714"/>
          <a:lstStyle/>
          <a:p>
            <a:pPr algn="l">
              <a:lnSpc>
                <a:spcPct val="120000"/>
              </a:lnSpc>
              <a:spcBef>
                <a:spcPct val="20000"/>
              </a:spcBef>
              <a:buClr>
                <a:schemeClr val="accent1"/>
              </a:buClr>
              <a:buFont typeface="Wingdings" pitchFamily="2" charset="2"/>
              <a:buNone/>
            </a:pPr>
            <a:r>
              <a:rPr lang="en-US" sz="1600">
                <a:solidFill>
                  <a:srgbClr val="4D4D4D"/>
                </a:solidFill>
                <a:latin typeface="Georgia" pitchFamily="18" charset="0"/>
              </a:rPr>
              <a:t> </a:t>
            </a:r>
            <a:r>
              <a:rPr lang="it-IT" sz="1600">
                <a:solidFill>
                  <a:srgbClr val="4D4D4D"/>
                </a:solidFill>
                <a:latin typeface="Georgia" pitchFamily="18" charset="0"/>
              </a:rPr>
              <a:t>&lt;ul&gt;</a:t>
            </a:r>
          </a:p>
          <a:p>
            <a:pPr algn="l">
              <a:lnSpc>
                <a:spcPct val="120000"/>
              </a:lnSpc>
              <a:spcBef>
                <a:spcPct val="20000"/>
              </a:spcBef>
              <a:buClr>
                <a:schemeClr val="accent1"/>
              </a:buClr>
              <a:buFont typeface="Wingdings" pitchFamily="2" charset="2"/>
              <a:buNone/>
            </a:pPr>
            <a:r>
              <a:rPr lang="it-IT" sz="1600">
                <a:solidFill>
                  <a:srgbClr val="4D4D4D"/>
                </a:solidFill>
                <a:latin typeface="Georgia" pitchFamily="18" charset="0"/>
              </a:rPr>
              <a:t>        &lt;li&gt;Coffee&lt;/li&gt;</a:t>
            </a:r>
          </a:p>
          <a:p>
            <a:pPr algn="l">
              <a:lnSpc>
                <a:spcPct val="120000"/>
              </a:lnSpc>
              <a:spcBef>
                <a:spcPct val="20000"/>
              </a:spcBef>
              <a:buClr>
                <a:schemeClr val="accent1"/>
              </a:buClr>
              <a:buFont typeface="Wingdings" pitchFamily="2" charset="2"/>
              <a:buNone/>
            </a:pPr>
            <a:r>
              <a:rPr lang="it-IT" sz="1600">
                <a:solidFill>
                  <a:srgbClr val="4D4D4D"/>
                </a:solidFill>
                <a:latin typeface="Georgia" pitchFamily="18" charset="0"/>
              </a:rPr>
              <a:t>        &lt;li&gt;Milk&lt;/li&gt;</a:t>
            </a:r>
          </a:p>
          <a:p>
            <a:pPr algn="l">
              <a:lnSpc>
                <a:spcPct val="120000"/>
              </a:lnSpc>
              <a:spcBef>
                <a:spcPct val="20000"/>
              </a:spcBef>
              <a:buClr>
                <a:schemeClr val="accent1"/>
              </a:buClr>
              <a:buFont typeface="Wingdings" pitchFamily="2" charset="2"/>
              <a:buNone/>
            </a:pPr>
            <a:r>
              <a:rPr lang="it-IT" sz="1600">
                <a:solidFill>
                  <a:srgbClr val="4D4D4D"/>
                </a:solidFill>
                <a:latin typeface="Georgia" pitchFamily="18" charset="0"/>
              </a:rPr>
              <a:t>        &lt;li&gt;Coffee&lt;/li&gt;</a:t>
            </a:r>
          </a:p>
          <a:p>
            <a:pPr algn="l">
              <a:lnSpc>
                <a:spcPct val="120000"/>
              </a:lnSpc>
              <a:spcBef>
                <a:spcPct val="20000"/>
              </a:spcBef>
              <a:buClr>
                <a:schemeClr val="accent1"/>
              </a:buClr>
              <a:buFont typeface="Wingdings" pitchFamily="2" charset="2"/>
              <a:buNone/>
            </a:pPr>
            <a:r>
              <a:rPr lang="it-IT" sz="1600">
                <a:solidFill>
                  <a:srgbClr val="4D4D4D"/>
                </a:solidFill>
                <a:latin typeface="Georgia" pitchFamily="18" charset="0"/>
              </a:rPr>
              <a:t>        &lt;li&gt;Milk&lt;/li&gt;</a:t>
            </a:r>
          </a:p>
          <a:p>
            <a:pPr algn="l">
              <a:lnSpc>
                <a:spcPct val="120000"/>
              </a:lnSpc>
              <a:spcBef>
                <a:spcPct val="20000"/>
              </a:spcBef>
              <a:buClr>
                <a:schemeClr val="accent1"/>
              </a:buClr>
              <a:buFont typeface="Wingdings" pitchFamily="2" charset="2"/>
              <a:buNone/>
            </a:pPr>
            <a:r>
              <a:rPr lang="it-IT" sz="1600">
                <a:solidFill>
                  <a:srgbClr val="4D4D4D"/>
                </a:solidFill>
                <a:latin typeface="Georgia" pitchFamily="18" charset="0"/>
              </a:rPr>
              <a:t>&lt;/ul&gt;</a:t>
            </a:r>
            <a:endParaRPr lang="en-US" sz="1600">
              <a:solidFill>
                <a:srgbClr val="4D4D4D"/>
              </a:solidFill>
              <a:latin typeface="Georgia" pitchFamily="18" charset="0"/>
            </a:endParaRPr>
          </a:p>
        </p:txBody>
      </p:sp>
      <p:pic>
        <p:nvPicPr>
          <p:cNvPr id="38917" name="Picture 5" descr="SNAGHTML1007ec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4343400"/>
            <a:ext cx="2085975" cy="189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6" descr="bullet-li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7275" y="1447800"/>
            <a:ext cx="3209925"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3398218"/>
      </p:ext>
    </p:extLst>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dirty="0"/>
              <a:t>Definition Lists (dl)</a:t>
            </a:r>
          </a:p>
        </p:txBody>
      </p:sp>
      <p:sp>
        <p:nvSpPr>
          <p:cNvPr id="39939" name="Rectangle 4"/>
          <p:cNvSpPr>
            <a:spLocks noGrp="1" noChangeArrowheads="1"/>
          </p:cNvSpPr>
          <p:nvPr>
            <p:ph sz="half" idx="1"/>
          </p:nvPr>
        </p:nvSpPr>
        <p:spPr/>
        <p:txBody>
          <a:bodyPr/>
          <a:lstStyle/>
          <a:p>
            <a:pPr algn="just" eaLnBrk="1" hangingPunct="1">
              <a:lnSpc>
                <a:spcPct val="100000"/>
              </a:lnSpc>
              <a:spcAft>
                <a:spcPct val="0"/>
              </a:spcAft>
              <a:buFont typeface="Arial" charset="0"/>
              <a:buChar char="•"/>
              <a:defRPr/>
            </a:pPr>
            <a:r>
              <a:rPr kern="1200">
                <a:solidFill>
                  <a:srgbClr val="404040"/>
                </a:solidFill>
                <a:ea typeface="ＭＳ Ｐゴシック" pitchFamily="34" charset="-128"/>
              </a:rPr>
              <a:t>Definition lists provide the description of each list items.</a:t>
            </a:r>
          </a:p>
          <a:p>
            <a:pPr algn="just" eaLnBrk="1" hangingPunct="1">
              <a:lnSpc>
                <a:spcPct val="100000"/>
              </a:lnSpc>
              <a:spcAft>
                <a:spcPct val="0"/>
              </a:spcAft>
              <a:buFont typeface="Arial" charset="0"/>
              <a:buChar char="•"/>
              <a:defRPr/>
            </a:pPr>
            <a:endParaRPr kern="1200">
              <a:solidFill>
                <a:srgbClr val="404040"/>
              </a:solidFill>
              <a:ea typeface="ＭＳ Ｐゴシック" pitchFamily="34" charset="-128"/>
            </a:endParaRPr>
          </a:p>
          <a:p>
            <a:pPr algn="just" eaLnBrk="1" hangingPunct="1">
              <a:lnSpc>
                <a:spcPct val="100000"/>
              </a:lnSpc>
              <a:spcAft>
                <a:spcPct val="0"/>
              </a:spcAft>
              <a:buFont typeface="Arial" charset="0"/>
              <a:buChar char="•"/>
              <a:defRPr/>
            </a:pPr>
            <a:r>
              <a:rPr kern="1200">
                <a:solidFill>
                  <a:srgbClr val="404040"/>
                </a:solidFill>
                <a:ea typeface="ＭＳ Ｐゴシック" pitchFamily="34" charset="-128"/>
              </a:rPr>
              <a:t>Tag details</a:t>
            </a:r>
          </a:p>
          <a:p>
            <a:pPr lvl="1" algn="just" eaLnBrk="1" hangingPunct="1">
              <a:lnSpc>
                <a:spcPct val="100000"/>
              </a:lnSpc>
              <a:spcAft>
                <a:spcPct val="0"/>
              </a:spcAft>
              <a:buFont typeface="Arial" charset="0"/>
              <a:buChar char="o"/>
              <a:defRPr/>
            </a:pPr>
            <a:r>
              <a:t>Start tag - &lt;dl&gt;</a:t>
            </a:r>
          </a:p>
          <a:p>
            <a:pPr lvl="1" algn="just" eaLnBrk="1" hangingPunct="1">
              <a:lnSpc>
                <a:spcPct val="100000"/>
              </a:lnSpc>
              <a:spcAft>
                <a:spcPct val="0"/>
              </a:spcAft>
              <a:buFont typeface="Arial" charset="0"/>
              <a:buChar char="o"/>
              <a:defRPr/>
            </a:pPr>
            <a:r>
              <a:t>Each item of the list starts with &lt;</a:t>
            </a:r>
            <a:r>
              <a:rPr err="1"/>
              <a:t>dt</a:t>
            </a:r>
            <a:r>
              <a:t>&gt; tag</a:t>
            </a:r>
          </a:p>
          <a:p>
            <a:pPr lvl="1" algn="just" eaLnBrk="1" hangingPunct="1">
              <a:lnSpc>
                <a:spcPct val="100000"/>
              </a:lnSpc>
              <a:spcAft>
                <a:spcPct val="0"/>
              </a:spcAft>
              <a:buFont typeface="Arial" charset="0"/>
              <a:buChar char="o"/>
              <a:defRPr/>
            </a:pPr>
            <a:r>
              <a:t>Description of each item starts with &lt;</a:t>
            </a:r>
            <a:r>
              <a:rPr err="1"/>
              <a:t>dd</a:t>
            </a:r>
            <a:r>
              <a:t>&gt; tag</a:t>
            </a:r>
          </a:p>
        </p:txBody>
      </p:sp>
      <p:sp>
        <p:nvSpPr>
          <p:cNvPr id="39940" name="AutoShape 6"/>
          <p:cNvSpPr>
            <a:spLocks noChangeArrowheads="1"/>
          </p:cNvSpPr>
          <p:nvPr/>
        </p:nvSpPr>
        <p:spPr bwMode="auto">
          <a:xfrm>
            <a:off x="4876800" y="1447800"/>
            <a:ext cx="3962400" cy="4800600"/>
          </a:xfrm>
          <a:prstGeom prst="roundRect">
            <a:avLst>
              <a:gd name="adj" fmla="val 16667"/>
            </a:avLst>
          </a:prstGeom>
          <a:gradFill rotWithShape="1">
            <a:gsLst>
              <a:gs pos="0">
                <a:srgbClr val="FFFFC9"/>
              </a:gs>
              <a:gs pos="100000">
                <a:srgbClr val="FFFFFF"/>
              </a:gs>
            </a:gsLst>
            <a:lin ang="2700000" scaled="1"/>
          </a:gradFill>
          <a:ln w="3175">
            <a:solidFill>
              <a:srgbClr val="FFDA65"/>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4" rIns="91429" bIns="45714"/>
          <a:lstStyle/>
          <a:p>
            <a:pPr algn="l">
              <a:lnSpc>
                <a:spcPct val="120000"/>
              </a:lnSpc>
              <a:spcBef>
                <a:spcPct val="20000"/>
              </a:spcBef>
              <a:buClr>
                <a:schemeClr val="accent1"/>
              </a:buClr>
              <a:buFont typeface="Wingdings" pitchFamily="2" charset="2"/>
              <a:buNone/>
            </a:pPr>
            <a:r>
              <a:rPr lang="en-US" sz="1600">
                <a:solidFill>
                  <a:srgbClr val="4D4D4D"/>
                </a:solidFill>
                <a:latin typeface="Georgia" pitchFamily="18" charset="0"/>
              </a:rPr>
              <a:t> </a:t>
            </a:r>
            <a:r>
              <a:rPr lang="it-IT" sz="1600">
                <a:solidFill>
                  <a:srgbClr val="4D4D4D"/>
                </a:solidFill>
                <a:latin typeface="Georgia" pitchFamily="18" charset="0"/>
              </a:rPr>
              <a:t>&lt;dl&gt;</a:t>
            </a:r>
          </a:p>
          <a:p>
            <a:pPr algn="l">
              <a:lnSpc>
                <a:spcPct val="120000"/>
              </a:lnSpc>
              <a:spcBef>
                <a:spcPct val="20000"/>
              </a:spcBef>
              <a:buClr>
                <a:schemeClr val="accent1"/>
              </a:buClr>
              <a:buFont typeface="Wingdings" pitchFamily="2" charset="2"/>
              <a:buNone/>
            </a:pPr>
            <a:r>
              <a:rPr lang="it-IT" sz="1600">
                <a:solidFill>
                  <a:srgbClr val="4D4D4D"/>
                </a:solidFill>
                <a:latin typeface="Georgia" pitchFamily="18" charset="0"/>
              </a:rPr>
              <a:t> &lt;dt&gt;Coffee&lt;/dt&gt;</a:t>
            </a:r>
          </a:p>
          <a:p>
            <a:pPr algn="l">
              <a:lnSpc>
                <a:spcPct val="120000"/>
              </a:lnSpc>
              <a:spcBef>
                <a:spcPct val="20000"/>
              </a:spcBef>
              <a:buClr>
                <a:schemeClr val="accent1"/>
              </a:buClr>
              <a:buFont typeface="Wingdings" pitchFamily="2" charset="2"/>
              <a:buNone/>
            </a:pPr>
            <a:r>
              <a:rPr lang="it-IT" sz="1600">
                <a:solidFill>
                  <a:srgbClr val="4D4D4D"/>
                </a:solidFill>
                <a:latin typeface="Georgia" pitchFamily="18" charset="0"/>
              </a:rPr>
              <a:t>	&lt;dd&gt;-black hot drink&lt;/dd&gt;</a:t>
            </a:r>
          </a:p>
          <a:p>
            <a:pPr algn="l">
              <a:lnSpc>
                <a:spcPct val="120000"/>
              </a:lnSpc>
              <a:spcBef>
                <a:spcPct val="20000"/>
              </a:spcBef>
              <a:buClr>
                <a:schemeClr val="accent1"/>
              </a:buClr>
              <a:buFont typeface="Wingdings" pitchFamily="2" charset="2"/>
              <a:buNone/>
            </a:pPr>
            <a:r>
              <a:rPr lang="it-IT" sz="1600">
                <a:solidFill>
                  <a:srgbClr val="4D4D4D"/>
                </a:solidFill>
                <a:latin typeface="Georgia" pitchFamily="18" charset="0"/>
              </a:rPr>
              <a:t> &lt;dt&gt;Milk&lt;/dt&gt;</a:t>
            </a:r>
          </a:p>
          <a:p>
            <a:pPr algn="l">
              <a:lnSpc>
                <a:spcPct val="120000"/>
              </a:lnSpc>
              <a:spcBef>
                <a:spcPct val="20000"/>
              </a:spcBef>
              <a:buClr>
                <a:schemeClr val="accent1"/>
              </a:buClr>
              <a:buFont typeface="Wingdings" pitchFamily="2" charset="2"/>
              <a:buNone/>
            </a:pPr>
            <a:r>
              <a:rPr lang="it-IT" sz="1600">
                <a:solidFill>
                  <a:srgbClr val="4D4D4D"/>
                </a:solidFill>
                <a:latin typeface="Georgia" pitchFamily="18" charset="0"/>
              </a:rPr>
              <a:t>	&lt;dd&gt;-white hot drink&lt;/dd&gt;</a:t>
            </a:r>
          </a:p>
          <a:p>
            <a:pPr algn="l">
              <a:lnSpc>
                <a:spcPct val="120000"/>
              </a:lnSpc>
              <a:spcBef>
                <a:spcPct val="20000"/>
              </a:spcBef>
              <a:buClr>
                <a:schemeClr val="accent1"/>
              </a:buClr>
              <a:buFont typeface="Wingdings" pitchFamily="2" charset="2"/>
              <a:buNone/>
            </a:pPr>
            <a:r>
              <a:rPr lang="it-IT" sz="1600">
                <a:solidFill>
                  <a:srgbClr val="4D4D4D"/>
                </a:solidFill>
                <a:latin typeface="Georgia" pitchFamily="18" charset="0"/>
              </a:rPr>
              <a:t> &lt;dt&gt;Tea&lt;/dt&gt;</a:t>
            </a:r>
          </a:p>
          <a:p>
            <a:pPr algn="l">
              <a:lnSpc>
                <a:spcPct val="120000"/>
              </a:lnSpc>
              <a:spcBef>
                <a:spcPct val="20000"/>
              </a:spcBef>
              <a:buClr>
                <a:schemeClr val="accent1"/>
              </a:buClr>
              <a:buFont typeface="Wingdings" pitchFamily="2" charset="2"/>
              <a:buNone/>
            </a:pPr>
            <a:r>
              <a:rPr lang="it-IT" sz="1600">
                <a:solidFill>
                  <a:srgbClr val="4D4D4D"/>
                </a:solidFill>
                <a:latin typeface="Georgia" pitchFamily="18" charset="0"/>
              </a:rPr>
              <a:t>	&lt;dd&gt;-brown hot drink&lt;/dd&gt;</a:t>
            </a:r>
          </a:p>
          <a:p>
            <a:pPr algn="l">
              <a:lnSpc>
                <a:spcPct val="120000"/>
              </a:lnSpc>
              <a:spcBef>
                <a:spcPct val="20000"/>
              </a:spcBef>
              <a:buClr>
                <a:schemeClr val="accent1"/>
              </a:buClr>
              <a:buFont typeface="Wingdings" pitchFamily="2" charset="2"/>
              <a:buNone/>
            </a:pPr>
            <a:r>
              <a:rPr lang="it-IT" sz="1600">
                <a:solidFill>
                  <a:srgbClr val="4D4D4D"/>
                </a:solidFill>
                <a:latin typeface="Georgia" pitchFamily="18" charset="0"/>
              </a:rPr>
              <a:t> &lt;dt&gt;Soup&lt;/dt&gt;</a:t>
            </a:r>
          </a:p>
          <a:p>
            <a:pPr algn="l">
              <a:lnSpc>
                <a:spcPct val="120000"/>
              </a:lnSpc>
              <a:spcBef>
                <a:spcPct val="20000"/>
              </a:spcBef>
              <a:buClr>
                <a:schemeClr val="accent1"/>
              </a:buClr>
              <a:buFont typeface="Wingdings" pitchFamily="2" charset="2"/>
              <a:buNone/>
            </a:pPr>
            <a:r>
              <a:rPr lang="it-IT" sz="1600">
                <a:solidFill>
                  <a:srgbClr val="4D4D4D"/>
                </a:solidFill>
                <a:latin typeface="Georgia" pitchFamily="18" charset="0"/>
              </a:rPr>
              <a:t>	&lt;dd&gt;-Vegetable hot drink&lt;/dd&gt;</a:t>
            </a:r>
          </a:p>
          <a:p>
            <a:pPr algn="l">
              <a:lnSpc>
                <a:spcPct val="120000"/>
              </a:lnSpc>
              <a:spcBef>
                <a:spcPct val="20000"/>
              </a:spcBef>
              <a:buClr>
                <a:schemeClr val="accent1"/>
              </a:buClr>
              <a:buFont typeface="Wingdings" pitchFamily="2" charset="2"/>
              <a:buNone/>
            </a:pPr>
            <a:r>
              <a:rPr lang="it-IT" sz="1600">
                <a:solidFill>
                  <a:srgbClr val="4D4D4D"/>
                </a:solidFill>
                <a:latin typeface="Georgia" pitchFamily="18" charset="0"/>
              </a:rPr>
              <a:t>&lt;/dl&gt;</a:t>
            </a:r>
            <a:endParaRPr lang="en-US" sz="1600">
              <a:solidFill>
                <a:srgbClr val="4D4D4D"/>
              </a:solidFill>
              <a:latin typeface="Georgia" pitchFamily="18" charset="0"/>
            </a:endParaRPr>
          </a:p>
        </p:txBody>
      </p:sp>
      <p:pic>
        <p:nvPicPr>
          <p:cNvPr id="39941" name="Picture 10" descr="SNAGHTML10f3a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4343400"/>
            <a:ext cx="20574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5508084"/>
      </p:ext>
    </p:extLst>
  </p:cSld>
  <p:clrMapOvr>
    <a:masterClrMapping/>
  </p:clrMapOvr>
  <p:transition>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Best Practices</a:t>
            </a:r>
          </a:p>
        </p:txBody>
      </p:sp>
      <p:sp>
        <p:nvSpPr>
          <p:cNvPr id="3" name="Content Placeholder 2"/>
          <p:cNvSpPr>
            <a:spLocks noGrp="1"/>
          </p:cNvSpPr>
          <p:nvPr>
            <p:ph sz="quarter" idx="10"/>
          </p:nvPr>
        </p:nvSpPr>
        <p:spPr/>
        <p:txBody>
          <a:bodyPr/>
          <a:lstStyle/>
          <a:p>
            <a:pPr algn="just"/>
            <a:r>
              <a:rPr lang="en-US" dirty="0"/>
              <a:t> &lt;</a:t>
            </a:r>
            <a:r>
              <a:rPr lang="en-US" dirty="0" err="1"/>
              <a:t>ul</a:t>
            </a:r>
            <a:r>
              <a:rPr lang="en-US" dirty="0"/>
              <a:t>&gt; unordered list: </a:t>
            </a:r>
            <a:r>
              <a:rPr lang="en-US" b="1" dirty="0"/>
              <a:t>MUST ONLY</a:t>
            </a:r>
            <a:r>
              <a:rPr lang="en-US" dirty="0"/>
              <a:t> be used where the order of the list is not editorially significant.</a:t>
            </a:r>
          </a:p>
          <a:p>
            <a:pPr algn="just"/>
            <a:endParaRPr lang="en-US" dirty="0"/>
          </a:p>
          <a:p>
            <a:pPr algn="just"/>
            <a:r>
              <a:rPr lang="en-US" dirty="0"/>
              <a:t>&lt;</a:t>
            </a:r>
            <a:r>
              <a:rPr lang="en-US" dirty="0" err="1"/>
              <a:t>ol</a:t>
            </a:r>
            <a:r>
              <a:rPr lang="en-US" dirty="0"/>
              <a:t>&gt; ordered list: </a:t>
            </a:r>
            <a:r>
              <a:rPr lang="en-US" b="1" dirty="0"/>
              <a:t>MUST ONLY</a:t>
            </a:r>
            <a:r>
              <a:rPr lang="en-US" dirty="0"/>
              <a:t> be used where the order of the list items is editorially significant. </a:t>
            </a:r>
          </a:p>
          <a:p>
            <a:pPr algn="just"/>
            <a:endParaRPr lang="en-US" dirty="0"/>
          </a:p>
          <a:p>
            <a:pPr algn="just"/>
            <a:r>
              <a:rPr lang="en-US" dirty="0"/>
              <a:t>&lt;</a:t>
            </a:r>
            <a:r>
              <a:rPr lang="en-US" dirty="0" err="1"/>
              <a:t>ul</a:t>
            </a:r>
            <a:r>
              <a:rPr lang="en-US" dirty="0"/>
              <a:t>&gt; and &lt;</a:t>
            </a:r>
            <a:r>
              <a:rPr lang="en-US" dirty="0" err="1"/>
              <a:t>ol</a:t>
            </a:r>
            <a:r>
              <a:rPr lang="en-US" dirty="0"/>
              <a:t>&gt; type lists </a:t>
            </a:r>
            <a:r>
              <a:rPr lang="en-US" b="1" dirty="0"/>
              <a:t>MUST</a:t>
            </a:r>
            <a:r>
              <a:rPr lang="en-US" dirty="0"/>
              <a:t> have at least one &lt;li&gt; item.</a:t>
            </a:r>
          </a:p>
          <a:p>
            <a:pPr algn="just"/>
            <a:endParaRPr lang="en-US" dirty="0"/>
          </a:p>
          <a:p>
            <a:pPr algn="just"/>
            <a:r>
              <a:rPr lang="en-US" dirty="0"/>
              <a:t>&lt;dl&gt; lists </a:t>
            </a:r>
            <a:r>
              <a:rPr lang="en-US" b="1" dirty="0"/>
              <a:t>MUST</a:t>
            </a:r>
            <a:r>
              <a:rPr lang="en-US" dirty="0"/>
              <a:t> contain at least one &lt;</a:t>
            </a:r>
            <a:r>
              <a:rPr lang="en-US" dirty="0" err="1"/>
              <a:t>dt</a:t>
            </a:r>
            <a:r>
              <a:rPr lang="en-US" dirty="0"/>
              <a:t>&gt; with a corresponding &lt;</a:t>
            </a:r>
            <a:r>
              <a:rPr lang="en-US" dirty="0" err="1"/>
              <a:t>dd</a:t>
            </a:r>
            <a:r>
              <a:rPr lang="en-US" dirty="0"/>
              <a:t>&gt;.</a:t>
            </a:r>
          </a:p>
          <a:p>
            <a:pPr algn="just"/>
            <a:endParaRPr lang="en-US" dirty="0"/>
          </a:p>
          <a:p>
            <a:pPr algn="just"/>
            <a:r>
              <a:rPr lang="en-US" dirty="0"/>
              <a:t>&lt;</a:t>
            </a:r>
            <a:r>
              <a:rPr lang="en-US" dirty="0" err="1"/>
              <a:t>dd</a:t>
            </a:r>
            <a:r>
              <a:rPr lang="en-US" dirty="0"/>
              <a:t>&gt; </a:t>
            </a:r>
            <a:r>
              <a:rPr lang="en-US" b="1" dirty="0"/>
              <a:t>MUST</a:t>
            </a:r>
            <a:r>
              <a:rPr lang="en-US" dirty="0"/>
              <a:t> have at least one corresponding &lt;</a:t>
            </a:r>
            <a:r>
              <a:rPr lang="en-US" dirty="0" err="1"/>
              <a:t>dt</a:t>
            </a:r>
            <a:r>
              <a:rPr lang="en-US" dirty="0"/>
              <a:t>&gt;.</a:t>
            </a:r>
          </a:p>
          <a:p>
            <a:pPr algn="just"/>
            <a:endParaRPr lang="en-US" dirty="0"/>
          </a:p>
          <a:p>
            <a:pPr algn="just"/>
            <a:r>
              <a:rPr lang="en-US" dirty="0"/>
              <a:t>&lt;dl&gt; </a:t>
            </a:r>
            <a:r>
              <a:rPr lang="en-US" b="1" dirty="0"/>
              <a:t>MAY</a:t>
            </a:r>
            <a:r>
              <a:rPr lang="en-US" dirty="0"/>
              <a:t> have multiple terms for a given definition, as well as multiple definitions for a given term.</a:t>
            </a:r>
          </a:p>
          <a:p>
            <a:pPr algn="just"/>
            <a:endParaRPr lang="en-US" dirty="0"/>
          </a:p>
          <a:p>
            <a:pPr algn="just"/>
            <a:r>
              <a:rPr lang="en-US" dirty="0"/>
              <a:t>&lt;dl&gt; definition list: </a:t>
            </a:r>
            <a:r>
              <a:rPr lang="en-US" b="1" dirty="0"/>
              <a:t>MUST</a:t>
            </a:r>
            <a:r>
              <a:rPr lang="en-US" dirty="0"/>
              <a:t> only be used to describe terms and their definitions.</a:t>
            </a:r>
          </a:p>
          <a:p>
            <a:pPr algn="just"/>
            <a:endParaRPr lang="en-US" dirty="0"/>
          </a:p>
          <a:p>
            <a:pPr algn="just"/>
            <a:r>
              <a:rPr lang="en-US" dirty="0"/>
              <a:t>Nested lists </a:t>
            </a:r>
            <a:r>
              <a:rPr lang="en-US" b="1" dirty="0"/>
              <a:t>MUST NOT</a:t>
            </a:r>
            <a:r>
              <a:rPr lang="en-US" dirty="0"/>
              <a:t> be more than 3 levels deep.</a:t>
            </a:r>
          </a:p>
          <a:p>
            <a:endParaRPr lang="en-US" dirty="0"/>
          </a:p>
        </p:txBody>
      </p:sp>
    </p:spTree>
    <p:extLst>
      <p:ext uri="{BB962C8B-B14F-4D97-AF65-F5344CB8AC3E}">
        <p14:creationId xmlns:p14="http://schemas.microsoft.com/office/powerpoint/2010/main" val="3028299558"/>
      </p:ext>
    </p:extLst>
  </p:cSld>
  <p:clrMapOvr>
    <a:masterClrMapping/>
  </p:clrMapOvr>
  <p:transition>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sz="quarter" idx="10"/>
          </p:nvPr>
        </p:nvSpPr>
        <p:spPr/>
        <p:txBody>
          <a:bodyPr/>
          <a:lstStyle/>
          <a:p>
            <a:r>
              <a:rPr lang="en-US" dirty="0"/>
              <a:t>Design a webpage to display the following content.</a:t>
            </a:r>
          </a:p>
          <a:p>
            <a:endParaRPr lang="en-US" dirty="0"/>
          </a:p>
          <a:p>
            <a:r>
              <a:rPr lang="en-US" dirty="0"/>
              <a:t>Implement it as list.html</a:t>
            </a:r>
          </a:p>
        </p:txBody>
      </p:sp>
      <p:pic>
        <p:nvPicPr>
          <p:cNvPr id="4" name="Picture 2" descr="C:\Users\iahmad\AppData\Local\Temp\SNAGHTML477ec6c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908720"/>
            <a:ext cx="3009900" cy="293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85001"/>
      </p:ext>
    </p:extLst>
  </p:cSld>
  <p:clrMapOvr>
    <a:masterClrMapping/>
  </p:clrMapOvr>
  <p:transition>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solidFill>
                  <a:schemeClr val="tx1"/>
                </a:solidFill>
              </a:rPr>
              <a:t>Text-Level Semantics</a:t>
            </a:r>
          </a:p>
        </p:txBody>
      </p:sp>
      <p:sp>
        <p:nvSpPr>
          <p:cNvPr id="5" name="Text Placeholder 4"/>
          <p:cNvSpPr>
            <a:spLocks noGrp="1"/>
          </p:cNvSpPr>
          <p:nvPr>
            <p:ph type="body" sz="quarter" idx="11"/>
          </p:nvPr>
        </p:nvSpPr>
        <p:spPr/>
        <p:txBody>
          <a:bodyPr/>
          <a:lstStyle/>
          <a:p>
            <a:endParaRPr lang="en-US" dirty="0">
              <a:solidFill>
                <a:schemeClr val="tx1"/>
              </a:solidFill>
            </a:endParaRPr>
          </a:p>
        </p:txBody>
      </p:sp>
    </p:spTree>
    <p:extLst>
      <p:ext uri="{BB962C8B-B14F-4D97-AF65-F5344CB8AC3E}">
        <p14:creationId xmlns:p14="http://schemas.microsoft.com/office/powerpoint/2010/main" val="721338831"/>
      </p:ext>
    </p:extLst>
  </p:cSld>
  <p:clrMapOvr>
    <a:masterClrMapping/>
  </p:clrMapOvr>
  <p:transition>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paragraph</a:t>
            </a:r>
          </a:p>
        </p:txBody>
      </p:sp>
      <p:sp>
        <p:nvSpPr>
          <p:cNvPr id="3" name="Content Placeholder 2"/>
          <p:cNvSpPr>
            <a:spLocks noGrp="1"/>
          </p:cNvSpPr>
          <p:nvPr>
            <p:ph sz="half" idx="1"/>
          </p:nvPr>
        </p:nvSpPr>
        <p:spPr>
          <a:xfrm>
            <a:off x="533400" y="990600"/>
            <a:ext cx="8153400" cy="5334000"/>
          </a:xfrm>
        </p:spPr>
        <p:txBody>
          <a:bodyPr/>
          <a:lstStyle/>
          <a:p>
            <a:r>
              <a:rPr lang="en-US" dirty="0"/>
              <a:t>The p element represents a paragraph.</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p element should not be used when a more specific element is more appropriate.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665" y="1371600"/>
            <a:ext cx="7772400"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3000374"/>
            <a:ext cx="6248400" cy="1343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descr="C:\DOCUME~1\sshek4\LOCALS~1\Temp\SNAGHTML102d39e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357" y="4953000"/>
            <a:ext cx="4138243" cy="1447801"/>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DOCUME~1\sshek4\LOCALS~1\Temp\SNAGHTML102eaf19.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4733925"/>
            <a:ext cx="4343400" cy="1885950"/>
          </a:xfrm>
          <a:prstGeom prst="rect">
            <a:avLst/>
          </a:prstGeom>
          <a:noFill/>
          <a:extLst>
            <a:ext uri="{909E8E84-426E-40DD-AFC4-6F175D3DCCD1}">
              <a14:hiddenFill xmlns:a14="http://schemas.microsoft.com/office/drawing/2010/main">
                <a:solidFill>
                  <a:srgbClr val="FFFFFF"/>
                </a:solidFill>
              </a14:hiddenFill>
            </a:ext>
          </a:extLst>
        </p:spPr>
      </p:pic>
      <p:sp>
        <p:nvSpPr>
          <p:cNvPr id="6" name="Cloud Callout 5"/>
          <p:cNvSpPr/>
          <p:nvPr/>
        </p:nvSpPr>
        <p:spPr bwMode="auto">
          <a:xfrm>
            <a:off x="1436070" y="4191000"/>
            <a:ext cx="3135930" cy="762000"/>
          </a:xfrm>
          <a:prstGeom prst="cloudCallout">
            <a:avLst>
              <a:gd name="adj1" fmla="val -14665"/>
              <a:gd name="adj2" fmla="val 100962"/>
            </a:avLst>
          </a:prstGeom>
          <a:solidFill>
            <a:schemeClr val="tx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2"/>
                </a:solidFill>
                <a:effectLst/>
                <a:latin typeface="Arial" pitchFamily="34" charset="0"/>
                <a:ea typeface="ＭＳ Ｐゴシック"/>
                <a:cs typeface="ＭＳ Ｐゴシック"/>
              </a:rPr>
              <a:t>Technically </a:t>
            </a:r>
            <a:r>
              <a:rPr kumimoji="0" lang="en-US" sz="1600" b="0" i="0" u="none" strike="noStrike" cap="none" normalizeH="0" dirty="0">
                <a:ln>
                  <a:noFill/>
                </a:ln>
                <a:solidFill>
                  <a:schemeClr val="bg2"/>
                </a:solidFill>
                <a:effectLst/>
                <a:latin typeface="Arial" pitchFamily="34" charset="0"/>
                <a:ea typeface="ＭＳ Ｐゴシック"/>
                <a:cs typeface="ＭＳ Ｐゴシック"/>
              </a:rPr>
              <a:t> Correct</a:t>
            </a:r>
            <a:endParaRPr kumimoji="0" lang="en-US" sz="1600" b="0" i="0" u="none" strike="noStrike" cap="none" normalizeH="0" baseline="0" dirty="0">
              <a:ln>
                <a:noFill/>
              </a:ln>
              <a:solidFill>
                <a:schemeClr val="bg2"/>
              </a:solidFill>
              <a:effectLst/>
              <a:latin typeface="Arial" pitchFamily="34" charset="0"/>
              <a:ea typeface="ＭＳ Ｐゴシック"/>
              <a:cs typeface="ＭＳ Ｐゴシック"/>
            </a:endParaRPr>
          </a:p>
        </p:txBody>
      </p:sp>
      <p:sp>
        <p:nvSpPr>
          <p:cNvPr id="11" name="Cloud Callout 10"/>
          <p:cNvSpPr/>
          <p:nvPr/>
        </p:nvSpPr>
        <p:spPr bwMode="auto">
          <a:xfrm>
            <a:off x="5404342" y="4086225"/>
            <a:ext cx="2291858" cy="866775"/>
          </a:xfrm>
          <a:prstGeom prst="cloudCallout">
            <a:avLst>
              <a:gd name="adj1" fmla="val -23718"/>
              <a:gd name="adj2" fmla="val 129449"/>
            </a:avLst>
          </a:prstGeom>
          <a:solidFill>
            <a:schemeClr val="tx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dirty="0">
                <a:ln>
                  <a:noFill/>
                </a:ln>
                <a:solidFill>
                  <a:schemeClr val="bg2"/>
                </a:solidFill>
                <a:effectLst/>
                <a:latin typeface="Arial" pitchFamily="34" charset="0"/>
                <a:ea typeface="ＭＳ Ｐゴシック"/>
                <a:cs typeface="ＭＳ Ｐゴシック"/>
              </a:rPr>
              <a:t>Better markup</a:t>
            </a:r>
            <a:endParaRPr kumimoji="0" lang="en-US" sz="1600" b="0" i="0" u="none" strike="noStrike" cap="none" normalizeH="0" baseline="0" dirty="0">
              <a:ln>
                <a:noFill/>
              </a:ln>
              <a:solidFill>
                <a:schemeClr val="bg2"/>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108962519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strong</a:t>
            </a:r>
          </a:p>
        </p:txBody>
      </p:sp>
      <p:sp>
        <p:nvSpPr>
          <p:cNvPr id="3" name="Content Placeholder 2"/>
          <p:cNvSpPr>
            <a:spLocks noGrp="1"/>
          </p:cNvSpPr>
          <p:nvPr>
            <p:ph sz="half" idx="1"/>
          </p:nvPr>
        </p:nvSpPr>
        <p:spPr/>
        <p:txBody>
          <a:bodyPr/>
          <a:lstStyle/>
          <a:p>
            <a:r>
              <a:rPr lang="en-US" dirty="0"/>
              <a:t>The strong element represents strong importance for its contents.</a:t>
            </a:r>
          </a:p>
        </p:txBody>
      </p:sp>
      <p:pic>
        <p:nvPicPr>
          <p:cNvPr id="1028" name="Picture 4" descr="C:\DOCUME~1\sshek4\LOCALS~1\Temp\SNAGHTML102055d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675" y="1828800"/>
            <a:ext cx="7858125" cy="7524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DOCUME~1\sshek4\LOCALS~1\Temp\SNAGHTML102130ff.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0296" y="2895600"/>
            <a:ext cx="2581275" cy="619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370095"/>
      </p:ext>
    </p:extLst>
  </p:cSld>
  <p:clrMapOvr>
    <a:masterClrMapping/>
  </p:clrMapOvr>
  <p:transition>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dirty="0"/>
              <a:t>span</a:t>
            </a:r>
          </a:p>
        </p:txBody>
      </p:sp>
      <p:sp>
        <p:nvSpPr>
          <p:cNvPr id="48131" name="Rectangle 4"/>
          <p:cNvSpPr>
            <a:spLocks noGrp="1" noChangeArrowheads="1"/>
          </p:cNvSpPr>
          <p:nvPr>
            <p:ph sz="half" idx="1"/>
          </p:nvPr>
        </p:nvSpPr>
        <p:spPr>
          <a:xfrm>
            <a:off x="533400" y="990600"/>
            <a:ext cx="4267200" cy="5334000"/>
          </a:xfrm>
        </p:spPr>
        <p:txBody>
          <a:bodyPr/>
          <a:lstStyle/>
          <a:p>
            <a:pPr algn="just" eaLnBrk="1" hangingPunct="1">
              <a:spcAft>
                <a:spcPct val="0"/>
              </a:spcAft>
              <a:buFont typeface="Arial" charset="0"/>
              <a:buChar char="•"/>
              <a:defRPr/>
            </a:pPr>
            <a:r>
              <a:rPr lang="en-US" kern="1200" dirty="0">
                <a:solidFill>
                  <a:srgbClr val="404040"/>
                </a:solidFill>
                <a:ea typeface="ＭＳ Ｐゴシック" pitchFamily="34" charset="-128"/>
              </a:rPr>
              <a:t>The span element doesn't mean anything on its own</a:t>
            </a:r>
            <a:r>
              <a:rPr kern="1200" dirty="0">
                <a:solidFill>
                  <a:srgbClr val="404040"/>
                </a:solidFill>
                <a:ea typeface="ＭＳ Ｐゴシック" pitchFamily="34" charset="-128"/>
              </a:rPr>
              <a:t> .</a:t>
            </a:r>
            <a:r>
              <a:rPr lang="en-US" kern="1200" dirty="0">
                <a:solidFill>
                  <a:srgbClr val="404040"/>
                </a:solidFill>
                <a:ea typeface="ＭＳ Ｐゴシック" pitchFamily="34" charset="-128"/>
              </a:rPr>
              <a:t> It represents its children.</a:t>
            </a:r>
          </a:p>
          <a:p>
            <a:pPr algn="just" eaLnBrk="1" hangingPunct="1">
              <a:spcAft>
                <a:spcPct val="0"/>
              </a:spcAft>
              <a:buFont typeface="Arial" charset="0"/>
              <a:buChar char="•"/>
              <a:defRPr/>
            </a:pPr>
            <a:endParaRPr lang="en-US" kern="1200" dirty="0">
              <a:solidFill>
                <a:srgbClr val="404040"/>
              </a:solidFill>
              <a:ea typeface="ＭＳ Ｐゴシック" pitchFamily="34" charset="-128"/>
            </a:endParaRPr>
          </a:p>
          <a:p>
            <a:pPr algn="just" eaLnBrk="1" hangingPunct="1">
              <a:spcAft>
                <a:spcPct val="0"/>
              </a:spcAft>
              <a:buFont typeface="Arial" charset="0"/>
              <a:buChar char="•"/>
              <a:defRPr/>
            </a:pPr>
            <a:r>
              <a:rPr lang="en-US" kern="1200" dirty="0">
                <a:solidFill>
                  <a:srgbClr val="404040"/>
                </a:solidFill>
                <a:ea typeface="ＭＳ Ｐゴシック" pitchFamily="34" charset="-128"/>
              </a:rPr>
              <a:t>It is useful when global attributes like class, </a:t>
            </a:r>
            <a:r>
              <a:rPr lang="en-US" kern="1200" dirty="0" err="1">
                <a:solidFill>
                  <a:srgbClr val="404040"/>
                </a:solidFill>
                <a:ea typeface="ＭＳ Ｐゴシック" pitchFamily="34" charset="-128"/>
              </a:rPr>
              <a:t>lang</a:t>
            </a:r>
            <a:r>
              <a:rPr lang="en-US" kern="1200" dirty="0">
                <a:solidFill>
                  <a:srgbClr val="404040"/>
                </a:solidFill>
                <a:ea typeface="ＭＳ Ｐゴシック" pitchFamily="34" charset="-128"/>
              </a:rPr>
              <a:t> or </a:t>
            </a:r>
            <a:r>
              <a:rPr lang="en-US" kern="1200" dirty="0" err="1">
                <a:solidFill>
                  <a:srgbClr val="404040"/>
                </a:solidFill>
                <a:ea typeface="ＭＳ Ｐゴシック" pitchFamily="34" charset="-128"/>
              </a:rPr>
              <a:t>dir</a:t>
            </a:r>
            <a:r>
              <a:rPr lang="en-US" kern="1200" dirty="0">
                <a:solidFill>
                  <a:srgbClr val="404040"/>
                </a:solidFill>
                <a:ea typeface="ＭＳ Ｐゴシック" pitchFamily="34" charset="-128"/>
              </a:rPr>
              <a:t> has to be applied to  its children.</a:t>
            </a:r>
            <a:endParaRPr kern="1200" dirty="0">
              <a:solidFill>
                <a:srgbClr val="404040"/>
              </a:solidFill>
              <a:ea typeface="ＭＳ Ｐゴシック" pitchFamily="34" charset="-128"/>
            </a:endParaRPr>
          </a:p>
          <a:p>
            <a:pPr algn="just" eaLnBrk="1" hangingPunct="1">
              <a:spcAft>
                <a:spcPct val="0"/>
              </a:spcAft>
              <a:buFont typeface="Arial" charset="0"/>
              <a:buChar char="•"/>
              <a:defRPr/>
            </a:pPr>
            <a:endParaRPr kern="1200" dirty="0">
              <a:solidFill>
                <a:srgbClr val="404040"/>
              </a:solidFill>
              <a:ea typeface="ＭＳ Ｐゴシック" pitchFamily="34" charset="-128"/>
            </a:endParaRPr>
          </a:p>
          <a:p>
            <a:pPr algn="just" eaLnBrk="1" hangingPunct="1">
              <a:spcAft>
                <a:spcPct val="0"/>
              </a:spcAft>
              <a:buFont typeface="Arial" charset="0"/>
              <a:buChar char="•"/>
              <a:defRPr/>
            </a:pPr>
            <a:r>
              <a:rPr kern="1200" dirty="0">
                <a:solidFill>
                  <a:srgbClr val="404040"/>
                </a:solidFill>
                <a:ea typeface="ＭＳ Ｐゴシック" pitchFamily="34" charset="-128"/>
              </a:rPr>
              <a:t>It is inline element</a:t>
            </a:r>
          </a:p>
          <a:p>
            <a:pPr algn="just" eaLnBrk="1" hangingPunct="1">
              <a:spcAft>
                <a:spcPct val="0"/>
              </a:spcAft>
              <a:buFont typeface="Arial" charset="0"/>
              <a:buChar char="•"/>
              <a:defRPr/>
            </a:pPr>
            <a:endParaRPr kern="1200" dirty="0">
              <a:solidFill>
                <a:srgbClr val="404040"/>
              </a:solidFill>
              <a:ea typeface="ＭＳ Ｐゴシック" pitchFamily="34" charset="-128"/>
            </a:endParaRPr>
          </a:p>
          <a:p>
            <a:pPr algn="just" eaLnBrk="1" hangingPunct="1">
              <a:lnSpc>
                <a:spcPct val="100000"/>
              </a:lnSpc>
              <a:spcAft>
                <a:spcPct val="0"/>
              </a:spcAft>
              <a:buFont typeface="Arial" charset="0"/>
              <a:buChar char="•"/>
              <a:defRPr/>
            </a:pPr>
            <a:r>
              <a:rPr lang="en-US" kern="1200" dirty="0">
                <a:solidFill>
                  <a:srgbClr val="404040"/>
                </a:solidFill>
                <a:ea typeface="ＭＳ Ｐゴシック" pitchFamily="34" charset="-128"/>
              </a:rPr>
              <a:t>Uses of span tag should be the last resort when no other suitable element can server the purpose.</a:t>
            </a:r>
          </a:p>
        </p:txBody>
      </p:sp>
      <p:pic>
        <p:nvPicPr>
          <p:cNvPr id="4100" name="Picture 4" descr="C:\DOCUME~1\sshek4\LOCALS~1\Temp\SNAGHTML1063d27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5181600"/>
            <a:ext cx="3162300" cy="103822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DOCUME~1\sshek4\LOCALS~1\Temp\SNAGHTML2e63d54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3717032"/>
            <a:ext cx="5295900" cy="1181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185569"/>
      </p:ext>
    </p:extLst>
  </p:cSld>
  <p:clrMapOvr>
    <a:masterClrMapping/>
  </p:clrMapOvr>
  <p:transition>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a:t>
            </a:r>
          </a:p>
        </p:txBody>
      </p:sp>
      <p:sp>
        <p:nvSpPr>
          <p:cNvPr id="3" name="Content Placeholder 2"/>
          <p:cNvSpPr>
            <a:spLocks noGrp="1"/>
          </p:cNvSpPr>
          <p:nvPr>
            <p:ph sz="half" idx="1"/>
          </p:nvPr>
        </p:nvSpPr>
        <p:spPr/>
        <p:txBody>
          <a:bodyPr/>
          <a:lstStyle/>
          <a:p>
            <a:r>
              <a:rPr lang="en-US" dirty="0"/>
              <a:t>The </a:t>
            </a:r>
            <a:r>
              <a:rPr lang="en-US" dirty="0">
                <a:hlinkClick r:id="rId3"/>
              </a:rPr>
              <a:t>sup</a:t>
            </a:r>
            <a:r>
              <a:rPr lang="en-US" dirty="0"/>
              <a:t> element </a:t>
            </a:r>
            <a:r>
              <a:rPr lang="en-US" dirty="0">
                <a:hlinkClick r:id="rId4"/>
              </a:rPr>
              <a:t>represents</a:t>
            </a:r>
            <a:r>
              <a:rPr lang="en-US" dirty="0"/>
              <a:t> a superscript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sub element represents a subscript.</a:t>
            </a:r>
          </a:p>
        </p:txBody>
      </p:sp>
      <p:pic>
        <p:nvPicPr>
          <p:cNvPr id="5122" name="Picture 2" descr="C:\DOCUME~1\sshek4\LOCALS~1\Temp\SNAGHTML106b142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504949"/>
            <a:ext cx="7886700" cy="108585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C:\DOCUME~1\sshek4\LOCALS~1\Temp\SNAGHTML106d4ddc.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2667000"/>
            <a:ext cx="3429000" cy="9525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bwMode="auto">
          <a:xfrm>
            <a:off x="550985" y="350519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14" rIns="45720" bIns="45714" numCol="1" anchor="ctr" anchorCtr="0" compatLnSpc="1">
            <a:prstTxWarp prst="textNoShape">
              <a:avLst/>
            </a:prstTxWarp>
            <a:normAutofit/>
          </a:bodyPr>
          <a:lstStyle>
            <a:lvl1pPr algn="l" rtl="0" eaLnBrk="0" fontAlgn="base" hangingPunct="0">
              <a:lnSpc>
                <a:spcPts val="2400"/>
              </a:lnSpc>
              <a:spcBef>
                <a:spcPct val="0"/>
              </a:spcBef>
              <a:spcAft>
                <a:spcPct val="0"/>
              </a:spcAft>
              <a:defRPr lang="en-US" sz="2600" smtClean="0">
                <a:solidFill>
                  <a:srgbClr val="355F99"/>
                </a:solidFill>
                <a:latin typeface="Calibri" pitchFamily="34" charset="0"/>
                <a:ea typeface="+mj-ea"/>
                <a:cs typeface="+mj-cs"/>
              </a:defRPr>
            </a:lvl1pPr>
            <a:lvl2pPr algn="l" rtl="0" eaLnBrk="0" fontAlgn="base" hangingPunct="0">
              <a:lnSpc>
                <a:spcPts val="2400"/>
              </a:lnSpc>
              <a:spcBef>
                <a:spcPct val="0"/>
              </a:spcBef>
              <a:spcAft>
                <a:spcPct val="0"/>
              </a:spcAft>
              <a:defRPr sz="2600">
                <a:solidFill>
                  <a:srgbClr val="355F99"/>
                </a:solidFill>
                <a:latin typeface="Calibri" pitchFamily="34" charset="0"/>
                <a:ea typeface="ＭＳ Ｐゴシック"/>
                <a:cs typeface="ＭＳ Ｐゴシック"/>
              </a:defRPr>
            </a:lvl2pPr>
            <a:lvl3pPr algn="l" rtl="0" eaLnBrk="0" fontAlgn="base" hangingPunct="0">
              <a:lnSpc>
                <a:spcPts val="2400"/>
              </a:lnSpc>
              <a:spcBef>
                <a:spcPct val="0"/>
              </a:spcBef>
              <a:spcAft>
                <a:spcPct val="0"/>
              </a:spcAft>
              <a:defRPr sz="2600">
                <a:solidFill>
                  <a:srgbClr val="355F99"/>
                </a:solidFill>
                <a:latin typeface="Calibri" pitchFamily="34" charset="0"/>
                <a:ea typeface="ＭＳ Ｐゴシック"/>
                <a:cs typeface="ＭＳ Ｐゴシック"/>
              </a:defRPr>
            </a:lvl3pPr>
            <a:lvl4pPr algn="l" rtl="0" eaLnBrk="0" fontAlgn="base" hangingPunct="0">
              <a:lnSpc>
                <a:spcPts val="2400"/>
              </a:lnSpc>
              <a:spcBef>
                <a:spcPct val="0"/>
              </a:spcBef>
              <a:spcAft>
                <a:spcPct val="0"/>
              </a:spcAft>
              <a:defRPr sz="2600">
                <a:solidFill>
                  <a:srgbClr val="355F99"/>
                </a:solidFill>
                <a:latin typeface="Calibri" pitchFamily="34" charset="0"/>
                <a:ea typeface="ＭＳ Ｐゴシック"/>
                <a:cs typeface="ＭＳ Ｐゴシック"/>
              </a:defRPr>
            </a:lvl4pPr>
            <a:lvl5pPr algn="l" rtl="0" eaLnBrk="0" fontAlgn="base" hangingPunct="0">
              <a:lnSpc>
                <a:spcPts val="2400"/>
              </a:lnSpc>
              <a:spcBef>
                <a:spcPct val="0"/>
              </a:spcBef>
              <a:spcAft>
                <a:spcPct val="0"/>
              </a:spcAft>
              <a:defRPr sz="2600">
                <a:solidFill>
                  <a:srgbClr val="355F99"/>
                </a:solidFill>
                <a:latin typeface="Calibri" pitchFamily="34" charset="0"/>
                <a:ea typeface="ＭＳ Ｐゴシック"/>
                <a:cs typeface="ＭＳ Ｐゴシック"/>
              </a:defRPr>
            </a:lvl5pPr>
            <a:lvl6pPr marL="457200" algn="l" rtl="0" eaLnBrk="1" fontAlgn="base" hangingPunct="1">
              <a:spcBef>
                <a:spcPct val="0"/>
              </a:spcBef>
              <a:spcAft>
                <a:spcPct val="0"/>
              </a:spcAft>
              <a:defRPr sz="2400">
                <a:solidFill>
                  <a:schemeClr val="bg2"/>
                </a:solidFill>
                <a:latin typeface="Arial" pitchFamily="34" charset="0"/>
                <a:ea typeface="ＭＳ Ｐゴシック"/>
                <a:cs typeface="ＭＳ Ｐゴシック"/>
              </a:defRPr>
            </a:lvl6pPr>
            <a:lvl7pPr marL="914400" algn="l" rtl="0" eaLnBrk="1" fontAlgn="base" hangingPunct="1">
              <a:spcBef>
                <a:spcPct val="0"/>
              </a:spcBef>
              <a:spcAft>
                <a:spcPct val="0"/>
              </a:spcAft>
              <a:defRPr sz="2400">
                <a:solidFill>
                  <a:schemeClr val="bg2"/>
                </a:solidFill>
                <a:latin typeface="Arial" pitchFamily="34" charset="0"/>
                <a:ea typeface="ＭＳ Ｐゴシック"/>
                <a:cs typeface="ＭＳ Ｐゴシック"/>
              </a:defRPr>
            </a:lvl7pPr>
            <a:lvl8pPr marL="1371600" algn="l" rtl="0" eaLnBrk="1" fontAlgn="base" hangingPunct="1">
              <a:spcBef>
                <a:spcPct val="0"/>
              </a:spcBef>
              <a:spcAft>
                <a:spcPct val="0"/>
              </a:spcAft>
              <a:defRPr sz="2400">
                <a:solidFill>
                  <a:schemeClr val="bg2"/>
                </a:solidFill>
                <a:latin typeface="Arial" pitchFamily="34" charset="0"/>
                <a:ea typeface="ＭＳ Ｐゴシック"/>
                <a:cs typeface="ＭＳ Ｐゴシック"/>
              </a:defRPr>
            </a:lvl8pPr>
            <a:lvl9pPr marL="1828800" algn="l" rtl="0" eaLnBrk="1" fontAlgn="base" hangingPunct="1">
              <a:spcBef>
                <a:spcPct val="0"/>
              </a:spcBef>
              <a:spcAft>
                <a:spcPct val="0"/>
              </a:spcAft>
              <a:defRPr sz="2400">
                <a:solidFill>
                  <a:schemeClr val="bg2"/>
                </a:solidFill>
                <a:latin typeface="Arial" pitchFamily="34" charset="0"/>
                <a:ea typeface="ＭＳ Ｐゴシック"/>
                <a:cs typeface="ＭＳ Ｐゴシック"/>
              </a:defRPr>
            </a:lvl9pPr>
          </a:lstStyle>
          <a:p>
            <a:r>
              <a:rPr lang="en-US" dirty="0"/>
              <a:t>sub</a:t>
            </a:r>
          </a:p>
        </p:txBody>
      </p:sp>
      <p:pic>
        <p:nvPicPr>
          <p:cNvPr id="5128" name="Picture 8" descr="C:\DOCUME~1\sshek4\LOCALS~1\Temp\SNAGHTML10718c97.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7747" y="4495800"/>
            <a:ext cx="6924675" cy="1171575"/>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C:\DOCUME~1\sshek4\LOCALS~1\Temp\SNAGHTML10727ce3.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05112" y="5867400"/>
            <a:ext cx="3343275" cy="66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238546"/>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908050" y="301625"/>
            <a:ext cx="8235950" cy="501650"/>
          </a:xfrm>
        </p:spPr>
        <p:txBody>
          <a:bodyPr>
            <a:normAutofit fontScale="90000"/>
          </a:bodyPr>
          <a:lstStyle/>
          <a:p>
            <a:pPr eaLnBrk="1" hangingPunct="1"/>
            <a:r>
              <a:rPr lang="en-US" dirty="0"/>
              <a:t>Elements</a:t>
            </a:r>
          </a:p>
        </p:txBody>
      </p:sp>
      <p:sp>
        <p:nvSpPr>
          <p:cNvPr id="14339" name="Rectangle 3"/>
          <p:cNvSpPr>
            <a:spLocks noGrp="1" noChangeArrowheads="1"/>
          </p:cNvSpPr>
          <p:nvPr>
            <p:ph type="body" idx="4294967295"/>
          </p:nvPr>
        </p:nvSpPr>
        <p:spPr>
          <a:xfrm>
            <a:off x="0" y="990600"/>
            <a:ext cx="6659563" cy="2857500"/>
          </a:xfrm>
        </p:spPr>
        <p:txBody>
          <a:bodyPr>
            <a:normAutofit fontScale="92500" lnSpcReduction="10000"/>
          </a:bodyPr>
          <a:lstStyle/>
          <a:p>
            <a:pPr eaLnBrk="1" hangingPunct="1"/>
            <a:r>
              <a:rPr lang="en-US" dirty="0"/>
              <a:t>HTML Elements are the building blocks of HTML documents.</a:t>
            </a:r>
          </a:p>
          <a:p>
            <a:pPr lvl="1" eaLnBrk="1" hangingPunct="1"/>
            <a:r>
              <a:rPr lang="en-US" dirty="0"/>
              <a:t>Element and Tags are sometimes used synonymously in the industry</a:t>
            </a:r>
          </a:p>
          <a:p>
            <a:pPr eaLnBrk="1" hangingPunct="1"/>
            <a:endParaRPr lang="en-US" dirty="0"/>
          </a:p>
          <a:p>
            <a:pPr eaLnBrk="1" hangingPunct="1"/>
            <a:r>
              <a:rPr lang="en-US" dirty="0"/>
              <a:t>An HTML Element is made of </a:t>
            </a:r>
          </a:p>
          <a:p>
            <a:pPr lvl="1" eaLnBrk="1" hangingPunct="1"/>
            <a:r>
              <a:rPr lang="en-US" dirty="0">
                <a:solidFill>
                  <a:srgbClr val="C00000"/>
                </a:solidFill>
              </a:rPr>
              <a:t>A Start Tag/Opening Tag</a:t>
            </a:r>
            <a:r>
              <a:rPr lang="en-US" dirty="0"/>
              <a:t>: Tag Name enclosed between “&lt;” and “&gt;”</a:t>
            </a:r>
          </a:p>
          <a:p>
            <a:pPr lvl="1" eaLnBrk="1" hangingPunct="1"/>
            <a:r>
              <a:rPr lang="en-US" dirty="0">
                <a:solidFill>
                  <a:srgbClr val="7030A0"/>
                </a:solidFill>
              </a:rPr>
              <a:t>Content</a:t>
            </a:r>
            <a:r>
              <a:rPr lang="en-US" dirty="0"/>
              <a:t>: Text (or some other element)</a:t>
            </a:r>
          </a:p>
          <a:p>
            <a:pPr lvl="1" eaLnBrk="1" hangingPunct="1"/>
            <a:r>
              <a:rPr lang="en-US" dirty="0">
                <a:solidFill>
                  <a:srgbClr val="00B0F0"/>
                </a:solidFill>
              </a:rPr>
              <a:t>End Tag/Closing Tag</a:t>
            </a:r>
            <a:r>
              <a:rPr lang="en-US" dirty="0"/>
              <a:t>: Text preceded by “/” and enclosed between “&lt;“ and “&gt;”</a:t>
            </a:r>
          </a:p>
          <a:p>
            <a:pPr lvl="1" eaLnBrk="1" hangingPunct="1"/>
            <a:endParaRPr lang="en-US" dirty="0"/>
          </a:p>
          <a:p>
            <a:pPr eaLnBrk="1" hangingPunct="1"/>
            <a:endParaRPr lang="en-US" dirty="0"/>
          </a:p>
          <a:p>
            <a:pPr eaLnBrk="1" hangingPunct="1"/>
            <a:endParaRPr lang="en-US" dirty="0"/>
          </a:p>
          <a:p>
            <a:pPr eaLnBrk="1" hangingPunct="1"/>
            <a:endParaRPr lang="en-US" dirty="0"/>
          </a:p>
        </p:txBody>
      </p:sp>
      <p:pic>
        <p:nvPicPr>
          <p:cNvPr id="14340" name="Picture 9" descr="Deluxe-Jumbo-Cardboard-Blocks-40-Primary-Color-Cardboard-Building-Bloc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3502" y="-315416"/>
            <a:ext cx="28575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AutoShape 5"/>
          <p:cNvSpPr>
            <a:spLocks noChangeArrowheads="1"/>
          </p:cNvSpPr>
          <p:nvPr/>
        </p:nvSpPr>
        <p:spPr bwMode="auto">
          <a:xfrm>
            <a:off x="3330116" y="3626098"/>
            <a:ext cx="5258544" cy="3231902"/>
          </a:xfrm>
          <a:prstGeom prst="roundRect">
            <a:avLst>
              <a:gd name="adj" fmla="val 16667"/>
            </a:avLst>
          </a:prstGeom>
          <a:gradFill rotWithShape="1">
            <a:gsLst>
              <a:gs pos="0">
                <a:srgbClr val="FFFFC9"/>
              </a:gs>
              <a:gs pos="100000">
                <a:srgbClr val="FFFFFF"/>
              </a:gs>
            </a:gsLst>
            <a:lin ang="2700000" scaled="1"/>
          </a:gradFill>
          <a:ln w="3175">
            <a:solidFill>
              <a:srgbClr val="FFDA65"/>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4" rIns="91429" bIns="45714"/>
          <a:lstStyle/>
          <a:p>
            <a:pPr algn="l">
              <a:lnSpc>
                <a:spcPct val="120000"/>
              </a:lnSpc>
              <a:spcBef>
                <a:spcPct val="20000"/>
              </a:spcBef>
              <a:buClr>
                <a:schemeClr val="accent1"/>
              </a:buClr>
            </a:pPr>
            <a:r>
              <a:rPr lang="en-US" sz="1400" dirty="0">
                <a:solidFill>
                  <a:srgbClr val="4D4D4D"/>
                </a:solidFill>
                <a:latin typeface="Georgia" pitchFamily="18" charset="0"/>
              </a:rPr>
              <a:t>&lt;!DOCTYPE html public "-//w3c//</a:t>
            </a:r>
            <a:r>
              <a:rPr lang="en-US" sz="1400" dirty="0" err="1">
                <a:solidFill>
                  <a:srgbClr val="4D4D4D"/>
                </a:solidFill>
                <a:latin typeface="Georgia" pitchFamily="18" charset="0"/>
              </a:rPr>
              <a:t>dtd</a:t>
            </a:r>
            <a:r>
              <a:rPr lang="en-US" sz="1400" dirty="0">
                <a:solidFill>
                  <a:srgbClr val="4D4D4D"/>
                </a:solidFill>
                <a:latin typeface="Georgia" pitchFamily="18" charset="0"/>
              </a:rPr>
              <a:t> html 4.01//en"</a:t>
            </a:r>
          </a:p>
          <a:p>
            <a:pPr algn="l">
              <a:lnSpc>
                <a:spcPct val="120000"/>
              </a:lnSpc>
              <a:spcBef>
                <a:spcPct val="20000"/>
              </a:spcBef>
              <a:buClr>
                <a:schemeClr val="accent1"/>
              </a:buClr>
            </a:pPr>
            <a:r>
              <a:rPr lang="en-US" sz="1400" dirty="0">
                <a:solidFill>
                  <a:srgbClr val="4D4D4D"/>
                </a:solidFill>
                <a:latin typeface="Georgia" pitchFamily="18" charset="0"/>
              </a:rPr>
              <a:t>   "http://www.w3.org/TR/html4/strict.dtd"&gt;</a:t>
            </a:r>
          </a:p>
          <a:p>
            <a:pPr algn="l">
              <a:lnSpc>
                <a:spcPct val="120000"/>
              </a:lnSpc>
              <a:spcBef>
                <a:spcPct val="20000"/>
              </a:spcBef>
              <a:buClr>
                <a:schemeClr val="accent1"/>
              </a:buClr>
            </a:pPr>
            <a:r>
              <a:rPr lang="en-US" sz="1400" dirty="0">
                <a:solidFill>
                  <a:srgbClr val="4D4D4D"/>
                </a:solidFill>
                <a:latin typeface="Georgia" pitchFamily="18" charset="0"/>
              </a:rPr>
              <a:t>&lt;html&gt;</a:t>
            </a:r>
          </a:p>
          <a:p>
            <a:pPr algn="l">
              <a:lnSpc>
                <a:spcPct val="120000"/>
              </a:lnSpc>
              <a:spcBef>
                <a:spcPct val="20000"/>
              </a:spcBef>
              <a:buClr>
                <a:schemeClr val="accent1"/>
              </a:buClr>
            </a:pPr>
            <a:r>
              <a:rPr lang="en-US" sz="1400" dirty="0">
                <a:solidFill>
                  <a:srgbClr val="4D4D4D"/>
                </a:solidFill>
                <a:latin typeface="Georgia" pitchFamily="18" charset="0"/>
              </a:rPr>
              <a:t>   &lt;head&gt;</a:t>
            </a:r>
          </a:p>
          <a:p>
            <a:pPr algn="l">
              <a:lnSpc>
                <a:spcPct val="120000"/>
              </a:lnSpc>
              <a:spcBef>
                <a:spcPct val="20000"/>
              </a:spcBef>
              <a:buClr>
                <a:schemeClr val="accent1"/>
              </a:buClr>
              <a:buFont typeface="Wingdings" pitchFamily="2" charset="2"/>
              <a:buNone/>
            </a:pPr>
            <a:r>
              <a:rPr lang="en-US" sz="1400" dirty="0">
                <a:solidFill>
                  <a:srgbClr val="5302AC"/>
                </a:solidFill>
                <a:latin typeface="Georgia" pitchFamily="18" charset="0"/>
              </a:rPr>
              <a:t>      </a:t>
            </a:r>
            <a:r>
              <a:rPr lang="en-US" sz="1400" dirty="0">
                <a:solidFill>
                  <a:srgbClr val="C00000"/>
                </a:solidFill>
                <a:latin typeface="Georgia" pitchFamily="18" charset="0"/>
              </a:rPr>
              <a:t>&lt;title&gt;</a:t>
            </a:r>
            <a:r>
              <a:rPr lang="en-US" sz="1400" dirty="0">
                <a:solidFill>
                  <a:srgbClr val="5302AC"/>
                </a:solidFill>
                <a:latin typeface="Georgia" pitchFamily="18" charset="0"/>
              </a:rPr>
              <a:t>My first HTML document</a:t>
            </a:r>
            <a:r>
              <a:rPr lang="en-US" sz="1400" dirty="0">
                <a:solidFill>
                  <a:srgbClr val="00B0F0"/>
                </a:solidFill>
                <a:latin typeface="Georgia" pitchFamily="18" charset="0"/>
              </a:rPr>
              <a:t>&lt;/title&gt;</a:t>
            </a:r>
          </a:p>
          <a:p>
            <a:pPr algn="l">
              <a:lnSpc>
                <a:spcPct val="120000"/>
              </a:lnSpc>
              <a:spcBef>
                <a:spcPct val="20000"/>
              </a:spcBef>
              <a:buClr>
                <a:schemeClr val="accent1"/>
              </a:buClr>
            </a:pPr>
            <a:r>
              <a:rPr lang="en-US" sz="1400" dirty="0">
                <a:solidFill>
                  <a:srgbClr val="4D4D4D"/>
                </a:solidFill>
                <a:latin typeface="Georgia" pitchFamily="18" charset="0"/>
              </a:rPr>
              <a:t>   &lt;/head&gt;</a:t>
            </a:r>
          </a:p>
          <a:p>
            <a:pPr algn="l">
              <a:lnSpc>
                <a:spcPct val="120000"/>
              </a:lnSpc>
              <a:spcBef>
                <a:spcPct val="20000"/>
              </a:spcBef>
              <a:buClr>
                <a:schemeClr val="accent1"/>
              </a:buClr>
            </a:pPr>
            <a:r>
              <a:rPr lang="en-US" sz="1400" dirty="0">
                <a:solidFill>
                  <a:srgbClr val="00B0F0"/>
                </a:solidFill>
                <a:latin typeface="Georgia" pitchFamily="18" charset="0"/>
              </a:rPr>
              <a:t>   </a:t>
            </a:r>
            <a:r>
              <a:rPr lang="en-US" sz="1400" dirty="0">
                <a:solidFill>
                  <a:srgbClr val="4D4D4D"/>
                </a:solidFill>
                <a:latin typeface="Georgia" pitchFamily="18" charset="0"/>
              </a:rPr>
              <a:t>&lt;body&gt;</a:t>
            </a:r>
          </a:p>
          <a:p>
            <a:pPr algn="l">
              <a:lnSpc>
                <a:spcPct val="120000"/>
              </a:lnSpc>
              <a:spcBef>
                <a:spcPct val="20000"/>
              </a:spcBef>
              <a:buClr>
                <a:schemeClr val="accent1"/>
              </a:buClr>
            </a:pPr>
            <a:r>
              <a:rPr lang="en-US" sz="1400" dirty="0">
                <a:solidFill>
                  <a:srgbClr val="4D4D4D"/>
                </a:solidFill>
                <a:latin typeface="Georgia" pitchFamily="18" charset="0"/>
              </a:rPr>
              <a:t>      &lt;p&gt;Hello world! &lt;/p&gt;</a:t>
            </a:r>
          </a:p>
          <a:p>
            <a:pPr algn="l">
              <a:lnSpc>
                <a:spcPct val="120000"/>
              </a:lnSpc>
              <a:spcBef>
                <a:spcPct val="20000"/>
              </a:spcBef>
              <a:buClr>
                <a:schemeClr val="accent1"/>
              </a:buClr>
            </a:pPr>
            <a:r>
              <a:rPr lang="en-US" sz="1400" dirty="0">
                <a:solidFill>
                  <a:srgbClr val="4D4D4D"/>
                </a:solidFill>
                <a:latin typeface="Georgia" pitchFamily="18" charset="0"/>
              </a:rPr>
              <a:t>   &lt;/body&gt;</a:t>
            </a:r>
          </a:p>
          <a:p>
            <a:pPr algn="l">
              <a:lnSpc>
                <a:spcPct val="120000"/>
              </a:lnSpc>
              <a:spcBef>
                <a:spcPct val="20000"/>
              </a:spcBef>
              <a:buClr>
                <a:schemeClr val="accent1"/>
              </a:buClr>
              <a:buFont typeface="Wingdings" pitchFamily="2" charset="2"/>
              <a:buNone/>
            </a:pPr>
            <a:r>
              <a:rPr lang="en-US" sz="1400" dirty="0">
                <a:solidFill>
                  <a:srgbClr val="4D4D4D"/>
                </a:solidFill>
                <a:latin typeface="Georgia" pitchFamily="18" charset="0"/>
              </a:rPr>
              <a:t>&lt;/html&gt;</a:t>
            </a:r>
          </a:p>
        </p:txBody>
      </p:sp>
    </p:spTree>
    <p:extLst>
      <p:ext uri="{BB962C8B-B14F-4D97-AF65-F5344CB8AC3E}">
        <p14:creationId xmlns:p14="http://schemas.microsoft.com/office/powerpoint/2010/main" val="2113838111"/>
      </p:ext>
    </p:extLst>
  </p:cSld>
  <p:clrMapOvr>
    <a:masterClrMapping/>
  </p:clrMapOvr>
  <p:transition spd="med">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sz="quarter" idx="10"/>
          </p:nvPr>
        </p:nvSpPr>
        <p:spPr>
          <a:xfrm>
            <a:off x="533400" y="990600"/>
            <a:ext cx="4758680" cy="5334000"/>
          </a:xfrm>
        </p:spPr>
        <p:txBody>
          <a:bodyPr/>
          <a:lstStyle/>
          <a:p>
            <a:r>
              <a:rPr lang="en-US" dirty="0"/>
              <a:t>Design a webpage to display the following content.</a:t>
            </a:r>
          </a:p>
          <a:p>
            <a:endParaRPr lang="en-US" dirty="0"/>
          </a:p>
          <a:p>
            <a:r>
              <a:rPr lang="en-US" dirty="0"/>
              <a:t>Implement it as text.html</a:t>
            </a:r>
          </a:p>
          <a:p>
            <a:endParaRPr lang="en-US" dirty="0"/>
          </a:p>
        </p:txBody>
      </p:sp>
      <p:pic>
        <p:nvPicPr>
          <p:cNvPr id="2052" name="Picture 4" descr="C:\Users\iahmad\AppData\Local\Temp\SNAGHTML4791c0c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426" y="1988840"/>
            <a:ext cx="7058025" cy="225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85001"/>
      </p:ext>
    </p:extLst>
  </p:cSld>
  <p:clrMapOvr>
    <a:masterClrMapping/>
  </p:clrMapOvr>
  <p:transition>
    <p:fade thruBlk="1"/>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solidFill>
                  <a:schemeClr val="tx1"/>
                </a:solidFill>
              </a:rPr>
              <a:t>Links</a:t>
            </a:r>
          </a:p>
        </p:txBody>
      </p:sp>
      <p:sp>
        <p:nvSpPr>
          <p:cNvPr id="5" name="Text Placeholder 4"/>
          <p:cNvSpPr>
            <a:spLocks noGrp="1"/>
          </p:cNvSpPr>
          <p:nvPr>
            <p:ph type="body" sz="quarter" idx="11"/>
          </p:nvPr>
        </p:nvSpPr>
        <p:spPr/>
        <p:txBody>
          <a:bodyPr/>
          <a:lstStyle/>
          <a:p>
            <a:endParaRPr lang="en-US" dirty="0">
              <a:solidFill>
                <a:schemeClr val="tx1"/>
              </a:solidFill>
            </a:endParaRPr>
          </a:p>
        </p:txBody>
      </p:sp>
    </p:spTree>
    <p:extLst>
      <p:ext uri="{BB962C8B-B14F-4D97-AF65-F5344CB8AC3E}">
        <p14:creationId xmlns:p14="http://schemas.microsoft.com/office/powerpoint/2010/main" val="4104750885"/>
      </p:ext>
    </p:extLst>
  </p:cSld>
  <p:clrMapOvr>
    <a:masterClrMapping/>
  </p:clrMapOvr>
  <p:transition>
    <p:fade thruBlk="1"/>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dirty="0"/>
              <a:t>Links</a:t>
            </a:r>
          </a:p>
        </p:txBody>
      </p:sp>
      <p:sp>
        <p:nvSpPr>
          <p:cNvPr id="33795" name="Rectangle 4"/>
          <p:cNvSpPr>
            <a:spLocks noGrp="1" noChangeArrowheads="1"/>
          </p:cNvSpPr>
          <p:nvPr>
            <p:ph sz="half" idx="1"/>
          </p:nvPr>
        </p:nvSpPr>
        <p:spPr/>
        <p:txBody>
          <a:bodyPr/>
          <a:lstStyle/>
          <a:p>
            <a:pPr algn="just" eaLnBrk="1" hangingPunct="1">
              <a:lnSpc>
                <a:spcPct val="100000"/>
              </a:lnSpc>
              <a:spcAft>
                <a:spcPct val="0"/>
              </a:spcAft>
              <a:buFont typeface="Arial" charset="0"/>
              <a:buChar char="•"/>
              <a:defRPr/>
            </a:pPr>
            <a:r>
              <a:rPr kern="1200" dirty="0">
                <a:solidFill>
                  <a:srgbClr val="404040"/>
                </a:solidFill>
                <a:ea typeface="ＭＳ Ｐゴシック" pitchFamily="34" charset="-128"/>
              </a:rPr>
              <a:t>Links help in navigating from one page to another or  to a new section in current page</a:t>
            </a:r>
          </a:p>
          <a:p>
            <a:pPr algn="just" eaLnBrk="1" hangingPunct="1">
              <a:lnSpc>
                <a:spcPct val="100000"/>
              </a:lnSpc>
              <a:spcAft>
                <a:spcPct val="0"/>
              </a:spcAft>
              <a:buFont typeface="Arial" charset="0"/>
              <a:buChar char="•"/>
              <a:defRPr/>
            </a:pPr>
            <a:endParaRPr kern="1200" dirty="0">
              <a:solidFill>
                <a:srgbClr val="404040"/>
              </a:solidFill>
              <a:ea typeface="ＭＳ Ｐゴシック" pitchFamily="34" charset="-128"/>
            </a:endParaRPr>
          </a:p>
          <a:p>
            <a:pPr algn="just" eaLnBrk="1" hangingPunct="1">
              <a:lnSpc>
                <a:spcPct val="100000"/>
              </a:lnSpc>
              <a:spcAft>
                <a:spcPct val="0"/>
              </a:spcAft>
              <a:buFont typeface="Arial" charset="0"/>
              <a:buChar char="•"/>
              <a:defRPr/>
            </a:pPr>
            <a:r>
              <a:rPr kern="1200" dirty="0">
                <a:solidFill>
                  <a:srgbClr val="404040"/>
                </a:solidFill>
                <a:ea typeface="ＭＳ Ｐゴシック" pitchFamily="34" charset="-128"/>
              </a:rPr>
              <a:t>Moving mouse over a link, changes the arrow of the mouse to a little hand.</a:t>
            </a:r>
          </a:p>
        </p:txBody>
      </p:sp>
      <p:pic>
        <p:nvPicPr>
          <p:cNvPr id="27652" name="Picture 7" descr="ANd9GcQWNdNJoNOlZ-2tn_MX12-1rMJWZIJqhctBbiNMrzZIAeGemYh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447800"/>
            <a:ext cx="36576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6370730"/>
      </p:ext>
    </p:extLst>
  </p:cSld>
  <p:clrMapOvr>
    <a:masterClrMapping/>
  </p:clrMapOvr>
  <p:transition>
    <p:fade thruBlk="1"/>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dirty="0"/>
              <a:t>Text Link</a:t>
            </a:r>
          </a:p>
        </p:txBody>
      </p:sp>
      <p:sp>
        <p:nvSpPr>
          <p:cNvPr id="28675" name="Rectangle 4"/>
          <p:cNvSpPr>
            <a:spLocks noGrp="1" noChangeArrowheads="1"/>
          </p:cNvSpPr>
          <p:nvPr>
            <p:ph sz="half" idx="1"/>
          </p:nvPr>
        </p:nvSpPr>
        <p:spPr>
          <a:xfrm>
            <a:off x="530225" y="987425"/>
            <a:ext cx="5497513" cy="4648200"/>
          </a:xfrm>
        </p:spPr>
        <p:txBody>
          <a:bodyPr/>
          <a:lstStyle/>
          <a:p>
            <a:pPr algn="just" eaLnBrk="1" hangingPunct="1">
              <a:lnSpc>
                <a:spcPct val="100000"/>
              </a:lnSpc>
              <a:spcAft>
                <a:spcPct val="0"/>
              </a:spcAft>
              <a:buFont typeface="Arial" charset="0"/>
              <a:buChar char="•"/>
              <a:defRPr/>
            </a:pPr>
            <a:r>
              <a:rPr kern="1200" dirty="0">
                <a:solidFill>
                  <a:srgbClr val="404040"/>
                </a:solidFill>
                <a:ea typeface="ＭＳ Ｐゴシック" pitchFamily="34" charset="-128"/>
              </a:rPr>
              <a:t>It is also called anchor tag</a:t>
            </a:r>
          </a:p>
          <a:p>
            <a:pPr algn="just" eaLnBrk="1" hangingPunct="1">
              <a:lnSpc>
                <a:spcPct val="100000"/>
              </a:lnSpc>
              <a:spcAft>
                <a:spcPct val="0"/>
              </a:spcAft>
              <a:buFont typeface="Arial" charset="0"/>
              <a:buChar char="•"/>
              <a:defRPr/>
            </a:pPr>
            <a:endParaRPr kern="1200" dirty="0">
              <a:solidFill>
                <a:srgbClr val="404040"/>
              </a:solidFill>
              <a:ea typeface="ＭＳ Ｐゴシック" pitchFamily="34" charset="-128"/>
            </a:endParaRPr>
          </a:p>
          <a:p>
            <a:pPr algn="just" eaLnBrk="1" hangingPunct="1">
              <a:lnSpc>
                <a:spcPct val="100000"/>
              </a:lnSpc>
              <a:spcAft>
                <a:spcPct val="0"/>
              </a:spcAft>
              <a:buFont typeface="Arial" charset="0"/>
              <a:buChar char="•"/>
              <a:defRPr/>
            </a:pPr>
            <a:r>
              <a:rPr kern="1200" dirty="0">
                <a:solidFill>
                  <a:srgbClr val="404040"/>
                </a:solidFill>
                <a:ea typeface="ＭＳ Ｐゴシック" pitchFamily="34" charset="-128"/>
              </a:rPr>
              <a:t>Components of text link</a:t>
            </a:r>
          </a:p>
          <a:p>
            <a:pPr lvl="1" algn="just" eaLnBrk="1" hangingPunct="1">
              <a:lnSpc>
                <a:spcPct val="100000"/>
              </a:lnSpc>
              <a:spcAft>
                <a:spcPct val="0"/>
              </a:spcAft>
              <a:buFont typeface="Arial" charset="0"/>
              <a:buChar char="o"/>
              <a:defRPr/>
            </a:pPr>
            <a:r>
              <a:rPr dirty="0"/>
              <a:t>Start tag- &lt;a&gt;</a:t>
            </a:r>
          </a:p>
          <a:p>
            <a:pPr lvl="1" algn="just" eaLnBrk="1" hangingPunct="1">
              <a:lnSpc>
                <a:spcPct val="100000"/>
              </a:lnSpc>
              <a:spcAft>
                <a:spcPct val="0"/>
              </a:spcAft>
              <a:buFont typeface="Arial" charset="0"/>
              <a:buChar char="o"/>
              <a:defRPr/>
            </a:pPr>
            <a:r>
              <a:rPr dirty="0"/>
              <a:t>Content – text  or some other tag</a:t>
            </a:r>
          </a:p>
          <a:p>
            <a:pPr lvl="1" algn="just" eaLnBrk="1" hangingPunct="1">
              <a:lnSpc>
                <a:spcPct val="100000"/>
              </a:lnSpc>
              <a:spcAft>
                <a:spcPct val="0"/>
              </a:spcAft>
              <a:buFont typeface="Arial" charset="0"/>
              <a:buChar char="o"/>
              <a:defRPr/>
            </a:pPr>
            <a:r>
              <a:rPr dirty="0"/>
              <a:t>End tag- &lt;/a&gt;</a:t>
            </a:r>
          </a:p>
          <a:p>
            <a:pPr algn="just" eaLnBrk="1" hangingPunct="1">
              <a:lnSpc>
                <a:spcPct val="100000"/>
              </a:lnSpc>
              <a:spcAft>
                <a:spcPct val="0"/>
              </a:spcAft>
              <a:buFont typeface="Arial" charset="0"/>
              <a:buChar char="•"/>
              <a:defRPr/>
            </a:pPr>
            <a:endParaRPr kern="1200" dirty="0">
              <a:solidFill>
                <a:srgbClr val="404040"/>
              </a:solidFill>
              <a:ea typeface="ＭＳ Ｐゴシック" pitchFamily="34" charset="-128"/>
            </a:endParaRPr>
          </a:p>
          <a:p>
            <a:pPr algn="just" eaLnBrk="1" hangingPunct="1">
              <a:lnSpc>
                <a:spcPct val="100000"/>
              </a:lnSpc>
              <a:spcAft>
                <a:spcPct val="0"/>
              </a:spcAft>
              <a:buFont typeface="Arial" charset="0"/>
              <a:buChar char="•"/>
              <a:defRPr/>
            </a:pPr>
            <a:r>
              <a:rPr kern="1200" dirty="0">
                <a:solidFill>
                  <a:srgbClr val="404040"/>
                </a:solidFill>
                <a:ea typeface="ＭＳ Ｐゴシック" pitchFamily="34" charset="-128"/>
              </a:rPr>
              <a:t>“</a:t>
            </a:r>
            <a:r>
              <a:rPr kern="1200" dirty="0" err="1">
                <a:solidFill>
                  <a:srgbClr val="404040"/>
                </a:solidFill>
                <a:ea typeface="ＭＳ Ｐゴシック" pitchFamily="34" charset="-128"/>
              </a:rPr>
              <a:t>href</a:t>
            </a:r>
            <a:r>
              <a:rPr kern="1200" dirty="0">
                <a:solidFill>
                  <a:srgbClr val="404040"/>
                </a:solidFill>
                <a:ea typeface="ＭＳ Ｐゴシック" pitchFamily="34" charset="-128"/>
              </a:rPr>
              <a:t>” attribute defines the reference the link refers to.</a:t>
            </a:r>
          </a:p>
          <a:p>
            <a:pPr algn="just" eaLnBrk="1" hangingPunct="1">
              <a:lnSpc>
                <a:spcPct val="100000"/>
              </a:lnSpc>
              <a:spcAft>
                <a:spcPct val="0"/>
              </a:spcAft>
              <a:buFont typeface="Arial" charset="0"/>
              <a:buChar char="•"/>
              <a:defRPr/>
            </a:pPr>
            <a:endParaRPr kern="1200" dirty="0">
              <a:solidFill>
                <a:srgbClr val="404040"/>
              </a:solidFill>
              <a:ea typeface="ＭＳ Ｐゴシック" pitchFamily="34" charset="-128"/>
            </a:endParaRPr>
          </a:p>
          <a:p>
            <a:pPr algn="just" eaLnBrk="1" hangingPunct="1">
              <a:lnSpc>
                <a:spcPct val="100000"/>
              </a:lnSpc>
              <a:spcAft>
                <a:spcPct val="0"/>
              </a:spcAft>
              <a:buFont typeface="Arial" charset="0"/>
              <a:buChar char="•"/>
              <a:defRPr/>
            </a:pPr>
            <a:r>
              <a:rPr kern="1200" dirty="0">
                <a:solidFill>
                  <a:srgbClr val="404040"/>
                </a:solidFill>
                <a:ea typeface="ＭＳ Ｐゴシック" pitchFamily="34" charset="-128"/>
              </a:rPr>
              <a:t>“</a:t>
            </a:r>
            <a:r>
              <a:rPr kern="1200" dirty="0" err="1">
                <a:solidFill>
                  <a:srgbClr val="404040"/>
                </a:solidFill>
                <a:ea typeface="ＭＳ Ｐゴシック" pitchFamily="34" charset="-128"/>
              </a:rPr>
              <a:t>href</a:t>
            </a:r>
            <a:r>
              <a:rPr kern="1200" dirty="0">
                <a:solidFill>
                  <a:srgbClr val="404040"/>
                </a:solidFill>
                <a:ea typeface="ＭＳ Ｐゴシック" pitchFamily="34" charset="-128"/>
              </a:rPr>
              <a:t>” is also called URL.</a:t>
            </a:r>
          </a:p>
          <a:p>
            <a:pPr algn="just" eaLnBrk="1" hangingPunct="1">
              <a:spcAft>
                <a:spcPct val="0"/>
              </a:spcAft>
              <a:buFont typeface="Arial" charset="0"/>
              <a:buChar char="•"/>
              <a:defRPr/>
            </a:pPr>
            <a:endParaRPr kern="1200" dirty="0">
              <a:solidFill>
                <a:srgbClr val="404040"/>
              </a:solidFill>
              <a:ea typeface="ＭＳ Ｐゴシック" pitchFamily="34" charset="-128"/>
            </a:endParaRPr>
          </a:p>
          <a:p>
            <a:pPr algn="just" eaLnBrk="1" hangingPunct="1">
              <a:spcAft>
                <a:spcPct val="0"/>
              </a:spcAft>
              <a:buFont typeface="Arial" charset="0"/>
              <a:buChar char="•"/>
              <a:defRPr/>
            </a:pPr>
            <a:endParaRPr kern="1200" dirty="0">
              <a:solidFill>
                <a:srgbClr val="404040"/>
              </a:solidFill>
              <a:ea typeface="ＭＳ Ｐゴシック" pitchFamily="34" charset="-128"/>
            </a:endParaRPr>
          </a:p>
          <a:p>
            <a:pPr lvl="1">
              <a:defRPr/>
            </a:pPr>
            <a:endParaRPr dirty="0"/>
          </a:p>
        </p:txBody>
      </p:sp>
      <p:sp>
        <p:nvSpPr>
          <p:cNvPr id="28676" name="AutoShape 6"/>
          <p:cNvSpPr>
            <a:spLocks noChangeArrowheads="1"/>
          </p:cNvSpPr>
          <p:nvPr/>
        </p:nvSpPr>
        <p:spPr bwMode="auto">
          <a:xfrm>
            <a:off x="850900" y="4038600"/>
            <a:ext cx="6096000" cy="609600"/>
          </a:xfrm>
          <a:prstGeom prst="roundRect">
            <a:avLst>
              <a:gd name="adj" fmla="val 16667"/>
            </a:avLst>
          </a:prstGeom>
          <a:gradFill rotWithShape="1">
            <a:gsLst>
              <a:gs pos="0">
                <a:srgbClr val="FFFFC9"/>
              </a:gs>
              <a:gs pos="100000">
                <a:srgbClr val="FFFFFF"/>
              </a:gs>
            </a:gsLst>
            <a:lin ang="2700000" scaled="1"/>
          </a:gradFill>
          <a:ln w="3175">
            <a:solidFill>
              <a:srgbClr val="FFDA65"/>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4" rIns="91429" bIns="45714"/>
          <a:lstStyle/>
          <a:p>
            <a:pPr algn="l">
              <a:lnSpc>
                <a:spcPct val="120000"/>
              </a:lnSpc>
              <a:spcBef>
                <a:spcPct val="20000"/>
              </a:spcBef>
              <a:buClr>
                <a:schemeClr val="accent1"/>
              </a:buClr>
              <a:buFont typeface="Wingdings" pitchFamily="2" charset="2"/>
              <a:buNone/>
            </a:pPr>
            <a:r>
              <a:rPr lang="en-US" sz="1600">
                <a:solidFill>
                  <a:srgbClr val="4D4D4D"/>
                </a:solidFill>
                <a:latin typeface="Georgia" pitchFamily="18" charset="0"/>
              </a:rPr>
              <a:t>  &lt;a href=‘http://www.sapient.com/en-in/’&gt;Sapient Home &lt;/a&gt;</a:t>
            </a:r>
          </a:p>
        </p:txBody>
      </p:sp>
      <p:pic>
        <p:nvPicPr>
          <p:cNvPr id="28677" name="Picture 8" descr="SNAGHTML79c6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4905375"/>
            <a:ext cx="31242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13" descr="geni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1828800"/>
            <a:ext cx="28194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6792474"/>
      </p:ext>
    </p:extLst>
  </p:cSld>
  <p:clrMapOvr>
    <a:masterClrMapping/>
  </p:clrMapOvr>
  <p:transition>
    <p:fade thruBlk="1"/>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33400" y="294928"/>
            <a:ext cx="8458200" cy="685800"/>
          </a:xfrm>
        </p:spPr>
        <p:txBody>
          <a:bodyPr/>
          <a:lstStyle/>
          <a:p>
            <a:pPr eaLnBrk="1" hangingPunct="1"/>
            <a:r>
              <a:rPr dirty="0"/>
              <a:t>Text Link (Contd..)</a:t>
            </a:r>
          </a:p>
        </p:txBody>
      </p:sp>
      <p:sp>
        <p:nvSpPr>
          <p:cNvPr id="29699" name="Rectangle 4"/>
          <p:cNvSpPr>
            <a:spLocks noGrp="1" noChangeArrowheads="1"/>
          </p:cNvSpPr>
          <p:nvPr>
            <p:ph sz="half" idx="1"/>
          </p:nvPr>
        </p:nvSpPr>
        <p:spPr>
          <a:xfrm>
            <a:off x="530225" y="987425"/>
            <a:ext cx="3973513" cy="4648200"/>
          </a:xfrm>
        </p:spPr>
        <p:txBody>
          <a:bodyPr/>
          <a:lstStyle/>
          <a:p>
            <a:pPr algn="just" eaLnBrk="1" hangingPunct="1">
              <a:lnSpc>
                <a:spcPct val="100000"/>
              </a:lnSpc>
              <a:spcAft>
                <a:spcPct val="0"/>
              </a:spcAft>
              <a:buFont typeface="Arial" charset="0"/>
              <a:buChar char="•"/>
              <a:defRPr/>
            </a:pPr>
            <a:r>
              <a:rPr kern="1200" dirty="0">
                <a:solidFill>
                  <a:srgbClr val="404040"/>
                </a:solidFill>
                <a:ea typeface="ＭＳ Ｐゴシック" pitchFamily="34" charset="-128"/>
              </a:rPr>
              <a:t>Target attribute defines the location of new page. Its value can be </a:t>
            </a:r>
          </a:p>
          <a:p>
            <a:pPr lvl="1" algn="just" eaLnBrk="1" hangingPunct="1">
              <a:lnSpc>
                <a:spcPct val="100000"/>
              </a:lnSpc>
              <a:spcAft>
                <a:spcPct val="0"/>
              </a:spcAft>
              <a:buFont typeface="Arial" charset="0"/>
              <a:buChar char="o"/>
              <a:defRPr/>
            </a:pPr>
            <a:r>
              <a:rPr dirty="0"/>
              <a:t>_blank – open in new browser window</a:t>
            </a:r>
          </a:p>
          <a:p>
            <a:pPr lvl="1" algn="just" eaLnBrk="1" hangingPunct="1">
              <a:lnSpc>
                <a:spcPct val="100000"/>
              </a:lnSpc>
              <a:spcAft>
                <a:spcPct val="0"/>
              </a:spcAft>
              <a:buFont typeface="Arial" charset="0"/>
              <a:buChar char="o"/>
              <a:defRPr/>
            </a:pPr>
            <a:r>
              <a:rPr dirty="0"/>
              <a:t>_self – open in current frame</a:t>
            </a:r>
          </a:p>
          <a:p>
            <a:pPr lvl="1" algn="just" eaLnBrk="1" hangingPunct="1">
              <a:lnSpc>
                <a:spcPct val="100000"/>
              </a:lnSpc>
              <a:spcAft>
                <a:spcPct val="0"/>
              </a:spcAft>
              <a:buFont typeface="Arial" charset="0"/>
              <a:buChar char="o"/>
              <a:defRPr/>
            </a:pPr>
            <a:r>
              <a:rPr dirty="0"/>
              <a:t>_parent – load the page in the parent frame</a:t>
            </a:r>
          </a:p>
          <a:p>
            <a:pPr lvl="1" algn="just" eaLnBrk="1" hangingPunct="1">
              <a:lnSpc>
                <a:spcPct val="100000"/>
              </a:lnSpc>
              <a:spcAft>
                <a:spcPct val="0"/>
              </a:spcAft>
              <a:buFont typeface="Arial" charset="0"/>
              <a:buChar char="o"/>
              <a:defRPr/>
            </a:pPr>
            <a:r>
              <a:rPr dirty="0"/>
              <a:t>_top –top most frame in the window.</a:t>
            </a:r>
          </a:p>
          <a:p>
            <a:pPr lvl="1" algn="just" eaLnBrk="1" hangingPunct="1">
              <a:lnSpc>
                <a:spcPct val="100000"/>
              </a:lnSpc>
              <a:spcAft>
                <a:spcPct val="0"/>
              </a:spcAft>
              <a:buFont typeface="Arial" charset="0"/>
              <a:buChar char="o"/>
              <a:defRPr/>
            </a:pPr>
            <a:r>
              <a:rPr dirty="0"/>
              <a:t>name-open in named window</a:t>
            </a:r>
          </a:p>
          <a:p>
            <a:pPr marL="231775" lvl="1" indent="-231775" algn="just" eaLnBrk="1" hangingPunct="1">
              <a:lnSpc>
                <a:spcPct val="100000"/>
              </a:lnSpc>
              <a:spcAft>
                <a:spcPct val="0"/>
              </a:spcAft>
              <a:buSzPct val="125000"/>
              <a:buFont typeface="Arial" charset="0"/>
              <a:buChar char="•"/>
              <a:defRPr/>
            </a:pPr>
            <a:endParaRPr sz="1600" kern="1200" dirty="0">
              <a:solidFill>
                <a:srgbClr val="404040"/>
              </a:solidFill>
              <a:ea typeface="ＭＳ Ｐゴシック" pitchFamily="34" charset="-128"/>
            </a:endParaRPr>
          </a:p>
          <a:p>
            <a:pPr algn="just" eaLnBrk="1" hangingPunct="1">
              <a:lnSpc>
                <a:spcPct val="100000"/>
              </a:lnSpc>
              <a:spcAft>
                <a:spcPct val="0"/>
              </a:spcAft>
              <a:buFont typeface="Arial" charset="0"/>
              <a:buChar char="•"/>
              <a:defRPr/>
            </a:pPr>
            <a:r>
              <a:rPr kern="1200" dirty="0">
                <a:solidFill>
                  <a:srgbClr val="404040"/>
                </a:solidFill>
                <a:ea typeface="ＭＳ Ｐゴシック" pitchFamily="34" charset="-128"/>
              </a:rPr>
              <a:t>Default value of this attribute is _self.</a:t>
            </a:r>
          </a:p>
          <a:p>
            <a:pPr algn="just" eaLnBrk="1" hangingPunct="1">
              <a:spcAft>
                <a:spcPct val="0"/>
              </a:spcAft>
              <a:buFont typeface="Arial" charset="0"/>
              <a:buChar char="•"/>
              <a:defRPr/>
            </a:pPr>
            <a:endParaRPr kern="1200" dirty="0">
              <a:solidFill>
                <a:srgbClr val="404040"/>
              </a:solidFill>
              <a:ea typeface="ＭＳ Ｐゴシック" pitchFamily="34" charset="-128"/>
            </a:endParaRPr>
          </a:p>
        </p:txBody>
      </p:sp>
      <p:sp>
        <p:nvSpPr>
          <p:cNvPr id="29700" name="AutoShape 6"/>
          <p:cNvSpPr>
            <a:spLocks noChangeArrowheads="1"/>
          </p:cNvSpPr>
          <p:nvPr/>
        </p:nvSpPr>
        <p:spPr bwMode="auto">
          <a:xfrm>
            <a:off x="685800" y="5029200"/>
            <a:ext cx="7531100" cy="609600"/>
          </a:xfrm>
          <a:prstGeom prst="roundRect">
            <a:avLst>
              <a:gd name="adj" fmla="val 16667"/>
            </a:avLst>
          </a:prstGeom>
          <a:gradFill rotWithShape="1">
            <a:gsLst>
              <a:gs pos="0">
                <a:srgbClr val="FFFFC9"/>
              </a:gs>
              <a:gs pos="100000">
                <a:srgbClr val="FFFFFF"/>
              </a:gs>
            </a:gsLst>
            <a:lin ang="2700000" scaled="1"/>
          </a:gradFill>
          <a:ln w="3175">
            <a:solidFill>
              <a:srgbClr val="FFDA65"/>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4" rIns="91429" bIns="45714"/>
          <a:lstStyle/>
          <a:p>
            <a:pPr algn="l">
              <a:lnSpc>
                <a:spcPct val="120000"/>
              </a:lnSpc>
              <a:spcBef>
                <a:spcPct val="20000"/>
              </a:spcBef>
              <a:buClr>
                <a:schemeClr val="accent1"/>
              </a:buClr>
              <a:buFont typeface="Wingdings" pitchFamily="2" charset="2"/>
              <a:buNone/>
            </a:pPr>
            <a:r>
              <a:rPr lang="en-US" sz="1600">
                <a:solidFill>
                  <a:srgbClr val="4D4D4D"/>
                </a:solidFill>
                <a:latin typeface="Georgia" pitchFamily="18" charset="0"/>
              </a:rPr>
              <a:t>  &lt;a href=‘http://www.sapient.com/en-in/’ target=‘_blank’&gt;Sapient Home &lt;/a&gt;</a:t>
            </a:r>
          </a:p>
        </p:txBody>
      </p:sp>
      <p:pic>
        <p:nvPicPr>
          <p:cNvPr id="29701" name="Picture 8" descr="SNAGHTML944b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0713" y="1143000"/>
            <a:ext cx="4495800"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1953461"/>
      </p:ext>
    </p:extLst>
  </p:cSld>
  <p:clrMapOvr>
    <a:masterClrMapping/>
  </p:clrMapOvr>
  <p:transition>
    <p:fade thruBlk="1"/>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dirty="0"/>
              <a:t>Absolute vs. Relative Paths</a:t>
            </a:r>
          </a:p>
        </p:txBody>
      </p:sp>
      <p:sp>
        <p:nvSpPr>
          <p:cNvPr id="30723" name="Rectangle 4"/>
          <p:cNvSpPr>
            <a:spLocks noGrp="1" noChangeArrowheads="1"/>
          </p:cNvSpPr>
          <p:nvPr>
            <p:ph sz="half" idx="1"/>
          </p:nvPr>
        </p:nvSpPr>
        <p:spPr>
          <a:xfrm>
            <a:off x="530225" y="987425"/>
            <a:ext cx="5472113" cy="4648200"/>
          </a:xfrm>
        </p:spPr>
        <p:txBody>
          <a:bodyPr/>
          <a:lstStyle/>
          <a:p>
            <a:pPr algn="just" eaLnBrk="1" hangingPunct="1">
              <a:lnSpc>
                <a:spcPct val="100000"/>
              </a:lnSpc>
              <a:spcAft>
                <a:spcPct val="0"/>
              </a:spcAft>
              <a:buFont typeface="Arial" charset="0"/>
              <a:buChar char="•"/>
              <a:defRPr/>
            </a:pPr>
            <a:r>
              <a:rPr kern="1200">
                <a:solidFill>
                  <a:srgbClr val="404040"/>
                </a:solidFill>
                <a:ea typeface="ＭＳ Ｐゴシック" pitchFamily="34" charset="-128"/>
              </a:rPr>
              <a:t>There are two ways to provide url to a link</a:t>
            </a:r>
          </a:p>
          <a:p>
            <a:pPr lvl="1" algn="just" eaLnBrk="1" hangingPunct="1">
              <a:lnSpc>
                <a:spcPct val="100000"/>
              </a:lnSpc>
              <a:spcAft>
                <a:spcPct val="0"/>
              </a:spcAft>
              <a:buFont typeface="Arial" charset="0"/>
              <a:buChar char="o"/>
              <a:defRPr/>
            </a:pPr>
            <a:r>
              <a:t>Absolute path url</a:t>
            </a:r>
          </a:p>
          <a:p>
            <a:pPr lvl="1" algn="just" eaLnBrk="1" hangingPunct="1">
              <a:lnSpc>
                <a:spcPct val="100000"/>
              </a:lnSpc>
              <a:spcAft>
                <a:spcPct val="0"/>
              </a:spcAft>
              <a:buFont typeface="Arial" charset="0"/>
              <a:buChar char="o"/>
              <a:defRPr/>
            </a:pPr>
            <a:r>
              <a:t>Relative path url</a:t>
            </a:r>
          </a:p>
          <a:p>
            <a:pPr lvl="1" algn="just" eaLnBrk="1" hangingPunct="1">
              <a:lnSpc>
                <a:spcPct val="100000"/>
              </a:lnSpc>
              <a:spcAft>
                <a:spcPct val="0"/>
              </a:spcAft>
              <a:buFont typeface="Arial" charset="0"/>
              <a:buChar char="o"/>
              <a:defRPr/>
            </a:pPr>
            <a:endParaRPr/>
          </a:p>
          <a:p>
            <a:pPr algn="just" eaLnBrk="1" hangingPunct="1">
              <a:lnSpc>
                <a:spcPct val="100000"/>
              </a:lnSpc>
              <a:spcAft>
                <a:spcPct val="0"/>
              </a:spcAft>
              <a:buFont typeface="Arial" charset="0"/>
              <a:buChar char="•"/>
              <a:defRPr/>
            </a:pPr>
            <a:r>
              <a:rPr kern="1200">
                <a:solidFill>
                  <a:srgbClr val="404040"/>
                </a:solidFill>
                <a:ea typeface="ＭＳ Ｐゴシック" pitchFamily="34" charset="-128"/>
              </a:rPr>
              <a:t>Absolute path URL</a:t>
            </a:r>
          </a:p>
          <a:p>
            <a:pPr lvl="1" algn="just" eaLnBrk="1" hangingPunct="1">
              <a:lnSpc>
                <a:spcPct val="100000"/>
              </a:lnSpc>
              <a:spcAft>
                <a:spcPct val="0"/>
              </a:spcAft>
              <a:buFont typeface="Arial" charset="0"/>
              <a:buChar char="o"/>
              <a:defRPr/>
            </a:pPr>
            <a:r>
              <a:t>Used to point to a location on another domain. It typically uses the absolute path with domain name</a:t>
            </a:r>
          </a:p>
          <a:p>
            <a:pPr lvl="1" algn="just" eaLnBrk="1" hangingPunct="1">
              <a:lnSpc>
                <a:spcPct val="100000"/>
              </a:lnSpc>
              <a:spcAft>
                <a:spcPct val="0"/>
              </a:spcAft>
              <a:buFont typeface="Arial" charset="0"/>
              <a:buChar char="o"/>
              <a:defRPr/>
            </a:pPr>
            <a:endParaRPr/>
          </a:p>
          <a:p>
            <a:pPr lvl="1" algn="just" eaLnBrk="1" hangingPunct="1">
              <a:lnSpc>
                <a:spcPct val="100000"/>
              </a:lnSpc>
              <a:spcAft>
                <a:spcPct val="0"/>
              </a:spcAft>
              <a:buFont typeface="Arial" charset="0"/>
              <a:buChar char="o"/>
              <a:defRPr/>
            </a:pPr>
            <a:endParaRPr/>
          </a:p>
          <a:p>
            <a:pPr lvl="1" algn="just" eaLnBrk="1" hangingPunct="1">
              <a:lnSpc>
                <a:spcPct val="100000"/>
              </a:lnSpc>
              <a:spcAft>
                <a:spcPct val="0"/>
              </a:spcAft>
              <a:buFont typeface="Arial" charset="0"/>
              <a:buChar char="o"/>
              <a:defRPr/>
            </a:pPr>
            <a:endParaRPr/>
          </a:p>
          <a:p>
            <a:pPr lvl="1" algn="just" eaLnBrk="1" hangingPunct="1">
              <a:lnSpc>
                <a:spcPct val="100000"/>
              </a:lnSpc>
              <a:spcAft>
                <a:spcPct val="0"/>
              </a:spcAft>
              <a:buFont typeface="Arial" charset="0"/>
              <a:buChar char="o"/>
              <a:defRPr/>
            </a:pPr>
            <a:endParaRPr/>
          </a:p>
          <a:p>
            <a:pPr algn="just" eaLnBrk="1" hangingPunct="1">
              <a:lnSpc>
                <a:spcPct val="100000"/>
              </a:lnSpc>
              <a:spcAft>
                <a:spcPct val="0"/>
              </a:spcAft>
              <a:buFont typeface="Arial" charset="0"/>
              <a:buChar char="•"/>
              <a:defRPr/>
            </a:pPr>
            <a:r>
              <a:rPr kern="1200">
                <a:solidFill>
                  <a:srgbClr val="404040"/>
                </a:solidFill>
                <a:ea typeface="ＭＳ Ｐゴシック" pitchFamily="34" charset="-128"/>
              </a:rPr>
              <a:t>Relative path URL</a:t>
            </a:r>
          </a:p>
          <a:p>
            <a:pPr lvl="1" algn="just" eaLnBrk="1" hangingPunct="1">
              <a:lnSpc>
                <a:spcPct val="100000"/>
              </a:lnSpc>
              <a:spcAft>
                <a:spcPct val="0"/>
              </a:spcAft>
              <a:buFont typeface="Arial" charset="0"/>
              <a:buChar char="o"/>
              <a:defRPr/>
            </a:pPr>
            <a:r>
              <a:t>Used to point to a location on current domain</a:t>
            </a:r>
          </a:p>
        </p:txBody>
      </p:sp>
      <p:sp>
        <p:nvSpPr>
          <p:cNvPr id="30724" name="AutoShape 6"/>
          <p:cNvSpPr>
            <a:spLocks noChangeArrowheads="1"/>
          </p:cNvSpPr>
          <p:nvPr/>
        </p:nvSpPr>
        <p:spPr bwMode="auto">
          <a:xfrm>
            <a:off x="1125538" y="2971800"/>
            <a:ext cx="4343400" cy="685800"/>
          </a:xfrm>
          <a:prstGeom prst="roundRect">
            <a:avLst>
              <a:gd name="adj" fmla="val 16667"/>
            </a:avLst>
          </a:prstGeom>
          <a:gradFill rotWithShape="1">
            <a:gsLst>
              <a:gs pos="0">
                <a:srgbClr val="FFFFC9"/>
              </a:gs>
              <a:gs pos="100000">
                <a:srgbClr val="FFFFFF"/>
              </a:gs>
            </a:gsLst>
            <a:lin ang="2700000" scaled="1"/>
          </a:gradFill>
          <a:ln w="3175">
            <a:solidFill>
              <a:srgbClr val="FFDA65"/>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4" rIns="91429" bIns="45714"/>
          <a:lstStyle/>
          <a:p>
            <a:pPr algn="l">
              <a:lnSpc>
                <a:spcPct val="120000"/>
              </a:lnSpc>
              <a:spcBef>
                <a:spcPct val="20000"/>
              </a:spcBef>
              <a:buClr>
                <a:schemeClr val="accent1"/>
              </a:buClr>
              <a:buFont typeface="Wingdings" pitchFamily="2" charset="2"/>
              <a:buNone/>
            </a:pPr>
            <a:r>
              <a:rPr lang="en-US" sz="1600">
                <a:solidFill>
                  <a:srgbClr val="4D4D4D"/>
                </a:solidFill>
                <a:latin typeface="Georgia" pitchFamily="18" charset="0"/>
              </a:rPr>
              <a:t>  &lt;a href=‘http://www.sapient.com/en-in/’ target=‘_blank’&gt;Sapient Home &lt;/a&gt;</a:t>
            </a:r>
          </a:p>
        </p:txBody>
      </p:sp>
      <p:sp>
        <p:nvSpPr>
          <p:cNvPr id="30725" name="AutoShape 7"/>
          <p:cNvSpPr>
            <a:spLocks noChangeArrowheads="1"/>
          </p:cNvSpPr>
          <p:nvPr/>
        </p:nvSpPr>
        <p:spPr bwMode="auto">
          <a:xfrm>
            <a:off x="900113" y="4648200"/>
            <a:ext cx="5029200" cy="609600"/>
          </a:xfrm>
          <a:prstGeom prst="roundRect">
            <a:avLst>
              <a:gd name="adj" fmla="val 16667"/>
            </a:avLst>
          </a:prstGeom>
          <a:gradFill rotWithShape="1">
            <a:gsLst>
              <a:gs pos="0">
                <a:srgbClr val="FFFFC9"/>
              </a:gs>
              <a:gs pos="100000">
                <a:srgbClr val="FFFFFF"/>
              </a:gs>
            </a:gsLst>
            <a:lin ang="2700000" scaled="1"/>
          </a:gradFill>
          <a:ln w="3175">
            <a:solidFill>
              <a:srgbClr val="FFDA65"/>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4" rIns="91429" bIns="45714"/>
          <a:lstStyle/>
          <a:p>
            <a:pPr algn="l">
              <a:lnSpc>
                <a:spcPct val="120000"/>
              </a:lnSpc>
              <a:spcBef>
                <a:spcPct val="20000"/>
              </a:spcBef>
              <a:buClr>
                <a:schemeClr val="accent1"/>
              </a:buClr>
              <a:buFont typeface="Wingdings" pitchFamily="2" charset="2"/>
              <a:buNone/>
            </a:pPr>
            <a:r>
              <a:rPr lang="en-US" sz="1600">
                <a:solidFill>
                  <a:srgbClr val="4D4D4D"/>
                </a:solidFill>
                <a:latin typeface="Georgia" pitchFamily="18" charset="0"/>
              </a:rPr>
              <a:t>&lt;a href=“/current_directory/another.htm"&gt; ...&lt;/a&gt;</a:t>
            </a:r>
          </a:p>
        </p:txBody>
      </p:sp>
    </p:spTree>
    <p:extLst>
      <p:ext uri="{BB962C8B-B14F-4D97-AF65-F5344CB8AC3E}">
        <p14:creationId xmlns:p14="http://schemas.microsoft.com/office/powerpoint/2010/main" val="2523293200"/>
      </p:ext>
    </p:extLst>
  </p:cSld>
  <p:clrMapOvr>
    <a:masterClrMapping/>
  </p:clrMapOvr>
  <p:transition>
    <p:fade thruBlk="1"/>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dirty="0"/>
              <a:t>Email Links</a:t>
            </a:r>
          </a:p>
        </p:txBody>
      </p:sp>
      <p:sp>
        <p:nvSpPr>
          <p:cNvPr id="37891" name="Rectangle 4"/>
          <p:cNvSpPr>
            <a:spLocks noGrp="1" noChangeArrowheads="1"/>
          </p:cNvSpPr>
          <p:nvPr>
            <p:ph sz="half" idx="1"/>
          </p:nvPr>
        </p:nvSpPr>
        <p:spPr>
          <a:xfrm>
            <a:off x="530225" y="987425"/>
            <a:ext cx="4964113" cy="2755900"/>
          </a:xfrm>
        </p:spPr>
        <p:txBody>
          <a:bodyPr/>
          <a:lstStyle/>
          <a:p>
            <a:pPr algn="just" eaLnBrk="1" hangingPunct="1">
              <a:lnSpc>
                <a:spcPct val="100000"/>
              </a:lnSpc>
              <a:spcAft>
                <a:spcPct val="0"/>
              </a:spcAft>
              <a:buFont typeface="Arial" charset="0"/>
              <a:buChar char="•"/>
              <a:defRPr/>
            </a:pPr>
            <a:r>
              <a:rPr kern="1200">
                <a:solidFill>
                  <a:srgbClr val="404040"/>
                </a:solidFill>
                <a:ea typeface="ＭＳ Ｐゴシック" pitchFamily="34" charset="-128"/>
              </a:rPr>
              <a:t>Link to send feedback using email</a:t>
            </a:r>
          </a:p>
          <a:p>
            <a:pPr algn="just" eaLnBrk="1" hangingPunct="1">
              <a:lnSpc>
                <a:spcPct val="100000"/>
              </a:lnSpc>
              <a:spcAft>
                <a:spcPct val="0"/>
              </a:spcAft>
              <a:buFont typeface="Arial" charset="0"/>
              <a:buChar char="•"/>
              <a:defRPr/>
            </a:pPr>
            <a:endParaRPr kern="1200">
              <a:solidFill>
                <a:srgbClr val="404040"/>
              </a:solidFill>
              <a:ea typeface="ＭＳ Ｐゴシック" pitchFamily="34" charset="-128"/>
            </a:endParaRPr>
          </a:p>
          <a:p>
            <a:pPr algn="just" eaLnBrk="1" hangingPunct="1">
              <a:lnSpc>
                <a:spcPct val="100000"/>
              </a:lnSpc>
              <a:spcAft>
                <a:spcPct val="0"/>
              </a:spcAft>
              <a:buFont typeface="Arial" charset="0"/>
              <a:buChar char="•"/>
              <a:defRPr/>
            </a:pPr>
            <a:r>
              <a:rPr kern="1200">
                <a:solidFill>
                  <a:srgbClr val="404040"/>
                </a:solidFill>
                <a:ea typeface="ＭＳ Ｐゴシック" pitchFamily="34" charset="-128"/>
              </a:rPr>
              <a:t>Clicking an email link opens the default mailing application for the browser</a:t>
            </a:r>
          </a:p>
        </p:txBody>
      </p:sp>
      <p:sp>
        <p:nvSpPr>
          <p:cNvPr id="31748" name="AutoShape 6"/>
          <p:cNvSpPr>
            <a:spLocks noChangeArrowheads="1"/>
          </p:cNvSpPr>
          <p:nvPr/>
        </p:nvSpPr>
        <p:spPr bwMode="auto">
          <a:xfrm>
            <a:off x="609600" y="3124200"/>
            <a:ext cx="6248400" cy="609600"/>
          </a:xfrm>
          <a:prstGeom prst="roundRect">
            <a:avLst>
              <a:gd name="adj" fmla="val 16667"/>
            </a:avLst>
          </a:prstGeom>
          <a:gradFill rotWithShape="1">
            <a:gsLst>
              <a:gs pos="0">
                <a:srgbClr val="FFFFC9"/>
              </a:gs>
              <a:gs pos="100000">
                <a:srgbClr val="FFFFFF"/>
              </a:gs>
            </a:gsLst>
            <a:lin ang="2700000" scaled="1"/>
          </a:gradFill>
          <a:ln w="3175">
            <a:solidFill>
              <a:srgbClr val="FFDA65"/>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4" rIns="91429" bIns="45714"/>
          <a:lstStyle/>
          <a:p>
            <a:pPr algn="l">
              <a:lnSpc>
                <a:spcPct val="120000"/>
              </a:lnSpc>
              <a:spcBef>
                <a:spcPct val="20000"/>
              </a:spcBef>
              <a:buClr>
                <a:schemeClr val="accent1"/>
              </a:buClr>
              <a:buFont typeface="Wingdings" pitchFamily="2" charset="2"/>
              <a:buNone/>
            </a:pPr>
            <a:r>
              <a:rPr lang="en-US" sz="1600">
                <a:solidFill>
                  <a:srgbClr val="4D4D4D"/>
                </a:solidFill>
                <a:latin typeface="Georgia" pitchFamily="18" charset="0"/>
              </a:rPr>
              <a:t>  &lt;a href=‘mailto:capabilityTeam@sapient.com’ &gt;Contact Us &lt;/a&gt;</a:t>
            </a:r>
          </a:p>
        </p:txBody>
      </p:sp>
      <p:pic>
        <p:nvPicPr>
          <p:cNvPr id="31749" name="Picture 14" descr="email_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2738" y="238125"/>
            <a:ext cx="2505075"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2938562"/>
      </p:ext>
    </p:extLst>
  </p:cSld>
  <p:clrMapOvr>
    <a:masterClrMapping/>
  </p:clrMapOvr>
  <p:transition>
    <p:fade thruBlk="1"/>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dirty="0"/>
              <a:t>Adding Bookmark</a:t>
            </a:r>
          </a:p>
        </p:txBody>
      </p:sp>
      <p:sp>
        <p:nvSpPr>
          <p:cNvPr id="38915" name="Rectangle 4"/>
          <p:cNvSpPr>
            <a:spLocks noGrp="1" noChangeArrowheads="1"/>
          </p:cNvSpPr>
          <p:nvPr>
            <p:ph sz="half" idx="1"/>
          </p:nvPr>
        </p:nvSpPr>
        <p:spPr>
          <a:xfrm>
            <a:off x="530225" y="987425"/>
            <a:ext cx="6030913" cy="4648200"/>
          </a:xfrm>
        </p:spPr>
        <p:txBody>
          <a:bodyPr/>
          <a:lstStyle/>
          <a:p>
            <a:pPr algn="just" eaLnBrk="1" hangingPunct="1">
              <a:spcAft>
                <a:spcPct val="0"/>
              </a:spcAft>
              <a:buFont typeface="Arial" charset="0"/>
              <a:buChar char="•"/>
              <a:defRPr/>
            </a:pPr>
            <a:r>
              <a:rPr kern="1200">
                <a:solidFill>
                  <a:srgbClr val="404040"/>
                </a:solidFill>
                <a:ea typeface="ＭＳ Ｐゴシック" pitchFamily="34" charset="-128"/>
              </a:rPr>
              <a:t>Intra page navigation is facilitated by bookmarks</a:t>
            </a:r>
          </a:p>
          <a:p>
            <a:pPr algn="just" eaLnBrk="1" hangingPunct="1">
              <a:spcAft>
                <a:spcPct val="0"/>
              </a:spcAft>
              <a:buFont typeface="Arial" charset="0"/>
              <a:buChar char="•"/>
              <a:defRPr/>
            </a:pPr>
            <a:endParaRPr kern="1200">
              <a:solidFill>
                <a:srgbClr val="404040"/>
              </a:solidFill>
              <a:ea typeface="ＭＳ Ｐゴシック" pitchFamily="34" charset="-128"/>
            </a:endParaRPr>
          </a:p>
          <a:p>
            <a:pPr algn="just" eaLnBrk="1" hangingPunct="1">
              <a:spcAft>
                <a:spcPct val="0"/>
              </a:spcAft>
              <a:buFont typeface="Arial" charset="0"/>
              <a:buChar char="•"/>
              <a:defRPr/>
            </a:pPr>
            <a:r>
              <a:rPr kern="1200">
                <a:solidFill>
                  <a:srgbClr val="404040"/>
                </a:solidFill>
                <a:ea typeface="ＭＳ Ｐゴシック" pitchFamily="34" charset="-128"/>
              </a:rPr>
              <a:t>Also referred as  “Named Anchor Tag”</a:t>
            </a:r>
          </a:p>
          <a:p>
            <a:pPr algn="just" eaLnBrk="1" hangingPunct="1">
              <a:spcAft>
                <a:spcPct val="0"/>
              </a:spcAft>
              <a:buFont typeface="Arial" charset="0"/>
              <a:buChar char="•"/>
              <a:defRPr/>
            </a:pPr>
            <a:endParaRPr kern="1200">
              <a:solidFill>
                <a:srgbClr val="404040"/>
              </a:solidFill>
              <a:ea typeface="ＭＳ Ｐゴシック" pitchFamily="34" charset="-128"/>
            </a:endParaRPr>
          </a:p>
          <a:p>
            <a:pPr algn="just" eaLnBrk="1" hangingPunct="1">
              <a:spcAft>
                <a:spcPct val="0"/>
              </a:spcAft>
              <a:buFont typeface="Arial" charset="0"/>
              <a:buChar char="•"/>
              <a:defRPr/>
            </a:pPr>
            <a:r>
              <a:rPr kern="1200">
                <a:solidFill>
                  <a:srgbClr val="404040"/>
                </a:solidFill>
                <a:ea typeface="ＭＳ Ｐゴシック" pitchFamily="34" charset="-128"/>
              </a:rPr>
              <a:t>Url of href starts with “#”</a:t>
            </a:r>
          </a:p>
        </p:txBody>
      </p:sp>
      <p:sp>
        <p:nvSpPr>
          <p:cNvPr id="32772" name="AutoShape 6"/>
          <p:cNvSpPr>
            <a:spLocks noChangeArrowheads="1"/>
          </p:cNvSpPr>
          <p:nvPr/>
        </p:nvSpPr>
        <p:spPr bwMode="auto">
          <a:xfrm>
            <a:off x="1163638" y="3130550"/>
            <a:ext cx="6781800" cy="609600"/>
          </a:xfrm>
          <a:prstGeom prst="roundRect">
            <a:avLst>
              <a:gd name="adj" fmla="val 16667"/>
            </a:avLst>
          </a:prstGeom>
          <a:gradFill rotWithShape="1">
            <a:gsLst>
              <a:gs pos="0">
                <a:srgbClr val="FFFFC9"/>
              </a:gs>
              <a:gs pos="100000">
                <a:srgbClr val="FFFFFF"/>
              </a:gs>
            </a:gsLst>
            <a:lin ang="2700000" scaled="1"/>
          </a:gradFill>
          <a:ln w="3175">
            <a:solidFill>
              <a:srgbClr val="FFDA65"/>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4" rIns="91429" bIns="45714"/>
          <a:lstStyle/>
          <a:p>
            <a:pPr algn="l">
              <a:lnSpc>
                <a:spcPct val="120000"/>
              </a:lnSpc>
              <a:spcBef>
                <a:spcPct val="20000"/>
              </a:spcBef>
              <a:buClr>
                <a:schemeClr val="accent1"/>
              </a:buClr>
              <a:buFont typeface="Wingdings" pitchFamily="2" charset="2"/>
              <a:buNone/>
            </a:pPr>
            <a:r>
              <a:rPr lang="en-US" sz="1600">
                <a:solidFill>
                  <a:srgbClr val="4D4D4D"/>
                </a:solidFill>
                <a:latin typeface="Georgia" pitchFamily="18" charset="0"/>
              </a:rPr>
              <a:t>  &lt;a href="#</a:t>
            </a:r>
            <a:r>
              <a:rPr lang="en-US" sz="1600">
                <a:solidFill>
                  <a:srgbClr val="00B0F0"/>
                </a:solidFill>
                <a:latin typeface="Georgia" pitchFamily="18" charset="0"/>
              </a:rPr>
              <a:t>bookmark_desc</a:t>
            </a:r>
            <a:r>
              <a:rPr lang="en-US" sz="1600">
                <a:solidFill>
                  <a:srgbClr val="4D4D4D"/>
                </a:solidFill>
                <a:latin typeface="Georgia" pitchFamily="18" charset="0"/>
              </a:rPr>
              <a:t>"&gt;Description of  bookmark&lt;/a&gt;</a:t>
            </a:r>
          </a:p>
        </p:txBody>
      </p:sp>
      <p:sp>
        <p:nvSpPr>
          <p:cNvPr id="32773" name="AutoShape 7"/>
          <p:cNvSpPr>
            <a:spLocks noChangeArrowheads="1"/>
          </p:cNvSpPr>
          <p:nvPr/>
        </p:nvSpPr>
        <p:spPr bwMode="auto">
          <a:xfrm>
            <a:off x="1179513" y="4635500"/>
            <a:ext cx="7278687" cy="622300"/>
          </a:xfrm>
          <a:prstGeom prst="roundRect">
            <a:avLst>
              <a:gd name="adj" fmla="val 16667"/>
            </a:avLst>
          </a:prstGeom>
          <a:gradFill rotWithShape="1">
            <a:gsLst>
              <a:gs pos="0">
                <a:srgbClr val="FFFFC9"/>
              </a:gs>
              <a:gs pos="100000">
                <a:srgbClr val="FFFFFF"/>
              </a:gs>
            </a:gsLst>
            <a:lin ang="2700000" scaled="1"/>
          </a:gradFill>
          <a:ln w="3175">
            <a:solidFill>
              <a:srgbClr val="FFDA65"/>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4" rIns="91429" bIns="45714"/>
          <a:lstStyle/>
          <a:p>
            <a:pPr algn="l">
              <a:lnSpc>
                <a:spcPct val="120000"/>
              </a:lnSpc>
              <a:spcBef>
                <a:spcPct val="20000"/>
              </a:spcBef>
              <a:buClr>
                <a:schemeClr val="accent1"/>
              </a:buClr>
              <a:buFont typeface="Wingdings" pitchFamily="2" charset="2"/>
              <a:buNone/>
            </a:pPr>
            <a:r>
              <a:rPr lang="en-US" sz="1600">
                <a:solidFill>
                  <a:srgbClr val="4D4D4D"/>
                </a:solidFill>
                <a:latin typeface="Georgia" pitchFamily="18" charset="0"/>
              </a:rPr>
              <a:t>&lt;p name=" </a:t>
            </a:r>
            <a:r>
              <a:rPr lang="en-US" sz="1600">
                <a:solidFill>
                  <a:srgbClr val="00B0F0"/>
                </a:solidFill>
                <a:latin typeface="Georgia" pitchFamily="18" charset="0"/>
              </a:rPr>
              <a:t>bookmark_desc</a:t>
            </a:r>
            <a:r>
              <a:rPr lang="en-US" sz="1600">
                <a:solidFill>
                  <a:srgbClr val="4D4D4D"/>
                </a:solidFill>
                <a:latin typeface="Georgia" pitchFamily="18" charset="0"/>
              </a:rPr>
              <a:t> "&gt; Here  comes the description of bookmark&lt;/p&gt;</a:t>
            </a:r>
          </a:p>
        </p:txBody>
      </p:sp>
    </p:spTree>
    <p:extLst>
      <p:ext uri="{BB962C8B-B14F-4D97-AF65-F5344CB8AC3E}">
        <p14:creationId xmlns:p14="http://schemas.microsoft.com/office/powerpoint/2010/main" val="2190786134"/>
      </p:ext>
    </p:extLst>
  </p:cSld>
  <p:clrMapOvr>
    <a:masterClrMapping/>
  </p:clrMapOvr>
  <p:transition>
    <p:fade thruBlk="1"/>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solidFill>
                  <a:schemeClr val="tx1"/>
                </a:solidFill>
              </a:rPr>
              <a:t>Embedded Content</a:t>
            </a:r>
          </a:p>
        </p:txBody>
      </p:sp>
      <p:sp>
        <p:nvSpPr>
          <p:cNvPr id="5" name="Text Placeholder 4"/>
          <p:cNvSpPr>
            <a:spLocks noGrp="1"/>
          </p:cNvSpPr>
          <p:nvPr>
            <p:ph type="body" sz="quarter" idx="11"/>
          </p:nvPr>
        </p:nvSpPr>
        <p:spPr/>
        <p:txBody>
          <a:bodyPr/>
          <a:lstStyle/>
          <a:p>
            <a:endParaRPr lang="en-US" dirty="0">
              <a:solidFill>
                <a:schemeClr val="tx1"/>
              </a:solidFill>
            </a:endParaRPr>
          </a:p>
        </p:txBody>
      </p:sp>
    </p:spTree>
    <p:extLst>
      <p:ext uri="{BB962C8B-B14F-4D97-AF65-F5344CB8AC3E}">
        <p14:creationId xmlns:p14="http://schemas.microsoft.com/office/powerpoint/2010/main" val="592876123"/>
      </p:ext>
    </p:extLst>
  </p:cSld>
  <p:clrMapOvr>
    <a:masterClrMapping/>
  </p:clrMapOvr>
  <p:transition>
    <p:fade thruBlk="1"/>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Content</a:t>
            </a:r>
            <a:endParaRPr lang="en-IN" dirty="0"/>
          </a:p>
        </p:txBody>
      </p:sp>
      <p:sp>
        <p:nvSpPr>
          <p:cNvPr id="3" name="Content Placeholder 2"/>
          <p:cNvSpPr>
            <a:spLocks noGrp="1"/>
          </p:cNvSpPr>
          <p:nvPr>
            <p:ph sz="quarter" idx="10"/>
          </p:nvPr>
        </p:nvSpPr>
        <p:spPr/>
        <p:txBody>
          <a:bodyPr/>
          <a:lstStyle/>
          <a:p>
            <a:pPr algn="just"/>
            <a:r>
              <a:rPr lang="en-IN" b="1" dirty="0" err="1"/>
              <a:t>img</a:t>
            </a:r>
            <a:endParaRPr lang="en-IN" b="1" dirty="0"/>
          </a:p>
          <a:p>
            <a:pPr lvl="1" algn="just"/>
            <a:r>
              <a:rPr lang="en-US" dirty="0"/>
              <a:t>An </a:t>
            </a:r>
            <a:r>
              <a:rPr lang="en-US" dirty="0" err="1"/>
              <a:t>img</a:t>
            </a:r>
            <a:r>
              <a:rPr lang="en-US" dirty="0"/>
              <a:t> element represents an image.</a:t>
            </a:r>
          </a:p>
          <a:p>
            <a:pPr lvl="1" algn="just"/>
            <a:endParaRPr lang="en-US" dirty="0"/>
          </a:p>
          <a:p>
            <a:pPr lvl="1" algn="just"/>
            <a:r>
              <a:rPr lang="en-US" dirty="0"/>
              <a:t>Important attributes are</a:t>
            </a:r>
          </a:p>
          <a:p>
            <a:pPr lvl="2" algn="just"/>
            <a:r>
              <a:rPr lang="en-US" dirty="0"/>
              <a:t>alt</a:t>
            </a:r>
          </a:p>
          <a:p>
            <a:pPr lvl="2" algn="just"/>
            <a:r>
              <a:rPr lang="en-US" dirty="0" err="1"/>
              <a:t>src</a:t>
            </a:r>
            <a:endParaRPr lang="en-US" dirty="0"/>
          </a:p>
          <a:p>
            <a:pPr lvl="1" algn="just"/>
            <a:endParaRPr lang="en-US" dirty="0"/>
          </a:p>
          <a:p>
            <a:pPr lvl="1" algn="just"/>
            <a:r>
              <a:rPr lang="en-US" dirty="0"/>
              <a:t>The image given by the </a:t>
            </a:r>
            <a:r>
              <a:rPr lang="en-US" b="1" dirty="0" err="1"/>
              <a:t>src</a:t>
            </a:r>
            <a:r>
              <a:rPr lang="en-US" dirty="0"/>
              <a:t> attributes is the embedded content.</a:t>
            </a:r>
          </a:p>
          <a:p>
            <a:pPr lvl="1" algn="just"/>
            <a:endParaRPr lang="en-US" dirty="0"/>
          </a:p>
          <a:p>
            <a:pPr lvl="1" algn="just"/>
            <a:r>
              <a:rPr lang="en-US" dirty="0"/>
              <a:t>The value of the </a:t>
            </a:r>
            <a:r>
              <a:rPr lang="en-US" b="1" dirty="0"/>
              <a:t>alt</a:t>
            </a:r>
            <a:r>
              <a:rPr lang="en-US" dirty="0"/>
              <a:t> attribute provides equivalent content for those who cannot process images or who have image loading disabled.</a:t>
            </a:r>
          </a:p>
          <a:p>
            <a:pPr lvl="1" algn="just"/>
            <a:endParaRPr lang="en-US" dirty="0"/>
          </a:p>
          <a:p>
            <a:pPr lvl="1" algn="just"/>
            <a:r>
              <a:rPr lang="en-US" dirty="0"/>
              <a:t>The </a:t>
            </a:r>
            <a:r>
              <a:rPr lang="en-US" dirty="0" err="1"/>
              <a:t>src</a:t>
            </a:r>
            <a:r>
              <a:rPr lang="en-US" dirty="0"/>
              <a:t> attribute must be present, and must contain a valid non-empty URL potentially surrounded by spaces</a:t>
            </a:r>
          </a:p>
          <a:p>
            <a:pPr lvl="1" algn="just"/>
            <a:endParaRPr lang="en-US" dirty="0"/>
          </a:p>
          <a:p>
            <a:pPr lvl="1" algn="just"/>
            <a:r>
              <a:rPr lang="en-US" dirty="0"/>
              <a:t>The </a:t>
            </a:r>
            <a:r>
              <a:rPr lang="en-US" dirty="0" err="1"/>
              <a:t>img</a:t>
            </a:r>
            <a:r>
              <a:rPr lang="en-US" dirty="0"/>
              <a:t> element must not be used as a layout tool. referencing a non-interactive, optionally animated, image resource that is neither paged nor scripted.</a:t>
            </a:r>
          </a:p>
          <a:p>
            <a:pPr marL="233362" lvl="1" indent="0" algn="just">
              <a:buNone/>
            </a:pPr>
            <a:endParaRPr lang="en-US" dirty="0"/>
          </a:p>
          <a:p>
            <a:pPr lvl="1" algn="just"/>
            <a:r>
              <a:rPr lang="en-US" dirty="0"/>
              <a:t> In particular, </a:t>
            </a:r>
            <a:r>
              <a:rPr lang="en-US" dirty="0" err="1"/>
              <a:t>img</a:t>
            </a:r>
            <a:r>
              <a:rPr lang="en-US" dirty="0"/>
              <a:t> elements should not be used to display transparent images, as they rarely convey meaning and rarely add anything useful to the document.</a:t>
            </a:r>
            <a:endParaRPr lang="en-IN" dirty="0"/>
          </a:p>
        </p:txBody>
      </p:sp>
    </p:spTree>
    <p:extLst>
      <p:ext uri="{BB962C8B-B14F-4D97-AF65-F5344CB8AC3E}">
        <p14:creationId xmlns:p14="http://schemas.microsoft.com/office/powerpoint/2010/main" val="4136805998"/>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dirty="0"/>
              <a:t>Element Attributes</a:t>
            </a:r>
          </a:p>
        </p:txBody>
      </p:sp>
      <p:sp>
        <p:nvSpPr>
          <p:cNvPr id="16387" name="Rectangle 3"/>
          <p:cNvSpPr txBox="1">
            <a:spLocks noChangeArrowheads="1"/>
          </p:cNvSpPr>
          <p:nvPr/>
        </p:nvSpPr>
        <p:spPr bwMode="auto">
          <a:xfrm>
            <a:off x="609600" y="990600"/>
            <a:ext cx="8229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lstStyle>
            <a:lvl1pPr marL="231775" indent="-231775">
              <a:defRPr sz="2400">
                <a:solidFill>
                  <a:srgbClr val="FF9900"/>
                </a:solidFill>
                <a:latin typeface="Times New Roman" pitchFamily="18" charset="0"/>
                <a:ea typeface="ＭＳ Ｐゴシック" pitchFamily="34" charset="-128"/>
              </a:defRPr>
            </a:lvl1pPr>
            <a:lvl2pPr marL="463550" indent="-230188">
              <a:defRPr sz="2400">
                <a:solidFill>
                  <a:srgbClr val="FF9900"/>
                </a:solidFill>
                <a:latin typeface="Times New Roman" pitchFamily="18" charset="0"/>
                <a:ea typeface="ＭＳ Ｐゴシック" pitchFamily="34" charset="-128"/>
              </a:defRPr>
            </a:lvl2pPr>
            <a:lvl3pPr marL="1143000" indent="-228600">
              <a:defRPr sz="2400">
                <a:solidFill>
                  <a:srgbClr val="FF9900"/>
                </a:solidFill>
                <a:latin typeface="Times New Roman" pitchFamily="18" charset="0"/>
                <a:ea typeface="ＭＳ Ｐゴシック" pitchFamily="34" charset="-128"/>
              </a:defRPr>
            </a:lvl3pPr>
            <a:lvl4pPr marL="1600200" indent="-228600">
              <a:defRPr sz="2400">
                <a:solidFill>
                  <a:srgbClr val="FF9900"/>
                </a:solidFill>
                <a:latin typeface="Times New Roman" pitchFamily="18" charset="0"/>
                <a:ea typeface="ＭＳ Ｐゴシック" pitchFamily="34" charset="-128"/>
              </a:defRPr>
            </a:lvl4pPr>
            <a:lvl5pPr marL="2057400" indent="-228600">
              <a:defRPr sz="2400">
                <a:solidFill>
                  <a:srgbClr val="FF9900"/>
                </a:solidFill>
                <a:latin typeface="Times New Roman" pitchFamily="18" charset="0"/>
                <a:ea typeface="ＭＳ Ｐゴシック" pitchFamily="34" charset="-128"/>
              </a:defRPr>
            </a:lvl5pPr>
            <a:lvl6pPr marL="25146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6pPr>
            <a:lvl7pPr marL="29718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7pPr>
            <a:lvl8pPr marL="34290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8pPr>
            <a:lvl9pPr marL="38862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9pPr>
          </a:lstStyle>
          <a:p>
            <a:pPr algn="l" eaLnBrk="1" hangingPunct="1">
              <a:lnSpc>
                <a:spcPts val="1400"/>
              </a:lnSpc>
              <a:spcBef>
                <a:spcPts val="400"/>
              </a:spcBef>
              <a:buClr>
                <a:srgbClr val="355F99"/>
              </a:buClr>
              <a:buSzPct val="125000"/>
              <a:buFont typeface="Arial" charset="0"/>
              <a:buChar char="•"/>
            </a:pPr>
            <a:r>
              <a:rPr lang="en-US" sz="1600">
                <a:solidFill>
                  <a:srgbClr val="404040"/>
                </a:solidFill>
                <a:latin typeface="Calibri" pitchFamily="34" charset="0"/>
              </a:rPr>
              <a:t>Attributes provide additional information about the HTML elements</a:t>
            </a:r>
          </a:p>
          <a:p>
            <a:pPr algn="l" eaLnBrk="1" hangingPunct="1">
              <a:lnSpc>
                <a:spcPts val="1400"/>
              </a:lnSpc>
              <a:spcBef>
                <a:spcPts val="400"/>
              </a:spcBef>
              <a:buClr>
                <a:srgbClr val="355F99"/>
              </a:buClr>
              <a:buSzPct val="125000"/>
              <a:buFont typeface="Arial" charset="0"/>
              <a:buChar char="•"/>
            </a:pPr>
            <a:endParaRPr lang="en-US" sz="1600">
              <a:solidFill>
                <a:srgbClr val="404040"/>
              </a:solidFill>
              <a:latin typeface="Calibri" pitchFamily="34" charset="0"/>
            </a:endParaRPr>
          </a:p>
          <a:p>
            <a:pPr algn="l" eaLnBrk="1" hangingPunct="1">
              <a:lnSpc>
                <a:spcPts val="1400"/>
              </a:lnSpc>
              <a:spcBef>
                <a:spcPts val="400"/>
              </a:spcBef>
              <a:buClr>
                <a:srgbClr val="355F99"/>
              </a:buClr>
              <a:buSzPct val="125000"/>
              <a:buFont typeface="Arial" charset="0"/>
              <a:buChar char="•"/>
            </a:pPr>
            <a:r>
              <a:rPr lang="en-US" sz="1600">
                <a:solidFill>
                  <a:srgbClr val="404040"/>
                </a:solidFill>
                <a:latin typeface="Calibri" pitchFamily="34" charset="0"/>
              </a:rPr>
              <a:t>They are  part of the start tag and comprise of </a:t>
            </a:r>
            <a:r>
              <a:rPr lang="en-US" sz="1600">
                <a:solidFill>
                  <a:srgbClr val="C00000"/>
                </a:solidFill>
                <a:latin typeface="Calibri" pitchFamily="34" charset="0"/>
              </a:rPr>
              <a:t>name</a:t>
            </a:r>
            <a:r>
              <a:rPr lang="en-US" sz="1600">
                <a:solidFill>
                  <a:srgbClr val="404040"/>
                </a:solidFill>
                <a:latin typeface="Calibri" pitchFamily="34" charset="0"/>
              </a:rPr>
              <a:t>-</a:t>
            </a:r>
            <a:r>
              <a:rPr lang="en-US" sz="1600">
                <a:solidFill>
                  <a:srgbClr val="00B0F0"/>
                </a:solidFill>
                <a:latin typeface="Calibri" pitchFamily="34" charset="0"/>
              </a:rPr>
              <a:t>value</a:t>
            </a:r>
            <a:r>
              <a:rPr lang="en-US" sz="1600">
                <a:solidFill>
                  <a:srgbClr val="404040"/>
                </a:solidFill>
                <a:latin typeface="Calibri" pitchFamily="34" charset="0"/>
              </a:rPr>
              <a:t> pairs</a:t>
            </a:r>
          </a:p>
          <a:p>
            <a:pPr algn="l" eaLnBrk="1" hangingPunct="1">
              <a:lnSpc>
                <a:spcPts val="1400"/>
              </a:lnSpc>
              <a:spcBef>
                <a:spcPts val="400"/>
              </a:spcBef>
              <a:buClr>
                <a:srgbClr val="355F99"/>
              </a:buClr>
              <a:buSzPct val="125000"/>
              <a:buFont typeface="Arial" charset="0"/>
              <a:buChar char="•"/>
            </a:pPr>
            <a:endParaRPr lang="en-US" sz="1600">
              <a:solidFill>
                <a:srgbClr val="404040"/>
              </a:solidFill>
              <a:latin typeface="Calibri" pitchFamily="34" charset="0"/>
            </a:endParaRPr>
          </a:p>
          <a:p>
            <a:pPr algn="l" eaLnBrk="1" hangingPunct="1">
              <a:lnSpc>
                <a:spcPts val="1400"/>
              </a:lnSpc>
              <a:spcBef>
                <a:spcPts val="400"/>
              </a:spcBef>
              <a:buClr>
                <a:srgbClr val="355F99"/>
              </a:buClr>
              <a:buSzPct val="125000"/>
              <a:buFont typeface="Arial" charset="0"/>
              <a:buChar char="•"/>
            </a:pPr>
            <a:r>
              <a:rPr lang="en-US" sz="1600">
                <a:solidFill>
                  <a:srgbClr val="404040"/>
                </a:solidFill>
                <a:latin typeface="Calibri" pitchFamily="34" charset="0"/>
              </a:rPr>
              <a:t>Attribute names are always </a:t>
            </a:r>
            <a:r>
              <a:rPr lang="en-US" sz="1600">
                <a:solidFill>
                  <a:srgbClr val="C00000"/>
                </a:solidFill>
                <a:latin typeface="Calibri" pitchFamily="34" charset="0"/>
              </a:rPr>
              <a:t>case-insensitive</a:t>
            </a:r>
            <a:r>
              <a:rPr lang="en-US" sz="1600">
                <a:solidFill>
                  <a:srgbClr val="404040"/>
                </a:solidFill>
                <a:latin typeface="Calibri" pitchFamily="34" charset="0"/>
              </a:rPr>
              <a:t>.</a:t>
            </a:r>
          </a:p>
          <a:p>
            <a:pPr algn="l" eaLnBrk="1" hangingPunct="1">
              <a:lnSpc>
                <a:spcPts val="1400"/>
              </a:lnSpc>
              <a:spcBef>
                <a:spcPts val="400"/>
              </a:spcBef>
              <a:buClr>
                <a:srgbClr val="355F99"/>
              </a:buClr>
              <a:buSzPct val="125000"/>
              <a:buFont typeface="Arial" charset="0"/>
              <a:buChar char="•"/>
            </a:pPr>
            <a:endParaRPr lang="en-US" sz="1600">
              <a:solidFill>
                <a:srgbClr val="404040"/>
              </a:solidFill>
              <a:latin typeface="Calibri" pitchFamily="34" charset="0"/>
            </a:endParaRPr>
          </a:p>
          <a:p>
            <a:pPr algn="l" eaLnBrk="1" hangingPunct="1">
              <a:lnSpc>
                <a:spcPts val="1400"/>
              </a:lnSpc>
              <a:spcBef>
                <a:spcPts val="400"/>
              </a:spcBef>
              <a:buClr>
                <a:srgbClr val="355F99"/>
              </a:buClr>
              <a:buSzPct val="125000"/>
              <a:buFont typeface="Arial" charset="0"/>
              <a:buChar char="•"/>
            </a:pPr>
            <a:r>
              <a:rPr lang="en-US" sz="1600">
                <a:solidFill>
                  <a:srgbClr val="404040"/>
                </a:solidFill>
                <a:latin typeface="Calibri" pitchFamily="34" charset="0"/>
              </a:rPr>
              <a:t>Attribute values are generally case-insensitive and are always enclosed in quotes</a:t>
            </a:r>
          </a:p>
          <a:p>
            <a:pPr lvl="1" algn="l" eaLnBrk="1" hangingPunct="1">
              <a:lnSpc>
                <a:spcPts val="1400"/>
              </a:lnSpc>
              <a:spcBef>
                <a:spcPts val="400"/>
              </a:spcBef>
              <a:buClr>
                <a:srgbClr val="355F99"/>
              </a:buClr>
              <a:buSzPct val="100000"/>
              <a:buFont typeface="Courier New" pitchFamily="49" charset="0"/>
              <a:buChar char="o"/>
            </a:pPr>
            <a:r>
              <a:rPr lang="en-US" sz="1400">
                <a:solidFill>
                  <a:srgbClr val="404040"/>
                </a:solidFill>
                <a:latin typeface="Calibri" pitchFamily="34" charset="0"/>
              </a:rPr>
              <a:t>If the value contains double quotes then it is imperative to use single quote for the value</a:t>
            </a:r>
          </a:p>
          <a:p>
            <a:pPr algn="l" eaLnBrk="1" hangingPunct="1">
              <a:lnSpc>
                <a:spcPts val="1400"/>
              </a:lnSpc>
              <a:spcBef>
                <a:spcPts val="400"/>
              </a:spcBef>
              <a:buClr>
                <a:srgbClr val="355F99"/>
              </a:buClr>
              <a:buSzPct val="125000"/>
              <a:buFont typeface="Arial" charset="0"/>
              <a:buChar char="•"/>
            </a:pPr>
            <a:endParaRPr lang="en-US" sz="1600">
              <a:solidFill>
                <a:srgbClr val="404040"/>
              </a:solidFill>
              <a:latin typeface="Calibri" pitchFamily="34" charset="0"/>
            </a:endParaRPr>
          </a:p>
        </p:txBody>
      </p:sp>
      <p:sp>
        <p:nvSpPr>
          <p:cNvPr id="16388" name="AutoShape 5"/>
          <p:cNvSpPr>
            <a:spLocks noChangeArrowheads="1"/>
          </p:cNvSpPr>
          <p:nvPr/>
        </p:nvSpPr>
        <p:spPr bwMode="auto">
          <a:xfrm>
            <a:off x="685800" y="3429000"/>
            <a:ext cx="7848600" cy="3048000"/>
          </a:xfrm>
          <a:prstGeom prst="roundRect">
            <a:avLst>
              <a:gd name="adj" fmla="val 16667"/>
            </a:avLst>
          </a:prstGeom>
          <a:gradFill rotWithShape="1">
            <a:gsLst>
              <a:gs pos="0">
                <a:srgbClr val="FFFFC9"/>
              </a:gs>
              <a:gs pos="100000">
                <a:srgbClr val="FFFFFF"/>
              </a:gs>
            </a:gsLst>
            <a:lin ang="2700000" scaled="1"/>
          </a:gradFill>
          <a:ln w="3175">
            <a:solidFill>
              <a:srgbClr val="FFDA65"/>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4" rIns="91429" bIns="45714"/>
          <a:lstStyle/>
          <a:p>
            <a:pPr algn="l">
              <a:lnSpc>
                <a:spcPct val="120000"/>
              </a:lnSpc>
              <a:spcBef>
                <a:spcPct val="20000"/>
              </a:spcBef>
              <a:buClr>
                <a:schemeClr val="accent1"/>
              </a:buClr>
            </a:pPr>
            <a:r>
              <a:rPr lang="en-US" sz="1200" dirty="0">
                <a:solidFill>
                  <a:srgbClr val="4D4D4D"/>
                </a:solidFill>
                <a:latin typeface="Georgia" pitchFamily="18" charset="0"/>
              </a:rPr>
              <a:t>&lt;!DOCTYPE html public "-//w3c//</a:t>
            </a:r>
            <a:r>
              <a:rPr lang="en-US" sz="1200" dirty="0" err="1">
                <a:solidFill>
                  <a:srgbClr val="4D4D4D"/>
                </a:solidFill>
                <a:latin typeface="Georgia" pitchFamily="18" charset="0"/>
              </a:rPr>
              <a:t>dtd</a:t>
            </a:r>
            <a:r>
              <a:rPr lang="en-US" sz="1200" dirty="0">
                <a:solidFill>
                  <a:srgbClr val="4D4D4D"/>
                </a:solidFill>
                <a:latin typeface="Georgia" pitchFamily="18" charset="0"/>
              </a:rPr>
              <a:t> html 4.01//en"  "http://www.w3.org/tr/html4/strict.dtd"&gt;</a:t>
            </a:r>
          </a:p>
          <a:p>
            <a:pPr algn="l">
              <a:lnSpc>
                <a:spcPct val="120000"/>
              </a:lnSpc>
              <a:spcBef>
                <a:spcPct val="20000"/>
              </a:spcBef>
              <a:buClr>
                <a:schemeClr val="accent1"/>
              </a:buClr>
            </a:pPr>
            <a:r>
              <a:rPr lang="en-US" sz="1200" dirty="0">
                <a:solidFill>
                  <a:srgbClr val="4D4D4D"/>
                </a:solidFill>
                <a:latin typeface="Georgia" pitchFamily="18" charset="0"/>
              </a:rPr>
              <a:t>&lt;html&gt;</a:t>
            </a:r>
          </a:p>
          <a:p>
            <a:pPr algn="l">
              <a:lnSpc>
                <a:spcPct val="120000"/>
              </a:lnSpc>
              <a:spcBef>
                <a:spcPct val="20000"/>
              </a:spcBef>
              <a:buClr>
                <a:schemeClr val="accent1"/>
              </a:buClr>
            </a:pPr>
            <a:r>
              <a:rPr lang="en-US" sz="1200" dirty="0">
                <a:solidFill>
                  <a:srgbClr val="4D4D4D"/>
                </a:solidFill>
                <a:latin typeface="Georgia" pitchFamily="18" charset="0"/>
              </a:rPr>
              <a:t>   &lt;head&gt;</a:t>
            </a:r>
          </a:p>
          <a:p>
            <a:pPr algn="l">
              <a:lnSpc>
                <a:spcPct val="120000"/>
              </a:lnSpc>
              <a:spcBef>
                <a:spcPct val="20000"/>
              </a:spcBef>
              <a:buClr>
                <a:schemeClr val="accent1"/>
              </a:buClr>
              <a:buFont typeface="Wingdings" pitchFamily="2" charset="2"/>
              <a:buNone/>
            </a:pPr>
            <a:r>
              <a:rPr lang="en-US" sz="1200" dirty="0">
                <a:solidFill>
                  <a:srgbClr val="4D4D4D"/>
                </a:solidFill>
                <a:latin typeface="Georgia" pitchFamily="18" charset="0"/>
              </a:rPr>
              <a:t>      &lt;title&gt;My first HTML document&lt;/title&gt;</a:t>
            </a:r>
          </a:p>
          <a:p>
            <a:pPr algn="l">
              <a:lnSpc>
                <a:spcPct val="120000"/>
              </a:lnSpc>
              <a:spcBef>
                <a:spcPct val="20000"/>
              </a:spcBef>
              <a:buClr>
                <a:schemeClr val="accent1"/>
              </a:buClr>
              <a:buFont typeface="Wingdings" pitchFamily="2" charset="2"/>
              <a:buNone/>
            </a:pPr>
            <a:r>
              <a:rPr lang="en-US" sz="1200" dirty="0">
                <a:solidFill>
                  <a:srgbClr val="4D4D4D"/>
                </a:solidFill>
                <a:latin typeface="Georgia" pitchFamily="18" charset="0"/>
              </a:rPr>
              <a:t>      &lt;meta name="author" content="Sudhanshu and Puneet" /&gt;</a:t>
            </a:r>
          </a:p>
          <a:p>
            <a:pPr algn="l">
              <a:lnSpc>
                <a:spcPct val="120000"/>
              </a:lnSpc>
              <a:spcBef>
                <a:spcPct val="20000"/>
              </a:spcBef>
              <a:buClr>
                <a:schemeClr val="accent1"/>
              </a:buClr>
              <a:buFont typeface="Wingdings" pitchFamily="2" charset="2"/>
              <a:buNone/>
            </a:pPr>
            <a:r>
              <a:rPr lang="en-US" sz="1200" dirty="0">
                <a:solidFill>
                  <a:srgbClr val="4D4D4D"/>
                </a:solidFill>
                <a:latin typeface="Georgia" pitchFamily="18" charset="0"/>
              </a:rPr>
              <a:t>      &lt;meta name="Keywords" content="Web 101, Java 101, Sapient" /&gt;</a:t>
            </a:r>
          </a:p>
          <a:p>
            <a:pPr algn="l">
              <a:lnSpc>
                <a:spcPct val="120000"/>
              </a:lnSpc>
              <a:spcBef>
                <a:spcPct val="20000"/>
              </a:spcBef>
              <a:buClr>
                <a:schemeClr val="accent1"/>
              </a:buClr>
            </a:pPr>
            <a:r>
              <a:rPr lang="en-US" sz="1200" dirty="0">
                <a:solidFill>
                  <a:srgbClr val="4D4D4D"/>
                </a:solidFill>
                <a:latin typeface="Georgia" pitchFamily="18" charset="0"/>
              </a:rPr>
              <a:t>   &lt;/head&gt;</a:t>
            </a:r>
          </a:p>
          <a:p>
            <a:pPr algn="l">
              <a:lnSpc>
                <a:spcPct val="120000"/>
              </a:lnSpc>
              <a:spcBef>
                <a:spcPct val="20000"/>
              </a:spcBef>
              <a:buClr>
                <a:schemeClr val="accent1"/>
              </a:buClr>
            </a:pPr>
            <a:r>
              <a:rPr lang="en-US" sz="1200" dirty="0">
                <a:solidFill>
                  <a:srgbClr val="4D4D4D"/>
                </a:solidFill>
                <a:latin typeface="Georgia" pitchFamily="18" charset="0"/>
              </a:rPr>
              <a:t>   &lt;body&gt;</a:t>
            </a:r>
          </a:p>
          <a:p>
            <a:pPr algn="l">
              <a:lnSpc>
                <a:spcPct val="120000"/>
              </a:lnSpc>
              <a:spcBef>
                <a:spcPct val="20000"/>
              </a:spcBef>
              <a:buClr>
                <a:schemeClr val="accent1"/>
              </a:buClr>
            </a:pPr>
            <a:r>
              <a:rPr lang="en-US" sz="1200" dirty="0">
                <a:solidFill>
                  <a:srgbClr val="4D4D4D"/>
                </a:solidFill>
                <a:latin typeface="Georgia" pitchFamily="18" charset="0"/>
              </a:rPr>
              <a:t>      &lt;p </a:t>
            </a:r>
            <a:r>
              <a:rPr lang="en-US" sz="1200" dirty="0">
                <a:solidFill>
                  <a:srgbClr val="C00000"/>
                </a:solidFill>
                <a:latin typeface="Georgia" pitchFamily="18" charset="0"/>
              </a:rPr>
              <a:t>id</a:t>
            </a:r>
            <a:r>
              <a:rPr lang="en-US" sz="1200" dirty="0">
                <a:solidFill>
                  <a:srgbClr val="4D4D4D"/>
                </a:solidFill>
                <a:latin typeface="Georgia" pitchFamily="18" charset="0"/>
              </a:rPr>
              <a:t>=“</a:t>
            </a:r>
            <a:r>
              <a:rPr lang="en-US" sz="1200" dirty="0">
                <a:solidFill>
                  <a:srgbClr val="00B0F0"/>
                </a:solidFill>
                <a:latin typeface="Georgia" pitchFamily="18" charset="0"/>
              </a:rPr>
              <a:t>1001</a:t>
            </a:r>
            <a:r>
              <a:rPr lang="en-US" sz="1200" dirty="0">
                <a:solidFill>
                  <a:srgbClr val="4D4D4D"/>
                </a:solidFill>
                <a:latin typeface="Georgia" pitchFamily="18" charset="0"/>
              </a:rPr>
              <a:t>” </a:t>
            </a:r>
            <a:r>
              <a:rPr lang="en-US" sz="1200" dirty="0">
                <a:solidFill>
                  <a:srgbClr val="C00000"/>
                </a:solidFill>
                <a:latin typeface="Georgia" pitchFamily="18" charset="0"/>
              </a:rPr>
              <a:t>align</a:t>
            </a:r>
            <a:r>
              <a:rPr lang="en-US" sz="1200" dirty="0">
                <a:solidFill>
                  <a:srgbClr val="4D4D4D"/>
                </a:solidFill>
                <a:latin typeface="Georgia" pitchFamily="18" charset="0"/>
              </a:rPr>
              <a:t>=‘</a:t>
            </a:r>
            <a:r>
              <a:rPr lang="en-US" sz="1200" dirty="0">
                <a:solidFill>
                  <a:srgbClr val="00B0F0"/>
                </a:solidFill>
                <a:latin typeface="Georgia" pitchFamily="18" charset="0"/>
              </a:rPr>
              <a:t>left</a:t>
            </a:r>
            <a:r>
              <a:rPr lang="en-US" sz="1200" dirty="0">
                <a:solidFill>
                  <a:srgbClr val="4D4D4D"/>
                </a:solidFill>
                <a:latin typeface="Georgia" pitchFamily="18" charset="0"/>
              </a:rPr>
              <a:t>’ </a:t>
            </a:r>
            <a:r>
              <a:rPr lang="en-US" sz="1200" dirty="0">
                <a:solidFill>
                  <a:srgbClr val="C00000"/>
                </a:solidFill>
                <a:latin typeface="Georgia" pitchFamily="18" charset="0"/>
              </a:rPr>
              <a:t>title</a:t>
            </a:r>
            <a:r>
              <a:rPr lang="en-US" sz="1200" dirty="0">
                <a:solidFill>
                  <a:srgbClr val="4D4D4D"/>
                </a:solidFill>
                <a:latin typeface="Georgia" pitchFamily="18" charset="0"/>
              </a:rPr>
              <a:t>=‘</a:t>
            </a:r>
            <a:r>
              <a:rPr lang="en-US" sz="1200" dirty="0" err="1">
                <a:solidFill>
                  <a:srgbClr val="00B0F0"/>
                </a:solidFill>
                <a:latin typeface="Georgia" pitchFamily="18" charset="0"/>
              </a:rPr>
              <a:t>Sudhanshu”s</a:t>
            </a:r>
            <a:r>
              <a:rPr lang="en-US" sz="1200" dirty="0">
                <a:solidFill>
                  <a:srgbClr val="4D4D4D"/>
                </a:solidFill>
                <a:latin typeface="Georgia" pitchFamily="18" charset="0"/>
              </a:rPr>
              <a:t>’&gt; Hello world! &lt;/p&gt;</a:t>
            </a:r>
          </a:p>
          <a:p>
            <a:pPr algn="l">
              <a:lnSpc>
                <a:spcPct val="120000"/>
              </a:lnSpc>
              <a:spcBef>
                <a:spcPct val="20000"/>
              </a:spcBef>
              <a:buClr>
                <a:schemeClr val="accent1"/>
              </a:buClr>
            </a:pPr>
            <a:r>
              <a:rPr lang="en-US" sz="1200" dirty="0">
                <a:solidFill>
                  <a:srgbClr val="4D4D4D"/>
                </a:solidFill>
                <a:latin typeface="Georgia" pitchFamily="18" charset="0"/>
              </a:rPr>
              <a:t>   &lt;/body&gt;</a:t>
            </a:r>
          </a:p>
          <a:p>
            <a:pPr algn="l">
              <a:lnSpc>
                <a:spcPct val="120000"/>
              </a:lnSpc>
              <a:spcBef>
                <a:spcPct val="20000"/>
              </a:spcBef>
              <a:buClr>
                <a:schemeClr val="accent1"/>
              </a:buClr>
              <a:buFont typeface="Wingdings" pitchFamily="2" charset="2"/>
              <a:buNone/>
            </a:pPr>
            <a:r>
              <a:rPr lang="en-US" sz="1200" dirty="0">
                <a:solidFill>
                  <a:srgbClr val="4D4D4D"/>
                </a:solidFill>
                <a:latin typeface="Georgia" pitchFamily="18" charset="0"/>
              </a:rPr>
              <a:t>&lt;/html&gt;</a:t>
            </a:r>
          </a:p>
        </p:txBody>
      </p:sp>
    </p:spTree>
    <p:extLst>
      <p:ext uri="{BB962C8B-B14F-4D97-AF65-F5344CB8AC3E}">
        <p14:creationId xmlns:p14="http://schemas.microsoft.com/office/powerpoint/2010/main" val="4292141937"/>
      </p:ext>
    </p:extLst>
  </p:cSld>
  <p:clrMapOvr>
    <a:masterClrMapping/>
  </p:clrMapOvr>
  <p:transition>
    <p:fade thruBlk="1"/>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Content</a:t>
            </a:r>
          </a:p>
        </p:txBody>
      </p:sp>
      <p:sp>
        <p:nvSpPr>
          <p:cNvPr id="3" name="Content Placeholder 2"/>
          <p:cNvSpPr>
            <a:spLocks noGrp="1"/>
          </p:cNvSpPr>
          <p:nvPr>
            <p:ph sz="quarter" idx="10"/>
          </p:nvPr>
        </p:nvSpPr>
        <p:spPr>
          <a:xfrm>
            <a:off x="533400" y="908720"/>
            <a:ext cx="8458200" cy="5334000"/>
          </a:xfrm>
        </p:spPr>
        <p:txBody>
          <a:bodyPr/>
          <a:lstStyle/>
          <a:p>
            <a:pPr algn="just"/>
            <a:r>
              <a:rPr lang="en-US" dirty="0"/>
              <a:t>A single image can have different appropriate alternative text depending on the context.</a:t>
            </a:r>
          </a:p>
          <a:p>
            <a:pPr algn="just"/>
            <a:endParaRPr lang="en-US" b="1" dirty="0"/>
          </a:p>
          <a:p>
            <a:pPr algn="just"/>
            <a:r>
              <a:rPr lang="en-US" dirty="0"/>
              <a:t>In each of the following cases, the same image is used, yet the alt text is different each time.</a:t>
            </a:r>
          </a:p>
          <a:p>
            <a:pPr marL="231775" lvl="1"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060848"/>
            <a:ext cx="6336704" cy="4407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1285875"/>
      </p:ext>
    </p:extLst>
  </p:cSld>
  <p:clrMapOvr>
    <a:masterClrMapping/>
  </p:clrMapOvr>
  <p:transition>
    <p:fade thruBlk="1"/>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sz="quarter" idx="10"/>
          </p:nvPr>
        </p:nvSpPr>
        <p:spPr>
          <a:xfrm>
            <a:off x="533400" y="990600"/>
            <a:ext cx="5694784" cy="5334000"/>
          </a:xfrm>
        </p:spPr>
        <p:txBody>
          <a:bodyPr/>
          <a:lstStyle/>
          <a:p>
            <a:r>
              <a:rPr lang="en-US" dirty="0"/>
              <a:t>Design a webpage, in which there are images which act as links.</a:t>
            </a:r>
          </a:p>
          <a:p>
            <a:endParaRPr lang="en-US" dirty="0"/>
          </a:p>
          <a:p>
            <a:r>
              <a:rPr lang="en-US" dirty="0"/>
              <a:t>Create two such links.</a:t>
            </a:r>
          </a:p>
          <a:p>
            <a:endParaRPr lang="en-US" dirty="0"/>
          </a:p>
          <a:p>
            <a:r>
              <a:rPr lang="en-US" dirty="0"/>
              <a:t>On clicking first image, list.html (created in previous exercise) should be displayed.</a:t>
            </a:r>
          </a:p>
          <a:p>
            <a:endParaRPr lang="en-US" dirty="0"/>
          </a:p>
          <a:p>
            <a:r>
              <a:rPr lang="en-US" dirty="0"/>
              <a:t>On clicking second image, text.html (created in previous exercise) should be displayed.</a:t>
            </a:r>
          </a:p>
          <a:p>
            <a:endParaRPr lang="en-US"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836712"/>
            <a:ext cx="2743200"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5715946"/>
      </p:ext>
    </p:extLst>
  </p:cSld>
  <p:clrMapOvr>
    <a:masterClrMapping/>
  </p:clrMapOvr>
  <p:transition>
    <p:fade thruBlk="1"/>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solidFill>
                  <a:schemeClr val="tx1"/>
                </a:solidFill>
              </a:rPr>
              <a:t>Tabular Data</a:t>
            </a:r>
          </a:p>
        </p:txBody>
      </p:sp>
      <p:sp>
        <p:nvSpPr>
          <p:cNvPr id="5" name="Text Placeholder 4"/>
          <p:cNvSpPr>
            <a:spLocks noGrp="1"/>
          </p:cNvSpPr>
          <p:nvPr>
            <p:ph type="body" sz="quarter" idx="11"/>
          </p:nvPr>
        </p:nvSpPr>
        <p:spPr>
          <a:xfrm>
            <a:off x="1143000" y="4114800"/>
            <a:ext cx="6629400" cy="322312"/>
          </a:xfrm>
        </p:spPr>
        <p:txBody>
          <a:bodyPr>
            <a:normAutofit fontScale="92500" lnSpcReduction="20000"/>
          </a:bodyPr>
          <a:lstStyle/>
          <a:p>
            <a:endParaRPr lang="en-US" dirty="0">
              <a:solidFill>
                <a:schemeClr val="tx1"/>
              </a:solidFill>
            </a:endParaRPr>
          </a:p>
        </p:txBody>
      </p:sp>
    </p:spTree>
    <p:extLst>
      <p:ext uri="{BB962C8B-B14F-4D97-AF65-F5344CB8AC3E}">
        <p14:creationId xmlns:p14="http://schemas.microsoft.com/office/powerpoint/2010/main" val="2952130921"/>
      </p:ext>
    </p:extLst>
  </p:cSld>
  <p:clrMapOvr>
    <a:masterClrMapping/>
  </p:clrMapOvr>
  <p:transition>
    <p:fade thruBlk="1"/>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Tabular Data</a:t>
            </a:r>
            <a:endParaRPr lang="en-IN" dirty="0"/>
          </a:p>
        </p:txBody>
      </p:sp>
      <p:sp>
        <p:nvSpPr>
          <p:cNvPr id="3" name="Content Placeholder 2"/>
          <p:cNvSpPr>
            <a:spLocks noGrp="1"/>
          </p:cNvSpPr>
          <p:nvPr>
            <p:ph sz="quarter" idx="10"/>
          </p:nvPr>
        </p:nvSpPr>
        <p:spPr>
          <a:xfrm>
            <a:off x="533400" y="990600"/>
            <a:ext cx="8287072" cy="5334000"/>
          </a:xfrm>
        </p:spPr>
        <p:txBody>
          <a:bodyPr/>
          <a:lstStyle/>
          <a:p>
            <a:endParaRPr lang="en-US" b="1" dirty="0"/>
          </a:p>
          <a:p>
            <a:pPr algn="just"/>
            <a:r>
              <a:rPr lang="en-US" b="1" dirty="0"/>
              <a:t>Table Element -</a:t>
            </a:r>
            <a:r>
              <a:rPr lang="en-IN" dirty="0"/>
              <a:t>The table element represents data with more than one dimension, in the form of a table.</a:t>
            </a:r>
          </a:p>
          <a:p>
            <a:pPr marL="0" indent="0" algn="just">
              <a:buNone/>
            </a:pPr>
            <a:endParaRPr lang="en-IN" dirty="0"/>
          </a:p>
          <a:p>
            <a:pPr algn="just"/>
            <a:r>
              <a:rPr lang="en-US" dirty="0"/>
              <a:t>A table element can have the following child elements</a:t>
            </a:r>
          </a:p>
          <a:p>
            <a:pPr lvl="1" algn="just"/>
            <a:r>
              <a:rPr lang="en-IN" dirty="0"/>
              <a:t>caption</a:t>
            </a:r>
          </a:p>
          <a:p>
            <a:pPr lvl="1" algn="just"/>
            <a:r>
              <a:rPr lang="en-IN" dirty="0"/>
              <a:t>details</a:t>
            </a:r>
          </a:p>
          <a:p>
            <a:pPr lvl="1" algn="just"/>
            <a:r>
              <a:rPr lang="en-IN" dirty="0"/>
              <a:t>summary</a:t>
            </a:r>
          </a:p>
          <a:p>
            <a:pPr lvl="1" algn="just"/>
            <a:r>
              <a:rPr lang="en-IN" dirty="0" err="1"/>
              <a:t>thead</a:t>
            </a:r>
            <a:endParaRPr lang="en-IN" dirty="0"/>
          </a:p>
          <a:p>
            <a:pPr lvl="1" algn="just"/>
            <a:r>
              <a:rPr lang="en-IN" dirty="0" err="1"/>
              <a:t>tfoot</a:t>
            </a:r>
            <a:endParaRPr lang="en-IN" dirty="0"/>
          </a:p>
          <a:p>
            <a:pPr lvl="1" algn="just"/>
            <a:r>
              <a:rPr lang="en-IN" dirty="0" err="1"/>
              <a:t>tbody</a:t>
            </a:r>
            <a:endParaRPr lang="en-IN" dirty="0"/>
          </a:p>
          <a:p>
            <a:pPr lvl="1" algn="just"/>
            <a:r>
              <a:rPr lang="en-IN" dirty="0" err="1"/>
              <a:t>tr</a:t>
            </a:r>
            <a:endParaRPr lang="en-IN" dirty="0"/>
          </a:p>
          <a:p>
            <a:pPr lvl="1" algn="just"/>
            <a:r>
              <a:rPr lang="en-IN" dirty="0"/>
              <a:t>td</a:t>
            </a:r>
          </a:p>
          <a:p>
            <a:pPr lvl="1" algn="just"/>
            <a:r>
              <a:rPr lang="en-IN" dirty="0" err="1"/>
              <a:t>th</a:t>
            </a:r>
            <a:endParaRPr lang="en-IN" dirty="0"/>
          </a:p>
          <a:p>
            <a:pPr marL="0" lvl="1" indent="0" algn="just">
              <a:buSzPct val="125000"/>
              <a:buNone/>
            </a:pPr>
            <a:endParaRPr lang="en-IN" sz="1600" dirty="0"/>
          </a:p>
          <a:p>
            <a:pPr marL="231775" lvl="1" indent="-231775" algn="just">
              <a:buSzPct val="125000"/>
              <a:buFont typeface="Arial" charset="0"/>
              <a:buChar char="•"/>
            </a:pPr>
            <a:r>
              <a:rPr lang="en-IN" sz="1600" dirty="0"/>
              <a:t>The meaning of each element is also discussed subsequently.</a:t>
            </a:r>
          </a:p>
          <a:p>
            <a:pPr marL="0" lvl="1" indent="0" algn="just">
              <a:buSzPct val="125000"/>
              <a:buNone/>
            </a:pPr>
            <a:endParaRPr lang="en-IN" sz="1600" dirty="0"/>
          </a:p>
          <a:p>
            <a:endParaRPr lang="en-IN" dirty="0"/>
          </a:p>
          <a:p>
            <a:pPr marL="0" indent="0">
              <a:buNone/>
            </a:pPr>
            <a:endParaRPr lang="en-IN" dirty="0"/>
          </a:p>
          <a:p>
            <a:pPr marL="233362" lvl="1" indent="0">
              <a:buNone/>
            </a:pPr>
            <a:endParaRPr lang="en-IN" dirty="0"/>
          </a:p>
        </p:txBody>
      </p:sp>
    </p:spTree>
  </p:cSld>
  <p:clrMapOvr>
    <a:masterClrMapping/>
  </p:clrMapOvr>
  <p:transition>
    <p:fade thruBlk="1"/>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Tabular Data (continued)</a:t>
            </a:r>
          </a:p>
        </p:txBody>
      </p:sp>
      <p:sp>
        <p:nvSpPr>
          <p:cNvPr id="3" name="Content Placeholder 2"/>
          <p:cNvSpPr>
            <a:spLocks noGrp="1"/>
          </p:cNvSpPr>
          <p:nvPr>
            <p:ph sz="quarter" idx="10"/>
          </p:nvPr>
        </p:nvSpPr>
        <p:spPr>
          <a:xfrm>
            <a:off x="533400" y="990600"/>
            <a:ext cx="4182616" cy="5334000"/>
          </a:xfrm>
        </p:spPr>
        <p:txBody>
          <a:bodyPr>
            <a:normAutofit fontScale="62500" lnSpcReduction="20000"/>
          </a:bodyPr>
          <a:lstStyle/>
          <a:p>
            <a:pPr algn="just"/>
            <a:r>
              <a:rPr lang="en-US" b="1" dirty="0"/>
              <a:t>caption</a:t>
            </a:r>
          </a:p>
          <a:p>
            <a:pPr lvl="1" algn="just"/>
            <a:r>
              <a:rPr lang="en-US" dirty="0"/>
              <a:t>The caption element represents the title of the table.</a:t>
            </a:r>
          </a:p>
          <a:p>
            <a:pPr lvl="1" algn="just"/>
            <a:endParaRPr lang="en-US" dirty="0"/>
          </a:p>
          <a:p>
            <a:pPr lvl="1" algn="just"/>
            <a:r>
              <a:rPr lang="en-US" dirty="0"/>
              <a:t>A caption can introduce context for a table, making it significantly easier to understand.</a:t>
            </a:r>
          </a:p>
          <a:p>
            <a:pPr lvl="1" algn="just"/>
            <a:endParaRPr lang="en-US" dirty="0"/>
          </a:p>
          <a:p>
            <a:pPr lvl="1" algn="just"/>
            <a:r>
              <a:rPr lang="en-US" dirty="0"/>
              <a:t>It is introduced as the first element child of a table element.</a:t>
            </a:r>
          </a:p>
          <a:p>
            <a:pPr lvl="1" algn="just"/>
            <a:endParaRPr lang="en-US" dirty="0"/>
          </a:p>
          <a:p>
            <a:pPr lvl="1" algn="just"/>
            <a:r>
              <a:rPr lang="en-US" dirty="0"/>
              <a:t>“This table shows a x*y grid” is the caption.</a:t>
            </a:r>
          </a:p>
          <a:p>
            <a:pPr marL="233362" lvl="1" indent="0" algn="just">
              <a:buNone/>
            </a:pPr>
            <a:endParaRPr lang="en-US" dirty="0"/>
          </a:p>
          <a:p>
            <a:pPr algn="just"/>
            <a:r>
              <a:rPr lang="en-US" b="1" dirty="0"/>
              <a:t>details</a:t>
            </a:r>
          </a:p>
          <a:p>
            <a:pPr lvl="1" algn="just"/>
            <a:r>
              <a:rPr lang="en-US" dirty="0"/>
              <a:t>We can add more information about the table in the caption using the details element.</a:t>
            </a:r>
          </a:p>
          <a:p>
            <a:pPr lvl="1" algn="just"/>
            <a:endParaRPr lang="en-US" dirty="0"/>
          </a:p>
          <a:p>
            <a:pPr lvl="1" algn="just"/>
            <a:r>
              <a:rPr lang="en-US" dirty="0"/>
              <a:t>From the code snippet shown alongside we can observe, “</a:t>
            </a:r>
            <a:r>
              <a:rPr lang="en-US" sz="1400" dirty="0"/>
              <a:t>Finding the Sum of the Monthly Savings and expenditure in the given table for a period of two months</a:t>
            </a:r>
            <a:r>
              <a:rPr lang="en-US" dirty="0"/>
              <a:t>” is a more detailed caption.</a:t>
            </a:r>
          </a:p>
          <a:p>
            <a:pPr marL="0" indent="0" algn="just">
              <a:buNone/>
            </a:pPr>
            <a:endParaRPr lang="en-US" dirty="0"/>
          </a:p>
          <a:p>
            <a:pPr algn="just"/>
            <a:r>
              <a:rPr lang="en-US" b="1" dirty="0"/>
              <a:t>Summary</a:t>
            </a:r>
          </a:p>
          <a:p>
            <a:pPr lvl="1" algn="just"/>
            <a:r>
              <a:rPr lang="en-US" dirty="0"/>
              <a:t>The additional information provided by the details element can be summarized using  summary element.</a:t>
            </a:r>
          </a:p>
          <a:p>
            <a:pPr lvl="1" algn="just"/>
            <a:endParaRPr lang="en-US" dirty="0"/>
          </a:p>
          <a:p>
            <a:pPr lvl="1" algn="just"/>
            <a:r>
              <a:rPr lang="en-US" dirty="0"/>
              <a:t>In this example “Help” summarizes the details.</a:t>
            </a:r>
          </a:p>
        </p:txBody>
      </p:sp>
      <p:pic>
        <p:nvPicPr>
          <p:cNvPr id="1030" name="Picture 6" descr="C:\Users\iahmad\AppData\Local\Temp\SNAGHTML84bd1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2708920"/>
            <a:ext cx="4953000"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877579"/>
      </p:ext>
    </p:extLst>
  </p:cSld>
  <p:clrMapOvr>
    <a:masterClrMapping/>
  </p:clrMapOvr>
  <p:transition>
    <p:fade thruBlk="1"/>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Tabular Data (continued)</a:t>
            </a:r>
          </a:p>
        </p:txBody>
      </p:sp>
      <p:sp>
        <p:nvSpPr>
          <p:cNvPr id="3" name="Content Placeholder 2"/>
          <p:cNvSpPr>
            <a:spLocks noGrp="1"/>
          </p:cNvSpPr>
          <p:nvPr>
            <p:ph sz="quarter" idx="10"/>
          </p:nvPr>
        </p:nvSpPr>
        <p:spPr>
          <a:xfrm>
            <a:off x="533400" y="990600"/>
            <a:ext cx="4830688" cy="5334000"/>
          </a:xfrm>
        </p:spPr>
        <p:txBody>
          <a:bodyPr/>
          <a:lstStyle/>
          <a:p>
            <a:pPr algn="just"/>
            <a:endParaRPr lang="en-US" dirty="0"/>
          </a:p>
          <a:p>
            <a:pPr algn="just"/>
            <a:r>
              <a:rPr lang="en-US" b="1" dirty="0" err="1"/>
              <a:t>th</a:t>
            </a:r>
            <a:endParaRPr lang="en-US" b="1" dirty="0"/>
          </a:p>
          <a:p>
            <a:pPr lvl="1" algn="just"/>
            <a:r>
              <a:rPr lang="en-US" dirty="0"/>
              <a:t>The </a:t>
            </a:r>
            <a:r>
              <a:rPr lang="en-US" dirty="0" err="1"/>
              <a:t>th</a:t>
            </a:r>
            <a:r>
              <a:rPr lang="en-US" dirty="0"/>
              <a:t> element represents a header cell in a table.</a:t>
            </a:r>
          </a:p>
          <a:p>
            <a:pPr lvl="1" algn="just"/>
            <a:r>
              <a:rPr lang="en-US" dirty="0"/>
              <a:t>It is used as a child of a </a:t>
            </a:r>
            <a:r>
              <a:rPr lang="en-US" dirty="0" err="1"/>
              <a:t>tr</a:t>
            </a:r>
            <a:r>
              <a:rPr lang="en-US" dirty="0"/>
              <a:t> element.</a:t>
            </a:r>
          </a:p>
          <a:p>
            <a:pPr algn="just"/>
            <a:endParaRPr lang="en-US" dirty="0"/>
          </a:p>
          <a:p>
            <a:pPr algn="just"/>
            <a:r>
              <a:rPr lang="en-US" b="1" dirty="0"/>
              <a:t>td</a:t>
            </a:r>
          </a:p>
          <a:p>
            <a:pPr lvl="1" algn="just"/>
            <a:r>
              <a:rPr lang="en-US" dirty="0"/>
              <a:t>The td element represents a data cell in a table.</a:t>
            </a:r>
          </a:p>
          <a:p>
            <a:pPr lvl="1" algn="just"/>
            <a:r>
              <a:rPr lang="en-US" dirty="0"/>
              <a:t>It is used as a child of a </a:t>
            </a:r>
            <a:r>
              <a:rPr lang="en-US" dirty="0" err="1"/>
              <a:t>tr</a:t>
            </a:r>
            <a:r>
              <a:rPr lang="en-US" dirty="0"/>
              <a:t> element</a:t>
            </a:r>
          </a:p>
          <a:p>
            <a:pPr marL="0" indent="0" algn="just">
              <a:buNone/>
            </a:pPr>
            <a:endParaRPr lang="en-US" dirty="0"/>
          </a:p>
          <a:p>
            <a:pPr algn="just"/>
            <a:r>
              <a:rPr lang="en-US" b="1" dirty="0" err="1"/>
              <a:t>tr</a:t>
            </a:r>
            <a:endParaRPr lang="en-US" b="1" dirty="0"/>
          </a:p>
          <a:p>
            <a:pPr lvl="1" algn="just"/>
            <a:r>
              <a:rPr lang="en-US" dirty="0"/>
              <a:t>The </a:t>
            </a:r>
            <a:r>
              <a:rPr lang="en-US" dirty="0" err="1"/>
              <a:t>tr</a:t>
            </a:r>
            <a:r>
              <a:rPr lang="en-US" dirty="0"/>
              <a:t> element represents a row of cells in a table.</a:t>
            </a:r>
          </a:p>
          <a:p>
            <a:pPr lvl="1" algn="just"/>
            <a:r>
              <a:rPr lang="en-US" dirty="0"/>
              <a:t>It can have zero or more td  or </a:t>
            </a:r>
            <a:r>
              <a:rPr lang="en-US" dirty="0" err="1"/>
              <a:t>th</a:t>
            </a:r>
            <a:r>
              <a:rPr lang="en-US" dirty="0"/>
              <a:t> elements.</a:t>
            </a:r>
          </a:p>
          <a:p>
            <a:pPr lvl="1" algn="just"/>
            <a:r>
              <a:rPr lang="en-US" dirty="0"/>
              <a:t>It can be used</a:t>
            </a:r>
          </a:p>
          <a:p>
            <a:pPr lvl="2" algn="just"/>
            <a:r>
              <a:rPr lang="en-US" dirty="0"/>
              <a:t>As a child of a </a:t>
            </a:r>
            <a:r>
              <a:rPr lang="en-US" dirty="0" err="1"/>
              <a:t>thead</a:t>
            </a:r>
            <a:r>
              <a:rPr lang="en-US" dirty="0"/>
              <a:t> element.</a:t>
            </a:r>
          </a:p>
          <a:p>
            <a:pPr lvl="2" algn="just"/>
            <a:r>
              <a:rPr lang="en-US" dirty="0"/>
              <a:t>As a child of a </a:t>
            </a:r>
            <a:r>
              <a:rPr lang="en-US" dirty="0" err="1"/>
              <a:t>tbody</a:t>
            </a:r>
            <a:r>
              <a:rPr lang="en-US" dirty="0"/>
              <a:t> element.</a:t>
            </a:r>
          </a:p>
          <a:p>
            <a:pPr lvl="2" algn="just"/>
            <a:r>
              <a:rPr lang="en-US" dirty="0"/>
              <a:t>As a child of a </a:t>
            </a:r>
            <a:r>
              <a:rPr lang="en-US" dirty="0" err="1"/>
              <a:t>tfoot</a:t>
            </a:r>
            <a:r>
              <a:rPr lang="en-US" dirty="0"/>
              <a:t> element.</a:t>
            </a:r>
          </a:p>
          <a:p>
            <a:pPr lvl="2" algn="just"/>
            <a:r>
              <a:rPr lang="en-US" dirty="0"/>
              <a:t>As a child of a table element, after any caption and </a:t>
            </a:r>
            <a:r>
              <a:rPr lang="en-US" dirty="0" err="1"/>
              <a:t>thead</a:t>
            </a:r>
            <a:r>
              <a:rPr lang="en-US" dirty="0"/>
              <a:t> elements, but only if there are no </a:t>
            </a:r>
            <a:r>
              <a:rPr lang="en-US" dirty="0" err="1"/>
              <a:t>tbody</a:t>
            </a:r>
            <a:r>
              <a:rPr lang="en-US" dirty="0"/>
              <a:t> elements that are children of the table element</a:t>
            </a:r>
          </a:p>
          <a:p>
            <a:pPr marL="0" indent="0">
              <a:buNone/>
            </a:pPr>
            <a:endParaRPr lang="en-US" dirty="0"/>
          </a:p>
          <a:p>
            <a:endParaRPr lang="en-US" dirty="0"/>
          </a:p>
        </p:txBody>
      </p:sp>
    </p:spTree>
    <p:extLst>
      <p:ext uri="{BB962C8B-B14F-4D97-AF65-F5344CB8AC3E}">
        <p14:creationId xmlns:p14="http://schemas.microsoft.com/office/powerpoint/2010/main" val="1167138919"/>
      </p:ext>
    </p:extLst>
  </p:cSld>
  <p:clrMapOvr>
    <a:masterClrMapping/>
  </p:clrMapOvr>
  <p:transition>
    <p:fade thruBlk="1"/>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Tabular Data (continued)</a:t>
            </a:r>
          </a:p>
        </p:txBody>
      </p:sp>
      <p:sp>
        <p:nvSpPr>
          <p:cNvPr id="3" name="Content Placeholder 2"/>
          <p:cNvSpPr>
            <a:spLocks noGrp="1"/>
          </p:cNvSpPr>
          <p:nvPr>
            <p:ph sz="quarter" idx="10"/>
          </p:nvPr>
        </p:nvSpPr>
        <p:spPr>
          <a:xfrm>
            <a:off x="533400" y="990600"/>
            <a:ext cx="5550768" cy="5462736"/>
          </a:xfrm>
        </p:spPr>
        <p:txBody>
          <a:bodyPr>
            <a:normAutofit/>
          </a:bodyPr>
          <a:lstStyle/>
          <a:p>
            <a:pPr algn="just"/>
            <a:r>
              <a:rPr lang="en-US" b="1" dirty="0" err="1"/>
              <a:t>thead</a:t>
            </a:r>
            <a:endParaRPr lang="en-US" b="1" dirty="0"/>
          </a:p>
          <a:p>
            <a:pPr lvl="1" algn="just"/>
            <a:r>
              <a:rPr lang="en-US" dirty="0"/>
              <a:t>The </a:t>
            </a:r>
            <a:r>
              <a:rPr lang="en-US" dirty="0" err="1"/>
              <a:t>thead</a:t>
            </a:r>
            <a:r>
              <a:rPr lang="en-US" dirty="0"/>
              <a:t> element represents the block of rows that consist of the column labels (headers) for the parent table element, if the </a:t>
            </a:r>
            <a:r>
              <a:rPr lang="en-US" dirty="0" err="1"/>
              <a:t>thead</a:t>
            </a:r>
            <a:r>
              <a:rPr lang="en-US" dirty="0"/>
              <a:t> element has a parent and it is a table.</a:t>
            </a:r>
          </a:p>
          <a:p>
            <a:pPr lvl="1" algn="just"/>
            <a:endParaRPr lang="en-US" dirty="0"/>
          </a:p>
          <a:p>
            <a:pPr lvl="1" algn="just"/>
            <a:r>
              <a:rPr lang="en-US" dirty="0"/>
              <a:t>It is used as a child of a table element, after any caption and before any </a:t>
            </a:r>
            <a:r>
              <a:rPr lang="en-US" dirty="0" err="1"/>
              <a:t>tbody</a:t>
            </a:r>
            <a:r>
              <a:rPr lang="en-US" dirty="0"/>
              <a:t>, </a:t>
            </a:r>
            <a:r>
              <a:rPr lang="en-US" dirty="0" err="1"/>
              <a:t>tfoot</a:t>
            </a:r>
            <a:r>
              <a:rPr lang="en-US" dirty="0"/>
              <a:t>, and </a:t>
            </a:r>
            <a:r>
              <a:rPr lang="en-US" dirty="0" err="1"/>
              <a:t>tr</a:t>
            </a:r>
            <a:r>
              <a:rPr lang="en-US" dirty="0"/>
              <a:t> elements, but only if there are no other </a:t>
            </a:r>
            <a:r>
              <a:rPr lang="en-US" dirty="0" err="1"/>
              <a:t>thead</a:t>
            </a:r>
            <a:r>
              <a:rPr lang="en-US" dirty="0"/>
              <a:t> elements that are children of the table element</a:t>
            </a:r>
          </a:p>
          <a:p>
            <a:pPr marL="0" indent="0" algn="just">
              <a:buNone/>
            </a:pPr>
            <a:endParaRPr lang="en-US" dirty="0"/>
          </a:p>
          <a:p>
            <a:pPr algn="just"/>
            <a:r>
              <a:rPr lang="en-US" b="1" dirty="0" err="1"/>
              <a:t>tfoot</a:t>
            </a:r>
            <a:endParaRPr lang="en-US" b="1" dirty="0"/>
          </a:p>
          <a:p>
            <a:pPr lvl="1" algn="just"/>
            <a:r>
              <a:rPr lang="en-US" dirty="0"/>
              <a:t>The </a:t>
            </a:r>
            <a:r>
              <a:rPr lang="en-US" dirty="0" err="1"/>
              <a:t>tfoot</a:t>
            </a:r>
            <a:r>
              <a:rPr lang="en-US" dirty="0"/>
              <a:t> element represents the block of rows that consist of the column summaries (footers) for the parent table element, if the </a:t>
            </a:r>
            <a:r>
              <a:rPr lang="en-US" dirty="0" err="1"/>
              <a:t>tfoot</a:t>
            </a:r>
            <a:r>
              <a:rPr lang="en-US" dirty="0"/>
              <a:t> element has a parent and it is a table.</a:t>
            </a:r>
          </a:p>
          <a:p>
            <a:pPr lvl="1" algn="just"/>
            <a:endParaRPr lang="en-US" dirty="0"/>
          </a:p>
          <a:p>
            <a:pPr lvl="1" algn="just"/>
            <a:r>
              <a:rPr lang="en-US" dirty="0"/>
              <a:t>It is used as a child of a table element, after any caption and </a:t>
            </a:r>
            <a:r>
              <a:rPr lang="en-US" dirty="0" err="1"/>
              <a:t>thead</a:t>
            </a:r>
            <a:r>
              <a:rPr lang="en-US" dirty="0"/>
              <a:t> elements and before any </a:t>
            </a:r>
            <a:r>
              <a:rPr lang="en-US" dirty="0" err="1"/>
              <a:t>tbody</a:t>
            </a:r>
            <a:r>
              <a:rPr lang="en-US" dirty="0"/>
              <a:t> and </a:t>
            </a:r>
            <a:r>
              <a:rPr lang="en-US" dirty="0" err="1"/>
              <a:t>tr</a:t>
            </a:r>
            <a:r>
              <a:rPr lang="en-US" dirty="0"/>
              <a:t> elements, but only if there are no other </a:t>
            </a:r>
            <a:r>
              <a:rPr lang="en-US" dirty="0" err="1"/>
              <a:t>tfoot</a:t>
            </a:r>
            <a:r>
              <a:rPr lang="en-US" dirty="0"/>
              <a:t> elements that are children of the table element.</a:t>
            </a:r>
          </a:p>
          <a:p>
            <a:pPr lvl="1" algn="just"/>
            <a:endParaRPr lang="en-US" dirty="0"/>
          </a:p>
          <a:p>
            <a:pPr lvl="1" algn="just"/>
            <a:r>
              <a:rPr lang="en-US" dirty="0"/>
              <a:t>Or as a child of a table element, after any caption, </a:t>
            </a:r>
            <a:r>
              <a:rPr lang="en-US" dirty="0" err="1"/>
              <a:t>thead</a:t>
            </a:r>
            <a:r>
              <a:rPr lang="en-US" dirty="0"/>
              <a:t>, </a:t>
            </a:r>
            <a:r>
              <a:rPr lang="en-US" dirty="0" err="1"/>
              <a:t>tbody</a:t>
            </a:r>
            <a:r>
              <a:rPr lang="en-US" dirty="0"/>
              <a:t>, and </a:t>
            </a:r>
            <a:r>
              <a:rPr lang="en-US" dirty="0" err="1"/>
              <a:t>tr</a:t>
            </a:r>
            <a:r>
              <a:rPr lang="en-US" dirty="0"/>
              <a:t> elements, but only if there are no other </a:t>
            </a:r>
            <a:r>
              <a:rPr lang="en-US" dirty="0" err="1"/>
              <a:t>tfoot</a:t>
            </a:r>
            <a:r>
              <a:rPr lang="en-US" dirty="0"/>
              <a:t> elements that are children of the table element.</a:t>
            </a:r>
          </a:p>
          <a:p>
            <a:pPr algn="just"/>
            <a:endParaRPr lang="en-US" dirty="0"/>
          </a:p>
          <a:p>
            <a:endParaRPr lang="en-US" dirty="0"/>
          </a:p>
        </p:txBody>
      </p:sp>
      <p:pic>
        <p:nvPicPr>
          <p:cNvPr id="6146" name="Picture 2" descr="C:\Users\iahmad\AppData\Local\Temp\SNAGHTML2ea4d1f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00" y="1484784"/>
            <a:ext cx="2771800" cy="4248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542262"/>
      </p:ext>
    </p:extLst>
  </p:cSld>
  <p:clrMapOvr>
    <a:masterClrMapping/>
  </p:clrMapOvr>
  <p:transition>
    <p:fade thruBlk="1"/>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Tabular Data (continued)</a:t>
            </a:r>
          </a:p>
        </p:txBody>
      </p:sp>
      <p:sp>
        <p:nvSpPr>
          <p:cNvPr id="4" name="Content Placeholder 3"/>
          <p:cNvSpPr>
            <a:spLocks noGrp="1"/>
          </p:cNvSpPr>
          <p:nvPr>
            <p:ph sz="quarter" idx="10"/>
          </p:nvPr>
        </p:nvSpPr>
        <p:spPr/>
        <p:txBody>
          <a:bodyPr/>
          <a:lstStyle/>
          <a:p>
            <a:pPr algn="just"/>
            <a:r>
              <a:rPr lang="en-US" b="1" dirty="0" err="1"/>
              <a:t>tbody</a:t>
            </a:r>
            <a:endParaRPr lang="en-US" b="1" dirty="0"/>
          </a:p>
          <a:p>
            <a:pPr lvl="1" algn="just"/>
            <a:r>
              <a:rPr lang="en-US" dirty="0"/>
              <a:t>The </a:t>
            </a:r>
            <a:r>
              <a:rPr lang="en-US" dirty="0" err="1"/>
              <a:t>tbody</a:t>
            </a:r>
            <a:r>
              <a:rPr lang="en-US" dirty="0"/>
              <a:t> element represents a block of rows that consist of a body of data for the parent table element, if the </a:t>
            </a:r>
            <a:r>
              <a:rPr lang="en-US" dirty="0" err="1"/>
              <a:t>tbody</a:t>
            </a:r>
            <a:r>
              <a:rPr lang="en-US" dirty="0"/>
              <a:t> element has a parent and it is a table</a:t>
            </a:r>
          </a:p>
          <a:p>
            <a:pPr lvl="1" algn="just"/>
            <a:endParaRPr lang="en-US" dirty="0"/>
          </a:p>
          <a:p>
            <a:pPr lvl="1" algn="just"/>
            <a:r>
              <a:rPr lang="en-US" dirty="0"/>
              <a:t>It is used as a child of a table element, after any caption and </a:t>
            </a:r>
            <a:r>
              <a:rPr lang="en-US" dirty="0" err="1"/>
              <a:t>thead</a:t>
            </a:r>
            <a:r>
              <a:rPr lang="en-US" dirty="0"/>
              <a:t> elements, but only if there are no </a:t>
            </a:r>
            <a:r>
              <a:rPr lang="en-US" dirty="0" err="1"/>
              <a:t>tr</a:t>
            </a:r>
            <a:r>
              <a:rPr lang="en-US" dirty="0"/>
              <a:t> elements that are children of the table element</a:t>
            </a:r>
          </a:p>
          <a:p>
            <a:endParaRPr lang="en-US" dirty="0"/>
          </a:p>
          <a:p>
            <a:r>
              <a:rPr lang="en-US" dirty="0"/>
              <a:t>The complete document.</a:t>
            </a:r>
          </a:p>
        </p:txBody>
      </p:sp>
      <p:pic>
        <p:nvPicPr>
          <p:cNvPr id="1028" name="Picture 4" descr="C:\Users\iahmad\AppData\Local\Temp\SNAGHTML2e45388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2996952"/>
            <a:ext cx="5328592" cy="3638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102762"/>
      </p:ext>
    </p:extLst>
  </p:cSld>
  <p:clrMapOvr>
    <a:masterClrMapping/>
  </p:clrMapOvr>
  <p:transition>
    <p:fade thruBlk="1"/>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Tabular Data (continued)</a:t>
            </a:r>
          </a:p>
        </p:txBody>
      </p:sp>
      <p:sp>
        <p:nvSpPr>
          <p:cNvPr id="5" name="Content Placeholder 4"/>
          <p:cNvSpPr>
            <a:spLocks noGrp="1"/>
          </p:cNvSpPr>
          <p:nvPr>
            <p:ph sz="quarter" idx="10"/>
          </p:nvPr>
        </p:nvSpPr>
        <p:spPr/>
        <p:txBody>
          <a:bodyPr/>
          <a:lstStyle/>
          <a:p>
            <a:pPr algn="just"/>
            <a:r>
              <a:rPr lang="en-US" dirty="0"/>
              <a:t>The table on the right shows a table with a caption “This table shows a x*y grid”.</a:t>
            </a:r>
          </a:p>
          <a:p>
            <a:pPr marL="0" indent="0" algn="just">
              <a:buNone/>
            </a:pPr>
            <a:endParaRPr lang="en-US" dirty="0"/>
          </a:p>
          <a:p>
            <a:pPr algn="just"/>
            <a:r>
              <a:rPr lang="en-US" dirty="0"/>
              <a:t>There are also some details with some summary.</a:t>
            </a:r>
          </a:p>
          <a:p>
            <a:pPr algn="just"/>
            <a:endParaRPr lang="en-US" dirty="0"/>
          </a:p>
          <a:p>
            <a:pPr algn="just"/>
            <a:r>
              <a:rPr lang="en-US" dirty="0"/>
              <a:t>The summary is displayed as “Help”.</a:t>
            </a:r>
          </a:p>
          <a:p>
            <a:pPr algn="just"/>
            <a:endParaRPr lang="en-US" dirty="0"/>
          </a:p>
          <a:p>
            <a:pPr algn="just"/>
            <a:r>
              <a:rPr lang="en-US" dirty="0"/>
              <a:t>But the details are not shown in this figure.</a:t>
            </a:r>
          </a:p>
          <a:p>
            <a:pPr algn="just"/>
            <a:endParaRPr lang="en-US" dirty="0"/>
          </a:p>
          <a:p>
            <a:pPr algn="just"/>
            <a:r>
              <a:rPr lang="en-US" dirty="0"/>
              <a:t>The figure in the bottom of the slide shows some details as well.</a:t>
            </a:r>
          </a:p>
          <a:p>
            <a:pPr algn="just"/>
            <a:endParaRPr lang="en-US" dirty="0"/>
          </a:p>
          <a:p>
            <a:pPr algn="just"/>
            <a:r>
              <a:rPr lang="en-US" dirty="0"/>
              <a:t>The details become visible when we click on the symbol “     ”</a:t>
            </a:r>
          </a:p>
        </p:txBody>
      </p:sp>
      <p:pic>
        <p:nvPicPr>
          <p:cNvPr id="2055" name="Picture 7" descr="C:\Users\iahmad\AppData\Local\Temp\SNAGHTML2e4669d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1101" y="1730976"/>
            <a:ext cx="2771775" cy="188138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1627" y="3721885"/>
            <a:ext cx="3227065"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7555" y="3364715"/>
            <a:ext cx="32385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2869635"/>
      </p:ext>
    </p:extLst>
  </p:cSld>
  <p:clrMapOvr>
    <a:masterClrMapping/>
  </p:clrMapOvr>
  <p:transition>
    <p:fade thruBlk="1"/>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Best Practices</a:t>
            </a:r>
          </a:p>
        </p:txBody>
      </p:sp>
      <p:sp>
        <p:nvSpPr>
          <p:cNvPr id="3" name="Content Placeholder 2"/>
          <p:cNvSpPr>
            <a:spLocks noGrp="1"/>
          </p:cNvSpPr>
          <p:nvPr>
            <p:ph sz="quarter" idx="10"/>
          </p:nvPr>
        </p:nvSpPr>
        <p:spPr/>
        <p:txBody>
          <a:bodyPr/>
          <a:lstStyle/>
          <a:p>
            <a:pPr algn="just"/>
            <a:r>
              <a:rPr lang="en-US" dirty="0"/>
              <a:t> Tables </a:t>
            </a:r>
            <a:r>
              <a:rPr lang="en-US" b="1" dirty="0"/>
              <a:t>SHOULD ONLY</a:t>
            </a:r>
            <a:r>
              <a:rPr lang="en-US" dirty="0"/>
              <a:t> be used for conveying tabular data, not presentational (layout) use.</a:t>
            </a:r>
          </a:p>
          <a:p>
            <a:pPr algn="just"/>
            <a:endParaRPr lang="en-US" dirty="0"/>
          </a:p>
          <a:p>
            <a:pPr algn="just"/>
            <a:r>
              <a:rPr lang="en-US" dirty="0"/>
              <a:t>Tables </a:t>
            </a:r>
            <a:r>
              <a:rPr lang="en-US" b="1" dirty="0"/>
              <a:t>MUST</a:t>
            </a:r>
            <a:r>
              <a:rPr lang="en-US" dirty="0"/>
              <a:t> be used for tabular data. Tabular data is data that has relationships in two or more dimensions.</a:t>
            </a:r>
          </a:p>
          <a:p>
            <a:pPr algn="just"/>
            <a:endParaRPr lang="en-US" dirty="0"/>
          </a:p>
          <a:p>
            <a:pPr algn="just"/>
            <a:r>
              <a:rPr lang="en-US" dirty="0"/>
              <a:t>If you are displaying tabular data you </a:t>
            </a:r>
            <a:r>
              <a:rPr lang="en-US" b="1" dirty="0"/>
              <a:t>MUST</a:t>
            </a:r>
            <a:r>
              <a:rPr lang="en-US" dirty="0"/>
              <a:t> use a "summary" attribute to describe the editorial intent of the data.</a:t>
            </a:r>
          </a:p>
          <a:p>
            <a:pPr algn="just"/>
            <a:endParaRPr lang="en-US" dirty="0"/>
          </a:p>
          <a:p>
            <a:pPr algn="just"/>
            <a:r>
              <a:rPr lang="en-US" dirty="0"/>
              <a:t>If you wish to apply a caption to your table you </a:t>
            </a:r>
            <a:r>
              <a:rPr lang="en-US" b="1" dirty="0"/>
              <a:t>SHOULD</a:t>
            </a:r>
            <a:r>
              <a:rPr lang="en-US" dirty="0"/>
              <a:t> use a caption tag to do this, e.g. source or copyright of data.</a:t>
            </a:r>
          </a:p>
          <a:p>
            <a:pPr algn="just"/>
            <a:endParaRPr lang="en-US" dirty="0"/>
          </a:p>
          <a:p>
            <a:pPr algn="just"/>
            <a:r>
              <a:rPr lang="en-US" dirty="0"/>
              <a:t> If you wish to supply a title to your data you </a:t>
            </a:r>
            <a:r>
              <a:rPr lang="en-US" b="1" dirty="0"/>
              <a:t>MUST</a:t>
            </a:r>
            <a:r>
              <a:rPr lang="en-US" dirty="0"/>
              <a:t> use a heading tag, so as to enable navigation to the table within the page by </a:t>
            </a:r>
            <a:r>
              <a:rPr lang="en-US" dirty="0" err="1"/>
              <a:t>screenreaders</a:t>
            </a:r>
            <a:r>
              <a:rPr lang="en-US" dirty="0"/>
              <a:t>.</a:t>
            </a:r>
          </a:p>
          <a:p>
            <a:pPr algn="just"/>
            <a:endParaRPr lang="en-US" dirty="0"/>
          </a:p>
          <a:p>
            <a:pPr algn="just"/>
            <a:r>
              <a:rPr lang="en-US" dirty="0"/>
              <a:t>In a data table you </a:t>
            </a:r>
            <a:r>
              <a:rPr lang="en-US" b="1" dirty="0"/>
              <a:t>MUST</a:t>
            </a:r>
            <a:r>
              <a:rPr lang="en-US" dirty="0"/>
              <a:t> make use of &lt;</a:t>
            </a:r>
            <a:r>
              <a:rPr lang="en-US" dirty="0" err="1"/>
              <a:t>thead</a:t>
            </a:r>
            <a:r>
              <a:rPr lang="en-US" dirty="0"/>
              <a:t>&gt; and &lt;</a:t>
            </a:r>
            <a:r>
              <a:rPr lang="en-US" dirty="0" err="1"/>
              <a:t>tbody</a:t>
            </a:r>
            <a:r>
              <a:rPr lang="en-US" dirty="0"/>
              <a:t>&gt;.</a:t>
            </a:r>
          </a:p>
          <a:p>
            <a:pPr algn="just"/>
            <a:endParaRPr lang="en-US" dirty="0"/>
          </a:p>
          <a:p>
            <a:pPr algn="just"/>
            <a:r>
              <a:rPr lang="en-US" dirty="0"/>
              <a:t>If your table has a footer this </a:t>
            </a:r>
            <a:r>
              <a:rPr lang="en-US" b="1" dirty="0"/>
              <a:t>MUST</a:t>
            </a:r>
            <a:r>
              <a:rPr lang="en-US" dirty="0"/>
              <a:t> be encapsulated in a &lt;</a:t>
            </a:r>
            <a:r>
              <a:rPr lang="en-US" dirty="0" err="1"/>
              <a:t>tfoot</a:t>
            </a:r>
            <a:r>
              <a:rPr lang="en-US" dirty="0"/>
              <a:t>&gt; tag.</a:t>
            </a:r>
          </a:p>
          <a:p>
            <a:pPr algn="just"/>
            <a:endParaRPr lang="en-US" dirty="0"/>
          </a:p>
          <a:p>
            <a:pPr algn="just"/>
            <a:r>
              <a:rPr lang="en-US" dirty="0"/>
              <a:t>If you have table headings you </a:t>
            </a:r>
            <a:r>
              <a:rPr lang="en-US" b="1" dirty="0"/>
              <a:t>MUST</a:t>
            </a:r>
            <a:r>
              <a:rPr lang="en-US" dirty="0"/>
              <a:t> use &lt;</a:t>
            </a:r>
            <a:r>
              <a:rPr lang="en-US" dirty="0" err="1"/>
              <a:t>th</a:t>
            </a:r>
            <a:r>
              <a:rPr lang="en-US" dirty="0"/>
              <a:t>&gt; tags for these.</a:t>
            </a:r>
          </a:p>
        </p:txBody>
      </p:sp>
    </p:spTree>
    <p:extLst>
      <p:ext uri="{BB962C8B-B14F-4D97-AF65-F5344CB8AC3E}">
        <p14:creationId xmlns:p14="http://schemas.microsoft.com/office/powerpoint/2010/main" val="2882076886"/>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dirty="0"/>
              <a:t>Blocks and Inline Elements</a:t>
            </a:r>
          </a:p>
        </p:txBody>
      </p:sp>
      <p:sp>
        <p:nvSpPr>
          <p:cNvPr id="18435" name="AutoShape 7" descr="9k="/>
          <p:cNvSpPr>
            <a:spLocks noChangeAspect="1" noChangeArrowheads="1"/>
          </p:cNvSpPr>
          <p:nvPr/>
        </p:nvSpPr>
        <p:spPr bwMode="auto">
          <a:xfrm>
            <a:off x="3524250" y="2338388"/>
            <a:ext cx="2095500"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36" name="Rectangle 3"/>
          <p:cNvSpPr txBox="1">
            <a:spLocks noChangeArrowheads="1"/>
          </p:cNvSpPr>
          <p:nvPr/>
        </p:nvSpPr>
        <p:spPr bwMode="auto">
          <a:xfrm>
            <a:off x="609600" y="990600"/>
            <a:ext cx="8229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lstStyle>
            <a:lvl1pPr marL="231775" indent="-231775">
              <a:defRPr sz="2400">
                <a:solidFill>
                  <a:srgbClr val="FF9900"/>
                </a:solidFill>
                <a:latin typeface="Times New Roman" pitchFamily="18" charset="0"/>
                <a:ea typeface="ＭＳ Ｐゴシック" pitchFamily="34" charset="-128"/>
              </a:defRPr>
            </a:lvl1pPr>
            <a:lvl2pPr marL="463550" indent="-230188">
              <a:defRPr sz="2400">
                <a:solidFill>
                  <a:srgbClr val="FF9900"/>
                </a:solidFill>
                <a:latin typeface="Times New Roman" pitchFamily="18" charset="0"/>
                <a:ea typeface="ＭＳ Ｐゴシック" pitchFamily="34" charset="-128"/>
              </a:defRPr>
            </a:lvl2pPr>
            <a:lvl3pPr marL="1143000" indent="-228600">
              <a:defRPr sz="2400">
                <a:solidFill>
                  <a:srgbClr val="FF9900"/>
                </a:solidFill>
                <a:latin typeface="Times New Roman" pitchFamily="18" charset="0"/>
                <a:ea typeface="ＭＳ Ｐゴシック" pitchFamily="34" charset="-128"/>
              </a:defRPr>
            </a:lvl3pPr>
            <a:lvl4pPr marL="1600200" indent="-228600">
              <a:defRPr sz="2400">
                <a:solidFill>
                  <a:srgbClr val="FF9900"/>
                </a:solidFill>
                <a:latin typeface="Times New Roman" pitchFamily="18" charset="0"/>
                <a:ea typeface="ＭＳ Ｐゴシック" pitchFamily="34" charset="-128"/>
              </a:defRPr>
            </a:lvl4pPr>
            <a:lvl5pPr marL="2057400" indent="-228600">
              <a:defRPr sz="2400">
                <a:solidFill>
                  <a:srgbClr val="FF9900"/>
                </a:solidFill>
                <a:latin typeface="Times New Roman" pitchFamily="18" charset="0"/>
                <a:ea typeface="ＭＳ Ｐゴシック" pitchFamily="34" charset="-128"/>
              </a:defRPr>
            </a:lvl5pPr>
            <a:lvl6pPr marL="25146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6pPr>
            <a:lvl7pPr marL="29718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7pPr>
            <a:lvl8pPr marL="34290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8pPr>
            <a:lvl9pPr marL="38862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9pPr>
          </a:lstStyle>
          <a:p>
            <a:pPr algn="l" eaLnBrk="1" hangingPunct="1">
              <a:lnSpc>
                <a:spcPts val="1400"/>
              </a:lnSpc>
              <a:spcBef>
                <a:spcPts val="400"/>
              </a:spcBef>
              <a:buClr>
                <a:srgbClr val="355F99"/>
              </a:buClr>
              <a:buSzPct val="125000"/>
              <a:buFont typeface="Arial" charset="0"/>
              <a:buChar char="•"/>
            </a:pPr>
            <a:r>
              <a:rPr lang="en-US" sz="1600" dirty="0">
                <a:solidFill>
                  <a:srgbClr val="404040"/>
                </a:solidFill>
                <a:latin typeface="Calibri" pitchFamily="34" charset="0"/>
              </a:rPr>
              <a:t>If you want to display some content using:</a:t>
            </a:r>
          </a:p>
          <a:p>
            <a:pPr lvl="1" algn="l" eaLnBrk="1" hangingPunct="1">
              <a:lnSpc>
                <a:spcPts val="1400"/>
              </a:lnSpc>
              <a:spcBef>
                <a:spcPts val="400"/>
              </a:spcBef>
              <a:buClr>
                <a:srgbClr val="355F99"/>
              </a:buClr>
              <a:buSzPct val="100000"/>
              <a:buFont typeface="Courier New" pitchFamily="49" charset="0"/>
              <a:buChar char="o"/>
            </a:pPr>
            <a:r>
              <a:rPr lang="en-US" sz="1400" dirty="0">
                <a:solidFill>
                  <a:srgbClr val="404040"/>
                </a:solidFill>
                <a:latin typeface="Calibri" pitchFamily="34" charset="0"/>
              </a:rPr>
              <a:t>complete width available (use a </a:t>
            </a:r>
            <a:r>
              <a:rPr lang="en-US" sz="1400" dirty="0">
                <a:solidFill>
                  <a:srgbClr val="7030A0"/>
                </a:solidFill>
                <a:latin typeface="Calibri" pitchFamily="34" charset="0"/>
              </a:rPr>
              <a:t>BLOCK </a:t>
            </a:r>
            <a:r>
              <a:rPr lang="en-US" sz="1400" dirty="0">
                <a:solidFill>
                  <a:srgbClr val="404040"/>
                </a:solidFill>
                <a:latin typeface="Calibri" pitchFamily="34" charset="0"/>
              </a:rPr>
              <a:t>Element)</a:t>
            </a:r>
          </a:p>
          <a:p>
            <a:pPr lvl="1" algn="l" eaLnBrk="1" hangingPunct="1">
              <a:lnSpc>
                <a:spcPts val="1400"/>
              </a:lnSpc>
              <a:spcBef>
                <a:spcPts val="400"/>
              </a:spcBef>
              <a:buClr>
                <a:srgbClr val="355F99"/>
              </a:buClr>
              <a:buSzPct val="100000"/>
              <a:buFont typeface="Courier New" pitchFamily="49" charset="0"/>
              <a:buChar char="o"/>
            </a:pPr>
            <a:r>
              <a:rPr lang="en-US" sz="1400" dirty="0">
                <a:solidFill>
                  <a:srgbClr val="404040"/>
                </a:solidFill>
                <a:latin typeface="Calibri" pitchFamily="34" charset="0"/>
              </a:rPr>
              <a:t>only the required width (use an </a:t>
            </a:r>
            <a:r>
              <a:rPr lang="en-US" sz="1400" dirty="0">
                <a:solidFill>
                  <a:srgbClr val="C00000"/>
                </a:solidFill>
                <a:latin typeface="Calibri" pitchFamily="34" charset="0"/>
              </a:rPr>
              <a:t>INLINE</a:t>
            </a:r>
            <a:r>
              <a:rPr lang="en-US" sz="1400" dirty="0">
                <a:solidFill>
                  <a:srgbClr val="404040"/>
                </a:solidFill>
                <a:latin typeface="Calibri" pitchFamily="34" charset="0"/>
              </a:rPr>
              <a:t> Element)</a:t>
            </a:r>
          </a:p>
          <a:p>
            <a:pPr algn="l" eaLnBrk="1" hangingPunct="1">
              <a:lnSpc>
                <a:spcPts val="1400"/>
              </a:lnSpc>
              <a:spcBef>
                <a:spcPts val="400"/>
              </a:spcBef>
              <a:buClr>
                <a:srgbClr val="355F99"/>
              </a:buClr>
              <a:buSzPct val="125000"/>
              <a:buFont typeface="Arial" charset="0"/>
              <a:buChar char="•"/>
            </a:pPr>
            <a:r>
              <a:rPr lang="en-US" sz="1600" dirty="0">
                <a:solidFill>
                  <a:srgbClr val="404040"/>
                </a:solidFill>
                <a:latin typeface="Calibri" pitchFamily="34" charset="0"/>
              </a:rPr>
              <a:t>Consequently, </a:t>
            </a:r>
          </a:p>
          <a:p>
            <a:pPr lvl="1" algn="l" eaLnBrk="1" hangingPunct="1">
              <a:lnSpc>
                <a:spcPts val="1400"/>
              </a:lnSpc>
              <a:spcBef>
                <a:spcPts val="400"/>
              </a:spcBef>
              <a:buClr>
                <a:srgbClr val="355F99"/>
              </a:buClr>
              <a:buSzPct val="100000"/>
              <a:buFont typeface="Courier New" pitchFamily="49" charset="0"/>
              <a:buChar char="o"/>
            </a:pPr>
            <a:r>
              <a:rPr lang="en-US" sz="1400" dirty="0">
                <a:solidFill>
                  <a:srgbClr val="5302AC"/>
                </a:solidFill>
                <a:latin typeface="Calibri" pitchFamily="34" charset="0"/>
              </a:rPr>
              <a:t>BLOCK</a:t>
            </a:r>
            <a:r>
              <a:rPr lang="en-US" sz="1400" dirty="0">
                <a:solidFill>
                  <a:srgbClr val="404040"/>
                </a:solidFill>
                <a:latin typeface="Calibri" pitchFamily="34" charset="0"/>
              </a:rPr>
              <a:t> elements always appear on a new line</a:t>
            </a:r>
          </a:p>
          <a:p>
            <a:pPr lvl="1" algn="l" eaLnBrk="1" hangingPunct="1">
              <a:lnSpc>
                <a:spcPts val="1400"/>
              </a:lnSpc>
              <a:spcBef>
                <a:spcPts val="400"/>
              </a:spcBef>
              <a:buClr>
                <a:srgbClr val="355F99"/>
              </a:buClr>
              <a:buSzPct val="100000"/>
              <a:buFont typeface="Courier New" pitchFamily="49" charset="0"/>
              <a:buChar char="o"/>
            </a:pPr>
            <a:r>
              <a:rPr lang="en-US" sz="1400" dirty="0">
                <a:solidFill>
                  <a:srgbClr val="C00000"/>
                </a:solidFill>
                <a:latin typeface="Calibri" pitchFamily="34" charset="0"/>
              </a:rPr>
              <a:t>INLINE</a:t>
            </a:r>
            <a:r>
              <a:rPr lang="en-US" sz="1400" dirty="0">
                <a:solidFill>
                  <a:srgbClr val="404040"/>
                </a:solidFill>
                <a:latin typeface="Calibri" pitchFamily="34" charset="0"/>
              </a:rPr>
              <a:t> elements continue in the same line (unless space is not available)</a:t>
            </a:r>
          </a:p>
          <a:p>
            <a:pPr algn="l" eaLnBrk="1" hangingPunct="1">
              <a:lnSpc>
                <a:spcPts val="1400"/>
              </a:lnSpc>
              <a:spcBef>
                <a:spcPts val="400"/>
              </a:spcBef>
              <a:buClr>
                <a:srgbClr val="355F99"/>
              </a:buClr>
              <a:buSzPct val="125000"/>
              <a:buFont typeface="Arial" charset="0"/>
              <a:buChar char="•"/>
            </a:pPr>
            <a:endParaRPr lang="en-US" sz="1600" dirty="0">
              <a:solidFill>
                <a:srgbClr val="404040"/>
              </a:solidFill>
              <a:latin typeface="Calibri" pitchFamily="34" charset="0"/>
            </a:endParaRPr>
          </a:p>
          <a:p>
            <a:pPr algn="l" eaLnBrk="1" hangingPunct="1">
              <a:lnSpc>
                <a:spcPts val="1400"/>
              </a:lnSpc>
              <a:spcBef>
                <a:spcPts val="400"/>
              </a:spcBef>
              <a:buClr>
                <a:srgbClr val="355F99"/>
              </a:buClr>
              <a:buSzPct val="125000"/>
              <a:buFont typeface="Arial" charset="0"/>
              <a:buChar char="•"/>
            </a:pPr>
            <a:r>
              <a:rPr lang="en-US" sz="1600" dirty="0">
                <a:solidFill>
                  <a:srgbClr val="00B0F0"/>
                </a:solidFill>
                <a:latin typeface="Calibri" pitchFamily="34" charset="0"/>
              </a:rPr>
              <a:t>BLOCK</a:t>
            </a:r>
            <a:r>
              <a:rPr lang="en-US" sz="1600" dirty="0">
                <a:solidFill>
                  <a:srgbClr val="404040"/>
                </a:solidFill>
                <a:latin typeface="Calibri" pitchFamily="34" charset="0"/>
              </a:rPr>
              <a:t> Elements can contain:</a:t>
            </a:r>
          </a:p>
          <a:p>
            <a:pPr lvl="1" algn="l" eaLnBrk="1" hangingPunct="1">
              <a:lnSpc>
                <a:spcPts val="1400"/>
              </a:lnSpc>
              <a:spcBef>
                <a:spcPts val="400"/>
              </a:spcBef>
              <a:buClr>
                <a:srgbClr val="355F99"/>
              </a:buClr>
              <a:buSzPct val="100000"/>
              <a:buFont typeface="Courier New" pitchFamily="49" charset="0"/>
              <a:buChar char="o"/>
            </a:pPr>
            <a:r>
              <a:rPr lang="en-US" sz="1400" dirty="0">
                <a:solidFill>
                  <a:srgbClr val="404040"/>
                </a:solidFill>
                <a:latin typeface="Calibri" pitchFamily="34" charset="0"/>
              </a:rPr>
              <a:t>Other BLOCK Elements, </a:t>
            </a:r>
          </a:p>
          <a:p>
            <a:pPr lvl="1" algn="l" eaLnBrk="1" hangingPunct="1">
              <a:lnSpc>
                <a:spcPts val="1400"/>
              </a:lnSpc>
              <a:spcBef>
                <a:spcPts val="400"/>
              </a:spcBef>
              <a:buClr>
                <a:srgbClr val="355F99"/>
              </a:buClr>
              <a:buSzPct val="100000"/>
              <a:buFont typeface="Courier New" pitchFamily="49" charset="0"/>
              <a:buChar char="o"/>
            </a:pPr>
            <a:r>
              <a:rPr lang="en-US" sz="1400" dirty="0">
                <a:solidFill>
                  <a:srgbClr val="404040"/>
                </a:solidFill>
                <a:latin typeface="Calibri" pitchFamily="34" charset="0"/>
              </a:rPr>
              <a:t>INLINE Elements</a:t>
            </a:r>
          </a:p>
          <a:p>
            <a:pPr algn="l" eaLnBrk="1" hangingPunct="1">
              <a:lnSpc>
                <a:spcPts val="1400"/>
              </a:lnSpc>
              <a:spcBef>
                <a:spcPts val="400"/>
              </a:spcBef>
              <a:buClr>
                <a:srgbClr val="355F99"/>
              </a:buClr>
              <a:buSzPct val="125000"/>
              <a:buFont typeface="Arial" charset="0"/>
              <a:buChar char="•"/>
            </a:pPr>
            <a:r>
              <a:rPr lang="en-US" sz="1600" dirty="0">
                <a:solidFill>
                  <a:srgbClr val="404040"/>
                </a:solidFill>
                <a:latin typeface="Calibri" pitchFamily="34" charset="0"/>
              </a:rPr>
              <a:t>INLINE Elements can ONLY contain other INLINE elements</a:t>
            </a:r>
          </a:p>
          <a:p>
            <a:pPr lvl="1" algn="l" eaLnBrk="1" hangingPunct="1">
              <a:lnSpc>
                <a:spcPts val="1400"/>
              </a:lnSpc>
              <a:spcBef>
                <a:spcPts val="400"/>
              </a:spcBef>
              <a:buClr>
                <a:srgbClr val="355F99"/>
              </a:buClr>
              <a:buSzPct val="100000"/>
              <a:buFont typeface="Courier New" pitchFamily="49" charset="0"/>
              <a:buChar char="o"/>
            </a:pPr>
            <a:endParaRPr lang="en-US" sz="1400" dirty="0">
              <a:solidFill>
                <a:srgbClr val="404040"/>
              </a:solidFill>
              <a:latin typeface="Calibri" pitchFamily="34" charset="0"/>
            </a:endParaRPr>
          </a:p>
          <a:p>
            <a:pPr algn="l" eaLnBrk="1" hangingPunct="1">
              <a:lnSpc>
                <a:spcPts val="1400"/>
              </a:lnSpc>
              <a:spcBef>
                <a:spcPts val="400"/>
              </a:spcBef>
              <a:buClr>
                <a:srgbClr val="355F99"/>
              </a:buClr>
              <a:buSzPct val="125000"/>
              <a:buFont typeface="Arial" charset="0"/>
              <a:buChar char="•"/>
            </a:pPr>
            <a:endParaRPr lang="en-US" sz="1600" dirty="0">
              <a:solidFill>
                <a:srgbClr val="404040"/>
              </a:solidFill>
              <a:latin typeface="Calibri" pitchFamily="34" charset="0"/>
            </a:endParaRPr>
          </a:p>
          <a:p>
            <a:pPr algn="l" eaLnBrk="1" hangingPunct="1">
              <a:lnSpc>
                <a:spcPts val="1400"/>
              </a:lnSpc>
              <a:spcBef>
                <a:spcPts val="400"/>
              </a:spcBef>
              <a:buClr>
                <a:srgbClr val="355F99"/>
              </a:buClr>
              <a:buSzPct val="125000"/>
              <a:buFont typeface="Arial" charset="0"/>
              <a:buChar char="•"/>
            </a:pPr>
            <a:endParaRPr lang="en-US" sz="1600" dirty="0">
              <a:solidFill>
                <a:srgbClr val="404040"/>
              </a:solidFill>
              <a:latin typeface="Calibri" pitchFamily="34" charset="0"/>
            </a:endParaRPr>
          </a:p>
          <a:p>
            <a:pPr algn="l" eaLnBrk="1" hangingPunct="1">
              <a:lnSpc>
                <a:spcPts val="1400"/>
              </a:lnSpc>
              <a:spcBef>
                <a:spcPts val="400"/>
              </a:spcBef>
              <a:buClr>
                <a:srgbClr val="355F99"/>
              </a:buClr>
              <a:buSzPct val="125000"/>
              <a:buFont typeface="Arial" charset="0"/>
              <a:buChar char="•"/>
            </a:pPr>
            <a:endParaRPr lang="en-US" sz="1600" dirty="0">
              <a:solidFill>
                <a:srgbClr val="404040"/>
              </a:solidFill>
              <a:latin typeface="Calibri" pitchFamily="34" charset="0"/>
            </a:endParaRPr>
          </a:p>
          <a:p>
            <a:pPr algn="l" eaLnBrk="1" hangingPunct="1">
              <a:lnSpc>
                <a:spcPts val="1400"/>
              </a:lnSpc>
              <a:spcBef>
                <a:spcPts val="400"/>
              </a:spcBef>
              <a:buClr>
                <a:srgbClr val="355F99"/>
              </a:buClr>
              <a:buSzPct val="125000"/>
              <a:buFont typeface="Arial" charset="0"/>
              <a:buChar char="•"/>
            </a:pPr>
            <a:endParaRPr lang="en-US" sz="1600" dirty="0">
              <a:solidFill>
                <a:srgbClr val="404040"/>
              </a:solidFill>
              <a:latin typeface="Calibri" pitchFamily="34" charset="0"/>
            </a:endParaRPr>
          </a:p>
        </p:txBody>
      </p:sp>
      <p:sp>
        <p:nvSpPr>
          <p:cNvPr id="18437" name="AutoShape 5"/>
          <p:cNvSpPr>
            <a:spLocks noChangeArrowheads="1"/>
          </p:cNvSpPr>
          <p:nvPr/>
        </p:nvSpPr>
        <p:spPr bwMode="auto">
          <a:xfrm>
            <a:off x="400050" y="3657600"/>
            <a:ext cx="5086350" cy="2667000"/>
          </a:xfrm>
          <a:prstGeom prst="roundRect">
            <a:avLst>
              <a:gd name="adj" fmla="val 16667"/>
            </a:avLst>
          </a:prstGeom>
          <a:gradFill rotWithShape="1">
            <a:gsLst>
              <a:gs pos="0">
                <a:srgbClr val="FFFFC9"/>
              </a:gs>
              <a:gs pos="100000">
                <a:srgbClr val="FFFFFF"/>
              </a:gs>
            </a:gsLst>
            <a:lin ang="2700000" scaled="1"/>
          </a:gradFill>
          <a:ln w="3175">
            <a:solidFill>
              <a:srgbClr val="FFDA65"/>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4" rIns="91429" bIns="45714"/>
          <a:lstStyle/>
          <a:p>
            <a:pPr algn="l">
              <a:lnSpc>
                <a:spcPct val="120000"/>
              </a:lnSpc>
              <a:spcBef>
                <a:spcPct val="20000"/>
              </a:spcBef>
              <a:buClr>
                <a:schemeClr val="accent1"/>
              </a:buClr>
            </a:pPr>
            <a:r>
              <a:rPr lang="en-US" sz="1200" dirty="0">
                <a:solidFill>
                  <a:srgbClr val="4D4D4D"/>
                </a:solidFill>
                <a:latin typeface="Georgia" pitchFamily="18" charset="0"/>
              </a:rPr>
              <a:t> &lt;body&gt;</a:t>
            </a:r>
          </a:p>
          <a:p>
            <a:pPr algn="l">
              <a:lnSpc>
                <a:spcPct val="120000"/>
              </a:lnSpc>
              <a:spcBef>
                <a:spcPct val="20000"/>
              </a:spcBef>
              <a:buClr>
                <a:schemeClr val="accent1"/>
              </a:buClr>
            </a:pPr>
            <a:r>
              <a:rPr lang="en-US" sz="1200" dirty="0">
                <a:solidFill>
                  <a:srgbClr val="4D4D4D"/>
                </a:solidFill>
                <a:latin typeface="Georgia" pitchFamily="18" charset="0"/>
              </a:rPr>
              <a:t>  </a:t>
            </a:r>
            <a:r>
              <a:rPr lang="en-US" sz="1200" dirty="0">
                <a:solidFill>
                  <a:srgbClr val="5302AC"/>
                </a:solidFill>
                <a:latin typeface="Georgia" pitchFamily="18" charset="0"/>
              </a:rPr>
              <a:t>&lt;p style="</a:t>
            </a:r>
            <a:r>
              <a:rPr lang="en-US" sz="1200" dirty="0" err="1">
                <a:solidFill>
                  <a:srgbClr val="5302AC"/>
                </a:solidFill>
                <a:latin typeface="Georgia" pitchFamily="18" charset="0"/>
              </a:rPr>
              <a:t>background-color:yellow</a:t>
            </a:r>
            <a:r>
              <a:rPr lang="en-US" sz="1200" dirty="0">
                <a:solidFill>
                  <a:srgbClr val="5302AC"/>
                </a:solidFill>
                <a:latin typeface="Georgia" pitchFamily="18" charset="0"/>
              </a:rPr>
              <a:t>"&gt;</a:t>
            </a:r>
            <a:r>
              <a:rPr lang="en-US" sz="1200" dirty="0">
                <a:solidFill>
                  <a:srgbClr val="4D4D4D"/>
                </a:solidFill>
                <a:latin typeface="Georgia" pitchFamily="18" charset="0"/>
              </a:rPr>
              <a:t>  Paragraph1 </a:t>
            </a:r>
            <a:r>
              <a:rPr lang="en-US" sz="1200" dirty="0">
                <a:solidFill>
                  <a:srgbClr val="5302AC"/>
                </a:solidFill>
                <a:latin typeface="Georgia" pitchFamily="18" charset="0"/>
              </a:rPr>
              <a:t>&lt;/p&gt;</a:t>
            </a:r>
          </a:p>
          <a:p>
            <a:pPr algn="l">
              <a:lnSpc>
                <a:spcPct val="120000"/>
              </a:lnSpc>
              <a:spcBef>
                <a:spcPct val="20000"/>
              </a:spcBef>
              <a:buClr>
                <a:schemeClr val="accent1"/>
              </a:buClr>
            </a:pPr>
            <a:r>
              <a:rPr lang="en-US" sz="1200" dirty="0">
                <a:solidFill>
                  <a:srgbClr val="4D4D4D"/>
                </a:solidFill>
                <a:latin typeface="Georgia" pitchFamily="18" charset="0"/>
              </a:rPr>
              <a:t>  </a:t>
            </a:r>
            <a:r>
              <a:rPr lang="en-US" sz="1200" dirty="0">
                <a:solidFill>
                  <a:srgbClr val="00B0F0"/>
                </a:solidFill>
                <a:latin typeface="Georgia" pitchFamily="18" charset="0"/>
              </a:rPr>
              <a:t>&lt;table border="1"&gt;</a:t>
            </a:r>
          </a:p>
          <a:p>
            <a:pPr algn="l">
              <a:lnSpc>
                <a:spcPct val="120000"/>
              </a:lnSpc>
              <a:spcBef>
                <a:spcPct val="20000"/>
              </a:spcBef>
              <a:buClr>
                <a:schemeClr val="accent1"/>
              </a:buClr>
            </a:pPr>
            <a:r>
              <a:rPr lang="en-US" sz="1200" dirty="0">
                <a:solidFill>
                  <a:srgbClr val="4D4D4D"/>
                </a:solidFill>
                <a:latin typeface="Georgia" pitchFamily="18" charset="0"/>
              </a:rPr>
              <a:t>    &lt;</a:t>
            </a:r>
            <a:r>
              <a:rPr lang="en-US" sz="1200" dirty="0" err="1">
                <a:solidFill>
                  <a:srgbClr val="4D4D4D"/>
                </a:solidFill>
                <a:latin typeface="Georgia" pitchFamily="18" charset="0"/>
              </a:rPr>
              <a:t>tr</a:t>
            </a:r>
            <a:r>
              <a:rPr lang="en-US" sz="1200" dirty="0">
                <a:solidFill>
                  <a:srgbClr val="4D4D4D"/>
                </a:solidFill>
                <a:latin typeface="Georgia" pitchFamily="18" charset="0"/>
              </a:rPr>
              <a:t>&gt;</a:t>
            </a:r>
          </a:p>
          <a:p>
            <a:pPr algn="l">
              <a:lnSpc>
                <a:spcPct val="120000"/>
              </a:lnSpc>
              <a:spcBef>
                <a:spcPct val="20000"/>
              </a:spcBef>
              <a:buClr>
                <a:schemeClr val="accent1"/>
              </a:buClr>
            </a:pPr>
            <a:r>
              <a:rPr lang="en-US" sz="1200" dirty="0">
                <a:solidFill>
                  <a:srgbClr val="4D4D4D"/>
                </a:solidFill>
                <a:latin typeface="Georgia" pitchFamily="18" charset="0"/>
              </a:rPr>
              <a:t>      &lt;td&gt; </a:t>
            </a:r>
            <a:r>
              <a:rPr lang="en-US" sz="1200" dirty="0">
                <a:solidFill>
                  <a:srgbClr val="5302AC"/>
                </a:solidFill>
                <a:latin typeface="Georgia" pitchFamily="18" charset="0"/>
              </a:rPr>
              <a:t>&lt;h1&gt;</a:t>
            </a:r>
            <a:r>
              <a:rPr lang="en-US" sz="1200" dirty="0">
                <a:solidFill>
                  <a:srgbClr val="4D4D4D"/>
                </a:solidFill>
                <a:latin typeface="Georgia" pitchFamily="18" charset="0"/>
              </a:rPr>
              <a:t>This is Block1</a:t>
            </a:r>
            <a:r>
              <a:rPr lang="en-US" sz="1200" dirty="0">
                <a:solidFill>
                  <a:srgbClr val="5302AC"/>
                </a:solidFill>
                <a:latin typeface="Georgia" pitchFamily="18" charset="0"/>
              </a:rPr>
              <a:t>&lt;/h1&gt; &lt;h1&gt;</a:t>
            </a:r>
            <a:r>
              <a:rPr lang="en-US" sz="1200" dirty="0">
                <a:solidFill>
                  <a:srgbClr val="4D4D4D"/>
                </a:solidFill>
                <a:latin typeface="Georgia" pitchFamily="18" charset="0"/>
              </a:rPr>
              <a:t>This is Block2</a:t>
            </a:r>
            <a:r>
              <a:rPr lang="en-US" sz="1200" dirty="0">
                <a:solidFill>
                  <a:srgbClr val="5302AC"/>
                </a:solidFill>
                <a:latin typeface="Georgia" pitchFamily="18" charset="0"/>
              </a:rPr>
              <a:t>&lt;/h1&gt;</a:t>
            </a:r>
            <a:r>
              <a:rPr lang="en-US" sz="1200" dirty="0">
                <a:solidFill>
                  <a:srgbClr val="4D4D4D"/>
                </a:solidFill>
                <a:latin typeface="Georgia" pitchFamily="18" charset="0"/>
              </a:rPr>
              <a:t> &lt;/td&gt;</a:t>
            </a:r>
          </a:p>
          <a:p>
            <a:pPr algn="l">
              <a:lnSpc>
                <a:spcPct val="120000"/>
              </a:lnSpc>
              <a:spcBef>
                <a:spcPct val="20000"/>
              </a:spcBef>
              <a:buClr>
                <a:schemeClr val="accent1"/>
              </a:buClr>
            </a:pPr>
            <a:r>
              <a:rPr lang="en-US" sz="1200" dirty="0">
                <a:solidFill>
                  <a:srgbClr val="4D4D4D"/>
                </a:solidFill>
                <a:latin typeface="Georgia" pitchFamily="18" charset="0"/>
              </a:rPr>
              <a:t>      &lt;td&gt; </a:t>
            </a:r>
            <a:r>
              <a:rPr lang="en-US" sz="1200" dirty="0">
                <a:solidFill>
                  <a:srgbClr val="C00000"/>
                </a:solidFill>
                <a:latin typeface="Georgia" pitchFamily="18" charset="0"/>
              </a:rPr>
              <a:t>&lt;strong&gt;</a:t>
            </a:r>
            <a:r>
              <a:rPr lang="en-US" sz="1200" dirty="0">
                <a:solidFill>
                  <a:srgbClr val="4D4D4D"/>
                </a:solidFill>
                <a:latin typeface="Georgia" pitchFamily="18" charset="0"/>
              </a:rPr>
              <a:t>Inline Text1</a:t>
            </a:r>
            <a:r>
              <a:rPr lang="en-US" sz="1200" dirty="0">
                <a:solidFill>
                  <a:srgbClr val="C00000"/>
                </a:solidFill>
                <a:latin typeface="Georgia" pitchFamily="18" charset="0"/>
              </a:rPr>
              <a:t>&lt;/strong&gt;&lt;i&gt;</a:t>
            </a:r>
            <a:r>
              <a:rPr lang="en-US" sz="1200" dirty="0">
                <a:solidFill>
                  <a:srgbClr val="4D4D4D"/>
                </a:solidFill>
                <a:latin typeface="Georgia" pitchFamily="18" charset="0"/>
              </a:rPr>
              <a:t>Inline Text2</a:t>
            </a:r>
            <a:r>
              <a:rPr lang="en-US" sz="1200" dirty="0">
                <a:solidFill>
                  <a:srgbClr val="C00000"/>
                </a:solidFill>
                <a:latin typeface="Georgia" pitchFamily="18" charset="0"/>
              </a:rPr>
              <a:t>&lt;/i&gt; </a:t>
            </a:r>
            <a:r>
              <a:rPr lang="en-US" sz="1200" dirty="0">
                <a:solidFill>
                  <a:srgbClr val="4D4D4D"/>
                </a:solidFill>
                <a:latin typeface="Georgia" pitchFamily="18" charset="0"/>
              </a:rPr>
              <a:t>&lt;/td&gt;</a:t>
            </a:r>
          </a:p>
          <a:p>
            <a:pPr algn="l">
              <a:lnSpc>
                <a:spcPct val="120000"/>
              </a:lnSpc>
              <a:spcBef>
                <a:spcPct val="20000"/>
              </a:spcBef>
              <a:buClr>
                <a:schemeClr val="accent1"/>
              </a:buClr>
            </a:pPr>
            <a:r>
              <a:rPr lang="en-US" sz="1200" dirty="0">
                <a:solidFill>
                  <a:srgbClr val="4D4D4D"/>
                </a:solidFill>
                <a:latin typeface="Georgia" pitchFamily="18" charset="0"/>
              </a:rPr>
              <a:t>    &lt;/</a:t>
            </a:r>
            <a:r>
              <a:rPr lang="en-US" sz="1200" dirty="0" err="1">
                <a:solidFill>
                  <a:srgbClr val="4D4D4D"/>
                </a:solidFill>
                <a:latin typeface="Georgia" pitchFamily="18" charset="0"/>
              </a:rPr>
              <a:t>tr</a:t>
            </a:r>
            <a:r>
              <a:rPr lang="en-US" sz="1200" dirty="0">
                <a:solidFill>
                  <a:srgbClr val="4D4D4D"/>
                </a:solidFill>
                <a:latin typeface="Georgia" pitchFamily="18" charset="0"/>
              </a:rPr>
              <a:t>&gt; </a:t>
            </a:r>
          </a:p>
          <a:p>
            <a:pPr algn="l">
              <a:lnSpc>
                <a:spcPct val="120000"/>
              </a:lnSpc>
              <a:spcBef>
                <a:spcPct val="20000"/>
              </a:spcBef>
              <a:buClr>
                <a:schemeClr val="accent1"/>
              </a:buClr>
            </a:pPr>
            <a:r>
              <a:rPr lang="en-US" sz="1200" dirty="0">
                <a:solidFill>
                  <a:srgbClr val="4D4D4D"/>
                </a:solidFill>
                <a:latin typeface="Georgia" pitchFamily="18" charset="0"/>
              </a:rPr>
              <a:t>  </a:t>
            </a:r>
            <a:r>
              <a:rPr lang="en-US" sz="1200" dirty="0">
                <a:solidFill>
                  <a:srgbClr val="00B0F0"/>
                </a:solidFill>
                <a:latin typeface="Georgia" pitchFamily="18" charset="0"/>
              </a:rPr>
              <a:t>&lt;/table&gt;</a:t>
            </a:r>
          </a:p>
          <a:p>
            <a:pPr algn="l">
              <a:lnSpc>
                <a:spcPct val="120000"/>
              </a:lnSpc>
              <a:spcBef>
                <a:spcPct val="20000"/>
              </a:spcBef>
              <a:buClr>
                <a:schemeClr val="accent1"/>
              </a:buClr>
            </a:pPr>
            <a:r>
              <a:rPr lang="en-US" sz="1200" dirty="0">
                <a:solidFill>
                  <a:srgbClr val="4D4D4D"/>
                </a:solidFill>
                <a:latin typeface="Georgia" pitchFamily="18" charset="0"/>
              </a:rPr>
              <a:t>  </a:t>
            </a:r>
            <a:r>
              <a:rPr lang="en-US" sz="1200" dirty="0">
                <a:solidFill>
                  <a:srgbClr val="C00000"/>
                </a:solidFill>
                <a:latin typeface="Georgia" pitchFamily="18" charset="0"/>
              </a:rPr>
              <a:t>&lt;i style="</a:t>
            </a:r>
            <a:r>
              <a:rPr lang="en-US" sz="1200" dirty="0" err="1">
                <a:solidFill>
                  <a:srgbClr val="C00000"/>
                </a:solidFill>
                <a:latin typeface="Georgia" pitchFamily="18" charset="0"/>
              </a:rPr>
              <a:t>background-color:yellow</a:t>
            </a:r>
            <a:r>
              <a:rPr lang="en-US" sz="1200" dirty="0">
                <a:solidFill>
                  <a:srgbClr val="C00000"/>
                </a:solidFill>
                <a:latin typeface="Georgia" pitchFamily="18" charset="0"/>
              </a:rPr>
              <a:t>"&gt;</a:t>
            </a:r>
            <a:r>
              <a:rPr lang="en-US" sz="1200" dirty="0">
                <a:solidFill>
                  <a:srgbClr val="4D4D4D"/>
                </a:solidFill>
                <a:latin typeface="Georgia" pitchFamily="18" charset="0"/>
              </a:rPr>
              <a:t>Inline Text2 with color</a:t>
            </a:r>
            <a:r>
              <a:rPr lang="en-US" sz="1200" dirty="0">
                <a:solidFill>
                  <a:srgbClr val="C00000"/>
                </a:solidFill>
                <a:latin typeface="Georgia" pitchFamily="18" charset="0"/>
              </a:rPr>
              <a:t>&lt;/i&gt;</a:t>
            </a:r>
          </a:p>
          <a:p>
            <a:pPr algn="l">
              <a:lnSpc>
                <a:spcPct val="120000"/>
              </a:lnSpc>
              <a:spcBef>
                <a:spcPct val="20000"/>
              </a:spcBef>
              <a:buClr>
                <a:schemeClr val="accent1"/>
              </a:buClr>
            </a:pPr>
            <a:r>
              <a:rPr lang="en-US" sz="1200" dirty="0">
                <a:solidFill>
                  <a:srgbClr val="4D4D4D"/>
                </a:solidFill>
                <a:latin typeface="Georgia" pitchFamily="18" charset="0"/>
              </a:rPr>
              <a:t>   &lt;/body&gt;</a:t>
            </a:r>
          </a:p>
        </p:txBody>
      </p:sp>
      <p:pic>
        <p:nvPicPr>
          <p:cNvPr id="1843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4025" y="3717925"/>
            <a:ext cx="36099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7792185"/>
      </p:ext>
    </p:extLst>
  </p:cSld>
  <p:clrMapOvr>
    <a:masterClrMapping/>
  </p:clrMapOvr>
  <p:transition>
    <p:fade thruBlk="1"/>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sz="quarter" idx="10"/>
          </p:nvPr>
        </p:nvSpPr>
        <p:spPr/>
        <p:txBody>
          <a:bodyPr/>
          <a:lstStyle/>
          <a:p>
            <a:pPr algn="just"/>
            <a:r>
              <a:rPr lang="en-US" dirty="0"/>
              <a:t>Create a table that displays the name of a few social networking websites ,their current CEOs, and the revenue generated in the previous year.</a:t>
            </a:r>
          </a:p>
          <a:p>
            <a:pPr algn="just"/>
            <a:endParaRPr lang="en-US" dirty="0"/>
          </a:p>
          <a:p>
            <a:pPr algn="just"/>
            <a:r>
              <a:rPr lang="en-US" dirty="0"/>
              <a:t>Provide a  meaningful caption to the table. </a:t>
            </a:r>
          </a:p>
          <a:p>
            <a:pPr algn="just"/>
            <a:endParaRPr lang="en-US" dirty="0"/>
          </a:p>
          <a:p>
            <a:pPr algn="just"/>
            <a:r>
              <a:rPr lang="en-US" dirty="0"/>
              <a:t>Use appropriate elements to structure the table.</a:t>
            </a:r>
          </a:p>
        </p:txBody>
      </p:sp>
      <p:pic>
        <p:nvPicPr>
          <p:cNvPr id="2050" name="Picture 2" descr="C:\Users\iahmad\AppData\Local\Temp\SNAGHTML43bc058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8084" y="2780928"/>
            <a:ext cx="4124325" cy="2459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8868170"/>
      </p:ext>
    </p:extLst>
  </p:cSld>
  <p:clrMapOvr>
    <a:masterClrMapping/>
  </p:clrMapOvr>
  <p:transition>
    <p:fade thruBlk="1"/>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solidFill>
                  <a:schemeClr val="tx1"/>
                </a:solidFill>
              </a:rPr>
              <a:t>Forms</a:t>
            </a:r>
          </a:p>
        </p:txBody>
      </p:sp>
      <p:sp>
        <p:nvSpPr>
          <p:cNvPr id="5" name="Text Placeholder 4"/>
          <p:cNvSpPr>
            <a:spLocks noGrp="1"/>
          </p:cNvSpPr>
          <p:nvPr>
            <p:ph type="body" sz="quarter" idx="11"/>
          </p:nvPr>
        </p:nvSpPr>
        <p:spPr/>
        <p:txBody>
          <a:bodyPr/>
          <a:lstStyle/>
          <a:p>
            <a:endParaRPr lang="en-US" dirty="0">
              <a:solidFill>
                <a:schemeClr val="tx1"/>
              </a:solidFill>
            </a:endParaRPr>
          </a:p>
        </p:txBody>
      </p:sp>
    </p:spTree>
    <p:extLst>
      <p:ext uri="{BB962C8B-B14F-4D97-AF65-F5344CB8AC3E}">
        <p14:creationId xmlns:p14="http://schemas.microsoft.com/office/powerpoint/2010/main" val="405755202"/>
      </p:ext>
    </p:extLst>
  </p:cSld>
  <p:clrMapOvr>
    <a:masterClrMapping/>
  </p:clrMapOvr>
  <p:transition>
    <p:fade thruBlk="1"/>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dirty="0"/>
              <a:t>Forms</a:t>
            </a:r>
          </a:p>
        </p:txBody>
      </p:sp>
      <p:sp>
        <p:nvSpPr>
          <p:cNvPr id="51203" name="Rectangle 4"/>
          <p:cNvSpPr>
            <a:spLocks noGrp="1" noChangeArrowheads="1"/>
          </p:cNvSpPr>
          <p:nvPr>
            <p:ph sz="half" idx="1"/>
          </p:nvPr>
        </p:nvSpPr>
        <p:spPr/>
        <p:txBody>
          <a:bodyPr/>
          <a:lstStyle/>
          <a:p>
            <a:pPr algn="just" eaLnBrk="1" hangingPunct="1">
              <a:lnSpc>
                <a:spcPct val="100000"/>
              </a:lnSpc>
              <a:spcAft>
                <a:spcPct val="0"/>
              </a:spcAft>
              <a:buFont typeface="Arial" charset="0"/>
              <a:buChar char="•"/>
              <a:defRPr/>
            </a:pPr>
            <a:r>
              <a:rPr kern="1200" dirty="0">
                <a:solidFill>
                  <a:srgbClr val="404040"/>
                </a:solidFill>
                <a:ea typeface="ＭＳ Ｐゴシック" pitchFamily="34" charset="-128"/>
              </a:rPr>
              <a:t>Html form element is used to pass data to the server</a:t>
            </a:r>
          </a:p>
          <a:p>
            <a:pPr algn="just" eaLnBrk="1" hangingPunct="1">
              <a:lnSpc>
                <a:spcPct val="100000"/>
              </a:lnSpc>
              <a:spcAft>
                <a:spcPct val="0"/>
              </a:spcAft>
              <a:buFont typeface="Arial" charset="0"/>
              <a:buChar char="•"/>
              <a:defRPr/>
            </a:pPr>
            <a:endParaRPr kern="1200" dirty="0">
              <a:solidFill>
                <a:srgbClr val="404040"/>
              </a:solidFill>
              <a:ea typeface="ＭＳ Ｐゴシック" pitchFamily="34" charset="-128"/>
            </a:endParaRPr>
          </a:p>
          <a:p>
            <a:pPr algn="just" eaLnBrk="1" hangingPunct="1">
              <a:lnSpc>
                <a:spcPct val="100000"/>
              </a:lnSpc>
              <a:spcAft>
                <a:spcPct val="0"/>
              </a:spcAft>
              <a:buFont typeface="Arial" charset="0"/>
              <a:buChar char="•"/>
              <a:defRPr/>
            </a:pPr>
            <a:r>
              <a:rPr kern="1200" dirty="0">
                <a:solidFill>
                  <a:srgbClr val="404040"/>
                </a:solidFill>
                <a:ea typeface="ＭＳ Ｐゴシック" pitchFamily="34" charset="-128"/>
              </a:rPr>
              <a:t>It contains all the Html elements whose contents can be submitted and passed to the server. Some important components are</a:t>
            </a:r>
          </a:p>
          <a:p>
            <a:pPr lvl="1" algn="just" eaLnBrk="1" hangingPunct="1">
              <a:lnSpc>
                <a:spcPct val="100000"/>
              </a:lnSpc>
              <a:spcAft>
                <a:spcPct val="0"/>
              </a:spcAft>
              <a:buFont typeface="Arial" charset="0"/>
              <a:buChar char="o"/>
              <a:defRPr/>
            </a:pPr>
            <a:r>
              <a:rPr dirty="0"/>
              <a:t>Text field</a:t>
            </a:r>
          </a:p>
          <a:p>
            <a:pPr lvl="1" algn="just" eaLnBrk="1" hangingPunct="1">
              <a:lnSpc>
                <a:spcPct val="100000"/>
              </a:lnSpc>
              <a:spcAft>
                <a:spcPct val="0"/>
              </a:spcAft>
              <a:buFont typeface="Arial" charset="0"/>
              <a:buChar char="o"/>
              <a:defRPr/>
            </a:pPr>
            <a:r>
              <a:rPr dirty="0"/>
              <a:t>Check box</a:t>
            </a:r>
          </a:p>
          <a:p>
            <a:pPr lvl="1" algn="just" eaLnBrk="1" hangingPunct="1">
              <a:lnSpc>
                <a:spcPct val="100000"/>
              </a:lnSpc>
              <a:spcAft>
                <a:spcPct val="0"/>
              </a:spcAft>
              <a:buFont typeface="Arial" charset="0"/>
              <a:buChar char="o"/>
              <a:defRPr/>
            </a:pPr>
            <a:r>
              <a:rPr dirty="0"/>
              <a:t>Radio-button</a:t>
            </a:r>
          </a:p>
          <a:p>
            <a:pPr lvl="1" algn="just" eaLnBrk="1" hangingPunct="1">
              <a:lnSpc>
                <a:spcPct val="100000"/>
              </a:lnSpc>
              <a:spcAft>
                <a:spcPct val="0"/>
              </a:spcAft>
              <a:buFont typeface="Arial" charset="0"/>
              <a:buChar char="o"/>
              <a:defRPr/>
            </a:pPr>
            <a:r>
              <a:rPr dirty="0"/>
              <a:t>Submit button</a:t>
            </a:r>
          </a:p>
          <a:p>
            <a:pPr lvl="1" algn="just" eaLnBrk="1" hangingPunct="1">
              <a:lnSpc>
                <a:spcPct val="100000"/>
              </a:lnSpc>
              <a:spcAft>
                <a:spcPct val="0"/>
              </a:spcAft>
              <a:buFont typeface="Arial" charset="0"/>
              <a:buChar char="o"/>
              <a:defRPr/>
            </a:pPr>
            <a:r>
              <a:rPr dirty="0"/>
              <a:t>Select list</a:t>
            </a:r>
          </a:p>
          <a:p>
            <a:pPr lvl="1" algn="just" eaLnBrk="1" hangingPunct="1">
              <a:lnSpc>
                <a:spcPct val="100000"/>
              </a:lnSpc>
              <a:spcAft>
                <a:spcPct val="0"/>
              </a:spcAft>
              <a:buFont typeface="Arial" charset="0"/>
              <a:buChar char="o"/>
              <a:defRPr/>
            </a:pPr>
            <a:r>
              <a:rPr lang="en-US" dirty="0"/>
              <a:t>Date</a:t>
            </a:r>
          </a:p>
          <a:p>
            <a:pPr lvl="1" algn="just" eaLnBrk="1" hangingPunct="1">
              <a:lnSpc>
                <a:spcPct val="100000"/>
              </a:lnSpc>
              <a:spcAft>
                <a:spcPct val="0"/>
              </a:spcAft>
              <a:buFont typeface="Arial" charset="0"/>
              <a:buChar char="o"/>
              <a:defRPr/>
            </a:pPr>
            <a:r>
              <a:rPr lang="en-US" dirty="0"/>
              <a:t>Number</a:t>
            </a:r>
            <a:endParaRPr dirty="0"/>
          </a:p>
          <a:p>
            <a:pPr algn="just" eaLnBrk="1" hangingPunct="1">
              <a:spcAft>
                <a:spcPct val="0"/>
              </a:spcAft>
              <a:buFont typeface="Arial" charset="0"/>
              <a:buChar char="•"/>
              <a:defRPr/>
            </a:pPr>
            <a:endParaRPr kern="1200" dirty="0">
              <a:solidFill>
                <a:srgbClr val="404040"/>
              </a:solidFill>
              <a:ea typeface="ＭＳ Ｐゴシック" pitchFamily="34" charset="-128"/>
            </a:endParaRPr>
          </a:p>
          <a:p>
            <a:pPr algn="just" eaLnBrk="1" hangingPunct="1">
              <a:spcAft>
                <a:spcPct val="0"/>
              </a:spcAft>
              <a:buFont typeface="Arial" charset="0"/>
              <a:buChar char="•"/>
              <a:defRPr/>
            </a:pPr>
            <a:r>
              <a:rPr kern="1200" dirty="0">
                <a:solidFill>
                  <a:srgbClr val="404040"/>
                </a:solidFill>
                <a:ea typeface="ＭＳ Ｐゴシック" pitchFamily="34" charset="-128"/>
              </a:rPr>
              <a:t>&lt;form&gt; tag is used to create the form</a:t>
            </a:r>
          </a:p>
          <a:p>
            <a:pPr algn="just" eaLnBrk="1" hangingPunct="1">
              <a:spcAft>
                <a:spcPct val="0"/>
              </a:spcAft>
              <a:buFont typeface="Arial" charset="0"/>
              <a:buChar char="•"/>
              <a:defRPr/>
            </a:pPr>
            <a:endParaRPr lang="en-US" kern="1200" dirty="0">
              <a:solidFill>
                <a:srgbClr val="404040"/>
              </a:solidFill>
              <a:ea typeface="ＭＳ Ｐゴシック" pitchFamily="34" charset="-128"/>
            </a:endParaRPr>
          </a:p>
          <a:p>
            <a:pPr algn="just" eaLnBrk="1" hangingPunct="1">
              <a:spcAft>
                <a:spcPct val="0"/>
              </a:spcAft>
              <a:buFont typeface="Arial" charset="0"/>
              <a:buChar char="•"/>
              <a:defRPr/>
            </a:pPr>
            <a:r>
              <a:rPr lang="en-US" kern="1200" dirty="0">
                <a:solidFill>
                  <a:srgbClr val="404040"/>
                </a:solidFill>
                <a:ea typeface="ＭＳ Ｐゴシック" pitchFamily="34" charset="-128"/>
              </a:rPr>
              <a:t>HTML 5 by default validates a form, to disable it use “</a:t>
            </a:r>
            <a:r>
              <a:rPr lang="en-US" kern="1200" dirty="0" err="1">
                <a:solidFill>
                  <a:srgbClr val="404040"/>
                </a:solidFill>
                <a:ea typeface="ＭＳ Ｐゴシック" pitchFamily="34" charset="-128"/>
              </a:rPr>
              <a:t>novalidate</a:t>
            </a:r>
            <a:r>
              <a:rPr lang="en-US" kern="1200" dirty="0">
                <a:solidFill>
                  <a:srgbClr val="404040"/>
                </a:solidFill>
                <a:ea typeface="ＭＳ Ｐゴシック" pitchFamily="34" charset="-128"/>
              </a:rPr>
              <a:t>” attribute</a:t>
            </a:r>
            <a:endParaRPr kern="1200" dirty="0">
              <a:solidFill>
                <a:srgbClr val="404040"/>
              </a:solidFill>
              <a:ea typeface="ＭＳ Ｐゴシック" pitchFamily="34" charset="-128"/>
            </a:endParaRPr>
          </a:p>
        </p:txBody>
      </p:sp>
      <p:pic>
        <p:nvPicPr>
          <p:cNvPr id="51204" name="Picture 7" descr="form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524000"/>
            <a:ext cx="40386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9720554"/>
      </p:ext>
    </p:extLst>
  </p:cSld>
  <p:clrMapOvr>
    <a:masterClrMapping/>
  </p:clrMapOvr>
  <p:transition>
    <p:fade thruBlk="1"/>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dirty="0"/>
              <a:t>text and password</a:t>
            </a:r>
          </a:p>
        </p:txBody>
      </p:sp>
      <p:sp>
        <p:nvSpPr>
          <p:cNvPr id="52227" name="Rectangle 4"/>
          <p:cNvSpPr>
            <a:spLocks noGrp="1" noChangeArrowheads="1"/>
          </p:cNvSpPr>
          <p:nvPr>
            <p:ph sz="half" idx="1"/>
          </p:nvPr>
        </p:nvSpPr>
        <p:spPr>
          <a:xfrm>
            <a:off x="530225" y="987425"/>
            <a:ext cx="6945313" cy="4648200"/>
          </a:xfrm>
        </p:spPr>
        <p:txBody>
          <a:bodyPr/>
          <a:lstStyle/>
          <a:p>
            <a:pPr algn="just" eaLnBrk="1" hangingPunct="1">
              <a:spcAft>
                <a:spcPct val="0"/>
              </a:spcAft>
              <a:buFont typeface="Arial" charset="0"/>
              <a:buChar char="•"/>
              <a:defRPr/>
            </a:pPr>
            <a:r>
              <a:rPr kern="1200">
                <a:solidFill>
                  <a:srgbClr val="404040"/>
                </a:solidFill>
                <a:ea typeface="ＭＳ Ｐゴシック" pitchFamily="34" charset="-128"/>
              </a:rPr>
              <a:t>Text field defines one line input fields that a user can enter text into</a:t>
            </a:r>
          </a:p>
          <a:p>
            <a:pPr eaLnBrk="1" hangingPunct="1">
              <a:defRPr/>
            </a:pPr>
            <a:endParaRPr/>
          </a:p>
          <a:p>
            <a:pPr eaLnBrk="1" hangingPunct="1">
              <a:defRPr/>
            </a:pPr>
            <a:endParaRPr/>
          </a:p>
          <a:p>
            <a:pPr eaLnBrk="1" hangingPunct="1">
              <a:defRPr/>
            </a:pPr>
            <a:endParaRPr/>
          </a:p>
          <a:p>
            <a:pPr eaLnBrk="1" hangingPunct="1">
              <a:defRPr/>
            </a:pPr>
            <a:endParaRPr/>
          </a:p>
          <a:p>
            <a:pPr eaLnBrk="1" hangingPunct="1">
              <a:defRPr/>
            </a:pPr>
            <a:endParaRPr/>
          </a:p>
          <a:p>
            <a:pPr eaLnBrk="1" hangingPunct="1">
              <a:defRPr/>
            </a:pPr>
            <a:endParaRPr/>
          </a:p>
          <a:p>
            <a:pPr eaLnBrk="1" hangingPunct="1">
              <a:defRPr/>
            </a:pPr>
            <a:endParaRPr/>
          </a:p>
          <a:p>
            <a:pPr eaLnBrk="1" hangingPunct="1">
              <a:defRPr/>
            </a:pPr>
            <a:endParaRPr/>
          </a:p>
          <a:p>
            <a:pPr eaLnBrk="1" hangingPunct="1">
              <a:defRPr/>
            </a:pPr>
            <a:endParaRPr/>
          </a:p>
          <a:p>
            <a:pPr algn="just" eaLnBrk="1" hangingPunct="1">
              <a:spcAft>
                <a:spcPct val="0"/>
              </a:spcAft>
              <a:buFont typeface="Arial" charset="0"/>
              <a:buChar char="•"/>
              <a:defRPr/>
            </a:pPr>
            <a:r>
              <a:rPr kern="1200">
                <a:solidFill>
                  <a:srgbClr val="404040"/>
                </a:solidFill>
                <a:ea typeface="ＭＳ Ｐゴシック" pitchFamily="34" charset="-128"/>
              </a:rPr>
              <a:t>Password field is similar to Text field except that the characters in password field are masked.</a:t>
            </a:r>
          </a:p>
        </p:txBody>
      </p:sp>
      <p:sp>
        <p:nvSpPr>
          <p:cNvPr id="52228" name="AutoShape 6"/>
          <p:cNvSpPr>
            <a:spLocks noChangeArrowheads="1"/>
          </p:cNvSpPr>
          <p:nvPr/>
        </p:nvSpPr>
        <p:spPr bwMode="auto">
          <a:xfrm>
            <a:off x="914400" y="1600200"/>
            <a:ext cx="5943600" cy="1317625"/>
          </a:xfrm>
          <a:prstGeom prst="roundRect">
            <a:avLst>
              <a:gd name="adj" fmla="val 16667"/>
            </a:avLst>
          </a:prstGeom>
          <a:gradFill rotWithShape="1">
            <a:gsLst>
              <a:gs pos="0">
                <a:srgbClr val="FFFFC9"/>
              </a:gs>
              <a:gs pos="100000">
                <a:srgbClr val="FFFFFF"/>
              </a:gs>
            </a:gsLst>
            <a:lin ang="2700000" scaled="1"/>
          </a:gradFill>
          <a:ln w="3175">
            <a:solidFill>
              <a:srgbClr val="FFDA65"/>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4" rIns="91429" bIns="45714"/>
          <a:lstStyle/>
          <a:p>
            <a:pPr algn="l">
              <a:lnSpc>
                <a:spcPct val="120000"/>
              </a:lnSpc>
              <a:spcBef>
                <a:spcPct val="20000"/>
              </a:spcBef>
              <a:buClr>
                <a:schemeClr val="accent1"/>
              </a:buClr>
              <a:buFont typeface="Wingdings" pitchFamily="2" charset="2"/>
              <a:buNone/>
            </a:pPr>
            <a:r>
              <a:rPr lang="en-US" sz="1400" dirty="0">
                <a:solidFill>
                  <a:schemeClr val="tx1"/>
                </a:solidFill>
                <a:latin typeface="Georgia" pitchFamily="18" charset="0"/>
              </a:rPr>
              <a:t>&lt;form&gt;</a:t>
            </a:r>
            <a:br>
              <a:rPr lang="en-US" sz="1400" dirty="0">
                <a:solidFill>
                  <a:schemeClr val="tx1"/>
                </a:solidFill>
                <a:latin typeface="Georgia" pitchFamily="18" charset="0"/>
              </a:rPr>
            </a:br>
            <a:r>
              <a:rPr lang="en-US" sz="1400" dirty="0">
                <a:solidFill>
                  <a:schemeClr val="tx1"/>
                </a:solidFill>
                <a:latin typeface="Georgia" pitchFamily="18" charset="0"/>
              </a:rPr>
              <a:t>User Name: &lt;input type="text" name=“username" /&gt;&lt;</a:t>
            </a:r>
            <a:r>
              <a:rPr lang="en-US" sz="1400" dirty="0" err="1">
                <a:solidFill>
                  <a:schemeClr val="tx1"/>
                </a:solidFill>
                <a:latin typeface="Georgia" pitchFamily="18" charset="0"/>
              </a:rPr>
              <a:t>br</a:t>
            </a:r>
            <a:r>
              <a:rPr lang="en-US" sz="1400" dirty="0">
                <a:solidFill>
                  <a:schemeClr val="tx1"/>
                </a:solidFill>
                <a:latin typeface="Georgia" pitchFamily="18" charset="0"/>
              </a:rPr>
              <a:t>/&gt;</a:t>
            </a:r>
            <a:br>
              <a:rPr lang="en-US" sz="1400" dirty="0">
                <a:solidFill>
                  <a:schemeClr val="tx1"/>
                </a:solidFill>
                <a:latin typeface="Georgia" pitchFamily="18" charset="0"/>
              </a:rPr>
            </a:br>
            <a:r>
              <a:rPr lang="en-US" sz="1400" dirty="0">
                <a:solidFill>
                  <a:schemeClr val="tx1"/>
                </a:solidFill>
                <a:latin typeface="Georgia" pitchFamily="18" charset="0"/>
              </a:rPr>
              <a:t>Password: &lt;input type=“password" name=“password" /&gt;</a:t>
            </a:r>
            <a:br>
              <a:rPr lang="en-US" sz="1400" dirty="0">
                <a:solidFill>
                  <a:schemeClr val="tx1"/>
                </a:solidFill>
                <a:latin typeface="Georgia" pitchFamily="18" charset="0"/>
              </a:rPr>
            </a:br>
            <a:r>
              <a:rPr lang="en-US" sz="1400" dirty="0">
                <a:solidFill>
                  <a:schemeClr val="tx1"/>
                </a:solidFill>
                <a:latin typeface="Georgia" pitchFamily="18" charset="0"/>
              </a:rPr>
              <a:t>&lt;/form&gt; </a:t>
            </a:r>
          </a:p>
        </p:txBody>
      </p:sp>
      <p:pic>
        <p:nvPicPr>
          <p:cNvPr id="52229" name="Picture 12" descr="SNAGHTML5bd61f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049713"/>
            <a:ext cx="282892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0" name="Picture 14" descr="ANd9GcRqIuwd0_XhtikU0IWGuYFqSLoeur1U0Vc-1LaIym9YaVaqn_A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6338" y="3886200"/>
            <a:ext cx="2409825"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1019585"/>
      </p:ext>
    </p:extLst>
  </p:cSld>
  <p:clrMapOvr>
    <a:masterClrMapping/>
  </p:clrMapOvr>
  <p:transition>
    <p:fade thruBlk="1"/>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required, autofocus and placeholder attribute</a:t>
            </a:r>
          </a:p>
        </p:txBody>
      </p:sp>
      <p:sp>
        <p:nvSpPr>
          <p:cNvPr id="3" name="Content Placeholder 2"/>
          <p:cNvSpPr>
            <a:spLocks noGrp="1"/>
          </p:cNvSpPr>
          <p:nvPr>
            <p:ph sz="half" idx="1"/>
          </p:nvPr>
        </p:nvSpPr>
        <p:spPr>
          <a:xfrm>
            <a:off x="533400" y="990600"/>
            <a:ext cx="8211369" cy="5334000"/>
          </a:xfrm>
        </p:spPr>
        <p:txBody>
          <a:bodyPr/>
          <a:lstStyle/>
          <a:p>
            <a:r>
              <a:rPr lang="en-US" dirty="0"/>
              <a:t>“required” specifies that this field is mandatory</a:t>
            </a:r>
          </a:p>
          <a:p>
            <a:r>
              <a:rPr lang="en-US" dirty="0"/>
              <a:t>“autofocus” makes an element as default focus when page is loaded .</a:t>
            </a:r>
          </a:p>
          <a:p>
            <a:r>
              <a:rPr lang="en-US" dirty="0"/>
              <a:t>“placeholder” defines the default text for a field. When the element is focused , placeholder text disappears.</a:t>
            </a:r>
          </a:p>
          <a:p>
            <a:r>
              <a:rPr lang="en-US" dirty="0"/>
              <a:t>These attributes were added in HTML 5.</a:t>
            </a:r>
          </a:p>
        </p:txBody>
      </p:sp>
      <p:pic>
        <p:nvPicPr>
          <p:cNvPr id="171010" name="Picture 2" descr="C:\DOCUME~1\sshek4\LOCALS~1\Temp\SNAGHTML24c2544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6718" y="3141711"/>
            <a:ext cx="3228975" cy="129540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DOCUME~1\sshek4\LOCALS~1\Temp\SNAGHTML25045a4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4304506"/>
            <a:ext cx="8277225"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DOCUME~1\sshek4\LOCALS~1\Temp\SNAGHTML2506984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152" y="5500681"/>
            <a:ext cx="2714625" cy="13525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DOCUME~1\sshek4\LOCALS~1\Temp\SNAGHTML2507ef6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296" y="2161034"/>
            <a:ext cx="8667750" cy="1123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5216225"/>
      </p:ext>
    </p:extLst>
  </p:cSld>
  <p:clrMapOvr>
    <a:masterClrMapping/>
  </p:clrMapOvr>
  <p:transition>
    <p:fade thruBlk="1"/>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dirty="0"/>
              <a:t>radio buttons and checkboxes</a:t>
            </a:r>
          </a:p>
        </p:txBody>
      </p:sp>
      <p:sp>
        <p:nvSpPr>
          <p:cNvPr id="53251" name="Rectangle 4"/>
          <p:cNvSpPr>
            <a:spLocks noGrp="1" noChangeArrowheads="1"/>
          </p:cNvSpPr>
          <p:nvPr>
            <p:ph sz="half" idx="1"/>
          </p:nvPr>
        </p:nvSpPr>
        <p:spPr>
          <a:xfrm>
            <a:off x="530225" y="987425"/>
            <a:ext cx="7707313" cy="4648200"/>
          </a:xfrm>
        </p:spPr>
        <p:txBody>
          <a:bodyPr/>
          <a:lstStyle/>
          <a:p>
            <a:pPr algn="just" eaLnBrk="1" hangingPunct="1">
              <a:spcAft>
                <a:spcPct val="0"/>
              </a:spcAft>
              <a:buFont typeface="Arial" charset="0"/>
              <a:buChar char="•"/>
              <a:defRPr/>
            </a:pPr>
            <a:r>
              <a:rPr kern="1200" dirty="0">
                <a:solidFill>
                  <a:srgbClr val="404040"/>
                </a:solidFill>
                <a:ea typeface="ＭＳ Ｐゴシック" pitchFamily="34" charset="-128"/>
              </a:rPr>
              <a:t>Radio button allows one selection from a set of values</a:t>
            </a:r>
          </a:p>
          <a:p>
            <a:pPr algn="just" eaLnBrk="1" hangingPunct="1">
              <a:lnSpc>
                <a:spcPct val="110000"/>
              </a:lnSpc>
              <a:buFont typeface="Arial" charset="0"/>
              <a:buChar char="•"/>
              <a:defRPr/>
            </a:pPr>
            <a:endParaRPr sz="1800" dirty="0">
              <a:solidFill>
                <a:schemeClr val="tx1"/>
              </a:solidFill>
            </a:endParaRPr>
          </a:p>
          <a:p>
            <a:pPr eaLnBrk="1" hangingPunct="1">
              <a:defRPr/>
            </a:pPr>
            <a:endParaRPr dirty="0"/>
          </a:p>
          <a:p>
            <a:pPr eaLnBrk="1" hangingPunct="1">
              <a:defRPr/>
            </a:pPr>
            <a:endParaRPr dirty="0"/>
          </a:p>
          <a:p>
            <a:pPr eaLnBrk="1" hangingPunct="1">
              <a:defRPr/>
            </a:pPr>
            <a:endParaRPr dirty="0"/>
          </a:p>
          <a:p>
            <a:pPr eaLnBrk="1" hangingPunct="1">
              <a:defRPr/>
            </a:pPr>
            <a:endParaRPr dirty="0"/>
          </a:p>
          <a:p>
            <a:pPr eaLnBrk="1" hangingPunct="1">
              <a:defRPr/>
            </a:pPr>
            <a:endParaRPr sz="1800" dirty="0">
              <a:solidFill>
                <a:schemeClr val="tx1"/>
              </a:solidFill>
            </a:endParaRPr>
          </a:p>
          <a:p>
            <a:pPr eaLnBrk="1" hangingPunct="1">
              <a:defRPr/>
            </a:pPr>
            <a:endParaRPr sz="1800" dirty="0">
              <a:solidFill>
                <a:schemeClr val="tx1"/>
              </a:solidFill>
            </a:endParaRPr>
          </a:p>
          <a:p>
            <a:pPr algn="just" eaLnBrk="1" hangingPunct="1">
              <a:spcAft>
                <a:spcPct val="0"/>
              </a:spcAft>
              <a:buFont typeface="Arial" charset="0"/>
              <a:buChar char="•"/>
              <a:defRPr/>
            </a:pPr>
            <a:r>
              <a:rPr kern="1200" dirty="0">
                <a:solidFill>
                  <a:srgbClr val="404040"/>
                </a:solidFill>
                <a:ea typeface="ＭＳ Ｐゴシック" pitchFamily="34" charset="-128"/>
              </a:rPr>
              <a:t>Checkbox allows selection of more that one from a set of values</a:t>
            </a:r>
          </a:p>
        </p:txBody>
      </p:sp>
      <p:sp>
        <p:nvSpPr>
          <p:cNvPr id="53252" name="AutoShape 6"/>
          <p:cNvSpPr>
            <a:spLocks noChangeArrowheads="1"/>
          </p:cNvSpPr>
          <p:nvPr/>
        </p:nvSpPr>
        <p:spPr bwMode="auto">
          <a:xfrm>
            <a:off x="990600" y="1295400"/>
            <a:ext cx="5257800" cy="1447800"/>
          </a:xfrm>
          <a:prstGeom prst="roundRect">
            <a:avLst>
              <a:gd name="adj" fmla="val 16667"/>
            </a:avLst>
          </a:prstGeom>
          <a:gradFill rotWithShape="1">
            <a:gsLst>
              <a:gs pos="0">
                <a:srgbClr val="FFFFC9"/>
              </a:gs>
              <a:gs pos="100000">
                <a:srgbClr val="FFFFFF"/>
              </a:gs>
            </a:gsLst>
            <a:lin ang="2700000" scaled="1"/>
          </a:gradFill>
          <a:ln w="3175">
            <a:solidFill>
              <a:srgbClr val="FFDA65"/>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4" rIns="91429" bIns="45714"/>
          <a:lstStyle/>
          <a:p>
            <a:pPr algn="l">
              <a:lnSpc>
                <a:spcPct val="120000"/>
              </a:lnSpc>
              <a:spcBef>
                <a:spcPct val="20000"/>
              </a:spcBef>
              <a:buClr>
                <a:schemeClr val="accent1"/>
              </a:buClr>
            </a:pPr>
            <a:r>
              <a:rPr lang="en-US" sz="1400" dirty="0">
                <a:solidFill>
                  <a:schemeClr val="tx1"/>
                </a:solidFill>
                <a:latin typeface="Georgia" pitchFamily="18" charset="0"/>
              </a:rPr>
              <a:t>&lt;form&gt;</a:t>
            </a:r>
            <a:br>
              <a:rPr lang="en-US" sz="1400" dirty="0">
                <a:solidFill>
                  <a:schemeClr val="tx1"/>
                </a:solidFill>
                <a:latin typeface="Georgia" pitchFamily="18" charset="0"/>
              </a:rPr>
            </a:br>
            <a:r>
              <a:rPr lang="en-US" sz="1400" dirty="0">
                <a:solidFill>
                  <a:schemeClr val="tx1"/>
                </a:solidFill>
                <a:latin typeface="Georgia" pitchFamily="18" charset="0"/>
              </a:rPr>
              <a:t>&lt;input type="radio" name="sex" value="male" /&gt; Male&lt;</a:t>
            </a:r>
            <a:r>
              <a:rPr lang="en-US" sz="1400" dirty="0" err="1">
                <a:solidFill>
                  <a:schemeClr val="tx1"/>
                </a:solidFill>
                <a:latin typeface="Georgia" pitchFamily="18" charset="0"/>
              </a:rPr>
              <a:t>br</a:t>
            </a:r>
            <a:r>
              <a:rPr lang="en-US" sz="1400" dirty="0">
                <a:solidFill>
                  <a:schemeClr val="tx1"/>
                </a:solidFill>
                <a:latin typeface="Georgia" pitchFamily="18" charset="0"/>
              </a:rPr>
              <a:t> /&gt;</a:t>
            </a:r>
            <a:br>
              <a:rPr lang="en-US" sz="1400" dirty="0">
                <a:solidFill>
                  <a:schemeClr val="tx1"/>
                </a:solidFill>
                <a:latin typeface="Georgia" pitchFamily="18" charset="0"/>
              </a:rPr>
            </a:br>
            <a:r>
              <a:rPr lang="en-US" sz="1400" dirty="0">
                <a:solidFill>
                  <a:schemeClr val="tx1"/>
                </a:solidFill>
                <a:latin typeface="Georgia" pitchFamily="18" charset="0"/>
              </a:rPr>
              <a:t>&lt;input type="radio" name="sex" value="female" /&gt; Female</a:t>
            </a:r>
            <a:br>
              <a:rPr lang="en-US" sz="1400" dirty="0">
                <a:solidFill>
                  <a:schemeClr val="tx1"/>
                </a:solidFill>
                <a:latin typeface="Georgia" pitchFamily="18" charset="0"/>
              </a:rPr>
            </a:br>
            <a:r>
              <a:rPr lang="en-US" sz="1400" dirty="0">
                <a:solidFill>
                  <a:schemeClr val="tx1"/>
                </a:solidFill>
                <a:latin typeface="Georgia" pitchFamily="18" charset="0"/>
              </a:rPr>
              <a:t>&lt;/form&gt; </a:t>
            </a:r>
          </a:p>
        </p:txBody>
      </p:sp>
      <p:pic>
        <p:nvPicPr>
          <p:cNvPr id="53253" name="Picture 10" descr="SNAGHTML5c4c35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4175" y="1676400"/>
            <a:ext cx="13430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4" name="AutoShape 11"/>
          <p:cNvSpPr>
            <a:spLocks noChangeArrowheads="1"/>
          </p:cNvSpPr>
          <p:nvPr/>
        </p:nvSpPr>
        <p:spPr bwMode="auto">
          <a:xfrm>
            <a:off x="914400" y="3581400"/>
            <a:ext cx="5410200" cy="2401888"/>
          </a:xfrm>
          <a:prstGeom prst="roundRect">
            <a:avLst>
              <a:gd name="adj" fmla="val 16667"/>
            </a:avLst>
          </a:prstGeom>
          <a:gradFill rotWithShape="1">
            <a:gsLst>
              <a:gs pos="0">
                <a:srgbClr val="FFFFC9"/>
              </a:gs>
              <a:gs pos="100000">
                <a:srgbClr val="FFFFFF"/>
              </a:gs>
            </a:gsLst>
            <a:lin ang="2700000" scaled="1"/>
          </a:gradFill>
          <a:ln w="3175">
            <a:solidFill>
              <a:srgbClr val="FFDA65"/>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4" rIns="91429" bIns="45714"/>
          <a:lstStyle/>
          <a:p>
            <a:pPr algn="l">
              <a:lnSpc>
                <a:spcPct val="120000"/>
              </a:lnSpc>
              <a:spcBef>
                <a:spcPct val="20000"/>
              </a:spcBef>
              <a:buClr>
                <a:schemeClr val="accent1"/>
              </a:buClr>
            </a:pPr>
            <a:r>
              <a:rPr lang="en-US" sz="1400" dirty="0">
                <a:solidFill>
                  <a:schemeClr val="tx1"/>
                </a:solidFill>
                <a:latin typeface="Georgia" pitchFamily="18" charset="0"/>
              </a:rPr>
              <a:t>&lt;form&gt;</a:t>
            </a:r>
            <a:br>
              <a:rPr lang="en-US" sz="1400" dirty="0">
                <a:solidFill>
                  <a:schemeClr val="tx1"/>
                </a:solidFill>
                <a:latin typeface="Georgia" pitchFamily="18" charset="0"/>
              </a:rPr>
            </a:br>
            <a:r>
              <a:rPr lang="en-US" sz="1400" dirty="0">
                <a:solidFill>
                  <a:schemeClr val="tx1"/>
                </a:solidFill>
                <a:latin typeface="Georgia" pitchFamily="18" charset="0"/>
              </a:rPr>
              <a:t>&lt;input type=“checkbox" name=“interests" value=“Football" /&gt; Football&lt;</a:t>
            </a:r>
            <a:r>
              <a:rPr lang="en-US" sz="1400" dirty="0" err="1">
                <a:solidFill>
                  <a:schemeClr val="tx1"/>
                </a:solidFill>
                <a:latin typeface="Georgia" pitchFamily="18" charset="0"/>
              </a:rPr>
              <a:t>br</a:t>
            </a:r>
            <a:r>
              <a:rPr lang="en-US" sz="1400" dirty="0">
                <a:solidFill>
                  <a:schemeClr val="tx1"/>
                </a:solidFill>
                <a:latin typeface="Georgia" pitchFamily="18" charset="0"/>
              </a:rPr>
              <a:t> /&gt;</a:t>
            </a:r>
          </a:p>
          <a:p>
            <a:pPr algn="l">
              <a:lnSpc>
                <a:spcPct val="120000"/>
              </a:lnSpc>
              <a:spcBef>
                <a:spcPct val="20000"/>
              </a:spcBef>
              <a:buClr>
                <a:schemeClr val="accent1"/>
              </a:buClr>
            </a:pPr>
            <a:r>
              <a:rPr lang="en-US" sz="1400" dirty="0">
                <a:solidFill>
                  <a:schemeClr val="tx1"/>
                </a:solidFill>
                <a:latin typeface="Georgia" pitchFamily="18" charset="0"/>
              </a:rPr>
              <a:t>&lt;input type=“checkbox" name=“interests" value=“Cricket" /&gt; Cricket&lt;</a:t>
            </a:r>
            <a:r>
              <a:rPr lang="en-US" sz="1400" dirty="0" err="1">
                <a:solidFill>
                  <a:schemeClr val="tx1"/>
                </a:solidFill>
                <a:latin typeface="Georgia" pitchFamily="18" charset="0"/>
              </a:rPr>
              <a:t>br</a:t>
            </a:r>
            <a:r>
              <a:rPr lang="en-US" sz="1400" dirty="0">
                <a:solidFill>
                  <a:schemeClr val="tx1"/>
                </a:solidFill>
                <a:latin typeface="Georgia" pitchFamily="18" charset="0"/>
              </a:rPr>
              <a:t>/&gt; </a:t>
            </a:r>
          </a:p>
          <a:p>
            <a:pPr algn="l">
              <a:lnSpc>
                <a:spcPct val="120000"/>
              </a:lnSpc>
              <a:spcBef>
                <a:spcPct val="20000"/>
              </a:spcBef>
              <a:buClr>
                <a:schemeClr val="accent1"/>
              </a:buClr>
            </a:pPr>
            <a:r>
              <a:rPr lang="en-US" sz="1400" dirty="0">
                <a:solidFill>
                  <a:schemeClr val="tx1"/>
                </a:solidFill>
                <a:latin typeface="Georgia" pitchFamily="18" charset="0"/>
              </a:rPr>
              <a:t>&lt;input type=“checkbox" name=“interests" value=“Tennis" /&gt; Tennis&lt;</a:t>
            </a:r>
            <a:r>
              <a:rPr lang="en-US" sz="1400" dirty="0" err="1">
                <a:solidFill>
                  <a:schemeClr val="tx1"/>
                </a:solidFill>
                <a:latin typeface="Georgia" pitchFamily="18" charset="0"/>
              </a:rPr>
              <a:t>br</a:t>
            </a:r>
            <a:r>
              <a:rPr lang="en-US" sz="1400" dirty="0">
                <a:solidFill>
                  <a:schemeClr val="tx1"/>
                </a:solidFill>
                <a:latin typeface="Georgia" pitchFamily="18" charset="0"/>
              </a:rPr>
              <a:t>/&gt; </a:t>
            </a:r>
            <a:br>
              <a:rPr lang="en-US" sz="1400" dirty="0">
                <a:solidFill>
                  <a:schemeClr val="tx1"/>
                </a:solidFill>
                <a:latin typeface="Georgia" pitchFamily="18" charset="0"/>
              </a:rPr>
            </a:br>
            <a:r>
              <a:rPr lang="en-US" sz="1400" dirty="0">
                <a:solidFill>
                  <a:schemeClr val="tx1"/>
                </a:solidFill>
                <a:latin typeface="Georgia" pitchFamily="18" charset="0"/>
              </a:rPr>
              <a:t>&lt;/form&gt; </a:t>
            </a:r>
          </a:p>
        </p:txBody>
      </p:sp>
      <p:pic>
        <p:nvPicPr>
          <p:cNvPr id="53255" name="Picture 13" descr="SNAGHTML5cd6b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3225" y="2743200"/>
            <a:ext cx="1400175"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1134322"/>
      </p:ext>
    </p:extLst>
  </p:cSld>
  <p:clrMapOvr>
    <a:masterClrMapping/>
  </p:clrMapOvr>
  <p:transition>
    <p:fade thruBlk="1"/>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dirty="0"/>
              <a:t>select</a:t>
            </a:r>
          </a:p>
        </p:txBody>
      </p:sp>
      <p:sp>
        <p:nvSpPr>
          <p:cNvPr id="54275" name="Rectangle 4"/>
          <p:cNvSpPr>
            <a:spLocks noGrp="1" noChangeArrowheads="1"/>
          </p:cNvSpPr>
          <p:nvPr>
            <p:ph sz="half" idx="1"/>
          </p:nvPr>
        </p:nvSpPr>
        <p:spPr>
          <a:xfrm>
            <a:off x="530225" y="987425"/>
            <a:ext cx="3287713" cy="4648200"/>
          </a:xfrm>
        </p:spPr>
        <p:txBody>
          <a:bodyPr/>
          <a:lstStyle/>
          <a:p>
            <a:pPr algn="just" eaLnBrk="1" hangingPunct="1">
              <a:lnSpc>
                <a:spcPct val="100000"/>
              </a:lnSpc>
              <a:spcAft>
                <a:spcPct val="0"/>
              </a:spcAft>
              <a:buFont typeface="Arial" charset="0"/>
              <a:buChar char="•"/>
              <a:defRPr/>
            </a:pPr>
            <a:r>
              <a:rPr kern="1200">
                <a:solidFill>
                  <a:srgbClr val="404040"/>
                </a:solidFill>
                <a:ea typeface="ＭＳ Ｐゴシック" pitchFamily="34" charset="-128"/>
              </a:rPr>
              <a:t>&lt;select&gt; tag is used to create a drop down box</a:t>
            </a:r>
          </a:p>
          <a:p>
            <a:pPr algn="just" eaLnBrk="1" hangingPunct="1">
              <a:lnSpc>
                <a:spcPct val="100000"/>
              </a:lnSpc>
              <a:spcAft>
                <a:spcPct val="0"/>
              </a:spcAft>
              <a:buFont typeface="Arial" charset="0"/>
              <a:buChar char="•"/>
              <a:defRPr/>
            </a:pPr>
            <a:endParaRPr kern="1200">
              <a:solidFill>
                <a:srgbClr val="404040"/>
              </a:solidFill>
              <a:ea typeface="ＭＳ Ｐゴシック" pitchFamily="34" charset="-128"/>
            </a:endParaRPr>
          </a:p>
          <a:p>
            <a:pPr algn="just" eaLnBrk="1" hangingPunct="1">
              <a:lnSpc>
                <a:spcPct val="100000"/>
              </a:lnSpc>
              <a:spcAft>
                <a:spcPct val="0"/>
              </a:spcAft>
              <a:buFont typeface="Arial" charset="0"/>
              <a:buChar char="•"/>
              <a:defRPr/>
            </a:pPr>
            <a:r>
              <a:rPr kern="1200">
                <a:solidFill>
                  <a:srgbClr val="404040"/>
                </a:solidFill>
                <a:ea typeface="ＭＳ Ｐゴシック" pitchFamily="34" charset="-128"/>
              </a:rPr>
              <a:t>&lt;option&gt; tag inside the &lt;select&gt; tag defines the options available</a:t>
            </a:r>
          </a:p>
          <a:p>
            <a:pPr algn="just" eaLnBrk="1" hangingPunct="1">
              <a:spcAft>
                <a:spcPct val="0"/>
              </a:spcAft>
              <a:buFont typeface="Arial" charset="0"/>
              <a:buChar char="•"/>
              <a:defRPr/>
            </a:pPr>
            <a:endParaRPr kern="1200">
              <a:solidFill>
                <a:srgbClr val="404040"/>
              </a:solidFill>
              <a:ea typeface="ＭＳ Ｐゴシック" pitchFamily="34" charset="-128"/>
            </a:endParaRPr>
          </a:p>
          <a:p>
            <a:pPr algn="just" eaLnBrk="1" hangingPunct="1">
              <a:spcAft>
                <a:spcPct val="0"/>
              </a:spcAft>
              <a:buFont typeface="Arial" charset="0"/>
              <a:buChar char="•"/>
              <a:defRPr/>
            </a:pPr>
            <a:r>
              <a:rPr kern="1200">
                <a:solidFill>
                  <a:srgbClr val="404040"/>
                </a:solidFill>
                <a:ea typeface="ＭＳ Ｐゴシック" pitchFamily="34" charset="-128"/>
              </a:rPr>
              <a:t>Important attributes</a:t>
            </a:r>
          </a:p>
          <a:p>
            <a:pPr lvl="1" algn="just" eaLnBrk="1" hangingPunct="1">
              <a:lnSpc>
                <a:spcPct val="100000"/>
              </a:lnSpc>
              <a:spcAft>
                <a:spcPct val="0"/>
              </a:spcAft>
              <a:buFont typeface="Arial" charset="0"/>
              <a:buChar char="o"/>
              <a:defRPr/>
            </a:pPr>
            <a:r>
              <a:t>disabled –specifies that the drop down box is disabled. </a:t>
            </a:r>
          </a:p>
          <a:p>
            <a:pPr lvl="1" algn="just" eaLnBrk="1" hangingPunct="1">
              <a:lnSpc>
                <a:spcPct val="100000"/>
              </a:lnSpc>
              <a:spcAft>
                <a:spcPct val="0"/>
              </a:spcAft>
              <a:buFont typeface="Arial" charset="0"/>
              <a:buChar char="o"/>
              <a:defRPr/>
            </a:pPr>
            <a:r>
              <a:t>multiple- specifies that multiple options can be selected</a:t>
            </a:r>
          </a:p>
          <a:p>
            <a:pPr lvl="1" algn="just" eaLnBrk="1" hangingPunct="1">
              <a:lnSpc>
                <a:spcPct val="100000"/>
              </a:lnSpc>
              <a:spcAft>
                <a:spcPct val="0"/>
              </a:spcAft>
              <a:buFont typeface="Arial" charset="0"/>
              <a:buChar char="o"/>
              <a:defRPr/>
            </a:pPr>
            <a:r>
              <a:t>size- specifies the number of visible options in a drop down list</a:t>
            </a:r>
          </a:p>
          <a:p>
            <a:pPr lvl="1">
              <a:defRPr/>
            </a:pPr>
            <a:endParaRPr/>
          </a:p>
          <a:p>
            <a:pPr algn="just" eaLnBrk="1" hangingPunct="1">
              <a:spcAft>
                <a:spcPct val="0"/>
              </a:spcAft>
              <a:buFont typeface="Arial" charset="0"/>
              <a:buChar char="•"/>
              <a:defRPr/>
            </a:pPr>
            <a:endParaRPr kern="1200">
              <a:solidFill>
                <a:srgbClr val="404040"/>
              </a:solidFill>
              <a:ea typeface="ＭＳ Ｐゴシック" pitchFamily="34" charset="-128"/>
            </a:endParaRPr>
          </a:p>
        </p:txBody>
      </p:sp>
      <p:pic>
        <p:nvPicPr>
          <p:cNvPr id="54276" name="Picture 7" descr="SNAGHTML14c9b81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0475" y="1495425"/>
            <a:ext cx="373380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7" name="Picture 9" descr="SNAGHTML14cd9fe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7600" y="1600200"/>
            <a:ext cx="137160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8" name="Picture 13" descr="Show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2950" y="3429000"/>
            <a:ext cx="42862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7132551"/>
      </p:ext>
    </p:extLst>
  </p:cSld>
  <p:clrMapOvr>
    <a:masterClrMapping/>
  </p:clrMapOvr>
  <p:transition>
    <p:fade thruBlk="1"/>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email</a:t>
            </a:r>
          </a:p>
        </p:txBody>
      </p:sp>
      <p:sp>
        <p:nvSpPr>
          <p:cNvPr id="3" name="Content Placeholder 2"/>
          <p:cNvSpPr>
            <a:spLocks noGrp="1"/>
          </p:cNvSpPr>
          <p:nvPr>
            <p:ph sz="half" idx="1"/>
          </p:nvPr>
        </p:nvSpPr>
        <p:spPr/>
        <p:txBody>
          <a:bodyPr/>
          <a:lstStyle/>
          <a:p>
            <a:r>
              <a:rPr lang="en-US" dirty="0"/>
              <a:t>Provides the default validation of email.</a:t>
            </a:r>
          </a:p>
          <a:p>
            <a:endParaRPr lang="en-US" dirty="0"/>
          </a:p>
          <a:p>
            <a:r>
              <a:rPr lang="en-US" dirty="0"/>
              <a:t>Specified by setting the type attribute to “email”</a:t>
            </a:r>
          </a:p>
          <a:p>
            <a:endParaRPr lang="en-US" dirty="0"/>
          </a:p>
          <a:p>
            <a:r>
              <a:rPr lang="en-US" dirty="0"/>
              <a:t>If browser does not support this feature then it defaults to text field</a:t>
            </a:r>
          </a:p>
          <a:p>
            <a:endParaRPr lang="en-US" dirty="0"/>
          </a:p>
          <a:p>
            <a:r>
              <a:rPr lang="en-US" dirty="0"/>
              <a:t>Automatic email validation when form is submitted.</a:t>
            </a:r>
          </a:p>
          <a:p>
            <a:endParaRPr lang="en-US" dirty="0"/>
          </a:p>
          <a:p>
            <a:r>
              <a:rPr lang="en-US" dirty="0"/>
              <a:t>Added in HTML5.</a:t>
            </a:r>
          </a:p>
        </p:txBody>
      </p:sp>
      <p:sp>
        <p:nvSpPr>
          <p:cNvPr id="4" name="Content Placeholder 3"/>
          <p:cNvSpPr>
            <a:spLocks noGrp="1"/>
          </p:cNvSpPr>
          <p:nvPr>
            <p:ph sz="half" idx="10"/>
          </p:nvPr>
        </p:nvSpPr>
        <p:spPr/>
        <p:txBody>
          <a:bodyPr/>
          <a:lstStyle/>
          <a:p>
            <a:endParaRPr lang="en-US" dirty="0"/>
          </a:p>
        </p:txBody>
      </p:sp>
      <p:pic>
        <p:nvPicPr>
          <p:cNvPr id="1029" name="Picture 5" descr="C:\DOCUME~1\sshek4\LOCALS~1\Temp\SNAGHTML2447b3b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4480" y="3573016"/>
            <a:ext cx="3048000" cy="12001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552" y="3734941"/>
            <a:ext cx="55626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2513858"/>
      </p:ext>
    </p:extLst>
  </p:cSld>
  <p:clrMapOvr>
    <a:masterClrMapping/>
  </p:clrMapOvr>
  <p:transition>
    <p:fade thruBlk="1"/>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a:t>
            </a:r>
          </a:p>
        </p:txBody>
      </p:sp>
      <p:sp>
        <p:nvSpPr>
          <p:cNvPr id="3" name="Content Placeholder 2"/>
          <p:cNvSpPr>
            <a:spLocks noGrp="1"/>
          </p:cNvSpPr>
          <p:nvPr>
            <p:ph sz="half" idx="1"/>
          </p:nvPr>
        </p:nvSpPr>
        <p:spPr/>
        <p:txBody>
          <a:bodyPr/>
          <a:lstStyle/>
          <a:p>
            <a:r>
              <a:rPr lang="en-US" dirty="0"/>
              <a:t>Defines a number field.</a:t>
            </a:r>
          </a:p>
          <a:p>
            <a:endParaRPr lang="en-US" dirty="0"/>
          </a:p>
          <a:p>
            <a:r>
              <a:rPr lang="en-US" dirty="0"/>
              <a:t>Specified by setting the type attribute to “number”</a:t>
            </a:r>
          </a:p>
          <a:p>
            <a:pPr marL="0" indent="0">
              <a:buNone/>
            </a:pPr>
            <a:endParaRPr lang="en-US" dirty="0"/>
          </a:p>
          <a:p>
            <a:r>
              <a:rPr lang="en-US" dirty="0"/>
              <a:t>min-defines the minimum range.</a:t>
            </a:r>
          </a:p>
          <a:p>
            <a:endParaRPr lang="en-US" dirty="0"/>
          </a:p>
          <a:p>
            <a:r>
              <a:rPr lang="en-US" dirty="0"/>
              <a:t>max- defines the maximum range.</a:t>
            </a:r>
          </a:p>
          <a:p>
            <a:endParaRPr lang="en-US" dirty="0"/>
          </a:p>
          <a:p>
            <a:r>
              <a:rPr lang="en-US" dirty="0"/>
              <a:t>step -defines the difference between two consecutive permissible values</a:t>
            </a:r>
          </a:p>
          <a:p>
            <a:endParaRPr lang="en-US" dirty="0"/>
          </a:p>
          <a:p>
            <a:r>
              <a:rPr lang="en-US" dirty="0"/>
              <a:t>value-defines the default value.</a:t>
            </a:r>
          </a:p>
          <a:p>
            <a:endParaRPr lang="en-US" dirty="0"/>
          </a:p>
          <a:p>
            <a:r>
              <a:rPr lang="en-US" dirty="0"/>
              <a:t>Auto validation of the field when form is submitted.</a:t>
            </a:r>
          </a:p>
          <a:p>
            <a:endParaRPr lang="en-US" dirty="0"/>
          </a:p>
          <a:p>
            <a:r>
              <a:rPr lang="en-US" dirty="0"/>
              <a:t>If browser does not support it it’ll be treated as text field.</a:t>
            </a:r>
          </a:p>
          <a:p>
            <a:endParaRPr lang="en-US" dirty="0"/>
          </a:p>
          <a:p>
            <a:r>
              <a:rPr lang="en-US" dirty="0"/>
              <a:t>Added in HTML5.</a:t>
            </a:r>
          </a:p>
          <a:p>
            <a:endParaRPr lang="en-US" dirty="0"/>
          </a:p>
        </p:txBody>
      </p:sp>
      <p:sp>
        <p:nvSpPr>
          <p:cNvPr id="4" name="Content Placeholder 3"/>
          <p:cNvSpPr>
            <a:spLocks noGrp="1"/>
          </p:cNvSpPr>
          <p:nvPr>
            <p:ph sz="half" idx="10"/>
          </p:nvPr>
        </p:nvSpPr>
        <p:spPr/>
        <p:txBody>
          <a:bodyPr/>
          <a:lstStyle/>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908720"/>
            <a:ext cx="4536504"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7288" y="3429000"/>
            <a:ext cx="161925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6944" y="4293096"/>
            <a:ext cx="344805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1069945"/>
      </p:ext>
    </p:extLst>
  </p:cSld>
  <p:clrMapOvr>
    <a:masterClrMapping/>
  </p:clrMapOvr>
  <p:transition>
    <p:fade thruBlk="1"/>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range</a:t>
            </a:r>
          </a:p>
        </p:txBody>
      </p:sp>
      <p:sp>
        <p:nvSpPr>
          <p:cNvPr id="3" name="Content Placeholder 2"/>
          <p:cNvSpPr>
            <a:spLocks noGrp="1"/>
          </p:cNvSpPr>
          <p:nvPr>
            <p:ph sz="half" idx="1"/>
          </p:nvPr>
        </p:nvSpPr>
        <p:spPr/>
        <p:txBody>
          <a:bodyPr/>
          <a:lstStyle/>
          <a:p>
            <a:r>
              <a:rPr lang="en-US" dirty="0"/>
              <a:t>Defines a slider control for number</a:t>
            </a:r>
          </a:p>
          <a:p>
            <a:endParaRPr lang="en-US" dirty="0"/>
          </a:p>
          <a:p>
            <a:r>
              <a:rPr lang="en-US" dirty="0"/>
              <a:t>Remaining attributes are same as those of number.</a:t>
            </a:r>
          </a:p>
          <a:p>
            <a:endParaRPr lang="en-US" dirty="0"/>
          </a:p>
          <a:p>
            <a:r>
              <a:rPr lang="en-US" dirty="0"/>
              <a:t>If browser does not support this feature, it is rendered as text field.</a:t>
            </a:r>
          </a:p>
          <a:p>
            <a:endParaRPr lang="en-US" dirty="0"/>
          </a:p>
          <a:p>
            <a:r>
              <a:rPr lang="en-US" dirty="0"/>
              <a:t>Added in HTML5.</a:t>
            </a:r>
          </a:p>
          <a:p>
            <a:endParaRPr lang="en-US" dirty="0"/>
          </a:p>
        </p:txBody>
      </p:sp>
      <p:sp>
        <p:nvSpPr>
          <p:cNvPr id="4" name="Content Placeholder 3"/>
          <p:cNvSpPr>
            <a:spLocks noGrp="1"/>
          </p:cNvSpPr>
          <p:nvPr>
            <p:ph sz="half" idx="10"/>
          </p:nvPr>
        </p:nvSpPr>
        <p:spPr/>
        <p:txBody>
          <a:bodyPr/>
          <a:lstStyle/>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3404446"/>
            <a:ext cx="4933950"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152" y="4052518"/>
            <a:ext cx="23622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8674443"/>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dirty="0"/>
              <a:t>Comments in HTML</a:t>
            </a:r>
          </a:p>
        </p:txBody>
      </p:sp>
      <p:sp>
        <p:nvSpPr>
          <p:cNvPr id="19459" name="AutoShape 7" descr="9k="/>
          <p:cNvSpPr>
            <a:spLocks noChangeAspect="1" noChangeArrowheads="1"/>
          </p:cNvSpPr>
          <p:nvPr/>
        </p:nvSpPr>
        <p:spPr bwMode="auto">
          <a:xfrm>
            <a:off x="3524250" y="2338388"/>
            <a:ext cx="2095500"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580" name="Rectangle 3"/>
          <p:cNvSpPr txBox="1">
            <a:spLocks noChangeArrowheads="1"/>
          </p:cNvSpPr>
          <p:nvPr/>
        </p:nvSpPr>
        <p:spPr bwMode="auto">
          <a:xfrm>
            <a:off x="609600" y="990600"/>
            <a:ext cx="8229600" cy="4648200"/>
          </a:xfrm>
          <a:prstGeom prst="rect">
            <a:avLst/>
          </a:prstGeom>
          <a:noFill/>
          <a:ln w="9525">
            <a:noFill/>
            <a:miter lim="800000"/>
            <a:headEnd/>
            <a:tailEnd/>
          </a:ln>
        </p:spPr>
        <p:txBody>
          <a:bodyPr lIns="45720" tIns="45714" rIns="45720" bIns="45714"/>
          <a:lstStyle/>
          <a:p>
            <a:pPr marL="231775" indent="-231775" algn="l" eaLnBrk="1" hangingPunct="1">
              <a:lnSpc>
                <a:spcPts val="1400"/>
              </a:lnSpc>
              <a:spcBef>
                <a:spcPts val="400"/>
              </a:spcBef>
              <a:buClr>
                <a:srgbClr val="355F99"/>
              </a:buClr>
              <a:buSzPct val="125000"/>
              <a:buFont typeface="Arial" charset="0"/>
              <a:buChar char="•"/>
              <a:defRPr/>
            </a:pPr>
            <a:r>
              <a:rPr lang="en-US" sz="1600" dirty="0"/>
              <a:t> </a:t>
            </a:r>
            <a:r>
              <a:rPr lang="en-US" sz="1600" dirty="0">
                <a:solidFill>
                  <a:srgbClr val="404040"/>
                </a:solidFill>
                <a:latin typeface="Calibri" pitchFamily="34" charset="0"/>
              </a:rPr>
              <a:t>Code may also contain comments </a:t>
            </a:r>
          </a:p>
          <a:p>
            <a:pPr marL="463550" lvl="1" indent="-230188" algn="l" eaLnBrk="1" hangingPunct="1">
              <a:lnSpc>
                <a:spcPts val="1400"/>
              </a:lnSpc>
              <a:spcBef>
                <a:spcPts val="400"/>
              </a:spcBef>
              <a:buClr>
                <a:srgbClr val="355F99"/>
              </a:buClr>
              <a:buSzPct val="100000"/>
              <a:buFont typeface="Courier New" pitchFamily="49" charset="0"/>
              <a:buChar char="o"/>
              <a:defRPr/>
            </a:pPr>
            <a:r>
              <a:rPr lang="en-US" sz="1400" dirty="0">
                <a:solidFill>
                  <a:srgbClr val="191919"/>
                </a:solidFill>
                <a:latin typeface="Calibri" pitchFamily="34" charset="0"/>
              </a:rPr>
              <a:t>Developer can use them to remember what he /she is doing.</a:t>
            </a:r>
          </a:p>
          <a:p>
            <a:pPr marL="463550" lvl="1" indent="-230188" algn="l" eaLnBrk="1" hangingPunct="1">
              <a:lnSpc>
                <a:spcPts val="1400"/>
              </a:lnSpc>
              <a:spcBef>
                <a:spcPts val="400"/>
              </a:spcBef>
              <a:buClr>
                <a:srgbClr val="355F99"/>
              </a:buClr>
              <a:buSzPct val="100000"/>
              <a:buFont typeface="Courier New" pitchFamily="49" charset="0"/>
              <a:buChar char="o"/>
              <a:defRPr/>
            </a:pPr>
            <a:r>
              <a:rPr lang="en-US" sz="1400" dirty="0">
                <a:solidFill>
                  <a:srgbClr val="191919"/>
                </a:solidFill>
                <a:latin typeface="Calibri" pitchFamily="34" charset="0"/>
              </a:rPr>
              <a:t>Developers can use them to communicate with other developers.</a:t>
            </a:r>
          </a:p>
          <a:p>
            <a:pPr marL="463550" lvl="1" indent="-230188" algn="l" eaLnBrk="1" hangingPunct="1">
              <a:lnSpc>
                <a:spcPts val="1400"/>
              </a:lnSpc>
              <a:spcBef>
                <a:spcPts val="400"/>
              </a:spcBef>
              <a:buClr>
                <a:srgbClr val="355F99"/>
              </a:buClr>
              <a:buSzPct val="100000"/>
              <a:defRPr/>
            </a:pPr>
            <a:endParaRPr lang="en-US" sz="1400" dirty="0">
              <a:solidFill>
                <a:srgbClr val="191919"/>
              </a:solidFill>
              <a:latin typeface="Calibri" pitchFamily="34" charset="0"/>
            </a:endParaRPr>
          </a:p>
          <a:p>
            <a:pPr marL="231775" indent="-231775" algn="l" eaLnBrk="1" hangingPunct="1">
              <a:lnSpc>
                <a:spcPts val="1400"/>
              </a:lnSpc>
              <a:spcBef>
                <a:spcPts val="400"/>
              </a:spcBef>
              <a:buClr>
                <a:srgbClr val="355F99"/>
              </a:buClr>
              <a:buSzPct val="125000"/>
              <a:buFont typeface="Arial" charset="0"/>
              <a:buChar char="•"/>
              <a:defRPr/>
            </a:pPr>
            <a:r>
              <a:rPr lang="en-US" sz="1600" dirty="0">
                <a:solidFill>
                  <a:srgbClr val="404040"/>
                </a:solidFill>
                <a:latin typeface="Calibri" pitchFamily="34" charset="0"/>
              </a:rPr>
              <a:t>Comments aren’t displayed on the browser.</a:t>
            </a:r>
          </a:p>
          <a:p>
            <a:pPr marL="231775" indent="-231775" algn="l" eaLnBrk="1" hangingPunct="1">
              <a:lnSpc>
                <a:spcPts val="1400"/>
              </a:lnSpc>
              <a:spcBef>
                <a:spcPts val="400"/>
              </a:spcBef>
              <a:buClr>
                <a:srgbClr val="355F99"/>
              </a:buClr>
              <a:buSzPct val="125000"/>
              <a:defRPr/>
            </a:pPr>
            <a:endParaRPr lang="en-US" sz="1600" dirty="0">
              <a:solidFill>
                <a:srgbClr val="404040"/>
              </a:solidFill>
              <a:latin typeface="Calibri" pitchFamily="34" charset="0"/>
            </a:endParaRPr>
          </a:p>
          <a:p>
            <a:pPr marL="231775" indent="-231775" algn="l" eaLnBrk="1" hangingPunct="1">
              <a:lnSpc>
                <a:spcPts val="1400"/>
              </a:lnSpc>
              <a:spcBef>
                <a:spcPts val="400"/>
              </a:spcBef>
              <a:buClr>
                <a:srgbClr val="355F99"/>
              </a:buClr>
              <a:buSzPct val="125000"/>
              <a:buFont typeface="Arial" charset="0"/>
              <a:buChar char="•"/>
              <a:defRPr/>
            </a:pPr>
            <a:r>
              <a:rPr lang="en-US" sz="1600" dirty="0">
                <a:solidFill>
                  <a:srgbClr val="404040"/>
                </a:solidFill>
                <a:latin typeface="Calibri" pitchFamily="34" charset="0"/>
              </a:rPr>
              <a:t>The syntax to write a comment</a:t>
            </a:r>
          </a:p>
          <a:p>
            <a:pPr marL="463550" lvl="1" indent="-230188" algn="l" eaLnBrk="1" hangingPunct="1">
              <a:lnSpc>
                <a:spcPts val="1400"/>
              </a:lnSpc>
              <a:spcBef>
                <a:spcPts val="400"/>
              </a:spcBef>
              <a:buClr>
                <a:srgbClr val="355F99"/>
              </a:buClr>
              <a:buSzPct val="100000"/>
              <a:buFont typeface="Courier New" pitchFamily="49" charset="0"/>
              <a:buChar char="o"/>
              <a:defRPr/>
            </a:pPr>
            <a:r>
              <a:rPr lang="en-US" sz="1400" dirty="0">
                <a:solidFill>
                  <a:srgbClr val="191919"/>
                </a:solidFill>
                <a:latin typeface="Calibri" pitchFamily="34" charset="0"/>
              </a:rPr>
              <a:t>“</a:t>
            </a:r>
            <a:r>
              <a:rPr lang="en-US" sz="1400" dirty="0">
                <a:solidFill>
                  <a:schemeClr val="accent1">
                    <a:lumMod val="60000"/>
                    <a:lumOff val="40000"/>
                  </a:schemeClr>
                </a:solidFill>
                <a:latin typeface="Calibri" pitchFamily="34" charset="0"/>
              </a:rPr>
              <a:t>&lt;!--</a:t>
            </a:r>
            <a:r>
              <a:rPr lang="en-US" sz="1400" dirty="0">
                <a:solidFill>
                  <a:srgbClr val="191919"/>
                </a:solidFill>
                <a:latin typeface="Calibri" pitchFamily="34" charset="0"/>
              </a:rPr>
              <a:t>” starts the comment</a:t>
            </a:r>
          </a:p>
          <a:p>
            <a:pPr marL="463550" lvl="1" indent="-230188" algn="l" eaLnBrk="1" hangingPunct="1">
              <a:lnSpc>
                <a:spcPts val="1400"/>
              </a:lnSpc>
              <a:spcBef>
                <a:spcPts val="400"/>
              </a:spcBef>
              <a:buClr>
                <a:srgbClr val="355F99"/>
              </a:buClr>
              <a:buSzPct val="100000"/>
              <a:buFont typeface="Courier New" pitchFamily="49" charset="0"/>
              <a:buChar char="o"/>
              <a:defRPr/>
            </a:pPr>
            <a:r>
              <a:rPr lang="en-US" sz="1400" dirty="0">
                <a:solidFill>
                  <a:srgbClr val="191919"/>
                </a:solidFill>
                <a:latin typeface="Calibri" pitchFamily="34" charset="0"/>
              </a:rPr>
              <a:t>“</a:t>
            </a:r>
            <a:r>
              <a:rPr lang="en-US" sz="1400" dirty="0">
                <a:solidFill>
                  <a:schemeClr val="accent1">
                    <a:lumMod val="60000"/>
                    <a:lumOff val="40000"/>
                  </a:schemeClr>
                </a:solidFill>
                <a:latin typeface="Calibri" pitchFamily="34" charset="0"/>
              </a:rPr>
              <a:t>--&gt;</a:t>
            </a:r>
            <a:r>
              <a:rPr lang="en-US" sz="1400" dirty="0">
                <a:solidFill>
                  <a:srgbClr val="191919"/>
                </a:solidFill>
                <a:latin typeface="Calibri" pitchFamily="34" charset="0"/>
              </a:rPr>
              <a:t>” ends the comment.</a:t>
            </a:r>
          </a:p>
          <a:p>
            <a:pPr marL="463550" lvl="1" indent="-230188" algn="l" eaLnBrk="1" hangingPunct="1">
              <a:lnSpc>
                <a:spcPts val="1400"/>
              </a:lnSpc>
              <a:spcBef>
                <a:spcPts val="400"/>
              </a:spcBef>
              <a:buClr>
                <a:srgbClr val="355F99"/>
              </a:buClr>
              <a:buSzPct val="100000"/>
              <a:buFont typeface="Courier New" pitchFamily="49" charset="0"/>
              <a:buChar char="o"/>
              <a:defRPr/>
            </a:pPr>
            <a:r>
              <a:rPr lang="en-US" sz="1400" dirty="0">
                <a:solidFill>
                  <a:srgbClr val="191919"/>
                </a:solidFill>
                <a:latin typeface="Calibri" pitchFamily="34" charset="0"/>
              </a:rPr>
              <a:t>Contains some </a:t>
            </a:r>
            <a:r>
              <a:rPr lang="en-US" sz="1400" dirty="0">
                <a:solidFill>
                  <a:schemeClr val="accent1">
                    <a:lumMod val="60000"/>
                    <a:lumOff val="40000"/>
                  </a:schemeClr>
                </a:solidFill>
                <a:latin typeface="Calibri" pitchFamily="34" charset="0"/>
              </a:rPr>
              <a:t>text</a:t>
            </a:r>
            <a:r>
              <a:rPr lang="en-US" sz="1400" dirty="0">
                <a:solidFill>
                  <a:srgbClr val="191919"/>
                </a:solidFill>
                <a:latin typeface="Calibri" pitchFamily="34" charset="0"/>
              </a:rPr>
              <a:t> between the start and the end syntax.</a:t>
            </a:r>
          </a:p>
          <a:p>
            <a:pPr marL="463550" lvl="1" indent="-230188" algn="l" eaLnBrk="1" hangingPunct="1">
              <a:lnSpc>
                <a:spcPts val="1400"/>
              </a:lnSpc>
              <a:spcBef>
                <a:spcPts val="400"/>
              </a:spcBef>
              <a:buClr>
                <a:srgbClr val="355F99"/>
              </a:buClr>
              <a:buSzPct val="100000"/>
              <a:defRPr/>
            </a:pPr>
            <a:endParaRPr lang="en-US" sz="1400" dirty="0">
              <a:solidFill>
                <a:srgbClr val="404040"/>
              </a:solidFill>
              <a:latin typeface="Calibri" pitchFamily="34" charset="0"/>
            </a:endParaRPr>
          </a:p>
          <a:p>
            <a:pPr marL="231775" indent="-231775" algn="l" eaLnBrk="1" hangingPunct="1">
              <a:lnSpc>
                <a:spcPts val="1400"/>
              </a:lnSpc>
              <a:spcBef>
                <a:spcPts val="400"/>
              </a:spcBef>
              <a:buClr>
                <a:srgbClr val="355F99"/>
              </a:buClr>
              <a:buSzPct val="125000"/>
              <a:buFont typeface="Arial" charset="0"/>
              <a:buChar char="•"/>
              <a:defRPr/>
            </a:pPr>
            <a:endParaRPr lang="en-US" sz="1600" dirty="0">
              <a:solidFill>
                <a:srgbClr val="404040"/>
              </a:solidFill>
              <a:latin typeface="Calibri" pitchFamily="34" charset="0"/>
            </a:endParaRPr>
          </a:p>
          <a:p>
            <a:pPr marL="231775" indent="-231775" algn="l" eaLnBrk="1" hangingPunct="1">
              <a:lnSpc>
                <a:spcPts val="1400"/>
              </a:lnSpc>
              <a:spcBef>
                <a:spcPts val="400"/>
              </a:spcBef>
              <a:buClr>
                <a:srgbClr val="355F99"/>
              </a:buClr>
              <a:buSzPct val="125000"/>
              <a:buFont typeface="Arial" charset="0"/>
              <a:buChar char="•"/>
              <a:defRPr/>
            </a:pPr>
            <a:endParaRPr lang="en-US" sz="1600" dirty="0">
              <a:solidFill>
                <a:srgbClr val="404040"/>
              </a:solidFill>
              <a:latin typeface="Calibri" pitchFamily="34" charset="0"/>
            </a:endParaRPr>
          </a:p>
          <a:p>
            <a:pPr marL="231775" indent="-231775" algn="l" eaLnBrk="1" hangingPunct="1">
              <a:lnSpc>
                <a:spcPts val="1400"/>
              </a:lnSpc>
              <a:spcBef>
                <a:spcPts val="400"/>
              </a:spcBef>
              <a:buClr>
                <a:srgbClr val="355F99"/>
              </a:buClr>
              <a:buSzPct val="125000"/>
              <a:buFont typeface="Arial" charset="0"/>
              <a:buChar char="•"/>
              <a:defRPr/>
            </a:pPr>
            <a:endParaRPr lang="en-US" sz="1600" dirty="0">
              <a:solidFill>
                <a:srgbClr val="404040"/>
              </a:solidFill>
              <a:latin typeface="Calibri" pitchFamily="34" charset="0"/>
            </a:endParaRPr>
          </a:p>
          <a:p>
            <a:pPr marL="231775" indent="-231775" algn="l" eaLnBrk="1" hangingPunct="1">
              <a:lnSpc>
                <a:spcPts val="1400"/>
              </a:lnSpc>
              <a:spcBef>
                <a:spcPts val="400"/>
              </a:spcBef>
              <a:buClr>
                <a:srgbClr val="355F99"/>
              </a:buClr>
              <a:buSzPct val="125000"/>
              <a:buFont typeface="Arial" charset="0"/>
              <a:buChar char="•"/>
              <a:defRPr/>
            </a:pPr>
            <a:endParaRPr lang="en-US" sz="1600" dirty="0">
              <a:solidFill>
                <a:srgbClr val="404040"/>
              </a:solidFill>
              <a:latin typeface="Calibri" pitchFamily="34" charset="0"/>
            </a:endParaRPr>
          </a:p>
        </p:txBody>
      </p:sp>
      <p:sp>
        <p:nvSpPr>
          <p:cNvPr id="19461" name="AutoShape 5"/>
          <p:cNvSpPr>
            <a:spLocks noChangeArrowheads="1"/>
          </p:cNvSpPr>
          <p:nvPr/>
        </p:nvSpPr>
        <p:spPr bwMode="auto">
          <a:xfrm>
            <a:off x="1120775" y="3356992"/>
            <a:ext cx="3257550" cy="1843087"/>
          </a:xfrm>
          <a:prstGeom prst="roundRect">
            <a:avLst>
              <a:gd name="adj" fmla="val 16667"/>
            </a:avLst>
          </a:prstGeom>
          <a:gradFill rotWithShape="1">
            <a:gsLst>
              <a:gs pos="0">
                <a:srgbClr val="FFFFC9"/>
              </a:gs>
              <a:gs pos="100000">
                <a:srgbClr val="FFFFFF"/>
              </a:gs>
            </a:gsLst>
            <a:lin ang="2700000" scaled="1"/>
          </a:gradFill>
          <a:ln w="3175">
            <a:solidFill>
              <a:srgbClr val="FFDA65"/>
            </a:solidFill>
            <a:round/>
            <a:headEnd/>
            <a:tailEnd/>
          </a:ln>
        </p:spPr>
        <p:txBody>
          <a:bodyPr lIns="91429" tIns="45714" rIns="91429" bIns="45714"/>
          <a:lstStyle/>
          <a:p>
            <a:pPr algn="l">
              <a:lnSpc>
                <a:spcPct val="120000"/>
              </a:lnSpc>
              <a:spcBef>
                <a:spcPct val="20000"/>
              </a:spcBef>
              <a:buClr>
                <a:schemeClr val="accent1"/>
              </a:buClr>
            </a:pPr>
            <a:r>
              <a:rPr lang="en-US" sz="1200" dirty="0">
                <a:solidFill>
                  <a:srgbClr val="4D4D4D"/>
                </a:solidFill>
                <a:latin typeface="Georgia" pitchFamily="18" charset="0"/>
              </a:rPr>
              <a:t> &lt;body&gt;</a:t>
            </a:r>
          </a:p>
          <a:p>
            <a:pPr algn="l">
              <a:lnSpc>
                <a:spcPct val="120000"/>
              </a:lnSpc>
              <a:spcBef>
                <a:spcPct val="20000"/>
              </a:spcBef>
              <a:buClr>
                <a:schemeClr val="accent1"/>
              </a:buClr>
            </a:pPr>
            <a:r>
              <a:rPr lang="en-US" sz="1200" dirty="0">
                <a:solidFill>
                  <a:srgbClr val="00B0F0"/>
                </a:solidFill>
                <a:latin typeface="Georgia" pitchFamily="18" charset="0"/>
              </a:rPr>
              <a:t>    </a:t>
            </a:r>
            <a:r>
              <a:rPr lang="en-US" sz="1200" dirty="0">
                <a:solidFill>
                  <a:srgbClr val="191919"/>
                </a:solidFill>
                <a:latin typeface="Georgia" pitchFamily="18" charset="0"/>
              </a:rPr>
              <a:t>&lt;</a:t>
            </a:r>
            <a:r>
              <a:rPr lang="en-US" sz="1200" dirty="0" err="1">
                <a:solidFill>
                  <a:srgbClr val="191919"/>
                </a:solidFill>
                <a:latin typeface="Georgia" pitchFamily="18" charset="0"/>
              </a:rPr>
              <a:t>hr</a:t>
            </a:r>
            <a:r>
              <a:rPr lang="en-US" sz="1200" dirty="0">
                <a:solidFill>
                  <a:srgbClr val="191919"/>
                </a:solidFill>
                <a:latin typeface="Georgia" pitchFamily="18" charset="0"/>
              </a:rPr>
              <a:t> width="50%" &gt;</a:t>
            </a:r>
          </a:p>
          <a:p>
            <a:pPr algn="l">
              <a:lnSpc>
                <a:spcPct val="120000"/>
              </a:lnSpc>
              <a:spcBef>
                <a:spcPct val="20000"/>
              </a:spcBef>
              <a:buClr>
                <a:schemeClr val="accent1"/>
              </a:buClr>
            </a:pPr>
            <a:r>
              <a:rPr lang="en-US" sz="1200" dirty="0">
                <a:solidFill>
                  <a:srgbClr val="00B0F0"/>
                </a:solidFill>
                <a:latin typeface="Georgia" pitchFamily="18" charset="0"/>
              </a:rPr>
              <a:t>&lt;!– This comment won’t be shown on the browser --&gt;</a:t>
            </a:r>
          </a:p>
          <a:p>
            <a:pPr algn="l">
              <a:lnSpc>
                <a:spcPct val="120000"/>
              </a:lnSpc>
              <a:spcBef>
                <a:spcPct val="20000"/>
              </a:spcBef>
              <a:buClr>
                <a:schemeClr val="accent1"/>
              </a:buClr>
            </a:pPr>
            <a:r>
              <a:rPr lang="en-US" sz="1200" dirty="0">
                <a:solidFill>
                  <a:srgbClr val="5302AC"/>
                </a:solidFill>
                <a:latin typeface="Georgia" pitchFamily="18" charset="0"/>
              </a:rPr>
              <a:t>   </a:t>
            </a:r>
            <a:r>
              <a:rPr lang="en-US" sz="1200" dirty="0">
                <a:solidFill>
                  <a:srgbClr val="191919"/>
                </a:solidFill>
                <a:latin typeface="Georgia" pitchFamily="18" charset="0"/>
              </a:rPr>
              <a:t>&lt;p&gt; &lt;b&gt;  &lt;i&gt;Paragraph1&lt;/i&gt;&lt;/b&gt; &lt;/p&gt;</a:t>
            </a:r>
          </a:p>
          <a:p>
            <a:pPr algn="l">
              <a:lnSpc>
                <a:spcPct val="120000"/>
              </a:lnSpc>
              <a:spcBef>
                <a:spcPct val="20000"/>
              </a:spcBef>
              <a:buClr>
                <a:schemeClr val="accent1"/>
              </a:buClr>
            </a:pPr>
            <a:r>
              <a:rPr lang="en-US" sz="1200" dirty="0">
                <a:solidFill>
                  <a:srgbClr val="191919"/>
                </a:solidFill>
                <a:latin typeface="Georgia" pitchFamily="18" charset="0"/>
              </a:rPr>
              <a:t>   &lt;</a:t>
            </a:r>
            <a:r>
              <a:rPr lang="en-US" sz="1200" dirty="0" err="1">
                <a:solidFill>
                  <a:srgbClr val="191919"/>
                </a:solidFill>
                <a:latin typeface="Georgia" pitchFamily="18" charset="0"/>
              </a:rPr>
              <a:t>hr</a:t>
            </a:r>
            <a:r>
              <a:rPr lang="en-US" sz="1200" dirty="0">
                <a:solidFill>
                  <a:srgbClr val="191919"/>
                </a:solidFill>
                <a:latin typeface="Georgia" pitchFamily="18" charset="0"/>
              </a:rPr>
              <a:t> &gt;</a:t>
            </a:r>
          </a:p>
          <a:p>
            <a:pPr algn="l">
              <a:lnSpc>
                <a:spcPct val="120000"/>
              </a:lnSpc>
              <a:spcBef>
                <a:spcPct val="20000"/>
              </a:spcBef>
              <a:buClr>
                <a:schemeClr val="accent1"/>
              </a:buClr>
            </a:pPr>
            <a:r>
              <a:rPr lang="en-US" sz="1200" dirty="0">
                <a:solidFill>
                  <a:srgbClr val="191919"/>
                </a:solidFill>
                <a:latin typeface="Georgia" pitchFamily="18" charset="0"/>
              </a:rPr>
              <a:t>&lt;/body&gt;</a:t>
            </a:r>
          </a:p>
        </p:txBody>
      </p:sp>
      <p:pic>
        <p:nvPicPr>
          <p:cNvPr id="1946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9375" y="3345656"/>
            <a:ext cx="345122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9463" name="Picture 16" descr="ANd9GcSXQucTWCqKjWK-Bhi9mmVpSqMcZeJFYsTOlfpjhG2wjYk4lN5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8575" y="914400"/>
            <a:ext cx="26130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3055616"/>
      </p:ext>
    </p:extLst>
  </p:cSld>
  <p:clrMapOvr>
    <a:masterClrMapping/>
  </p:clrMapOvr>
  <p:transition>
    <p:fade thruBlk="1"/>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a:t>
            </a:r>
          </a:p>
        </p:txBody>
      </p:sp>
      <p:sp>
        <p:nvSpPr>
          <p:cNvPr id="3" name="Content Placeholder 2"/>
          <p:cNvSpPr>
            <a:spLocks noGrp="1"/>
          </p:cNvSpPr>
          <p:nvPr>
            <p:ph sz="half" idx="1"/>
          </p:nvPr>
        </p:nvSpPr>
        <p:spPr/>
        <p:txBody>
          <a:bodyPr/>
          <a:lstStyle/>
          <a:p>
            <a:r>
              <a:rPr lang="en-US" dirty="0"/>
              <a:t>Defines a date picker</a:t>
            </a:r>
          </a:p>
          <a:p>
            <a:endParaRPr lang="en-US" dirty="0"/>
          </a:p>
          <a:p>
            <a:r>
              <a:rPr lang="en-US" dirty="0"/>
              <a:t>Other date types like </a:t>
            </a:r>
            <a:r>
              <a:rPr lang="en-US" dirty="0" err="1"/>
              <a:t>datetime</a:t>
            </a:r>
            <a:r>
              <a:rPr lang="en-US" dirty="0"/>
              <a:t>, </a:t>
            </a:r>
            <a:r>
              <a:rPr lang="en-US" dirty="0" err="1"/>
              <a:t>datetime</a:t>
            </a:r>
            <a:r>
              <a:rPr lang="en-US" dirty="0"/>
              <a:t>-local, month, week and time are also supported</a:t>
            </a:r>
          </a:p>
          <a:p>
            <a:endParaRPr lang="en-US" dirty="0"/>
          </a:p>
          <a:p>
            <a:r>
              <a:rPr lang="en-US" dirty="0"/>
              <a:t>Rendered as text field if not supported by browser.</a:t>
            </a:r>
          </a:p>
          <a:p>
            <a:endParaRPr lang="en-US" dirty="0"/>
          </a:p>
          <a:p>
            <a:r>
              <a:rPr lang="en-US" dirty="0"/>
              <a:t>Added in HTML5.</a:t>
            </a:r>
          </a:p>
          <a:p>
            <a:endParaRPr lang="en-US" dirty="0"/>
          </a:p>
        </p:txBody>
      </p:sp>
      <p:sp>
        <p:nvSpPr>
          <p:cNvPr id="4" name="Content Placeholder 3"/>
          <p:cNvSpPr>
            <a:spLocks noGrp="1"/>
          </p:cNvSpPr>
          <p:nvPr>
            <p:ph sz="half" idx="10"/>
          </p:nvPr>
        </p:nvSpPr>
        <p:spPr/>
        <p:txBody>
          <a:bodyPr/>
          <a:lstStyle/>
          <a:p>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2285975"/>
            <a:ext cx="3209925"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3292971"/>
            <a:ext cx="4896544"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0457175"/>
      </p:ext>
    </p:extLst>
  </p:cSld>
  <p:clrMapOvr>
    <a:masterClrMapping/>
  </p:clrMapOvr>
  <p:transition>
    <p:fade thruBlk="1"/>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color</a:t>
            </a:r>
          </a:p>
        </p:txBody>
      </p:sp>
      <p:sp>
        <p:nvSpPr>
          <p:cNvPr id="3" name="Content Placeholder 2"/>
          <p:cNvSpPr>
            <a:spLocks noGrp="1"/>
          </p:cNvSpPr>
          <p:nvPr>
            <p:ph sz="half" idx="1"/>
          </p:nvPr>
        </p:nvSpPr>
        <p:spPr/>
        <p:txBody>
          <a:bodyPr/>
          <a:lstStyle/>
          <a:p>
            <a:r>
              <a:rPr lang="en-US" dirty="0"/>
              <a:t>Defines the color picker.</a:t>
            </a:r>
          </a:p>
          <a:p>
            <a:endParaRPr lang="en-US" dirty="0"/>
          </a:p>
          <a:p>
            <a:r>
              <a:rPr lang="en-US" dirty="0"/>
              <a:t>Added in HTML5.</a:t>
            </a:r>
          </a:p>
          <a:p>
            <a:endParaRPr lang="en-US" dirty="0"/>
          </a:p>
        </p:txBody>
      </p:sp>
      <p:sp>
        <p:nvSpPr>
          <p:cNvPr id="4" name="Content Placeholder 3"/>
          <p:cNvSpPr>
            <a:spLocks noGrp="1"/>
          </p:cNvSpPr>
          <p:nvPr>
            <p:ph sz="half" idx="10"/>
          </p:nvPr>
        </p:nvSpPr>
        <p:spPr/>
        <p:txBody>
          <a:bodyPr/>
          <a:lstStyle/>
          <a:p>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496" y="1625508"/>
            <a:ext cx="4824536"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6467" y="2420888"/>
            <a:ext cx="5305425"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0368828"/>
      </p:ext>
    </p:extLst>
  </p:cSld>
  <p:clrMapOvr>
    <a:masterClrMapping/>
  </p:clrMapOvr>
  <p:transition>
    <p:fade thruBlk="1"/>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dirty="0"/>
              <a:t>submit button</a:t>
            </a:r>
          </a:p>
        </p:txBody>
      </p:sp>
      <p:sp>
        <p:nvSpPr>
          <p:cNvPr id="61443" name="Rectangle 4"/>
          <p:cNvSpPr>
            <a:spLocks noGrp="1" noChangeArrowheads="1"/>
          </p:cNvSpPr>
          <p:nvPr>
            <p:ph sz="half" idx="1"/>
          </p:nvPr>
        </p:nvSpPr>
        <p:spPr/>
        <p:txBody>
          <a:bodyPr/>
          <a:lstStyle/>
          <a:p>
            <a:pPr algn="just" eaLnBrk="1" hangingPunct="1">
              <a:lnSpc>
                <a:spcPct val="100000"/>
              </a:lnSpc>
              <a:spcAft>
                <a:spcPct val="0"/>
              </a:spcAft>
              <a:buFont typeface="Arial" charset="0"/>
              <a:buChar char="•"/>
              <a:defRPr/>
            </a:pPr>
            <a:r>
              <a:rPr kern="1200">
                <a:solidFill>
                  <a:srgbClr val="404040"/>
                </a:solidFill>
                <a:ea typeface="ＭＳ Ｐゴシック" pitchFamily="34" charset="-128"/>
              </a:rPr>
              <a:t>Submit button is used to submit a form and send data from browser to a server. </a:t>
            </a:r>
          </a:p>
        </p:txBody>
      </p:sp>
      <p:pic>
        <p:nvPicPr>
          <p:cNvPr id="55300" name="Picture 7" descr="client-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2362200"/>
            <a:ext cx="310515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AutoShape 8"/>
          <p:cNvSpPr>
            <a:spLocks noChangeArrowheads="1"/>
          </p:cNvSpPr>
          <p:nvPr/>
        </p:nvSpPr>
        <p:spPr bwMode="auto">
          <a:xfrm>
            <a:off x="762000" y="2057400"/>
            <a:ext cx="4876800" cy="2133600"/>
          </a:xfrm>
          <a:prstGeom prst="roundRect">
            <a:avLst>
              <a:gd name="adj" fmla="val 16667"/>
            </a:avLst>
          </a:prstGeom>
          <a:gradFill rotWithShape="1">
            <a:gsLst>
              <a:gs pos="0">
                <a:srgbClr val="FFFFC9"/>
              </a:gs>
              <a:gs pos="100000">
                <a:srgbClr val="FFFFFF"/>
              </a:gs>
            </a:gsLst>
            <a:lin ang="2700000" scaled="1"/>
          </a:gradFill>
          <a:ln w="3175">
            <a:solidFill>
              <a:srgbClr val="FFDA65"/>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4" rIns="91429" bIns="45714"/>
          <a:lstStyle/>
          <a:p>
            <a:pPr algn="l">
              <a:lnSpc>
                <a:spcPct val="120000"/>
              </a:lnSpc>
              <a:spcBef>
                <a:spcPct val="20000"/>
              </a:spcBef>
              <a:buClr>
                <a:schemeClr val="accent1"/>
              </a:buClr>
              <a:buFont typeface="Wingdings" pitchFamily="2" charset="2"/>
              <a:buNone/>
            </a:pPr>
            <a:r>
              <a:rPr lang="en-US" sz="1400">
                <a:solidFill>
                  <a:srgbClr val="000000"/>
                </a:solidFill>
                <a:latin typeface="Georgia" pitchFamily="18" charset="0"/>
              </a:rPr>
              <a:t>&lt;form&gt;</a:t>
            </a:r>
          </a:p>
          <a:p>
            <a:pPr algn="l">
              <a:lnSpc>
                <a:spcPct val="120000"/>
              </a:lnSpc>
              <a:spcBef>
                <a:spcPct val="20000"/>
              </a:spcBef>
              <a:buClr>
                <a:schemeClr val="accent1"/>
              </a:buClr>
              <a:buFont typeface="Wingdings" pitchFamily="2" charset="2"/>
              <a:buNone/>
            </a:pPr>
            <a:r>
              <a:rPr lang="en-US" sz="1400">
                <a:solidFill>
                  <a:srgbClr val="000000"/>
                </a:solidFill>
                <a:latin typeface="Georgia" pitchFamily="18" charset="0"/>
              </a:rPr>
              <a:t>User name: &lt;input type="text" name="username" /&gt;&lt;br /&gt;&lt;br /&gt;</a:t>
            </a:r>
          </a:p>
          <a:p>
            <a:pPr algn="l">
              <a:lnSpc>
                <a:spcPct val="120000"/>
              </a:lnSpc>
              <a:spcBef>
                <a:spcPct val="20000"/>
              </a:spcBef>
              <a:buClr>
                <a:schemeClr val="accent1"/>
              </a:buClr>
              <a:buFont typeface="Wingdings" pitchFamily="2" charset="2"/>
              <a:buNone/>
            </a:pPr>
            <a:r>
              <a:rPr lang="en-US" sz="1400">
                <a:solidFill>
                  <a:srgbClr val="000000"/>
                </a:solidFill>
                <a:latin typeface="Georgia" pitchFamily="18" charset="0"/>
              </a:rPr>
              <a:t>Password:&lt;input type="password" name="pwd" /&gt;&lt;br&gt;&lt;br /&gt;</a:t>
            </a:r>
          </a:p>
          <a:p>
            <a:pPr algn="l">
              <a:lnSpc>
                <a:spcPct val="120000"/>
              </a:lnSpc>
              <a:spcBef>
                <a:spcPct val="20000"/>
              </a:spcBef>
              <a:buClr>
                <a:schemeClr val="accent1"/>
              </a:buClr>
              <a:buFont typeface="Wingdings" pitchFamily="2" charset="2"/>
              <a:buNone/>
            </a:pPr>
            <a:r>
              <a:rPr lang="en-US" sz="1400">
                <a:solidFill>
                  <a:srgbClr val="000000"/>
                </a:solidFill>
                <a:latin typeface="Georgia" pitchFamily="18" charset="0"/>
              </a:rPr>
              <a:t>&lt;input type="submit" value="Submit" /&gt;</a:t>
            </a:r>
          </a:p>
          <a:p>
            <a:pPr algn="l">
              <a:lnSpc>
                <a:spcPct val="120000"/>
              </a:lnSpc>
              <a:spcBef>
                <a:spcPct val="20000"/>
              </a:spcBef>
              <a:buClr>
                <a:schemeClr val="accent1"/>
              </a:buClr>
              <a:buFont typeface="Wingdings" pitchFamily="2" charset="2"/>
              <a:buNone/>
            </a:pPr>
            <a:r>
              <a:rPr lang="en-US" sz="1400">
                <a:solidFill>
                  <a:srgbClr val="000000"/>
                </a:solidFill>
                <a:latin typeface="Georgia" pitchFamily="18" charset="0"/>
              </a:rPr>
              <a:t>&lt;/form&gt;</a:t>
            </a:r>
          </a:p>
        </p:txBody>
      </p:sp>
      <p:pic>
        <p:nvPicPr>
          <p:cNvPr id="55302" name="Picture 10" descr="SNAGHTML5dda2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1850" y="4359275"/>
            <a:ext cx="2965450" cy="202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3353276"/>
      </p:ext>
    </p:extLst>
  </p:cSld>
  <p:clrMapOvr>
    <a:masterClrMapping/>
  </p:clrMapOvr>
  <p:transition>
    <p:fade thruBlk="1"/>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t> How HTML Forms Work</a:t>
            </a:r>
          </a:p>
        </p:txBody>
      </p:sp>
      <p:sp>
        <p:nvSpPr>
          <p:cNvPr id="62467" name="Rectangle 4"/>
          <p:cNvSpPr>
            <a:spLocks noGrp="1" noChangeArrowheads="1"/>
          </p:cNvSpPr>
          <p:nvPr>
            <p:ph sz="half" idx="1"/>
          </p:nvPr>
        </p:nvSpPr>
        <p:spPr/>
        <p:txBody>
          <a:bodyPr/>
          <a:lstStyle/>
          <a:p>
            <a:pPr algn="just" eaLnBrk="1" hangingPunct="1">
              <a:lnSpc>
                <a:spcPct val="100000"/>
              </a:lnSpc>
              <a:spcAft>
                <a:spcPct val="0"/>
              </a:spcAft>
              <a:buFont typeface="Arial" charset="0"/>
              <a:buChar char="•"/>
              <a:defRPr/>
            </a:pPr>
            <a:r>
              <a:rPr kern="1200">
                <a:solidFill>
                  <a:srgbClr val="404040"/>
                </a:solidFill>
                <a:ea typeface="ＭＳ Ｐゴシック" pitchFamily="34" charset="-128"/>
              </a:rPr>
              <a:t>When a form is submitted, input fields in the form are passed to the server as key value pair. </a:t>
            </a:r>
          </a:p>
          <a:p>
            <a:pPr algn="just" eaLnBrk="1" hangingPunct="1">
              <a:lnSpc>
                <a:spcPct val="100000"/>
              </a:lnSpc>
              <a:spcAft>
                <a:spcPct val="0"/>
              </a:spcAft>
              <a:buFont typeface="Arial" charset="0"/>
              <a:buChar char="•"/>
              <a:defRPr/>
            </a:pPr>
            <a:endParaRPr kern="1200">
              <a:solidFill>
                <a:srgbClr val="404040"/>
              </a:solidFill>
              <a:ea typeface="ＭＳ Ｐゴシック" pitchFamily="34" charset="-128"/>
            </a:endParaRPr>
          </a:p>
          <a:p>
            <a:pPr algn="just" eaLnBrk="1" hangingPunct="1">
              <a:lnSpc>
                <a:spcPct val="100000"/>
              </a:lnSpc>
              <a:spcAft>
                <a:spcPct val="0"/>
              </a:spcAft>
              <a:buFont typeface="Arial" charset="0"/>
              <a:buChar char="•"/>
              <a:defRPr/>
            </a:pPr>
            <a:r>
              <a:rPr kern="1200">
                <a:solidFill>
                  <a:srgbClr val="404040"/>
                </a:solidFill>
                <a:ea typeface="ＭＳ Ｐゴシック" pitchFamily="34" charset="-128"/>
              </a:rPr>
              <a:t>The user submits a form. The data is sent to the server</a:t>
            </a:r>
          </a:p>
          <a:p>
            <a:pPr algn="just" eaLnBrk="1" hangingPunct="1">
              <a:lnSpc>
                <a:spcPct val="100000"/>
              </a:lnSpc>
              <a:spcAft>
                <a:spcPct val="0"/>
              </a:spcAft>
              <a:buFont typeface="Arial" charset="0"/>
              <a:buChar char="•"/>
              <a:defRPr/>
            </a:pPr>
            <a:endParaRPr kern="1200">
              <a:solidFill>
                <a:srgbClr val="404040"/>
              </a:solidFill>
              <a:ea typeface="ＭＳ Ｐゴシック" pitchFamily="34" charset="-128"/>
            </a:endParaRPr>
          </a:p>
          <a:p>
            <a:pPr algn="just" eaLnBrk="1" hangingPunct="1">
              <a:lnSpc>
                <a:spcPct val="100000"/>
              </a:lnSpc>
              <a:spcAft>
                <a:spcPct val="0"/>
              </a:spcAft>
              <a:buFont typeface="Arial" charset="0"/>
              <a:buChar char="•"/>
              <a:defRPr/>
            </a:pPr>
            <a:r>
              <a:rPr kern="1200">
                <a:solidFill>
                  <a:srgbClr val="404040"/>
                </a:solidFill>
                <a:ea typeface="ＭＳ Ｐゴシック" pitchFamily="34" charset="-128"/>
              </a:rPr>
              <a:t>Data is processed at the server</a:t>
            </a:r>
          </a:p>
          <a:p>
            <a:pPr algn="just" eaLnBrk="1" hangingPunct="1">
              <a:lnSpc>
                <a:spcPct val="100000"/>
              </a:lnSpc>
              <a:spcAft>
                <a:spcPct val="0"/>
              </a:spcAft>
              <a:buFont typeface="Arial" charset="0"/>
              <a:buChar char="•"/>
              <a:defRPr/>
            </a:pPr>
            <a:endParaRPr kern="1200">
              <a:solidFill>
                <a:srgbClr val="404040"/>
              </a:solidFill>
              <a:ea typeface="ＭＳ Ｐゴシック" pitchFamily="34" charset="-128"/>
            </a:endParaRPr>
          </a:p>
          <a:p>
            <a:pPr algn="just" eaLnBrk="1" hangingPunct="1">
              <a:lnSpc>
                <a:spcPct val="100000"/>
              </a:lnSpc>
              <a:spcAft>
                <a:spcPct val="0"/>
              </a:spcAft>
              <a:buFont typeface="Arial" charset="0"/>
              <a:buChar char="•"/>
              <a:defRPr/>
            </a:pPr>
            <a:r>
              <a:rPr kern="1200">
                <a:solidFill>
                  <a:srgbClr val="404040"/>
                </a:solidFill>
                <a:ea typeface="ＭＳ Ｐゴシック" pitchFamily="34" charset="-128"/>
              </a:rPr>
              <a:t>Server returns the result of data processing and result is displayed as Html page.</a:t>
            </a:r>
          </a:p>
        </p:txBody>
      </p:sp>
      <p:pic>
        <p:nvPicPr>
          <p:cNvPr id="56324" name="Picture 9" descr="Client%20Server%20commun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676400"/>
            <a:ext cx="35814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8968595"/>
      </p:ext>
    </p:extLst>
  </p:cSld>
  <p:clrMapOvr>
    <a:masterClrMapping/>
  </p:clrMapOvr>
  <p:transition>
    <p:fade thruBlk="1"/>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dirty="0"/>
              <a:t>Action and Method Attributes</a:t>
            </a:r>
          </a:p>
        </p:txBody>
      </p:sp>
      <p:sp>
        <p:nvSpPr>
          <p:cNvPr id="57347" name="Rectangle 4"/>
          <p:cNvSpPr>
            <a:spLocks noGrp="1" noChangeArrowheads="1"/>
          </p:cNvSpPr>
          <p:nvPr>
            <p:ph sz="half" idx="1"/>
          </p:nvPr>
        </p:nvSpPr>
        <p:spPr>
          <a:xfrm>
            <a:off x="530225" y="987425"/>
            <a:ext cx="4354513" cy="4648200"/>
          </a:xfrm>
        </p:spPr>
        <p:txBody>
          <a:bodyPr/>
          <a:lstStyle/>
          <a:p>
            <a:pPr algn="just" eaLnBrk="1" hangingPunct="1">
              <a:lnSpc>
                <a:spcPct val="100000"/>
              </a:lnSpc>
              <a:spcAft>
                <a:spcPct val="0"/>
              </a:spcAft>
              <a:buFont typeface="Arial" charset="0"/>
              <a:buChar char="•"/>
              <a:defRPr/>
            </a:pPr>
            <a:r>
              <a:rPr kern="1200" dirty="0">
                <a:solidFill>
                  <a:srgbClr val="404040"/>
                </a:solidFill>
                <a:ea typeface="ＭＳ Ｐゴシック" pitchFamily="34" charset="-128"/>
              </a:rPr>
              <a:t>Form has two important attributes which facilitates communication with server</a:t>
            </a:r>
          </a:p>
          <a:p>
            <a:pPr lvl="1" algn="just" eaLnBrk="1" hangingPunct="1">
              <a:spcAft>
                <a:spcPct val="0"/>
              </a:spcAft>
              <a:buFont typeface="Arial" charset="0"/>
              <a:buChar char="o"/>
              <a:defRPr/>
            </a:pPr>
            <a:r>
              <a:rPr dirty="0"/>
              <a:t>Action</a:t>
            </a:r>
          </a:p>
          <a:p>
            <a:pPr lvl="1" algn="just" eaLnBrk="1" hangingPunct="1">
              <a:spcAft>
                <a:spcPct val="0"/>
              </a:spcAft>
              <a:buFont typeface="Arial" charset="0"/>
              <a:buChar char="o"/>
              <a:defRPr/>
            </a:pPr>
            <a:r>
              <a:rPr dirty="0"/>
              <a:t>Method</a:t>
            </a:r>
          </a:p>
          <a:p>
            <a:pPr algn="just" eaLnBrk="1" hangingPunct="1">
              <a:spcAft>
                <a:spcPct val="0"/>
              </a:spcAft>
              <a:buFont typeface="Arial" charset="0"/>
              <a:buChar char="•"/>
              <a:defRPr/>
            </a:pPr>
            <a:endParaRPr kern="1200" dirty="0">
              <a:solidFill>
                <a:srgbClr val="404040"/>
              </a:solidFill>
              <a:ea typeface="ＭＳ Ｐゴシック" pitchFamily="34" charset="-128"/>
            </a:endParaRPr>
          </a:p>
          <a:p>
            <a:pPr algn="just" eaLnBrk="1" hangingPunct="1">
              <a:lnSpc>
                <a:spcPct val="100000"/>
              </a:lnSpc>
              <a:spcAft>
                <a:spcPct val="0"/>
              </a:spcAft>
              <a:buFont typeface="Arial" charset="0"/>
              <a:buChar char="•"/>
              <a:defRPr/>
            </a:pPr>
            <a:r>
              <a:rPr kern="1200" dirty="0">
                <a:solidFill>
                  <a:srgbClr val="404040"/>
                </a:solidFill>
                <a:ea typeface="ＭＳ Ｐゴシック" pitchFamily="34" charset="-128"/>
              </a:rPr>
              <a:t>Action attribute specifies the </a:t>
            </a:r>
            <a:r>
              <a:rPr kern="1200" dirty="0" err="1">
                <a:solidFill>
                  <a:srgbClr val="404040"/>
                </a:solidFill>
                <a:ea typeface="ＭＳ Ｐゴシック" pitchFamily="34" charset="-128"/>
              </a:rPr>
              <a:t>url</a:t>
            </a:r>
            <a:r>
              <a:rPr kern="1200" dirty="0">
                <a:solidFill>
                  <a:srgbClr val="404040"/>
                </a:solidFill>
                <a:ea typeface="ＭＳ Ｐゴシック" pitchFamily="34" charset="-128"/>
              </a:rPr>
              <a:t> of the server which processes the form data.</a:t>
            </a:r>
          </a:p>
          <a:p>
            <a:pPr algn="just" eaLnBrk="1" hangingPunct="1">
              <a:spcAft>
                <a:spcPct val="0"/>
              </a:spcAft>
              <a:buFont typeface="Arial" charset="0"/>
              <a:buChar char="•"/>
              <a:defRPr/>
            </a:pPr>
            <a:endParaRPr kern="1200" dirty="0">
              <a:solidFill>
                <a:srgbClr val="404040"/>
              </a:solidFill>
              <a:ea typeface="ＭＳ Ｐゴシック" pitchFamily="34" charset="-128"/>
            </a:endParaRPr>
          </a:p>
          <a:p>
            <a:pPr algn="just" eaLnBrk="1" hangingPunct="1">
              <a:lnSpc>
                <a:spcPct val="100000"/>
              </a:lnSpc>
              <a:spcAft>
                <a:spcPct val="0"/>
              </a:spcAft>
              <a:buFont typeface="Arial" charset="0"/>
              <a:buChar char="•"/>
              <a:defRPr/>
            </a:pPr>
            <a:r>
              <a:rPr kern="1200" dirty="0">
                <a:solidFill>
                  <a:srgbClr val="404040"/>
                </a:solidFill>
                <a:ea typeface="ＭＳ Ｐゴシック" pitchFamily="34" charset="-128"/>
              </a:rPr>
              <a:t>Method attribute specifies how the data will be passed to the server</a:t>
            </a:r>
          </a:p>
          <a:p>
            <a:pPr lvl="1" algn="just" eaLnBrk="1" hangingPunct="1">
              <a:spcAft>
                <a:spcPct val="0"/>
              </a:spcAft>
              <a:buFont typeface="Arial" charset="0"/>
              <a:buChar char="o"/>
              <a:defRPr/>
            </a:pPr>
            <a:r>
              <a:rPr dirty="0"/>
              <a:t>get</a:t>
            </a:r>
          </a:p>
          <a:p>
            <a:pPr lvl="1" algn="just" eaLnBrk="1" hangingPunct="1">
              <a:spcAft>
                <a:spcPct val="0"/>
              </a:spcAft>
              <a:buFont typeface="Arial" charset="0"/>
              <a:buChar char="o"/>
              <a:defRPr/>
            </a:pPr>
            <a:r>
              <a:rPr dirty="0"/>
              <a:t>post</a:t>
            </a:r>
          </a:p>
          <a:p>
            <a:pPr algn="just" eaLnBrk="1" hangingPunct="1">
              <a:spcAft>
                <a:spcPct val="0"/>
              </a:spcAft>
              <a:buFont typeface="Arial" charset="0"/>
              <a:buChar char="•"/>
              <a:defRPr/>
            </a:pPr>
            <a:endParaRPr kern="1200" dirty="0">
              <a:solidFill>
                <a:srgbClr val="404040"/>
              </a:solidFill>
              <a:ea typeface="ＭＳ Ｐゴシック" pitchFamily="34" charset="-128"/>
            </a:endParaRPr>
          </a:p>
        </p:txBody>
      </p:sp>
      <p:pic>
        <p:nvPicPr>
          <p:cNvPr id="57348" name="Picture 7" descr="SNAGHTML65fcc6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5863" y="1230313"/>
            <a:ext cx="3886200" cy="288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9" name="Picture 23" descr="ANd9GcTLx97wPf5-2eDll3kMcqAp52KrFFsMVZ6NL2AMThT-Pk_x2NJNu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6838" y="4287838"/>
            <a:ext cx="2257425"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5422282"/>
      </p:ext>
    </p:extLst>
  </p:cSld>
  <p:clrMapOvr>
    <a:masterClrMapping/>
  </p:clrMapOvr>
  <p:transition>
    <p:fade thruBlk="1"/>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dirty="0"/>
              <a:t>Get vs. Post</a:t>
            </a:r>
          </a:p>
        </p:txBody>
      </p:sp>
      <p:sp>
        <p:nvSpPr>
          <p:cNvPr id="58371" name="Rectangle 4"/>
          <p:cNvSpPr>
            <a:spLocks noGrp="1" noChangeArrowheads="1"/>
          </p:cNvSpPr>
          <p:nvPr>
            <p:ph sz="half" idx="1"/>
          </p:nvPr>
        </p:nvSpPr>
        <p:spPr>
          <a:xfrm>
            <a:off x="530225" y="987425"/>
            <a:ext cx="4194175" cy="4648200"/>
          </a:xfrm>
        </p:spPr>
        <p:txBody>
          <a:bodyPr/>
          <a:lstStyle/>
          <a:p>
            <a:pPr algn="just" eaLnBrk="1" hangingPunct="1">
              <a:spcAft>
                <a:spcPct val="0"/>
              </a:spcAft>
              <a:buFont typeface="Arial" charset="0"/>
              <a:buChar char="•"/>
              <a:defRPr/>
            </a:pPr>
            <a:r>
              <a:rPr kern="1200" dirty="0">
                <a:solidFill>
                  <a:srgbClr val="404040"/>
                </a:solidFill>
                <a:ea typeface="ＭＳ Ｐゴシック" pitchFamily="34" charset="-128"/>
              </a:rPr>
              <a:t>Get</a:t>
            </a:r>
          </a:p>
          <a:p>
            <a:pPr lvl="1" algn="just" eaLnBrk="1" hangingPunct="1">
              <a:spcAft>
                <a:spcPct val="0"/>
              </a:spcAft>
              <a:buFont typeface="Arial" charset="0"/>
              <a:buChar char="o"/>
              <a:defRPr/>
            </a:pPr>
            <a:r>
              <a:rPr dirty="0"/>
              <a:t>Data is appended to the </a:t>
            </a:r>
            <a:r>
              <a:rPr dirty="0" err="1"/>
              <a:t>url</a:t>
            </a:r>
            <a:r>
              <a:rPr dirty="0"/>
              <a:t> as query string</a:t>
            </a:r>
          </a:p>
          <a:p>
            <a:pPr lvl="1" algn="just" eaLnBrk="1" hangingPunct="1">
              <a:spcAft>
                <a:spcPct val="0"/>
              </a:spcAft>
              <a:buFont typeface="Arial" charset="0"/>
              <a:buChar char="o"/>
              <a:defRPr/>
            </a:pPr>
            <a:r>
              <a:rPr dirty="0"/>
              <a:t>Mostly used by search engine</a:t>
            </a:r>
          </a:p>
          <a:p>
            <a:pPr lvl="1" algn="just" eaLnBrk="1" hangingPunct="1">
              <a:spcAft>
                <a:spcPct val="0"/>
              </a:spcAft>
              <a:buFont typeface="Arial" charset="0"/>
              <a:buChar char="o"/>
              <a:defRPr/>
            </a:pPr>
            <a:r>
              <a:rPr dirty="0"/>
              <a:t>Can be bookmarked</a:t>
            </a:r>
          </a:p>
          <a:p>
            <a:pPr lvl="1" algn="just" eaLnBrk="1" hangingPunct="1">
              <a:spcAft>
                <a:spcPct val="0"/>
              </a:spcAft>
              <a:buFont typeface="Arial" charset="0"/>
              <a:buChar char="o"/>
              <a:defRPr/>
            </a:pPr>
            <a:r>
              <a:rPr dirty="0"/>
              <a:t>There is upper limit on the length of query string</a:t>
            </a:r>
          </a:p>
          <a:p>
            <a:pPr lvl="1">
              <a:defRPr/>
            </a:pPr>
            <a:endParaRPr dirty="0"/>
          </a:p>
          <a:p>
            <a:pPr algn="just" eaLnBrk="1" hangingPunct="1">
              <a:spcAft>
                <a:spcPct val="0"/>
              </a:spcAft>
              <a:buFont typeface="Arial" charset="0"/>
              <a:buChar char="•"/>
              <a:defRPr/>
            </a:pPr>
            <a:r>
              <a:rPr kern="1200" dirty="0">
                <a:solidFill>
                  <a:srgbClr val="404040"/>
                </a:solidFill>
                <a:ea typeface="ＭＳ Ｐゴシック" pitchFamily="34" charset="-128"/>
              </a:rPr>
              <a:t>Post</a:t>
            </a:r>
          </a:p>
          <a:p>
            <a:pPr lvl="1" algn="just" eaLnBrk="1" hangingPunct="1">
              <a:spcAft>
                <a:spcPct val="0"/>
              </a:spcAft>
              <a:buFont typeface="Arial" charset="0"/>
              <a:buChar char="o"/>
              <a:defRPr/>
            </a:pPr>
            <a:r>
              <a:rPr dirty="0"/>
              <a:t>Data is not appended to the </a:t>
            </a:r>
            <a:r>
              <a:rPr dirty="0" err="1"/>
              <a:t>url</a:t>
            </a:r>
            <a:r>
              <a:rPr dirty="0"/>
              <a:t>. It's sent as part of the request body</a:t>
            </a:r>
          </a:p>
          <a:p>
            <a:pPr lvl="1" algn="just" eaLnBrk="1" hangingPunct="1">
              <a:spcAft>
                <a:spcPct val="0"/>
              </a:spcAft>
              <a:buFont typeface="Arial" charset="0"/>
              <a:buChar char="o"/>
              <a:defRPr/>
            </a:pPr>
            <a:r>
              <a:rPr dirty="0"/>
              <a:t>There is no limit on the data to be sent</a:t>
            </a:r>
          </a:p>
          <a:p>
            <a:pPr lvl="1">
              <a:defRPr/>
            </a:pPr>
            <a:endParaRPr dirty="0"/>
          </a:p>
          <a:p>
            <a:pPr algn="just" eaLnBrk="1" hangingPunct="1">
              <a:lnSpc>
                <a:spcPct val="100000"/>
              </a:lnSpc>
              <a:spcAft>
                <a:spcPct val="0"/>
              </a:spcAft>
              <a:buFont typeface="Arial" charset="0"/>
              <a:buChar char="•"/>
              <a:defRPr/>
            </a:pPr>
            <a:r>
              <a:rPr kern="1200" dirty="0">
                <a:solidFill>
                  <a:srgbClr val="404040"/>
                </a:solidFill>
                <a:ea typeface="ＭＳ Ｐゴシック" pitchFamily="34" charset="-128"/>
              </a:rPr>
              <a:t>As a general rule, post method should be used unless there is a need to bookmark the page</a:t>
            </a:r>
          </a:p>
        </p:txBody>
      </p:sp>
      <p:sp>
        <p:nvSpPr>
          <p:cNvPr id="58372" name="AutoShape 6"/>
          <p:cNvSpPr>
            <a:spLocks noChangeArrowheads="1"/>
          </p:cNvSpPr>
          <p:nvPr/>
        </p:nvSpPr>
        <p:spPr bwMode="auto">
          <a:xfrm>
            <a:off x="4724400" y="1752600"/>
            <a:ext cx="4038600" cy="1143000"/>
          </a:xfrm>
          <a:prstGeom prst="roundRect">
            <a:avLst>
              <a:gd name="adj" fmla="val 16667"/>
            </a:avLst>
          </a:prstGeom>
          <a:gradFill rotWithShape="1">
            <a:gsLst>
              <a:gs pos="0">
                <a:srgbClr val="FFFFC9"/>
              </a:gs>
              <a:gs pos="100000">
                <a:srgbClr val="FFFFFF"/>
              </a:gs>
            </a:gsLst>
            <a:lin ang="2700000" scaled="1"/>
          </a:gradFill>
          <a:ln w="3175">
            <a:solidFill>
              <a:srgbClr val="FFDA65"/>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4" rIns="91429" bIns="45714"/>
          <a:lstStyle/>
          <a:p>
            <a:pPr algn="l">
              <a:lnSpc>
                <a:spcPct val="120000"/>
              </a:lnSpc>
              <a:spcBef>
                <a:spcPct val="20000"/>
              </a:spcBef>
              <a:buClr>
                <a:schemeClr val="accent1"/>
              </a:buClr>
            </a:pPr>
            <a:r>
              <a:rPr lang="en-US" sz="1400">
                <a:solidFill>
                  <a:srgbClr val="000000"/>
                </a:solidFill>
                <a:latin typeface="Georgia" pitchFamily="18" charset="0"/>
              </a:rPr>
              <a:t>http://www.google.co.in/images?hl=en&amp;source=imghp&amp;biw=1276&amp;bih=805&amp;gbv=2&amp;aq=f&amp;aqi=&amp;oq=&amp;gs_rfai=&amp;q=get%20vs%20post&amp;tbs=isch:1</a:t>
            </a:r>
          </a:p>
        </p:txBody>
      </p:sp>
      <p:sp>
        <p:nvSpPr>
          <p:cNvPr id="58373" name="AutoShape 7"/>
          <p:cNvSpPr>
            <a:spLocks noChangeArrowheads="1"/>
          </p:cNvSpPr>
          <p:nvPr/>
        </p:nvSpPr>
        <p:spPr bwMode="auto">
          <a:xfrm>
            <a:off x="4843463" y="3124200"/>
            <a:ext cx="3810000" cy="457200"/>
          </a:xfrm>
          <a:prstGeom prst="roundRect">
            <a:avLst>
              <a:gd name="adj" fmla="val 16667"/>
            </a:avLst>
          </a:prstGeom>
          <a:gradFill rotWithShape="1">
            <a:gsLst>
              <a:gs pos="0">
                <a:srgbClr val="FFFFC9"/>
              </a:gs>
              <a:gs pos="100000">
                <a:srgbClr val="FFFFFF"/>
              </a:gs>
            </a:gsLst>
            <a:lin ang="2700000" scaled="1"/>
          </a:gradFill>
          <a:ln w="3175">
            <a:solidFill>
              <a:srgbClr val="FFDA65"/>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4" rIns="91429" bIns="45714"/>
          <a:lstStyle/>
          <a:p>
            <a:pPr algn="l">
              <a:lnSpc>
                <a:spcPct val="120000"/>
              </a:lnSpc>
              <a:spcBef>
                <a:spcPct val="20000"/>
              </a:spcBef>
              <a:buClr>
                <a:schemeClr val="accent1"/>
              </a:buClr>
            </a:pPr>
            <a:r>
              <a:rPr lang="en-US" sz="1400">
                <a:solidFill>
                  <a:srgbClr val="000000"/>
                </a:solidFill>
                <a:latin typeface="Georgia" pitchFamily="18" charset="0"/>
              </a:rPr>
              <a:t>http://learn-html-tutorial.com/Forms.cfm</a:t>
            </a:r>
          </a:p>
        </p:txBody>
      </p:sp>
      <p:pic>
        <p:nvPicPr>
          <p:cNvPr id="58374" name="Picture 13" descr="ANd9GcRko9zgZSvhr2nNansCwOcF7xVWW654Ff9GBYB8opG4mYVmH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122738"/>
            <a:ext cx="1524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2993947"/>
      </p:ext>
    </p:extLst>
  </p:cSld>
  <p:clrMapOvr>
    <a:masterClrMapping/>
  </p:clrMapOvr>
  <p:transition>
    <p:fade thruBlk="1"/>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t>Exercise					Time:30 min</a:t>
            </a:r>
          </a:p>
        </p:txBody>
      </p:sp>
      <p:sp>
        <p:nvSpPr>
          <p:cNvPr id="59395" name="Rectangle 4"/>
          <p:cNvSpPr>
            <a:spLocks noGrp="1" noChangeArrowheads="1"/>
          </p:cNvSpPr>
          <p:nvPr>
            <p:ph sz="half" idx="1"/>
          </p:nvPr>
        </p:nvSpPr>
        <p:spPr>
          <a:xfrm>
            <a:off x="530225" y="987425"/>
            <a:ext cx="4659313" cy="4648200"/>
          </a:xfrm>
        </p:spPr>
        <p:txBody>
          <a:bodyPr/>
          <a:lstStyle/>
          <a:p>
            <a:pPr algn="just" eaLnBrk="1" hangingPunct="1">
              <a:spcAft>
                <a:spcPct val="0"/>
              </a:spcAft>
              <a:buFont typeface="Arial" charset="0"/>
              <a:buChar char="•"/>
              <a:defRPr/>
            </a:pPr>
            <a:r>
              <a:rPr kern="1200" dirty="0">
                <a:solidFill>
                  <a:srgbClr val="404040"/>
                </a:solidFill>
                <a:ea typeface="ＭＳ Ｐゴシック" pitchFamily="34" charset="-128"/>
              </a:rPr>
              <a:t>Create a HTML page to take following input from users</a:t>
            </a:r>
          </a:p>
          <a:p>
            <a:pPr lvl="1" algn="just" eaLnBrk="1" hangingPunct="1">
              <a:spcAft>
                <a:spcPct val="0"/>
              </a:spcAft>
              <a:buFont typeface="Arial" charset="0"/>
              <a:buChar char="o"/>
              <a:defRPr/>
            </a:pPr>
            <a:r>
              <a:rPr dirty="0"/>
              <a:t>User Name(autofocus)</a:t>
            </a:r>
          </a:p>
          <a:p>
            <a:pPr lvl="1" algn="just" eaLnBrk="1" hangingPunct="1">
              <a:spcAft>
                <a:spcPct val="0"/>
              </a:spcAft>
              <a:buFont typeface="Arial" charset="0"/>
              <a:buChar char="o"/>
              <a:defRPr/>
            </a:pPr>
            <a:r>
              <a:rPr lang="en-US" dirty="0"/>
              <a:t>Password(password)</a:t>
            </a:r>
            <a:endParaRPr dirty="0"/>
          </a:p>
          <a:p>
            <a:pPr lvl="1" algn="just" eaLnBrk="1" hangingPunct="1">
              <a:spcAft>
                <a:spcPct val="0"/>
              </a:spcAft>
              <a:buFont typeface="Arial" charset="0"/>
              <a:buChar char="o"/>
              <a:defRPr/>
            </a:pPr>
            <a:r>
              <a:rPr dirty="0"/>
              <a:t>Gender (Radio button)</a:t>
            </a:r>
          </a:p>
          <a:p>
            <a:pPr lvl="1" algn="just" eaLnBrk="1" hangingPunct="1">
              <a:spcAft>
                <a:spcPct val="0"/>
              </a:spcAft>
              <a:buFont typeface="Arial" charset="0"/>
              <a:buChar char="o"/>
              <a:defRPr/>
            </a:pPr>
            <a:r>
              <a:rPr dirty="0"/>
              <a:t>Age(number)</a:t>
            </a:r>
          </a:p>
          <a:p>
            <a:pPr lvl="1" algn="just" eaLnBrk="1" hangingPunct="1">
              <a:spcAft>
                <a:spcPct val="0"/>
              </a:spcAft>
              <a:buFont typeface="Arial" charset="0"/>
              <a:buChar char="o"/>
              <a:defRPr/>
            </a:pPr>
            <a:r>
              <a:rPr dirty="0"/>
              <a:t>Address (Text Area)</a:t>
            </a:r>
          </a:p>
          <a:p>
            <a:pPr lvl="1" algn="just" eaLnBrk="1" hangingPunct="1">
              <a:spcAft>
                <a:spcPct val="0"/>
              </a:spcAft>
              <a:buFont typeface="Arial" charset="0"/>
              <a:buChar char="o"/>
              <a:defRPr/>
            </a:pPr>
            <a:r>
              <a:rPr dirty="0"/>
              <a:t>Hobbies (more than one)</a:t>
            </a:r>
          </a:p>
          <a:p>
            <a:pPr lvl="1" algn="just" eaLnBrk="1" hangingPunct="1">
              <a:spcAft>
                <a:spcPct val="0"/>
              </a:spcAft>
              <a:buFont typeface="Arial" charset="0"/>
              <a:buChar char="o"/>
              <a:defRPr/>
            </a:pPr>
            <a:r>
              <a:rPr dirty="0"/>
              <a:t>Nationality(Select box)</a:t>
            </a:r>
          </a:p>
          <a:p>
            <a:pPr lvl="1" algn="just" eaLnBrk="1" hangingPunct="1">
              <a:spcAft>
                <a:spcPct val="0"/>
              </a:spcAft>
              <a:buFont typeface="Arial" charset="0"/>
              <a:buChar char="o"/>
              <a:defRPr/>
            </a:pPr>
            <a:r>
              <a:rPr lang="en-US" dirty="0"/>
              <a:t>Email address(email)</a:t>
            </a:r>
          </a:p>
          <a:p>
            <a:pPr lvl="1" algn="just" eaLnBrk="1" hangingPunct="1">
              <a:spcAft>
                <a:spcPct val="0"/>
              </a:spcAft>
              <a:buFont typeface="Arial" charset="0"/>
              <a:buChar char="o"/>
              <a:defRPr/>
            </a:pPr>
            <a:r>
              <a:rPr lang="en-US" dirty="0"/>
              <a:t>Date of birth(date picker)</a:t>
            </a:r>
          </a:p>
          <a:p>
            <a:pPr lvl="1" algn="just" eaLnBrk="1" hangingPunct="1">
              <a:spcAft>
                <a:spcPct val="0"/>
              </a:spcAft>
              <a:buFont typeface="Arial" charset="0"/>
              <a:buChar char="o"/>
              <a:defRPr/>
            </a:pPr>
            <a:r>
              <a:rPr lang="en-US" dirty="0"/>
              <a:t>Favorite color(color)</a:t>
            </a:r>
            <a:endParaRPr dirty="0"/>
          </a:p>
          <a:p>
            <a:pPr algn="just" eaLnBrk="1" hangingPunct="1">
              <a:spcAft>
                <a:spcPct val="0"/>
              </a:spcAft>
              <a:buFont typeface="Arial" charset="0"/>
              <a:buChar char="•"/>
              <a:defRPr/>
            </a:pPr>
            <a:endParaRPr kern="1200" dirty="0">
              <a:solidFill>
                <a:srgbClr val="404040"/>
              </a:solidFill>
              <a:ea typeface="ＭＳ Ｐゴシック" pitchFamily="34" charset="-128"/>
            </a:endParaRPr>
          </a:p>
          <a:p>
            <a:pPr algn="just" eaLnBrk="1" hangingPunct="1">
              <a:spcAft>
                <a:spcPct val="0"/>
              </a:spcAft>
              <a:buFont typeface="Arial" charset="0"/>
              <a:buChar char="•"/>
              <a:defRPr/>
            </a:pPr>
            <a:r>
              <a:rPr lang="en-US" kern="1200" dirty="0">
                <a:solidFill>
                  <a:srgbClr val="404040"/>
                </a:solidFill>
                <a:ea typeface="ＭＳ Ｐゴシック" pitchFamily="34" charset="-128"/>
              </a:rPr>
              <a:t>Use the appropriate validation</a:t>
            </a:r>
          </a:p>
          <a:p>
            <a:pPr algn="just" eaLnBrk="1" hangingPunct="1">
              <a:spcAft>
                <a:spcPct val="0"/>
              </a:spcAft>
              <a:buFont typeface="Arial" charset="0"/>
              <a:buChar char="•"/>
              <a:defRPr/>
            </a:pPr>
            <a:endParaRPr kern="1200" dirty="0">
              <a:solidFill>
                <a:srgbClr val="404040"/>
              </a:solidFill>
              <a:ea typeface="ＭＳ Ｐゴシック" pitchFamily="34" charset="-128"/>
            </a:endParaRPr>
          </a:p>
          <a:p>
            <a:pPr algn="just" eaLnBrk="1" hangingPunct="1">
              <a:spcAft>
                <a:spcPct val="0"/>
              </a:spcAft>
              <a:buFont typeface="Arial" charset="0"/>
              <a:buChar char="•"/>
              <a:defRPr/>
            </a:pPr>
            <a:r>
              <a:rPr kern="1200" dirty="0">
                <a:solidFill>
                  <a:srgbClr val="404040"/>
                </a:solidFill>
                <a:ea typeface="ＭＳ Ｐゴシック" pitchFamily="34" charset="-128"/>
              </a:rPr>
              <a:t>Implement it using “Person.html” file</a:t>
            </a:r>
          </a:p>
          <a:p>
            <a:pPr algn="just" eaLnBrk="1" hangingPunct="1">
              <a:spcAft>
                <a:spcPct val="0"/>
              </a:spcAft>
              <a:buFont typeface="Arial" charset="0"/>
              <a:buChar char="•"/>
              <a:defRPr/>
            </a:pPr>
            <a:endParaRPr kern="1200" dirty="0">
              <a:solidFill>
                <a:srgbClr val="404040"/>
              </a:solidFill>
              <a:ea typeface="ＭＳ Ｐゴシック" pitchFamily="34" charset="-128"/>
            </a:endParaRPr>
          </a:p>
        </p:txBody>
      </p:sp>
      <p:pic>
        <p:nvPicPr>
          <p:cNvPr id="59396" name="Picture 7" descr="Employee%20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905000"/>
            <a:ext cx="35052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9492111"/>
      </p:ext>
    </p:extLst>
  </p:cSld>
  <p:clrMapOvr>
    <a:masterClrMapping/>
  </p:clrMapOvr>
  <p:transition>
    <p:fade thruBlk="1"/>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sz="half" idx="1"/>
          </p:nvPr>
        </p:nvSpPr>
        <p:spPr>
          <a:xfrm>
            <a:off x="533400" y="990600"/>
            <a:ext cx="7783016" cy="5334000"/>
          </a:xfrm>
        </p:spPr>
        <p:txBody>
          <a:bodyPr/>
          <a:lstStyle/>
          <a:p>
            <a:r>
              <a:rPr lang="en-US" dirty="0">
                <a:hlinkClick r:id="rId3"/>
              </a:rPr>
              <a:t>http://diveintohtml5.info/</a:t>
            </a:r>
            <a:endParaRPr lang="en-US" dirty="0"/>
          </a:p>
          <a:p>
            <a:r>
              <a:rPr lang="en-US" dirty="0">
                <a:hlinkClick r:id="rId4"/>
              </a:rPr>
              <a:t>http://diveintohtml5.info/semantics.html</a:t>
            </a:r>
            <a:endParaRPr lang="en-US" dirty="0"/>
          </a:p>
          <a:p>
            <a:r>
              <a:rPr lang="en-US" dirty="0">
                <a:hlinkClick r:id="rId5"/>
              </a:rPr>
              <a:t>https://developer.mozilla.org/en-US/docs</a:t>
            </a:r>
            <a:endParaRPr lang="en-US" dirty="0"/>
          </a:p>
          <a:p>
            <a:r>
              <a:rPr lang="en-US" dirty="0">
                <a:hlinkClick r:id="rId6"/>
              </a:rPr>
              <a:t>http://bp.sapient-lab.com/</a:t>
            </a:r>
            <a:endParaRPr lang="en-US" dirty="0"/>
          </a:p>
          <a:p>
            <a:r>
              <a:rPr lang="en-US" dirty="0">
                <a:hlinkClick r:id="rId7"/>
              </a:rPr>
              <a:t>http://www.bbc.co.uk/guidelines/futuremedia/technical/semantic_markup.shtml</a:t>
            </a:r>
            <a:endParaRPr lang="en-US" dirty="0"/>
          </a:p>
          <a:p>
            <a:r>
              <a:rPr lang="en-US" dirty="0">
                <a:hlinkClick r:id="rId8"/>
              </a:rPr>
              <a:t>http://www.w3.org/html/wg/drafts/html/master/</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31464951"/>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dirty="0"/>
              <a:t>Case Sensitivity in HTML</a:t>
            </a:r>
          </a:p>
        </p:txBody>
      </p:sp>
      <p:sp>
        <p:nvSpPr>
          <p:cNvPr id="20483" name="Rectangle 4"/>
          <p:cNvSpPr>
            <a:spLocks noGrp="1" noChangeArrowheads="1"/>
          </p:cNvSpPr>
          <p:nvPr>
            <p:ph sz="half" idx="1"/>
          </p:nvPr>
        </p:nvSpPr>
        <p:spPr>
          <a:xfrm>
            <a:off x="609600" y="968375"/>
            <a:ext cx="8282880" cy="4648200"/>
          </a:xfrm>
        </p:spPr>
        <p:txBody>
          <a:bodyPr/>
          <a:lstStyle/>
          <a:p>
            <a:pPr algn="just" eaLnBrk="1" hangingPunct="1">
              <a:spcAft>
                <a:spcPct val="0"/>
              </a:spcAft>
              <a:buFont typeface="Arial" charset="0"/>
              <a:buChar char="•"/>
              <a:defRPr/>
            </a:pPr>
            <a:r>
              <a:rPr kern="1200" dirty="0">
                <a:solidFill>
                  <a:srgbClr val="404040"/>
                </a:solidFill>
                <a:ea typeface="ＭＳ Ｐゴシック" pitchFamily="34" charset="-128"/>
              </a:rPr>
              <a:t>HTML is </a:t>
            </a:r>
            <a:r>
              <a:rPr kern="1200" dirty="0">
                <a:solidFill>
                  <a:srgbClr val="FF9900"/>
                </a:solidFill>
                <a:ea typeface="ＭＳ Ｐゴシック" pitchFamily="34" charset="-128"/>
              </a:rPr>
              <a:t>case insensitive </a:t>
            </a:r>
            <a:r>
              <a:rPr kern="1200" dirty="0">
                <a:solidFill>
                  <a:srgbClr val="404040"/>
                </a:solidFill>
                <a:ea typeface="ＭＳ Ｐゴシック" pitchFamily="34" charset="-128"/>
              </a:rPr>
              <a:t>with some exceptions </a:t>
            </a:r>
          </a:p>
          <a:p>
            <a:pPr lvl="1" algn="just" eaLnBrk="1" hangingPunct="1">
              <a:spcAft>
                <a:spcPct val="0"/>
              </a:spcAft>
              <a:buFont typeface="Arial" charset="0"/>
              <a:buChar char="o"/>
              <a:defRPr/>
            </a:pPr>
            <a:r>
              <a:rPr sz="1600" kern="1200" dirty="0">
                <a:solidFill>
                  <a:srgbClr val="404040"/>
                </a:solidFill>
                <a:ea typeface="ＭＳ Ｐゴシック" pitchFamily="34" charset="-128"/>
              </a:rPr>
              <a:t>The values of </a:t>
            </a:r>
            <a:r>
              <a:rPr lang="en-US" sz="1600" kern="1200" dirty="0">
                <a:solidFill>
                  <a:srgbClr val="404040"/>
                </a:solidFill>
                <a:ea typeface="ＭＳ Ｐゴシック" pitchFamily="34" charset="-128"/>
              </a:rPr>
              <a:t>IDs, classes, element names, attribute names, and attribute values may be handled as case-sensitive.</a:t>
            </a:r>
          </a:p>
          <a:p>
            <a:pPr lvl="1" algn="just" eaLnBrk="1" hangingPunct="1">
              <a:spcAft>
                <a:spcPct val="0"/>
              </a:spcAft>
              <a:buFont typeface="Arial" charset="0"/>
              <a:buChar char="o"/>
              <a:defRPr/>
            </a:pPr>
            <a:r>
              <a:rPr lang="en-US" sz="1600" kern="1200" dirty="0">
                <a:solidFill>
                  <a:srgbClr val="404040"/>
                </a:solidFill>
                <a:ea typeface="ＭＳ Ｐゴシック" pitchFamily="34" charset="-128"/>
              </a:rPr>
              <a:t>According to the practice followed at Sapient, we follow lower case for HTML tags.</a:t>
            </a:r>
            <a:endParaRPr sz="1600" kern="1200" dirty="0">
              <a:solidFill>
                <a:srgbClr val="404040"/>
              </a:solidFill>
              <a:ea typeface="ＭＳ Ｐゴシック" pitchFamily="34" charset="-128"/>
            </a:endParaRPr>
          </a:p>
          <a:p>
            <a:pPr eaLnBrk="1" hangingPunct="1">
              <a:spcAft>
                <a:spcPct val="0"/>
              </a:spcAft>
              <a:buFont typeface="Arial" charset="0"/>
              <a:buChar char="•"/>
              <a:defRPr/>
            </a:pPr>
            <a:endParaRPr kern="1200" dirty="0">
              <a:solidFill>
                <a:srgbClr val="404040"/>
              </a:solidFill>
              <a:ea typeface="ＭＳ Ｐゴシック" pitchFamily="34" charset="-128"/>
            </a:endParaRPr>
          </a:p>
          <a:p>
            <a:pPr eaLnBrk="1" hangingPunct="1">
              <a:spcAft>
                <a:spcPct val="0"/>
              </a:spcAft>
              <a:buFont typeface="Arial" charset="0"/>
              <a:buChar char="•"/>
              <a:defRPr/>
            </a:pPr>
            <a:endParaRPr kern="1200" dirty="0">
              <a:solidFill>
                <a:srgbClr val="404040"/>
              </a:solidFill>
              <a:ea typeface="ＭＳ Ｐゴシック" pitchFamily="34" charset="-128"/>
            </a:endParaRPr>
          </a:p>
        </p:txBody>
      </p:sp>
      <p:sp>
        <p:nvSpPr>
          <p:cNvPr id="20485" name="Picture 6"/>
          <p:cNvSpPr>
            <a:spLocks noChangeAspect="1" noChangeArrowheads="1"/>
          </p:cNvSpPr>
          <p:nvPr/>
        </p:nvSpPr>
        <p:spPr bwMode="auto">
          <a:xfrm>
            <a:off x="5500688" y="2971800"/>
            <a:ext cx="3581400"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6" name="Picture 7"/>
          <p:cNvSpPr>
            <a:spLocks noChangeAspect="1" noChangeArrowheads="1"/>
          </p:cNvSpPr>
          <p:nvPr/>
        </p:nvSpPr>
        <p:spPr bwMode="auto">
          <a:xfrm>
            <a:off x="6477000" y="552450"/>
            <a:ext cx="2286000"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940438408"/>
      </p:ext>
    </p:extLst>
  </p:cSld>
  <p:clrMapOvr>
    <a:masterClrMapping/>
  </p:clrMapOvr>
  <p:transition>
    <p:fade thruBlk="1"/>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2&quot; unique_id=&quot;10002&quot;&gt;&lt;object type=&quot;3&quot; unique_id=&quot;10003&quot;&gt;&lt;property id=&quot;20148&quot; value=&quot;5&quot;/&gt;&lt;property id=&quot;20300&quot; value=&quot;Slide 1&quot;/&gt;&lt;property id=&quot;20307&quot; value=&quot;282&quot;/&gt;&lt;/object&gt;&lt;object type=&quot;3&quot; unique_id=&quot;10004&quot;&gt;&lt;property id=&quot;20148&quot; value=&quot;5&quot;/&gt;&lt;property id=&quot;20300&quot; value=&quot;Slide 2 - &amp;quot;Introduction&amp;quot;&quot;/&gt;&lt;property id=&quot;20307&quot; value=&quot;526&quot;/&gt;&lt;/object&gt;&lt;object type=&quot;3&quot; unique_id=&quot;10005&quot;&gt;&lt;property id=&quot;20148&quot; value=&quot;5&quot;/&gt;&lt;property id=&quot;20300&quot; value=&quot;Slide 3 - &amp;quot;Pedagogy&amp;quot;&quot;/&gt;&lt;property id=&quot;20307&quot; value=&quot;527&quot;/&gt;&lt;/object&gt;&lt;object type=&quot;3&quot; unique_id=&quot;10006&quot;&gt;&lt;property id=&quot;20148&quot; value=&quot;5&quot;/&gt;&lt;property id=&quot;20300&quot; value=&quot;Slide 4 - &amp;quot;Pre-requisites&amp;quot;&quot;/&gt;&lt;property id=&quot;20307&quot; value=&quot;528&quot;/&gt;&lt;/object&gt;&lt;object type=&quot;3&quot; unique_id=&quot;10007&quot;&gt;&lt;property id=&quot;20148&quot; value=&quot;5&quot;/&gt;&lt;property id=&quot;20300&quot; value=&quot;Slide 5 - &amp;quot;Evaluation&amp;quot;&quot;/&gt;&lt;property id=&quot;20307&quot; value=&quot;529&quot;/&gt;&lt;/object&gt;&lt;object type=&quot;3&quot; unique_id=&quot;10008&quot;&gt;&lt;property id=&quot;20148&quot; value=&quot;5&quot;/&gt;&lt;property id=&quot;20300&quot; value=&quot;Slide 6 - &amp;quot;Learning outcomes&amp;quot;&quot;/&gt;&lt;property id=&quot;20307&quot; value=&quot;540&quot;/&gt;&lt;/object&gt;&lt;object type=&quot;3&quot; unique_id=&quot;10009&quot;&gt;&lt;property id=&quot;20148&quot; value=&quot;5&quot;/&gt;&lt;property id=&quot;20300&quot; value=&quot;Slide 7&quot;/&gt;&lt;property id=&quot;20307&quot; value=&quot;289&quot;/&gt;&lt;/object&gt;&lt;object type=&quot;3&quot; unique_id=&quot;10010&quot;&gt;&lt;property id=&quot;20148&quot; value=&quot;5&quot;/&gt;&lt;property id=&quot;20300&quot; value=&quot;Slide 8 - &amp;quot;HTML | Agenda&amp;quot;&quot;/&gt;&lt;property id=&quot;20307&quot; value=&quot;524&quot;/&gt;&lt;/object&gt;&lt;object type=&quot;3&quot; unique_id=&quot;10012&quot;&gt;&lt;property id=&quot;20148&quot; value=&quot;5&quot;/&gt;&lt;property id=&quot;20300&quot; value=&quot;Slide 11 - &amp;quot;HTML | Elements&amp;quot;&quot;/&gt;&lt;property id=&quot;20307&quot; value=&quot;396&quot;/&gt;&lt;/object&gt;&lt;object type=&quot;3&quot; unique_id=&quot;10013&quot;&gt;&lt;property id=&quot;20148&quot; value=&quot;5&quot;/&gt;&lt;property id=&quot;20300&quot; value=&quot;Slide 10 - &amp;quot;HTML | Skeleton &amp;quot;&quot;/&gt;&lt;property id=&quot;20307&quot; value=&quot;441&quot;/&gt;&lt;/object&gt;&lt;object type=&quot;3&quot; unique_id=&quot;10014&quot;&gt;&lt;property id=&quot;20148&quot; value=&quot;5&quot;/&gt;&lt;property id=&quot;20300&quot; value=&quot;Slide 12 - &amp;quot;HTML | Elements: &amp;lt;head&amp;gt; and &amp;lt;body&amp;gt;&amp;quot;&quot;/&gt;&lt;property id=&quot;20307&quot; value=&quot;444&quot;/&gt;&lt;/object&gt;&lt;object type=&quot;3&quot; unique_id=&quot;10018&quot;&gt;&lt;property id=&quot;20148&quot; value=&quot;5&quot;/&gt;&lt;property id=&quot;20300&quot; value=&quot;Slide 16 - &amp;quot;HTML | Blocks and Inline Elements&amp;quot;&quot;/&gt;&lt;property id=&quot;20307&quot; value=&quot;440&quot;/&gt;&lt;/object&gt;&lt;object type=&quot;3&quot; unique_id=&quot;10019&quot;&gt;&lt;property id=&quot;20148&quot; value=&quot;5&quot;/&gt;&lt;property id=&quot;20300&quot; value=&quot;Slide 17 - &amp;quot; Comments&amp;quot;&quot;/&gt;&lt;property id=&quot;20307&quot; value=&quot;442&quot;/&gt;&lt;/object&gt;&lt;object type=&quot;3&quot; unique_id=&quot;10020&quot;&gt;&lt;property id=&quot;20148&quot; value=&quot;5&quot;/&gt;&lt;property id=&quot;20300&quot; value=&quot;Slide 18 - &amp;quot; Case Sensitivity &amp;quot;&quot;/&gt;&lt;property id=&quot;20307&quot; value=&quot;443&quot;/&gt;&lt;/object&gt;&lt;object type=&quot;3&quot; unique_id=&quot;10021&quot;&gt;&lt;property id=&quot;20148&quot; value=&quot;5&quot;/&gt;&lt;property id=&quot;20300&quot; value=&quot;Slide 19 - &amp;quot;Exercise&amp;amp;#x09;&amp;amp;#x09;&amp;amp;#x09;&amp;amp;#x09;&amp;amp;#x09;Time: 5 Min&amp;quot;&quot;/&gt;&lt;property id=&quot;20307&quot; value=&quot;504&quot;/&gt;&lt;/object&gt;&lt;object type=&quot;3&quot; unique_id=&quot;10022&quot;&gt;&lt;property id=&quot;20148&quot; value=&quot;5&quot;/&gt;&lt;property id=&quot;20300&quot; value=&quot;Slide 20 - &amp;quot; HTML Formatting Tags&amp;quot;&quot;/&gt;&lt;property id=&quot;20307&quot; value=&quot;446&quot;/&gt;&lt;/object&gt;&lt;object type=&quot;3&quot; unique_id=&quot;10023&quot;&gt;&lt;property id=&quot;20148&quot; value=&quot;5&quot;/&gt;&lt;property id=&quot;20300&quot; value=&quot;Slide 21 - &amp;quot;Style Attribute&amp;quot;&quot;/&gt;&lt;property id=&quot;20307&quot; value=&quot;469&quot;/&gt;&lt;/object&gt;&lt;object type=&quot;3&quot; unique_id=&quot;10024&quot;&gt;&lt;property id=&quot;20148&quot; value=&quot;5&quot;/&gt;&lt;property id=&quot;20300&quot; value=&quot;Slide 22 - &amp;quot;Applying Colors to the Page &amp;quot;&quot;/&gt;&lt;property id=&quot;20307&quot; value=&quot;470&quot;/&gt;&lt;/object&gt;&lt;object type=&quot;3&quot; unique_id=&quot;10025&quot;&gt;&lt;property id=&quot;20148&quot; value=&quot;5&quot;/&gt;&lt;property id=&quot;20300&quot; value=&quot;Slide 23 - &amp;quot;Align Attribute&amp;quot;&quot;/&gt;&lt;property id=&quot;20307&quot; value=&quot;471&quot;/&gt;&lt;/object&gt;&lt;object type=&quot;3&quot; unique_id=&quot;10026&quot;&gt;&lt;property id=&quot;20148&quot; value=&quot;5&quot;/&gt;&lt;property id=&quot;20300&quot; value=&quot;Slide 24 - &amp;quot;Exercise&amp;amp;#x09;&amp;amp;#x09;&amp;amp;#x09;&amp;amp;#x09;&amp;amp;#x09;Time:15 min&amp;quot;&quot;/&gt;&lt;property id=&quot;20307&quot; value=&quot;510&quot;/&gt;&lt;/object&gt;&lt;object type=&quot;3&quot; unique_id=&quot;10027&quot;&gt;&lt;property id=&quot;20148&quot; value=&quot;5&quot;/&gt;&lt;property id=&quot;20300&quot; value=&quot;Slide 25 - &amp;quot;Links&amp;quot;&quot;/&gt;&lt;property id=&quot;20307&quot; value=&quot;447&quot;/&gt;&lt;/object&gt;&lt;object type=&quot;3&quot; unique_id=&quot;10028&quot;&gt;&lt;property id=&quot;20148&quot; value=&quot;5&quot;/&gt;&lt;property id=&quot;20300&quot; value=&quot;Slide 26 - &amp;quot;Text Link&amp;quot;&quot;/&gt;&lt;property id=&quot;20307&quot; value=&quot;448&quot;/&gt;&lt;/object&gt;&lt;object type=&quot;3&quot; unique_id=&quot;10029&quot;&gt;&lt;property id=&quot;20148&quot; value=&quot;5&quot;/&gt;&lt;property id=&quot;20300&quot; value=&quot;Slide 27 - &amp;quot;Text Link (Contd..)&amp;quot;&quot;/&gt;&lt;property id=&quot;20307&quot; value=&quot;449&quot;/&gt;&lt;/object&gt;&lt;object type=&quot;3&quot; unique_id=&quot;10030&quot;&gt;&lt;property id=&quot;20148&quot; value=&quot;5&quot;/&gt;&lt;property id=&quot;20300&quot; value=&quot;Slide 28 - &amp;quot;Absolute vs. Relative Paths&amp;quot;&quot;/&gt;&lt;property id=&quot;20307&quot; value=&quot;450&quot;/&gt;&lt;/object&gt;&lt;object type=&quot;3&quot; unique_id=&quot;10031&quot;&gt;&lt;property id=&quot;20148&quot; value=&quot;5&quot;/&gt;&lt;property id=&quot;20300&quot; value=&quot;Slide 29 - &amp;quot; Email Links&amp;quot;&quot;/&gt;&lt;property id=&quot;20307&quot; value=&quot;451&quot;/&gt;&lt;/object&gt;&lt;object type=&quot;3&quot; unique_id=&quot;10032&quot;&gt;&lt;property id=&quot;20148&quot; value=&quot;5&quot;/&gt;&lt;property id=&quot;20300&quot; value=&quot;Slide 30 - &amp;quot;Adding Bookmark&amp;quot;&quot;/&gt;&lt;property id=&quot;20307&quot; value=&quot;452&quot;/&gt;&lt;/object&gt;&lt;object type=&quot;3&quot; unique_id=&quot;10033&quot;&gt;&lt;property id=&quot;20148&quot; value=&quot;5&quot;/&gt;&lt;property id=&quot;20300&quot; value=&quot;Slide 31 - &amp;quot;Exercise&amp;amp;#x09;&amp;amp;#x09;&amp;amp;#x09;&amp;amp;#x09;&amp;amp;#x09;Time:15 min&amp;quot;&quot;/&gt;&lt;property id=&quot;20307&quot; value=&quot;511&quot;/&gt;&lt;/object&gt;&lt;object type=&quot;3&quot; unique_id=&quot;10034&quot;&gt;&lt;property id=&quot;20148&quot; value=&quot;5&quot;/&gt;&lt;property id=&quot;20300&quot; value=&quot;Slide 32 - &amp;quot;iframe&amp;quot;&quot;/&gt;&lt;property id=&quot;20307&quot; value=&quot;538&quot;/&gt;&lt;/object&gt;&lt;object type=&quot;3&quot; unique_id=&quot;10035&quot;&gt;&lt;property id=&quot;20148&quot; value=&quot;5&quot;/&gt;&lt;property id=&quot;20300&quot; value=&quot;Slide 33 - &amp;quot;Exercise&amp;quot;&quot;/&gt;&lt;property id=&quot;20307&quot; value=&quot;541&quot;/&gt;&lt;/object&gt;&lt;object type=&quot;3&quot; unique_id=&quot;10036&quot;&gt;&lt;property id=&quot;20148&quot; value=&quot;5&quot;/&gt;&lt;property id=&quot;20300&quot; value=&quot;Slide 34 - &amp;quot;Lists&amp;quot;&quot;/&gt;&lt;property id=&quot;20307&quot; value=&quot;453&quot;/&gt;&lt;/object&gt;&lt;object type=&quot;3&quot; unique_id=&quot;10037&quot;&gt;&lt;property id=&quot;20148&quot; value=&quot;5&quot;/&gt;&lt;property id=&quot;20300&quot; value=&quot;Slide 35 - &amp;quot;Ordered Lists (ol)&amp;quot;&quot;/&gt;&lt;property id=&quot;20307&quot; value=&quot;455&quot;/&gt;&lt;/object&gt;&lt;object type=&quot;3&quot; unique_id=&quot;10038&quot;&gt;&lt;property id=&quot;20148&quot; value=&quot;5&quot;/&gt;&lt;property id=&quot;20300&quot; value=&quot;Slide 36 - &amp;quot;Unordered Lists (ul)&amp;quot;&quot;/&gt;&lt;property id=&quot;20307&quot; value=&quot;532&quot;/&gt;&lt;/object&gt;&lt;object type=&quot;3&quot; unique_id=&quot;10039&quot;&gt;&lt;property id=&quot;20148&quot; value=&quot;5&quot;/&gt;&lt;property id=&quot;20300&quot; value=&quot;Slide 37 - &amp;quot;Definition Lists (dl)&amp;quot;&quot;/&gt;&lt;property id=&quot;20307&quot; value=&quot;456&quot;/&gt;&lt;/object&gt;&lt;object type=&quot;3&quot; unique_id=&quot;10040&quot;&gt;&lt;property id=&quot;20148&quot; value=&quot;5&quot;/&gt;&lt;property id=&quot;20300&quot; value=&quot;Slide 38 - &amp;quot;Div&amp;quot;&quot;/&gt;&lt;property id=&quot;20307&quot; value=&quot;533&quot;/&gt;&lt;/object&gt;&lt;object type=&quot;3&quot; unique_id=&quot;10041&quot;&gt;&lt;property id=&quot;20148&quot; value=&quot;5&quot;/&gt;&lt;property id=&quot;20300&quot; value=&quot;Slide 39 - &amp;quot;Span&amp;quot;&quot;/&gt;&lt;property id=&quot;20307&quot; value=&quot;534&quot;/&gt;&lt;/object&gt;&lt;object type=&quot;3&quot; unique_id=&quot;10042&quot;&gt;&lt;property id=&quot;20148&quot; value=&quot;5&quot;/&gt;&lt;property id=&quot;20300&quot; value=&quot;Slide 40 - &amp;quot;Exercise&amp;amp;#x09;&amp;amp;#x09;&amp;amp;#x09;&amp;amp;#x09;&amp;amp;#x09;Time:20 min&amp;quot;&quot;/&gt;&lt;property id=&quot;20307&quot; value=&quot;537&quot;/&gt;&lt;/object&gt;&lt;object type=&quot;3&quot; unique_id=&quot;10043&quot;&gt;&lt;property id=&quot;20148&quot; value=&quot;5&quot;/&gt;&lt;property id=&quot;20300&quot; value=&quot;Slide 41 - &amp;quot;Tables&amp;quot;&quot;/&gt;&lt;property id=&quot;20307&quot; value=&quot;457&quot;/&gt;&lt;/object&gt;&lt;object type=&quot;3&quot; unique_id=&quot;10044&quot;&gt;&lt;property id=&quot;20148&quot; value=&quot;5&quot;/&gt;&lt;property id=&quot;20300&quot; value=&quot;Slide 42 - &amp;quot;Tables ( Contd..)&amp;quot;&quot;/&gt;&lt;property id=&quot;20307&quot; value=&quot;458&quot;/&gt;&lt;/object&gt;&lt;object type=&quot;3&quot; unique_id=&quot;10045&quot;&gt;&lt;property id=&quot;20148&quot; value=&quot;5&quot;/&gt;&lt;property id=&quot;20300&quot; value=&quot;Slide 43 - &amp;quot;Creating table&amp;quot;&quot;/&gt;&lt;property id=&quot;20307&quot; value=&quot;459&quot;/&gt;&lt;/object&gt;&lt;object type=&quot;3&quot; unique_id=&quot;10046&quot;&gt;&lt;property id=&quot;20148&quot; value=&quot;5&quot;/&gt;&lt;property id=&quot;20300&quot; value=&quot;Slide 44 - &amp;quot;Table Header and Border Attribute&amp;quot;&quot;/&gt;&lt;property id=&quot;20307&quot; value=&quot;460&quot;/&gt;&lt;/object&gt;&lt;object type=&quot;3&quot; unique_id=&quot;10047&quot;&gt;&lt;property id=&quot;20148&quot; value=&quot;5&quot;/&gt;&lt;property id=&quot;20300&quot; value=&quot;Slide 45 - &amp;quot;Table Attributes&amp;quot;&quot;/&gt;&lt;property id=&quot;20307&quot; value=&quot;461&quot;/&gt;&lt;/object&gt;&lt;object type=&quot;3&quot; unique_id=&quot;10048&quot;&gt;&lt;property id=&quot;20148&quot; value=&quot;5&quot;/&gt;&lt;property id=&quot;20300&quot; value=&quot;Slide 46 - &amp;quot;Exercise&amp;amp;#x09;&amp;amp;#x09;&amp;amp;#x09;&amp;amp;#x09;&amp;amp;#x09;Time:20 min&amp;quot;&quot;/&gt;&lt;property id=&quot;20307&quot; value=&quot;506&quot;/&gt;&lt;/object&gt;&lt;object type=&quot;3&quot; unique_id=&quot;10049&quot;&gt;&lt;property id=&quot;20148&quot; value=&quot;5&quot;/&gt;&lt;property id=&quot;20300&quot; value=&quot;Slide 47 - &amp;quot;Exercise&amp;amp;#x09;&amp;amp;#x09;&amp;amp;#x09;&amp;amp;#x09;&amp;amp;#x09;Time:30 min&amp;quot;&quot;/&gt;&lt;property id=&quot;20307&quot; value=&quot;512&quot;/&gt;&lt;/object&gt;&lt;object type=&quot;3&quot; unique_id=&quot;10050&quot;&gt;&lt;property id=&quot;20148&quot; value=&quot;5&quot;/&gt;&lt;property id=&quot;20300&quot; value=&quot;Slide 48 - &amp;quot;Forms&amp;quot;&quot;/&gt;&lt;property id=&quot;20307&quot; value=&quot;462&quot;/&gt;&lt;/object&gt;&lt;object type=&quot;3&quot; unique_id=&quot;10051&quot;&gt;&lt;property id=&quot;20148&quot; value=&quot;5&quot;/&gt;&lt;property id=&quot;20300&quot; value=&quot;Slide 49 - &amp;quot;Text Fields and Password Fields&amp;quot;&quot;/&gt;&lt;property id=&quot;20307&quot; value=&quot;463&quot;/&gt;&lt;/object&gt;&lt;object type=&quot;3&quot; unique_id=&quot;10052&quot;&gt;&lt;property id=&quot;20148&quot; value=&quot;5&quot;/&gt;&lt;property id=&quot;20300&quot; value=&quot;Slide 50 - &amp;quot;Radio Buttons and Checkboxes&amp;quot;&quot;/&gt;&lt;property id=&quot;20307&quot; value=&quot;464&quot;/&gt;&lt;/object&gt;&lt;object type=&quot;3&quot; unique_id=&quot;10053&quot;&gt;&lt;property id=&quot;20148&quot; value=&quot;5&quot;/&gt;&lt;property id=&quot;20300&quot; value=&quot;Slide 51 - &amp;quot;Select Tag&amp;quot;&quot;/&gt;&lt;property id=&quot;20307&quot; value=&quot;503&quot;/&gt;&lt;/object&gt;&lt;object type=&quot;3&quot; unique_id=&quot;10054&quot;&gt;&lt;property id=&quot;20148&quot; value=&quot;5&quot;/&gt;&lt;property id=&quot;20300&quot; value=&quot;Slide 52 - &amp;quot;Submit Button&amp;quot;&quot;/&gt;&lt;property id=&quot;20307&quot; value=&quot;465&quot;/&gt;&lt;/object&gt;&lt;object type=&quot;3&quot; unique_id=&quot;10055&quot;&gt;&lt;property id=&quot;20148&quot; value=&quot;5&quot;/&gt;&lt;property id=&quot;20300&quot; value=&quot;Slide 53 - &amp;quot; How HTML Forms Work&amp;quot;&quot;/&gt;&lt;property id=&quot;20307&quot; value=&quot;466&quot;/&gt;&lt;/object&gt;&lt;object type=&quot;3&quot; unique_id=&quot;10056&quot;&gt;&lt;property id=&quot;20148&quot; value=&quot;5&quot;/&gt;&lt;property id=&quot;20300&quot; value=&quot;Slide 54 - &amp;quot;Form Attributes&amp;quot;&quot;/&gt;&lt;property id=&quot;20307&quot; value=&quot;467&quot;/&gt;&lt;/object&gt;&lt;object type=&quot;3&quot; unique_id=&quot;10057&quot;&gt;&lt;property id=&quot;20148&quot; value=&quot;5&quot;/&gt;&lt;property id=&quot;20300&quot; value=&quot;Slide 55 - &amp;quot;Get vs Post&amp;quot;&quot;/&gt;&lt;property id=&quot;20307&quot; value=&quot;468&quot;/&gt;&lt;/object&gt;&lt;object type=&quot;3&quot; unique_id=&quot;10058&quot;&gt;&lt;property id=&quot;20148&quot; value=&quot;5&quot;/&gt;&lt;property id=&quot;20300&quot; value=&quot;Slide 56 - &amp;quot;Exercise&amp;amp;#x09;&amp;amp;#x09;&amp;amp;#x09;&amp;amp;#x09;&amp;amp;#x09;Time:30 min&amp;quot;&quot;/&gt;&lt;property id=&quot;20307&quot; value=&quot;426&quot;/&gt;&lt;/object&gt;&lt;object type=&quot;3&quot; unique_id=&quot;10059&quot;&gt;&lt;property id=&quot;20148&quot; value=&quot;5&quot;/&gt;&lt;property id=&quot;20300&quot; value=&quot;Slide 57 - &amp;quot;Let us revise&amp;quot;&quot;/&gt;&lt;property id=&quot;20307&quot; value=&quot;427&quot;/&gt;&lt;/object&gt;&lt;object type=&quot;3&quot; unique_id=&quot;10060&quot;&gt;&lt;property id=&quot;20148&quot; value=&quot;5&quot;/&gt;&lt;property id=&quot;20300&quot; value=&quot;Slide 58 - &amp;quot;Let us revise&amp;quot;&quot;/&gt;&lt;property id=&quot;20307&quot; value=&quot;472&quot;/&gt;&lt;/object&gt;&lt;object type=&quot;3&quot; unique_id=&quot;10061&quot;&gt;&lt;property id=&quot;20148&quot; value=&quot;5&quot;/&gt;&lt;property id=&quot;20300&quot; value=&quot;Slide 59 - &amp;quot;Let us revise&amp;quot;&quot;/&gt;&lt;property id=&quot;20307&quot; value=&quot;473&quot;/&gt;&lt;/object&gt;&lt;object type=&quot;3&quot; unique_id=&quot;10062&quot;&gt;&lt;property id=&quot;20148&quot; value=&quot;5&quot;/&gt;&lt;property id=&quot;20300&quot; value=&quot;Slide 60 - &amp;quot;Quiz&amp;quot;&quot;/&gt;&lt;property id=&quot;20307&quot; value=&quot;428&quot;/&gt;&lt;/object&gt;&lt;object type=&quot;3&quot; unique_id=&quot;10063&quot;&gt;&lt;property id=&quot;20148&quot; value=&quot;5&quot;/&gt;&lt;property id=&quot;20300&quot; value=&quot;Slide 61 - &amp;quot;Exercise&amp;amp;#x09;&amp;amp;#x09;&amp;amp;#x09;&amp;amp;#x09;&amp;amp;#x09;Time:30 min&amp;quot;&quot;/&gt;&lt;property id=&quot;20307&quot; value=&quot;507&quot;/&gt;&lt;/object&gt;&lt;object type=&quot;3&quot; unique_id=&quot;10064&quot;&gt;&lt;property id=&quot;20148&quot; value=&quot;5&quot;/&gt;&lt;property id=&quot;20300&quot; value=&quot;Slide 62&quot;/&gt;&lt;property id=&quot;20307&quot; value=&quot;476&quot;/&gt;&lt;/object&gt;&lt;object type=&quot;3&quot; unique_id=&quot;10065&quot;&gt;&lt;property id=&quot;20148&quot; value=&quot;5&quot;/&gt;&lt;property id=&quot;20300&quot; value=&quot;Slide 63 - &amp;quot;Agenda&amp;quot;&quot;/&gt;&lt;property id=&quot;20307&quot; value=&quot;525&quot;/&gt;&lt;/object&gt;&lt;object type=&quot;3&quot; unique_id=&quot;10066&quot;&gt;&lt;property id=&quot;20148&quot; value=&quot;5&quot;/&gt;&lt;property id=&quot;20300&quot; value=&quot;Slide 64 - &amp;quot;Introduction&amp;quot;&quot;/&gt;&lt;property id=&quot;20307&quot; value=&quot;477&quot;/&gt;&lt;/object&gt;&lt;object type=&quot;3&quot; unique_id=&quot;10067&quot;&gt;&lt;property id=&quot;20148&quot; value=&quot;5&quot;/&gt;&lt;property id=&quot;20300&quot; value=&quot;Slide 65 - &amp;quot;Uses of JavaScript&amp;quot;&quot;/&gt;&lt;property id=&quot;20307&quot; value=&quot;478&quot;/&gt;&lt;/object&gt;&lt;object type=&quot;3&quot; unique_id=&quot;10068&quot;&gt;&lt;property id=&quot;20148&quot; value=&quot;5&quot;/&gt;&lt;property id=&quot;20300&quot; value=&quot;Slide 66 - &amp;quot;Where to Put JavaScript&amp;quot;&quot;/&gt;&lt;property id=&quot;20307&quot; value=&quot;479&quot;/&gt;&lt;/object&gt;&lt;object type=&quot;3&quot; unique_id=&quot;10069&quot;&gt;&lt;property id=&quot;20148&quot; value=&quot;5&quot;/&gt;&lt;property id=&quot;20300&quot; value=&quot;Slide 67 - &amp;quot;JavaScript from External Files&amp;quot;&quot;/&gt;&lt;property id=&quot;20307&quot; value=&quot;480&quot;/&gt;&lt;/object&gt;&lt;object type=&quot;3&quot; unique_id=&quot;10070&quot;&gt;&lt;property id=&quot;20148&quot; value=&quot;5&quot;/&gt;&lt;property id=&quot;20300&quot; value=&quot;Slide 68 - &amp;quot;JavaScript Popup Boxes&amp;quot;&quot;/&gt;&lt;property id=&quot;20307&quot; value=&quot;519&quot;/&gt;&lt;/object&gt;&lt;object type=&quot;3&quot; unique_id=&quot;10071&quot;&gt;&lt;property id=&quot;20148&quot; value=&quot;5&quot;/&gt;&lt;property id=&quot;20300&quot; value=&quot;Slide 69 - &amp;quot;Exercise&amp;amp;#x09;&amp;amp;#x09;&amp;amp;#x09;&amp;amp;#x09;&amp;amp;#x09;Time: 10 min&amp;quot;&quot;/&gt;&lt;property id=&quot;20307&quot; value=&quot;520&quot;/&gt;&lt;/object&gt;&lt;object type=&quot;3&quot; unique_id=&quot;10072&quot;&gt;&lt;property id=&quot;20148&quot; value=&quot;5&quot;/&gt;&lt;property id=&quot;20300&quot; value=&quot;Slide 70 - &amp;quot;Data types and Variables&amp;quot;&quot;/&gt;&lt;property id=&quot;20307&quot; value=&quot;481&quot;/&gt;&lt;/object&gt;&lt;object type=&quot;3&quot; unique_id=&quot;10073&quot;&gt;&lt;property id=&quot;20148&quot; value=&quot;5&quot;/&gt;&lt;property id=&quot;20300&quot; value=&quot;Slide 71 - &amp;quot;Datatype Conversion&amp;quot;&quot;/&gt;&lt;property id=&quot;20307&quot; value=&quot;482&quot;/&gt;&lt;/object&gt;&lt;object type=&quot;3&quot; unique_id=&quot;10074&quot;&gt;&lt;property id=&quot;20148&quot; value=&quot;5&quot;/&gt;&lt;property id=&quot;20300&quot; value=&quot;Slide 72 - &amp;quot;Special Operators&amp;quot;&quot;/&gt;&lt;property id=&quot;20307&quot; value=&quot;483&quot;/&gt;&lt;/object&gt;&lt;object type=&quot;3&quot; unique_id=&quot;10075&quot;&gt;&lt;property id=&quot;20148&quot; value=&quot;5&quot;/&gt;&lt;property id=&quot;20300&quot; value=&quot;Slide 73 - &amp;quot;Java Script Syntax&amp;quot;&quot;/&gt;&lt;property id=&quot;20307&quot; value=&quot;484&quot;/&gt;&lt;/object&gt;&lt;object type=&quot;3&quot; unique_id=&quot;10076&quot;&gt;&lt;property id=&quot;20148&quot; value=&quot;5&quot;/&gt;&lt;property id=&quot;20300&quot; value=&quot;Slide 74 - &amp;quot;Java Script Syntax (Contd..)&amp;quot;&quot;/&gt;&lt;property id=&quot;20307&quot; value=&quot;485&quot;/&gt;&lt;/object&gt;&lt;object type=&quot;3&quot; unique_id=&quot;10077&quot;&gt;&lt;property id=&quot;20148&quot; value=&quot;5&quot;/&gt;&lt;property id=&quot;20300&quot; value=&quot;Slide 75 - &amp;quot;Java Script Syntax (Contd..)&amp;quot;&quot;/&gt;&lt;property id=&quot;20307&quot; value=&quot;486&quot;/&gt;&lt;/object&gt;&lt;object type=&quot;3&quot; unique_id=&quot;10078&quot;&gt;&lt;property id=&quot;20148&quot; value=&quot;5&quot;/&gt;&lt;property id=&quot;20300&quot; value=&quot;Slide 76 - &amp;quot;Exercise&amp;amp;#x09;&amp;amp;#x09;&amp;amp;#x09;&amp;amp;#x09;&amp;amp;#x09; Time: 10 min&amp;quot;&quot;/&gt;&lt;property id=&quot;20307&quot; value=&quot;514&quot;/&gt;&lt;/object&gt;&lt;object type=&quot;3&quot; unique_id=&quot;10079&quot;&gt;&lt;property id=&quot;20148&quot; value=&quot;5&quot;/&gt;&lt;property id=&quot;20300&quot; value=&quot;Slide 77 - &amp;quot;Exercise&amp;amp;#x09;&amp;amp;#x09;&amp;amp;#x09;&amp;amp;#x09;&amp;amp;#x09; Time: 10 min&amp;quot;&quot;/&gt;&lt;property id=&quot;20307&quot; value=&quot;531&quot;/&gt;&lt;/object&gt;&lt;object type=&quot;3&quot; unique_id=&quot;10080&quot;&gt;&lt;property id=&quot;20148&quot; value=&quot;5&quot;/&gt;&lt;property id=&quot;20300&quot; value=&quot;Slide 78 - &amp;quot;Document Object Model&amp;quot;&quot;/&gt;&lt;property id=&quot;20307&quot; value=&quot;487&quot;/&gt;&lt;/object&gt;&lt;object type=&quot;3&quot; unique_id=&quot;10081&quot;&gt;&lt;property id=&quot;20148&quot; value=&quot;5&quot;/&gt;&lt;property id=&quot;20300&quot; value=&quot;Slide 79 - &amp;quot;Important DOM API&amp;quot;&quot;/&gt;&lt;property id=&quot;20307&quot; value=&quot;488&quot;/&gt;&lt;/object&gt;&lt;object type=&quot;3&quot; unique_id=&quot;10082&quot;&gt;&lt;property id=&quot;20148&quot; value=&quot;5&quot;/&gt;&lt;property id=&quot;20300&quot; value=&quot;Slide 80 - &amp;quot;Event and Event Handlers&amp;quot;&quot;/&gt;&lt;property id=&quot;20307&quot; value=&quot;490&quot;/&gt;&lt;/object&gt;&lt;object type=&quot;3&quot; unique_id=&quot;10083&quot;&gt;&lt;property id=&quot;20148&quot; value=&quot;5&quot;/&gt;&lt;property id=&quot;20300&quot; value=&quot;Slide 81 - &amp;quot;Handling a Window Event&amp;quot;&quot;/&gt;&lt;property id=&quot;20307&quot; value=&quot;491&quot;/&gt;&lt;/object&gt;&lt;object type=&quot;3&quot; unique_id=&quot;10084&quot;&gt;&lt;property id=&quot;20148&quot; value=&quot;5&quot;/&gt;&lt;property id=&quot;20300&quot; value=&quot;Slide 82 - &amp;quot;Handling a Window Event (Contd..)&amp;quot;&quot;/&gt;&lt;property id=&quot;20307&quot; value=&quot;492&quot;/&gt;&lt;/object&gt;&lt;object type=&quot;3&quot; unique_id=&quot;10085&quot;&gt;&lt;property id=&quot;20148&quot; value=&quot;5&quot;/&gt;&lt;property id=&quot;20300&quot; value=&quot;Slide 83 - &amp;quot;onSubmit&amp;quot;&quot;/&gt;&lt;property id=&quot;20307&quot; value=&quot;493&quot;/&gt;&lt;/object&gt;&lt;object type=&quot;3&quot; unique_id=&quot;10086&quot;&gt;&lt;property id=&quot;20148&quot; value=&quot;5&quot;/&gt;&lt;property id=&quot;20300&quot; value=&quot;Slide 84 - &amp;quot;Exercise&amp;amp;#x09;&amp;amp;#x09;&amp;amp;#x09;&amp;amp;#x09;&amp;amp;#x09; Time: 5 min&amp;quot;&quot;/&gt;&lt;property id=&quot;20307&quot; value=&quot;523&quot;/&gt;&lt;/object&gt;&lt;object type=&quot;3&quot; unique_id=&quot;10087&quot;&gt;&lt;property id=&quot;20148&quot; value=&quot;5&quot;/&gt;&lt;property id=&quot;20300&quot; value=&quot;Slide 85 - &amp;quot;Exercise&amp;amp;#x09;&amp;amp;#x09;&amp;amp;#x09;&amp;amp;#x09;&amp;amp;#x09; Time: 10 min&amp;quot;&quot;/&gt;&lt;property id=&quot;20307&quot; value=&quot;522&quot;/&gt;&lt;/object&gt;&lt;object type=&quot;3&quot; unique_id=&quot;10088&quot;&gt;&lt;property id=&quot;20148&quot; value=&quot;5&quot;/&gt;&lt;property id=&quot;20300&quot; value=&quot;Slide 86 - &amp;quot;Exercise&amp;amp;#x09;&amp;amp;#x09;&amp;amp;#x09;&amp;amp;#x09;&amp;amp;#x09; Time: 10 min&amp;quot;&quot;/&gt;&lt;property id=&quot;20307&quot; value=&quot;530&quot;/&gt;&lt;/object&gt;&lt;object type=&quot;3&quot; unique_id=&quot;10089&quot;&gt;&lt;property id=&quot;20148&quot; value=&quot;5&quot;/&gt;&lt;property id=&quot;20300&quot; value=&quot;Slide 87 - &amp;quot;Handling Error Events&amp;quot;&quot;/&gt;&lt;property id=&quot;20307&quot; value=&quot;494&quot;/&gt;&lt;/object&gt;&lt;object type=&quot;3&quot; unique_id=&quot;10090&quot;&gt;&lt;property id=&quot;20148&quot; value=&quot;5&quot;/&gt;&lt;property id=&quot;20300&quot; value=&quot;Slide 88 - &amp;quot;The event Object&amp;quot;&quot;/&gt;&lt;property id=&quot;20307&quot; value=&quot;495&quot;/&gt;&lt;/object&gt;&lt;object type=&quot;3&quot; unique_id=&quot;10091&quot;&gt;&lt;property id=&quot;20148&quot; value=&quot;5&quot;/&gt;&lt;property id=&quot;20300&quot; value=&quot;Slide 89 - &amp;quot;The event Object (Contd..)&amp;quot;&quot;/&gt;&lt;property id=&quot;20307&quot; value=&quot;496&quot;/&gt;&lt;/object&gt;&lt;object type=&quot;3&quot; unique_id=&quot;10092&quot;&gt;&lt;property id=&quot;20148&quot; value=&quot;5&quot;/&gt;&lt;property id=&quot;20300&quot; value=&quot;Slide 90 - &amp;quot;Let us revise&amp;quot;&quot;/&gt;&lt;property id=&quot;20307&quot; value=&quot;498&quot;/&gt;&lt;/object&gt;&lt;object type=&quot;3&quot; unique_id=&quot;10093&quot;&gt;&lt;property id=&quot;20148&quot; value=&quot;5&quot;/&gt;&lt;property id=&quot;20300&quot; value=&quot;Slide 91 - &amp;quot;Let us revise&amp;quot;&quot;/&gt;&lt;property id=&quot;20307&quot; value=&quot;499&quot;/&gt;&lt;/object&gt;&lt;object type=&quot;3&quot; unique_id=&quot;10094&quot;&gt;&lt;property id=&quot;20148&quot; value=&quot;5&quot;/&gt;&lt;property id=&quot;20300&quot; value=&quot;Slide 92 - &amp;quot;Let us revise&amp;quot;&quot;/&gt;&lt;property id=&quot;20307&quot; value=&quot;500&quot;/&gt;&lt;/object&gt;&lt;object type=&quot;3&quot; unique_id=&quot;10095&quot;&gt;&lt;property id=&quot;20148&quot; value=&quot;5&quot;/&gt;&lt;property id=&quot;20300&quot; value=&quot;Slide 93 - &amp;quot;Quiz&amp;quot;&quot;/&gt;&lt;property id=&quot;20307&quot; value=&quot;501&quot;/&gt;&lt;/object&gt;&lt;object type=&quot;3&quot; unique_id=&quot;10096&quot;&gt;&lt;property id=&quot;20148&quot; value=&quot;5&quot;/&gt;&lt;property id=&quot;20300&quot; value=&quot;Slide 94 - &amp;quot;Self Study&amp;quot;&quot;/&gt;&lt;property id=&quot;20307&quot; value=&quot;536&quot;/&gt;&lt;/object&gt;&lt;object type=&quot;3&quot; unique_id=&quot;10097&quot;&gt;&lt;property id=&quot;20148&quot; value=&quot;5&quot;/&gt;&lt;property id=&quot;20300&quot; value=&quot;Slide 95 - &amp;quot;Lab Exercise&amp;quot;&quot;/&gt;&lt;property id=&quot;20307&quot; value=&quot;543&quot;/&gt;&lt;/object&gt;&lt;object type=&quot;3&quot; unique_id=&quot;10098&quot;&gt;&lt;property id=&quot;20148&quot; value=&quot;5&quot;/&gt;&lt;property id=&quot;20300&quot; value=&quot;Slide 96&quot;/&gt;&lt;property id=&quot;20307&quot; value=&quot;542&quot;/&gt;&lt;/object&gt;&lt;object type=&quot;3&quot; unique_id=&quot;10099&quot;&gt;&lt;property id=&quot;20148&quot; value=&quot;5&quot;/&gt;&lt;property id=&quot;20300&quot; value=&quot;Slide 97&quot;/&gt;&lt;property id=&quot;20307&quot; value=&quot;502&quot;/&gt;&lt;/object&gt;&lt;object type=&quot;3&quot; unique_id=&quot;11417&quot;&gt;&lt;property id=&quot;20148&quot; value=&quot;5&quot;/&gt;&lt;property id=&quot;20300&quot; value=&quot;Slide 9 - &amp;quot;HTML | Introduction – Pop up quiz!&amp;quot;&quot;/&gt;&lt;property id=&quot;20307&quot; value=&quot;544&quot;/&gt;&lt;/object&gt;&lt;object type=&quot;3&quot; unique_id=&quot;13696&quot;&gt;&lt;property id=&quot;20148&quot; value=&quot;5&quot;/&gt;&lt;property id=&quot;20300&quot; value=&quot;Slide 13 - &amp;quot;HTML Elements | The &amp;lt;body&amp;gt; Element&amp;quot;&quot;/&gt;&lt;property id=&quot;20307&quot; value=&quot;545&quot;/&gt;&lt;/object&gt;&lt;object type=&quot;3&quot; unique_id=&quot;15791&quot;&gt;&lt;property id=&quot;20148&quot; value=&quot;5&quot;/&gt;&lt;property id=&quot;20300&quot; value=&quot;Slide 14 - &amp;quot;HTML | Element Attributes&amp;quot;&quot;/&gt;&lt;property id=&quot;20307&quot; value=&quot;546&quot;/&gt;&lt;/object&gt;&lt;object type=&quot;3&quot; unique_id=&quot;17285&quot;&gt;&lt;property id=&quot;20148&quot; value=&quot;5&quot;/&gt;&lt;property id=&quot;20300&quot; value=&quot;Slide 15 - &amp;quot;Empty vs. Container Tags &amp;quot;&quot;/&gt;&lt;property id=&quot;20307&quot; value=&quot;548&quot;/&gt;&lt;/object&gt;&lt;/object&gt;&lt;object type=&quot;8&quot; unique_id=&quot;10198&quot;&gt;&lt;/object&gt;&lt;/object&gt;&lt;/database&gt;"/>
  <p:tag name="SECTOMILLISECCONVERTED" val="1"/>
</p:tagLst>
</file>

<file path=ppt/theme/theme1.xml><?xml version="1.0" encoding="utf-8"?>
<a:theme xmlns:a="http://schemas.openxmlformats.org/drawingml/2006/main" name="sapient1">
  <a:themeElements>
    <a:clrScheme name="GM Theme Colors">
      <a:dk1>
        <a:srgbClr val="355F99"/>
      </a:dk1>
      <a:lt1>
        <a:srgbClr val="5A5A5A"/>
      </a:lt1>
      <a:dk2>
        <a:srgbClr val="254D50"/>
      </a:dk2>
      <a:lt2>
        <a:srgbClr val="600617"/>
      </a:lt2>
      <a:accent1>
        <a:srgbClr val="086482"/>
      </a:accent1>
      <a:accent2>
        <a:srgbClr val="492E4D"/>
      </a:accent2>
      <a:accent3>
        <a:srgbClr val="515F8C"/>
      </a:accent3>
      <a:accent4>
        <a:srgbClr val="EEECCB"/>
      </a:accent4>
      <a:accent5>
        <a:srgbClr val="A7A37E"/>
      </a:accent5>
      <a:accent6>
        <a:srgbClr val="D9A400"/>
      </a:accent6>
      <a:hlink>
        <a:srgbClr val="F07800"/>
      </a:hlink>
      <a:folHlink>
        <a:srgbClr val="00A6AD"/>
      </a:folHlink>
    </a:clrScheme>
    <a:fontScheme name="java Training">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bg2"/>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bg2"/>
            </a:solidFill>
            <a:effectLst/>
            <a:latin typeface="Arial" pitchFamily="34" charset="0"/>
            <a:ea typeface="ＭＳ Ｐゴシック"/>
            <a:cs typeface="ＭＳ Ｐゴシック"/>
          </a:defRPr>
        </a:defPPr>
      </a:lstStyle>
    </a:lnDef>
  </a:objectDefaults>
  <a:extraClrSchemeLst>
    <a:extraClrScheme>
      <a:clrScheme name="Blank Presentation 1">
        <a:dk1>
          <a:srgbClr val="4D4D4D"/>
        </a:dk1>
        <a:lt1>
          <a:srgbClr val="FFFFFF"/>
        </a:lt1>
        <a:dk2>
          <a:srgbClr val="999999"/>
        </a:dk2>
        <a:lt2>
          <a:srgbClr val="000000"/>
        </a:lt2>
        <a:accent1>
          <a:srgbClr val="F04E22"/>
        </a:accent1>
        <a:accent2>
          <a:srgbClr val="F0B500"/>
        </a:accent2>
        <a:accent3>
          <a:srgbClr val="FFFFFF"/>
        </a:accent3>
        <a:accent4>
          <a:srgbClr val="404040"/>
        </a:accent4>
        <a:accent5>
          <a:srgbClr val="F6B2AB"/>
        </a:accent5>
        <a:accent6>
          <a:srgbClr val="D9A400"/>
        </a:accent6>
        <a:hlink>
          <a:srgbClr val="F07800"/>
        </a:hlink>
        <a:folHlink>
          <a:srgbClr val="00A6A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562259</TotalTime>
  <Words>9615</Words>
  <Application>Microsoft Office PowerPoint</Application>
  <PresentationFormat>On-screen Show (4:3)</PresentationFormat>
  <Paragraphs>1100</Paragraphs>
  <Slides>87</Slides>
  <Notes>48</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87</vt:i4>
      </vt:variant>
    </vt:vector>
  </HeadingPairs>
  <TitlesOfParts>
    <vt:vector size="99" baseType="lpstr">
      <vt:lpstr>Courier</vt:lpstr>
      <vt:lpstr>ＭＳ Ｐゴシック</vt:lpstr>
      <vt:lpstr>Arial</vt:lpstr>
      <vt:lpstr>Calibri</vt:lpstr>
      <vt:lpstr>Courier New</vt:lpstr>
      <vt:lpstr>Georgia</vt:lpstr>
      <vt:lpstr>Times New Roman</vt:lpstr>
      <vt:lpstr>Trebuchet MS</vt:lpstr>
      <vt:lpstr>Wingdings</vt:lpstr>
      <vt:lpstr>Wingdings 3</vt:lpstr>
      <vt:lpstr>sapient1</vt:lpstr>
      <vt:lpstr>Facet</vt:lpstr>
      <vt:lpstr>HTML 101</vt:lpstr>
      <vt:lpstr>Table of Contents</vt:lpstr>
      <vt:lpstr>PowerPoint Presentation</vt:lpstr>
      <vt:lpstr>What is HTML?</vt:lpstr>
      <vt:lpstr>Elements</vt:lpstr>
      <vt:lpstr>Element Attributes</vt:lpstr>
      <vt:lpstr>Blocks and Inline Elements</vt:lpstr>
      <vt:lpstr>Comments in HTML</vt:lpstr>
      <vt:lpstr>Case Sensitivity in HTML</vt:lpstr>
      <vt:lpstr>Semantics</vt:lpstr>
      <vt:lpstr>Page Structure </vt:lpstr>
      <vt:lpstr>Page Structure (continued)</vt:lpstr>
      <vt:lpstr>PowerPoint Presentation</vt:lpstr>
      <vt:lpstr>Document Metadata</vt:lpstr>
      <vt:lpstr>Document Metadata (continued)</vt:lpstr>
      <vt:lpstr>Document Metadata (continued)</vt:lpstr>
      <vt:lpstr>Document Metadata (continued)</vt:lpstr>
      <vt:lpstr>Document Metadata (continued)</vt:lpstr>
      <vt:lpstr>Document Metadata (continued)</vt:lpstr>
      <vt:lpstr>PowerPoint Presentation</vt:lpstr>
      <vt:lpstr>Scripting</vt:lpstr>
      <vt:lpstr>PowerPoint Presentation</vt:lpstr>
      <vt:lpstr>Sectioning Content Elements</vt:lpstr>
      <vt:lpstr>Sectioning Content Elements</vt:lpstr>
      <vt:lpstr>Sectioning Content Elements (continued)</vt:lpstr>
      <vt:lpstr>Sectioning Content Elements: Example</vt:lpstr>
      <vt:lpstr>Headings</vt:lpstr>
      <vt:lpstr>Headings</vt:lpstr>
      <vt:lpstr>Headings</vt:lpstr>
      <vt:lpstr>Headings</vt:lpstr>
      <vt:lpstr>Some Best Practices</vt:lpstr>
      <vt:lpstr>Header and Footer</vt:lpstr>
      <vt:lpstr>Address</vt:lpstr>
      <vt:lpstr>Header and Footer: Example</vt:lpstr>
      <vt:lpstr>Exercise</vt:lpstr>
      <vt:lpstr>PowerPoint Presentation</vt:lpstr>
      <vt:lpstr>div</vt:lpstr>
      <vt:lpstr>pre</vt:lpstr>
      <vt:lpstr>List Elements</vt:lpstr>
      <vt:lpstr>Ordered Lists (ol)</vt:lpstr>
      <vt:lpstr>Unordered Lists (ul)</vt:lpstr>
      <vt:lpstr>Definition Lists (dl)</vt:lpstr>
      <vt:lpstr>Some Best Practices</vt:lpstr>
      <vt:lpstr>Exercise</vt:lpstr>
      <vt:lpstr>PowerPoint Presentation</vt:lpstr>
      <vt:lpstr>paragraph</vt:lpstr>
      <vt:lpstr>strong</vt:lpstr>
      <vt:lpstr>span</vt:lpstr>
      <vt:lpstr>sup</vt:lpstr>
      <vt:lpstr>Exercise</vt:lpstr>
      <vt:lpstr>PowerPoint Presentation</vt:lpstr>
      <vt:lpstr>Links</vt:lpstr>
      <vt:lpstr>Text Link</vt:lpstr>
      <vt:lpstr>Text Link (Contd..)</vt:lpstr>
      <vt:lpstr>Absolute vs. Relative Paths</vt:lpstr>
      <vt:lpstr>Email Links</vt:lpstr>
      <vt:lpstr>Adding Bookmark</vt:lpstr>
      <vt:lpstr>PowerPoint Presentation</vt:lpstr>
      <vt:lpstr>Embedded Content</vt:lpstr>
      <vt:lpstr>Embedded Content</vt:lpstr>
      <vt:lpstr>Exercise</vt:lpstr>
      <vt:lpstr>PowerPoint Presentation</vt:lpstr>
      <vt:lpstr>Tabular Data</vt:lpstr>
      <vt:lpstr>Tabular Data (continued)</vt:lpstr>
      <vt:lpstr>Tabular Data (continued)</vt:lpstr>
      <vt:lpstr>Tabular Data (continued)</vt:lpstr>
      <vt:lpstr>Tabular Data (continued)</vt:lpstr>
      <vt:lpstr>Tabular Data (continued)</vt:lpstr>
      <vt:lpstr>Some Best Practices</vt:lpstr>
      <vt:lpstr>Exercise</vt:lpstr>
      <vt:lpstr>PowerPoint Presentation</vt:lpstr>
      <vt:lpstr>Forms</vt:lpstr>
      <vt:lpstr>text and password</vt:lpstr>
      <vt:lpstr>required, autofocus and placeholder attribute</vt:lpstr>
      <vt:lpstr>radio buttons and checkboxes</vt:lpstr>
      <vt:lpstr>select</vt:lpstr>
      <vt:lpstr>email</vt:lpstr>
      <vt:lpstr>number</vt:lpstr>
      <vt:lpstr>range</vt:lpstr>
      <vt:lpstr>date</vt:lpstr>
      <vt:lpstr>color</vt:lpstr>
      <vt:lpstr>submit button</vt:lpstr>
      <vt:lpstr> How HTML Forms Work</vt:lpstr>
      <vt:lpstr>Action and Method Attributes</vt:lpstr>
      <vt:lpstr>Get vs. Post</vt:lpstr>
      <vt:lpstr>Exercise     Time:30 min</vt:lpstr>
      <vt:lpstr>References</vt:lpstr>
    </vt:vector>
  </TitlesOfParts>
  <Company>Sapient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Sapient</dc:creator>
  <cp:lastModifiedBy>Kunal Kaushik</cp:lastModifiedBy>
  <cp:revision>2153</cp:revision>
  <cp:lastPrinted>2012-03-15T05:53:21Z</cp:lastPrinted>
  <dcterms:created xsi:type="dcterms:W3CDTF">2010-11-15T08:47:12Z</dcterms:created>
  <dcterms:modified xsi:type="dcterms:W3CDTF">2024-03-30T06:08:22Z</dcterms:modified>
</cp:coreProperties>
</file>