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4014" r:id="rId2"/>
  </p:sldMasterIdLst>
  <p:notesMasterIdLst>
    <p:notesMasterId r:id="rId80"/>
  </p:notesMasterIdLst>
  <p:handoutMasterIdLst>
    <p:handoutMasterId r:id="rId81"/>
  </p:handoutMasterIdLst>
  <p:sldIdLst>
    <p:sldId id="490" r:id="rId3"/>
    <p:sldId id="478" r:id="rId4"/>
    <p:sldId id="557" r:id="rId5"/>
    <p:sldId id="561" r:id="rId6"/>
    <p:sldId id="546" r:id="rId7"/>
    <p:sldId id="558" r:id="rId8"/>
    <p:sldId id="559" r:id="rId9"/>
    <p:sldId id="560" r:id="rId10"/>
    <p:sldId id="547" r:id="rId11"/>
    <p:sldId id="562" r:id="rId12"/>
    <p:sldId id="548" r:id="rId13"/>
    <p:sldId id="564" r:id="rId14"/>
    <p:sldId id="566" r:id="rId15"/>
    <p:sldId id="567" r:id="rId16"/>
    <p:sldId id="568" r:id="rId17"/>
    <p:sldId id="569" r:id="rId18"/>
    <p:sldId id="575" r:id="rId19"/>
    <p:sldId id="573" r:id="rId20"/>
    <p:sldId id="576" r:id="rId21"/>
    <p:sldId id="570" r:id="rId22"/>
    <p:sldId id="578" r:id="rId23"/>
    <p:sldId id="577" r:id="rId24"/>
    <p:sldId id="580" r:id="rId25"/>
    <p:sldId id="581" r:id="rId26"/>
    <p:sldId id="582" r:id="rId27"/>
    <p:sldId id="583" r:id="rId28"/>
    <p:sldId id="584" r:id="rId29"/>
    <p:sldId id="574" r:id="rId30"/>
    <p:sldId id="586" r:id="rId31"/>
    <p:sldId id="587" r:id="rId32"/>
    <p:sldId id="588" r:id="rId33"/>
    <p:sldId id="626" r:id="rId34"/>
    <p:sldId id="615" r:id="rId35"/>
    <p:sldId id="616" r:id="rId36"/>
    <p:sldId id="617" r:id="rId37"/>
    <p:sldId id="618" r:id="rId38"/>
    <p:sldId id="619" r:id="rId39"/>
    <p:sldId id="620" r:id="rId40"/>
    <p:sldId id="621" r:id="rId41"/>
    <p:sldId id="622" r:id="rId42"/>
    <p:sldId id="625" r:id="rId43"/>
    <p:sldId id="589" r:id="rId44"/>
    <p:sldId id="572" r:id="rId45"/>
    <p:sldId id="595" r:id="rId46"/>
    <p:sldId id="596" r:id="rId47"/>
    <p:sldId id="597" r:id="rId48"/>
    <p:sldId id="590" r:id="rId49"/>
    <p:sldId id="549" r:id="rId50"/>
    <p:sldId id="627" r:id="rId51"/>
    <p:sldId id="628" r:id="rId52"/>
    <p:sldId id="598" r:id="rId53"/>
    <p:sldId id="551" r:id="rId54"/>
    <p:sldId id="612" r:id="rId55"/>
    <p:sldId id="609" r:id="rId56"/>
    <p:sldId id="610" r:id="rId57"/>
    <p:sldId id="614" r:id="rId58"/>
    <p:sldId id="613" r:id="rId59"/>
    <p:sldId id="552" r:id="rId60"/>
    <p:sldId id="599" r:id="rId61"/>
    <p:sldId id="554" r:id="rId62"/>
    <p:sldId id="623" r:id="rId63"/>
    <p:sldId id="553" r:id="rId64"/>
    <p:sldId id="629" r:id="rId65"/>
    <p:sldId id="630" r:id="rId66"/>
    <p:sldId id="632" r:id="rId67"/>
    <p:sldId id="633" r:id="rId68"/>
    <p:sldId id="634" r:id="rId69"/>
    <p:sldId id="635" r:id="rId70"/>
    <p:sldId id="637" r:id="rId71"/>
    <p:sldId id="638" r:id="rId72"/>
    <p:sldId id="600" r:id="rId73"/>
    <p:sldId id="555" r:id="rId74"/>
    <p:sldId id="631" r:id="rId75"/>
    <p:sldId id="640" r:id="rId76"/>
    <p:sldId id="641" r:id="rId77"/>
    <p:sldId id="544" r:id="rId78"/>
    <p:sldId id="639" r:id="rId79"/>
  </p:sldIdLst>
  <p:sldSz cx="9144000" cy="6858000" type="screen4x3"/>
  <p:notesSz cx="7010400" cy="9296400"/>
  <p:custDataLst>
    <p:tags r:id="rId82"/>
  </p:custDataLst>
  <p:defaultTextStyle>
    <a:defPPr>
      <a:defRPr lang="en-US"/>
    </a:defPPr>
    <a:lvl1pPr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1pPr>
    <a:lvl2pPr marL="4572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2pPr>
    <a:lvl3pPr marL="9144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3pPr>
    <a:lvl4pPr marL="13716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4pPr>
    <a:lvl5pPr marL="18288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5pPr>
    <a:lvl6pPr marL="2286000" algn="l" defTabSz="914400" rtl="0" eaLnBrk="1" latinLnBrk="0" hangingPunct="1">
      <a:defRPr sz="2400" kern="1200">
        <a:solidFill>
          <a:srgbClr val="FF9900"/>
        </a:solidFill>
        <a:latin typeface="Times New Roman" pitchFamily="18" charset="0"/>
        <a:ea typeface="ＭＳ Ｐゴシック" pitchFamily="34" charset="-128"/>
        <a:cs typeface="+mn-cs"/>
      </a:defRPr>
    </a:lvl6pPr>
    <a:lvl7pPr marL="2743200" algn="l" defTabSz="914400" rtl="0" eaLnBrk="1" latinLnBrk="0" hangingPunct="1">
      <a:defRPr sz="2400" kern="1200">
        <a:solidFill>
          <a:srgbClr val="FF9900"/>
        </a:solidFill>
        <a:latin typeface="Times New Roman" pitchFamily="18" charset="0"/>
        <a:ea typeface="ＭＳ Ｐゴシック" pitchFamily="34" charset="-128"/>
        <a:cs typeface="+mn-cs"/>
      </a:defRPr>
    </a:lvl7pPr>
    <a:lvl8pPr marL="3200400" algn="l" defTabSz="914400" rtl="0" eaLnBrk="1" latinLnBrk="0" hangingPunct="1">
      <a:defRPr sz="2400" kern="1200">
        <a:solidFill>
          <a:srgbClr val="FF9900"/>
        </a:solidFill>
        <a:latin typeface="Times New Roman" pitchFamily="18" charset="0"/>
        <a:ea typeface="ＭＳ Ｐゴシック" pitchFamily="34" charset="-128"/>
        <a:cs typeface="+mn-cs"/>
      </a:defRPr>
    </a:lvl8pPr>
    <a:lvl9pPr marL="3657600" algn="l" defTabSz="914400" rtl="0" eaLnBrk="1" latinLnBrk="0" hangingPunct="1">
      <a:defRPr sz="2400" kern="1200">
        <a:solidFill>
          <a:srgbClr val="FF9900"/>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D31"/>
    <a:srgbClr val="FF9900"/>
    <a:srgbClr val="FF0000"/>
    <a:srgbClr val="5302AC"/>
    <a:srgbClr val="FFFFFF"/>
    <a:srgbClr val="CCFF99"/>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8702" autoAdjust="0"/>
    <p:restoredTop sz="89533" autoAdjust="0"/>
  </p:normalViewPr>
  <p:slideViewPr>
    <p:cSldViewPr>
      <p:cViewPr varScale="1">
        <p:scale>
          <a:sx n="76" d="100"/>
          <a:sy n="76" d="100"/>
        </p:scale>
        <p:origin x="210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89AC2BD0-F218-43B5-BF38-C45CF368A982}" type="datetimeFigureOut">
              <a:rPr lang="en-US"/>
              <a:pPr>
                <a:defRPr/>
              </a:pPr>
              <a:t>4/1/2024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DA2A30C9-7301-439F-87DE-B4E03FBB666B}" type="slidenum">
              <a:rPr lang="en-US"/>
              <a:pPr>
                <a:defRPr/>
              </a:pPr>
              <a:t>‹#›</a:t>
            </a:fld>
            <a:endParaRPr lang="en-US"/>
          </a:p>
        </p:txBody>
      </p:sp>
    </p:spTree>
    <p:extLst>
      <p:ext uri="{BB962C8B-B14F-4D97-AF65-F5344CB8AC3E}">
        <p14:creationId xmlns:p14="http://schemas.microsoft.com/office/powerpoint/2010/main" val="3456446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i="0">
                <a:solidFill>
                  <a:schemeClr val="tx1"/>
                </a:solidFill>
                <a:latin typeface="Arial"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i="0">
                <a:solidFill>
                  <a:schemeClr val="tx1"/>
                </a:solidFill>
                <a:latin typeface="Arial" charset="0"/>
              </a:defRPr>
            </a:lvl1pPr>
          </a:lstStyle>
          <a:p>
            <a:pPr>
              <a:defRPr/>
            </a:pPr>
            <a:fld id="{9CDE4664-3B3A-47E0-8670-8E2A550DBD84}" type="slidenum">
              <a:rPr lang="en-US"/>
              <a:pPr>
                <a:defRPr/>
              </a:pPr>
              <a:t>‹#›</a:t>
            </a:fld>
            <a:endParaRPr lang="en-US"/>
          </a:p>
        </p:txBody>
      </p:sp>
    </p:spTree>
    <p:extLst>
      <p:ext uri="{BB962C8B-B14F-4D97-AF65-F5344CB8AC3E}">
        <p14:creationId xmlns:p14="http://schemas.microsoft.com/office/powerpoint/2010/main" val="3393998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mozilla.org/en-US/docs/D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mozilla.org/en-US/docs/DOM/Mozilla_event_reference?redirectlocale=en-US&amp;redirectslug=Mozilla_event_referenc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eveloper.mozilla.org/en-US/docs/JavaScript/Guide/Working_with_Object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w3schools.com/jsref/"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eveloper.mozilla.org/en-US/docs/DOM/Mozilla_event_reference?redirectlocale=en-US&amp;redirectslug=Mozilla_event_reference"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a:t>
            </a:fld>
            <a:endParaRPr lang="en-US"/>
          </a:p>
        </p:txBody>
      </p:sp>
    </p:spTree>
    <p:extLst>
      <p:ext uri="{BB962C8B-B14F-4D97-AF65-F5344CB8AC3E}">
        <p14:creationId xmlns:p14="http://schemas.microsoft.com/office/powerpoint/2010/main" val="1163849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33</a:t>
            </a:fld>
            <a:endParaRPr lang="en-US"/>
          </a:p>
        </p:txBody>
      </p:sp>
    </p:spTree>
    <p:extLst>
      <p:ext uri="{BB962C8B-B14F-4D97-AF65-F5344CB8AC3E}">
        <p14:creationId xmlns:p14="http://schemas.microsoft.com/office/powerpoint/2010/main" val="24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https://developer.mozilla.org/en-US/docs/DOM</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The nodeName property specifies the name of a node.</a:t>
            </a:r>
          </a:p>
          <a:p>
            <a:pPr marL="171450" indent="-171450">
              <a:buFont typeface="Arial" pitchFamily="34" charset="0"/>
              <a:buChar char="•"/>
            </a:pPr>
            <a:r>
              <a:rPr lang="en-US" sz="1200" b="0" i="0" kern="1200" dirty="0">
                <a:solidFill>
                  <a:schemeClr val="tx1"/>
                </a:solidFill>
                <a:effectLst/>
                <a:latin typeface="Arial" charset="0"/>
                <a:ea typeface="+mn-ea"/>
                <a:cs typeface="+mn-cs"/>
              </a:rPr>
              <a:t>nodeName is read-only</a:t>
            </a:r>
          </a:p>
          <a:p>
            <a:pPr marL="171450" indent="-171450">
              <a:buFont typeface="Arial" pitchFamily="34" charset="0"/>
              <a:buChar char="•"/>
            </a:pPr>
            <a:r>
              <a:rPr lang="en-US" sz="1200" b="0" i="0" kern="1200" dirty="0">
                <a:solidFill>
                  <a:schemeClr val="tx1"/>
                </a:solidFill>
                <a:effectLst/>
                <a:latin typeface="Arial" charset="0"/>
                <a:ea typeface="+mn-ea"/>
                <a:cs typeface="+mn-cs"/>
              </a:rPr>
              <a:t>nodeName of an element node is the same as the tag name</a:t>
            </a:r>
          </a:p>
          <a:p>
            <a:pPr marL="171450" indent="-171450">
              <a:buFont typeface="Arial" pitchFamily="34" charset="0"/>
              <a:buChar char="•"/>
            </a:pPr>
            <a:r>
              <a:rPr lang="en-US" sz="1200" b="0" i="0" kern="1200" dirty="0">
                <a:solidFill>
                  <a:schemeClr val="tx1"/>
                </a:solidFill>
                <a:effectLst/>
                <a:latin typeface="Arial" charset="0"/>
                <a:ea typeface="+mn-ea"/>
                <a:cs typeface="+mn-cs"/>
              </a:rPr>
              <a:t>nodeName of an attribute node is the attribute name</a:t>
            </a:r>
          </a:p>
          <a:p>
            <a:pPr marL="171450" indent="-171450">
              <a:buFont typeface="Arial" pitchFamily="34" charset="0"/>
              <a:buChar char="•"/>
            </a:pPr>
            <a:r>
              <a:rPr lang="en-US" sz="1200" b="0" i="0" kern="1200" dirty="0">
                <a:solidFill>
                  <a:schemeClr val="tx1"/>
                </a:solidFill>
                <a:effectLst/>
                <a:latin typeface="Arial" charset="0"/>
                <a:ea typeface="+mn-ea"/>
                <a:cs typeface="+mn-cs"/>
              </a:rPr>
              <a:t>nodeName of a text node is always #text</a:t>
            </a:r>
          </a:p>
          <a:p>
            <a:pPr marL="171450" indent="-171450">
              <a:buFont typeface="Arial" pitchFamily="34" charset="0"/>
              <a:buChar char="•"/>
            </a:pPr>
            <a:r>
              <a:rPr lang="en-US" sz="1200" b="0" i="0" kern="1200" dirty="0">
                <a:solidFill>
                  <a:schemeClr val="tx1"/>
                </a:solidFill>
                <a:effectLst/>
                <a:latin typeface="Arial" charset="0"/>
                <a:ea typeface="+mn-ea"/>
                <a:cs typeface="+mn-cs"/>
              </a:rPr>
              <a:t>nodeName of the document node is always #document</a:t>
            </a:r>
          </a:p>
          <a:p>
            <a:r>
              <a:rPr lang="en-US" sz="1200" b="1" i="0" kern="1200" dirty="0">
                <a:solidFill>
                  <a:schemeClr val="tx1"/>
                </a:solidFill>
                <a:effectLst/>
                <a:latin typeface="Arial" charset="0"/>
                <a:ea typeface="+mn-ea"/>
                <a:cs typeface="+mn-cs"/>
              </a:rPr>
              <a:t>Note:</a:t>
            </a:r>
            <a:r>
              <a:rPr lang="en-US" sz="1200" b="0" i="0" kern="1200" dirty="0">
                <a:solidFill>
                  <a:schemeClr val="tx1"/>
                </a:solidFill>
                <a:effectLst/>
                <a:latin typeface="Arial" charset="0"/>
                <a:ea typeface="+mn-ea"/>
                <a:cs typeface="+mn-cs"/>
              </a:rPr>
              <a:t> nodeName always contains the uppercase tag name of an HTML element.</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Event Reference - </a:t>
            </a:r>
            <a:r>
              <a:rPr lang="en-US" dirty="0">
                <a:hlinkClick r:id="rId3"/>
              </a:rPr>
              <a:t>https://developer.mozilla.org/en-US/docs/DOM/Mozilla_event_reference?redirectlocale=en-US&amp;redirectslug=Mozilla_event_reference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42</a:t>
            </a:fld>
            <a:endParaRPr lang="en-US"/>
          </a:p>
        </p:txBody>
      </p:sp>
    </p:spTree>
    <p:extLst>
      <p:ext uri="{BB962C8B-B14F-4D97-AF65-F5344CB8AC3E}">
        <p14:creationId xmlns:p14="http://schemas.microsoft.com/office/powerpoint/2010/main" val="2453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https://developer.mozilla.org/en-US/docs/JavaScript/Guide/Working_with_Objects</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Detailed</a:t>
            </a:r>
            <a:r>
              <a:rPr lang="en-US" baseline="0" dirty="0"/>
              <a:t> information visit </a:t>
            </a:r>
            <a:r>
              <a:rPr lang="en-US" dirty="0">
                <a:hlinkClick r:id="rId3"/>
              </a:rPr>
              <a:t>http://www.w3schools.com/jsref/</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51</a:t>
            </a:fld>
            <a:endParaRPr lang="en-US"/>
          </a:p>
        </p:txBody>
      </p:sp>
    </p:spTree>
    <p:extLst>
      <p:ext uri="{BB962C8B-B14F-4D97-AF65-F5344CB8AC3E}">
        <p14:creationId xmlns:p14="http://schemas.microsoft.com/office/powerpoint/2010/main" val="2453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Event Reference - </a:t>
            </a:r>
            <a:r>
              <a:rPr lang="en-US" dirty="0">
                <a:hlinkClick r:id="rId3"/>
              </a:rPr>
              <a:t>https://developer.mozilla.org/en-US/docs/DOM/Mozilla_event_reference?redirectlocale=en-US&amp;redirectslug=Mozilla_event_reference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An </a:t>
            </a:r>
            <a:r>
              <a:rPr lang="en-US" dirty="0"/>
              <a:t>unload</a:t>
            </a:r>
            <a:r>
              <a:rPr lang="en-US" sz="1200" b="0" i="0" kern="1200" dirty="0">
                <a:solidFill>
                  <a:schemeClr val="tx1"/>
                </a:solidFill>
                <a:effectLst/>
                <a:latin typeface="Arial" charset="0"/>
                <a:ea typeface="+mn-ea"/>
                <a:cs typeface="+mn-cs"/>
              </a:rPr>
              <a:t>, for example, cannot be prevented. Suppose the user closes the browser window — causing an </a:t>
            </a:r>
            <a:r>
              <a:rPr lang="en-US" dirty="0"/>
              <a:t>unload</a:t>
            </a:r>
            <a:r>
              <a:rPr lang="en-US" sz="1200" b="0" i="0" kern="1200" dirty="0">
                <a:solidFill>
                  <a:schemeClr val="tx1"/>
                </a:solidFill>
                <a:effectLst/>
                <a:latin typeface="Arial" charset="0"/>
                <a:ea typeface="+mn-ea"/>
                <a:cs typeface="+mn-cs"/>
              </a:rPr>
              <a:t> event in the page in the window. If you could prevent the unloading, would that mean the window stays open regardless of the wishes of the user? No</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59</a:t>
            </a:fld>
            <a:endParaRPr lang="en-US"/>
          </a:p>
        </p:txBody>
      </p:sp>
    </p:spTree>
    <p:extLst>
      <p:ext uri="{BB962C8B-B14F-4D97-AF65-F5344CB8AC3E}">
        <p14:creationId xmlns:p14="http://schemas.microsoft.com/office/powerpoint/2010/main" val="2453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63</a:t>
            </a:fld>
            <a:endParaRPr lang="en-US"/>
          </a:p>
        </p:txBody>
      </p:sp>
    </p:spTree>
    <p:extLst>
      <p:ext uri="{BB962C8B-B14F-4D97-AF65-F5344CB8AC3E}">
        <p14:creationId xmlns:p14="http://schemas.microsoft.com/office/powerpoint/2010/main" val="245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71</a:t>
            </a:fld>
            <a:endParaRPr lang="en-US"/>
          </a:p>
        </p:txBody>
      </p:sp>
    </p:spTree>
    <p:extLst>
      <p:ext uri="{BB962C8B-B14F-4D97-AF65-F5344CB8AC3E}">
        <p14:creationId xmlns:p14="http://schemas.microsoft.com/office/powerpoint/2010/main" val="24532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http://developer.yahoo.com/blogs/ydn/posts/2007/07/rule_8_make_jav/</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http://stevesouders.com/examples/rule-js-bottom.php</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12</a:t>
            </a:fld>
            <a:endParaRPr lang="en-US"/>
          </a:p>
        </p:txBody>
      </p:sp>
    </p:spTree>
    <p:extLst>
      <p:ext uri="{BB962C8B-B14F-4D97-AF65-F5344CB8AC3E}">
        <p14:creationId xmlns:p14="http://schemas.microsoft.com/office/powerpoint/2010/main" val="1222844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financialti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5" name="Rectangle 9"/>
          <p:cNvSpPr>
            <a:spLocks noGrp="1" noChangeArrowheads="1"/>
          </p:cNvSpPr>
          <p:nvPr>
            <p:ph type="ctrTitle" sz="quarter"/>
          </p:nvPr>
        </p:nvSpPr>
        <p:spPr>
          <a:xfrm>
            <a:off x="1371600" y="4648200"/>
            <a:ext cx="7593962" cy="1075421"/>
          </a:xfrm>
        </p:spPr>
        <p:txBody>
          <a:bodyPr tIns="45720" bIns="45720" anchor="b"/>
          <a:lstStyle>
            <a:lvl1pPr>
              <a:lnSpc>
                <a:spcPts val="3200"/>
              </a:lnSpc>
              <a:defRPr sz="3200" spc="0">
                <a:solidFill>
                  <a:srgbClr val="292929"/>
                </a:solidFill>
              </a:defRPr>
            </a:lvl1pPr>
          </a:lstStyle>
          <a:p>
            <a:r>
              <a:rPr lang="en-US"/>
              <a:t>Click to edit Master title style</a:t>
            </a:r>
            <a:endParaRPr lang="en-US" dirty="0"/>
          </a:p>
        </p:txBody>
      </p:sp>
      <p:sp>
        <p:nvSpPr>
          <p:cNvPr id="91146" name="Rectangle 10"/>
          <p:cNvSpPr>
            <a:spLocks noGrp="1" noChangeArrowheads="1"/>
          </p:cNvSpPr>
          <p:nvPr>
            <p:ph type="subTitle" sz="quarter" idx="1"/>
          </p:nvPr>
        </p:nvSpPr>
        <p:spPr>
          <a:xfrm>
            <a:off x="1403409" y="5726796"/>
            <a:ext cx="7588191" cy="978804"/>
          </a:xfrm>
        </p:spPr>
        <p:txBody>
          <a:bodyPr tIns="45720" bIns="45720"/>
          <a:lstStyle>
            <a:lvl1pPr marL="0" indent="0">
              <a:lnSpc>
                <a:spcPts val="2000"/>
              </a:lnSpc>
              <a:buFont typeface="Wingdings" pitchFamily="2" charset="2"/>
              <a:buNone/>
              <a:defRPr sz="1800">
                <a:solidFill>
                  <a:srgbClr val="292929"/>
                </a:solidFill>
              </a:defRPr>
            </a:lvl1pPr>
          </a:lstStyle>
          <a:p>
            <a:r>
              <a:rPr lang="en-US"/>
              <a:t>Click to edit Master subtitle style</a:t>
            </a:r>
            <a:endParaRPr lang="en-US" dirty="0"/>
          </a:p>
        </p:txBody>
      </p:sp>
    </p:spTree>
    <p:extLst>
      <p:ext uri="{BB962C8B-B14F-4D97-AF65-F5344CB8AC3E}">
        <p14:creationId xmlns:p14="http://schemas.microsoft.com/office/powerpoint/2010/main" val="4158485443"/>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073571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5102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5494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100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8879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984260"/>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1226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805208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8192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88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7796181"/>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040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951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4167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168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824869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42727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43598"/>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156962527"/>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576059"/>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32067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6541130"/>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lstStyle/>
          <a:p>
            <a:r>
              <a:rPr lang="en-US"/>
              <a:t>Click to edit Master title style</a:t>
            </a:r>
            <a:endParaRPr lang="en-US" dirty="0"/>
          </a:p>
        </p:txBody>
      </p:sp>
    </p:spTree>
    <p:extLst>
      <p:ext uri="{BB962C8B-B14F-4D97-AF65-F5344CB8AC3E}">
        <p14:creationId xmlns:p14="http://schemas.microsoft.com/office/powerpoint/2010/main" val="315389567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5" name="Picture 8" descr="financial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198389771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3" name="Picture 8" descr="financialthankyou.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600200" y="2590800"/>
            <a:ext cx="6096000" cy="1981200"/>
          </a:xfrm>
        </p:spPr>
        <p:txBody>
          <a:bodyPr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en-US" sz="8800" b="0" i="0" u="none" strike="noStrike" kern="0" cap="none" spc="0" normalizeH="0" baseline="0" noProof="0">
                <a:ln>
                  <a:noFill/>
                </a:ln>
                <a:solidFill>
                  <a:srgbClr val="FFFFFF"/>
                </a:solidFill>
                <a:effectLst/>
                <a:uLnTx/>
                <a:uFillTx/>
              </a:defRPr>
            </a:lvl1pPr>
          </a:lstStyle>
          <a:p>
            <a:pPr lvl="0"/>
            <a:r>
              <a:rPr lang="en-US"/>
              <a:t>Click to edit Master text styles</a:t>
            </a:r>
          </a:p>
        </p:txBody>
      </p:sp>
    </p:spTree>
    <p:extLst>
      <p:ext uri="{BB962C8B-B14F-4D97-AF65-F5344CB8AC3E}">
        <p14:creationId xmlns:p14="http://schemas.microsoft.com/office/powerpoint/2010/main" val="2629934073"/>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219905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7088" y="12827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7088" y="36830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599989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80391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7" descr="insideslidefinancial.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533400" y="9906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5"/>
          <p:cNvSpPr>
            <a:spLocks noGrp="1" noChangeArrowheads="1"/>
          </p:cNvSpPr>
          <p:nvPr>
            <p:ph type="title"/>
          </p:nvPr>
        </p:nvSpPr>
        <p:spPr bwMode="auto">
          <a:xfrm>
            <a:off x="533400" y="304800"/>
            <a:ext cx="8458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ctr" anchorCtr="0" compatLnSpc="1">
            <a:prstTxWarp prst="textNoShape">
              <a:avLst/>
            </a:prstTxWarp>
          </a:bodyPr>
          <a:lstStyle/>
          <a:p>
            <a:pPr lvl="0"/>
            <a:r>
              <a:rPr lang="en-US"/>
              <a:t>Click to edit Master title style</a:t>
            </a:r>
          </a:p>
        </p:txBody>
      </p:sp>
      <p:sp>
        <p:nvSpPr>
          <p:cNvPr id="1029" name="Text Box 38"/>
          <p:cNvSpPr txBox="1">
            <a:spLocks noChangeArrowheads="1"/>
          </p:cNvSpPr>
          <p:nvPr/>
        </p:nvSpPr>
        <p:spPr bwMode="auto">
          <a:xfrm>
            <a:off x="8837613" y="6561138"/>
            <a:ext cx="30638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defRPr/>
            </a:pPr>
            <a:fld id="{66C8C638-3745-45A7-B2BF-81825E715661}" type="slidenum">
              <a:rPr lang="en-US" sz="900" smtClean="0">
                <a:latin typeface="Arial" charset="0"/>
              </a:rPr>
              <a:pPr>
                <a:defRPr/>
              </a:pPr>
              <a:t>‹#›</a:t>
            </a:fld>
            <a:endParaRPr lang="en-US" sz="900">
              <a:latin typeface="Arial" charset="0"/>
            </a:endParaRPr>
          </a:p>
        </p:txBody>
      </p:sp>
      <p:sp>
        <p:nvSpPr>
          <p:cNvPr id="1030" name="Text Box 37"/>
          <p:cNvSpPr txBox="1">
            <a:spLocks noChangeArrowheads="1"/>
          </p:cNvSpPr>
          <p:nvPr/>
        </p:nvSpPr>
        <p:spPr bwMode="auto">
          <a:xfrm>
            <a:off x="1981200" y="6553200"/>
            <a:ext cx="35925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lnSpc>
                <a:spcPct val="101000"/>
              </a:lnSpc>
              <a:spcBef>
                <a:spcPct val="50000"/>
              </a:spcBef>
              <a:defRPr/>
            </a:pPr>
            <a:r>
              <a:rPr lang="en-US" sz="700" b="1">
                <a:solidFill>
                  <a:srgbClr val="284773"/>
                </a:solidFill>
                <a:latin typeface="Arial" charset="0"/>
              </a:rPr>
              <a:t>© COPYRIGHT 2011  SAPIENT CORPORATION   |   CONFIDENTIAL</a:t>
            </a:r>
          </a:p>
        </p:txBody>
      </p:sp>
      <p:pic>
        <p:nvPicPr>
          <p:cNvPr id="1031" name="Picture 11" descr="SapientGM_Logo_CMYK.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3400" y="6553200"/>
            <a:ext cx="144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6" r:id="rId1"/>
    <p:sldLayoutId id="2147483983" r:id="rId2"/>
    <p:sldLayoutId id="2147483984" r:id="rId3"/>
    <p:sldLayoutId id="2147483985" r:id="rId4"/>
    <p:sldLayoutId id="2147483987" r:id="rId5"/>
    <p:sldLayoutId id="2147483988" r:id="rId6"/>
    <p:sldLayoutId id="2147483990" r:id="rId7"/>
    <p:sldLayoutId id="2147483991" r:id="rId8"/>
    <p:sldLayoutId id="2147483992" r:id="rId9"/>
  </p:sldLayoutIdLst>
  <p:transition>
    <p:fade thruBlk="1"/>
  </p:transition>
  <p:txStyles>
    <p:titleStyle>
      <a:lvl1pPr algn="l" rtl="0" eaLnBrk="0" fontAlgn="base" hangingPunct="0">
        <a:lnSpc>
          <a:spcPts val="2400"/>
        </a:lnSpc>
        <a:spcBef>
          <a:spcPct val="0"/>
        </a:spcBef>
        <a:spcAft>
          <a:spcPct val="0"/>
        </a:spcAft>
        <a:defRPr sz="2600">
          <a:solidFill>
            <a:srgbClr val="355F99"/>
          </a:solidFill>
          <a:latin typeface="Calibri" pitchFamily="34" charset="0"/>
          <a:ea typeface="+mj-ea"/>
          <a:cs typeface="+mj-cs"/>
        </a:defRPr>
      </a:lvl1pPr>
      <a:lvl2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p:titleStyle>
    <p:body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7053716"/>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 id="2147484032" r:id="rId18"/>
    <p:sldLayoutId id="2147484033" r:id="rId19"/>
    <p:sldLayoutId id="2147484034" r:id="rId20"/>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en-US/docs/AJAX/Getting_Started" TargetMode="External"/><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3" Type="http://schemas.openxmlformats.org/officeDocument/2006/relationships/hyperlink" Target="https://developer.mozilla.org/en-US/docs" TargetMode="External"/><Relationship Id="rId7" Type="http://schemas.openxmlformats.org/officeDocument/2006/relationships/hyperlink" Target="https://developer.mozilla.org/en/docs/AJAX" TargetMode="External"/><Relationship Id="rId2" Type="http://schemas.openxmlformats.org/officeDocument/2006/relationships/notesSlide" Target="../notesSlides/notesSlide69.xml"/><Relationship Id="rId1" Type="http://schemas.openxmlformats.org/officeDocument/2006/relationships/slideLayout" Target="../slideLayouts/slideLayout28.xml"/><Relationship Id="rId6" Type="http://schemas.openxmlformats.org/officeDocument/2006/relationships/hyperlink" Target="http://developer.yahoo.com/performance/rules.html" TargetMode="External"/><Relationship Id="rId5" Type="http://schemas.openxmlformats.org/officeDocument/2006/relationships/hyperlink" Target="http://www.bbc.co.uk/guidelines/futuremedia/technical/semantic_markup.shtml" TargetMode="External"/><Relationship Id="rId4" Type="http://schemas.openxmlformats.org/officeDocument/2006/relationships/hyperlink" Target="http://bp.sapient-lab.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Subtitle 2"/>
          <p:cNvSpPr>
            <a:spLocks noGrp="1"/>
          </p:cNvSpPr>
          <p:nvPr>
            <p:ph type="subTitle" idx="1"/>
          </p:nvPr>
        </p:nvSpPr>
        <p:spPr>
          <a:xfrm>
            <a:off x="1130300" y="4050833"/>
            <a:ext cx="5825202" cy="1096899"/>
          </a:xfrm>
        </p:spPr>
        <p:txBody>
          <a:bodyPr>
            <a:normAutofit/>
          </a:bodyPr>
          <a:lstStyle/>
          <a:p>
            <a:endParaRPr lang="en-US">
              <a:solidFill>
                <a:schemeClr val="tx1"/>
              </a:solidFill>
            </a:endParaRPr>
          </a:p>
        </p:txBody>
      </p:sp>
      <p:sp>
        <p:nvSpPr>
          <p:cNvPr id="2" name="Title 1"/>
          <p:cNvSpPr>
            <a:spLocks noGrp="1"/>
          </p:cNvSpPr>
          <p:nvPr>
            <p:ph type="ctrTitle"/>
          </p:nvPr>
        </p:nvSpPr>
        <p:spPr>
          <a:xfrm>
            <a:off x="1130300" y="2404534"/>
            <a:ext cx="5825202" cy="1646302"/>
          </a:xfrm>
        </p:spPr>
        <p:txBody>
          <a:bodyPr>
            <a:normAutofit/>
          </a:bodyPr>
          <a:lstStyle/>
          <a:p>
            <a:r>
              <a:rPr lang="en-US" dirty="0"/>
              <a:t>JavaScript</a:t>
            </a:r>
          </a:p>
        </p:txBody>
      </p:sp>
    </p:spTree>
    <p:extLst>
      <p:ext uri="{BB962C8B-B14F-4D97-AF65-F5344CB8AC3E}">
        <p14:creationId xmlns:p14="http://schemas.microsoft.com/office/powerpoint/2010/main" val="3128529840"/>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 - Hello World (Using external JavaScript)</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same result can be obtained using a slightly different way.</a:t>
            </a:r>
          </a:p>
          <a:p>
            <a:pPr algn="just"/>
            <a:endParaRPr lang="en-US" dirty="0"/>
          </a:p>
          <a:p>
            <a:pPr algn="just"/>
            <a:r>
              <a:rPr lang="en-US" dirty="0"/>
              <a:t>Instead of having the scripting code in the HTML, we can separate the two things.</a:t>
            </a:r>
          </a:p>
          <a:p>
            <a:pPr lvl="1" algn="just"/>
            <a:r>
              <a:rPr lang="en-US" dirty="0"/>
              <a:t>By writing scripts in separate file and saving it with a </a:t>
            </a:r>
            <a:r>
              <a:rPr lang="en-US" b="1" dirty="0"/>
              <a:t>.</a:t>
            </a:r>
            <a:r>
              <a:rPr lang="en-US" b="1" dirty="0" err="1"/>
              <a:t>js</a:t>
            </a:r>
            <a:r>
              <a:rPr lang="en-US" b="1" dirty="0"/>
              <a:t> extension</a:t>
            </a:r>
            <a:r>
              <a:rPr lang="en-US" dirty="0"/>
              <a:t>.</a:t>
            </a:r>
          </a:p>
          <a:p>
            <a:pPr lvl="1" algn="just"/>
            <a:r>
              <a:rPr lang="en-US" dirty="0"/>
              <a:t>Including the script in the HTML document using the </a:t>
            </a:r>
            <a:r>
              <a:rPr lang="en-US" b="1" dirty="0" err="1"/>
              <a:t>src</a:t>
            </a:r>
            <a:r>
              <a:rPr lang="en-US" dirty="0"/>
              <a:t> attribute of the script tag.</a:t>
            </a:r>
          </a:p>
          <a:p>
            <a:pPr marL="287337" indent="-285750" algn="just"/>
            <a:endParaRPr lang="en-US" dirty="0"/>
          </a:p>
          <a:p>
            <a:pPr marL="287337" indent="-285750" algn="just"/>
            <a:r>
              <a:rPr lang="en-US" dirty="0"/>
              <a:t>The same script can be executed using the following code snippets.</a:t>
            </a:r>
          </a:p>
          <a:p>
            <a:pPr marL="287337" indent="-285750" algn="just"/>
            <a:endParaRPr lang="en-US" dirty="0"/>
          </a:p>
          <a:p>
            <a:pPr marL="1587" indent="0" algn="just">
              <a:buNone/>
            </a:pPr>
            <a:r>
              <a:rPr lang="en-US" b="1" dirty="0"/>
              <a:t>Helloworld.html</a:t>
            </a:r>
          </a:p>
          <a:p>
            <a:pPr marL="1587" indent="0" algn="just">
              <a:buNone/>
            </a:pPr>
            <a:r>
              <a:rPr lang="en-US" dirty="0"/>
              <a:t>&lt;!DOCTYPE html&gt;</a:t>
            </a:r>
          </a:p>
          <a:p>
            <a:pPr marL="1587" indent="0" algn="just">
              <a:buNone/>
            </a:pPr>
            <a:r>
              <a:rPr lang="en-US" dirty="0"/>
              <a:t>&lt;html&gt;</a:t>
            </a:r>
          </a:p>
          <a:p>
            <a:pPr marL="1587" indent="0" algn="just">
              <a:buNone/>
            </a:pPr>
            <a:r>
              <a:rPr lang="en-US" dirty="0"/>
              <a:t>	&lt;head&gt;</a:t>
            </a:r>
          </a:p>
          <a:p>
            <a:pPr marL="1587" indent="0" algn="just">
              <a:buNone/>
            </a:pPr>
            <a:r>
              <a:rPr lang="en-US" dirty="0"/>
              <a:t>		&lt;meta charset="UTF-8"&gt;</a:t>
            </a:r>
          </a:p>
          <a:p>
            <a:pPr marL="1587" indent="0" algn="just">
              <a:buNone/>
            </a:pPr>
            <a:r>
              <a:rPr lang="en-US" dirty="0"/>
              <a:t>		&lt;title&gt;Hello World&lt;/title&gt;</a:t>
            </a:r>
          </a:p>
          <a:p>
            <a:pPr marL="1587" indent="0" algn="just">
              <a:buNone/>
            </a:pPr>
            <a:r>
              <a:rPr lang="en-US" dirty="0"/>
              <a:t>	&lt;/head&gt;</a:t>
            </a:r>
          </a:p>
          <a:p>
            <a:pPr marL="1587" indent="0" algn="just">
              <a:buNone/>
            </a:pPr>
            <a:r>
              <a:rPr lang="en-US" dirty="0"/>
              <a:t>	&lt;body&gt;</a:t>
            </a:r>
          </a:p>
          <a:p>
            <a:pPr marL="1587" indent="0" algn="just">
              <a:buNone/>
            </a:pPr>
            <a:r>
              <a:rPr lang="en-US" dirty="0"/>
              <a:t>		</a:t>
            </a:r>
            <a:r>
              <a:rPr lang="en-US" b="1" dirty="0"/>
              <a:t>&lt;script type="text/</a:t>
            </a:r>
            <a:r>
              <a:rPr lang="en-US" b="1" dirty="0" err="1"/>
              <a:t>javascript</a:t>
            </a:r>
            <a:r>
              <a:rPr lang="en-US" b="1" dirty="0"/>
              <a:t>" </a:t>
            </a:r>
            <a:r>
              <a:rPr lang="en-US" b="1" dirty="0" err="1">
                <a:solidFill>
                  <a:srgbClr val="FF0000"/>
                </a:solidFill>
              </a:rPr>
              <a:t>src</a:t>
            </a:r>
            <a:r>
              <a:rPr lang="en-US" b="1" dirty="0">
                <a:solidFill>
                  <a:srgbClr val="FF0000"/>
                </a:solidFill>
              </a:rPr>
              <a:t>="script.js"</a:t>
            </a:r>
            <a:r>
              <a:rPr lang="en-US" b="1" dirty="0"/>
              <a:t>&gt;&lt;/script&gt;</a:t>
            </a:r>
          </a:p>
          <a:p>
            <a:pPr marL="1587" indent="0" algn="just">
              <a:buNone/>
            </a:pPr>
            <a:r>
              <a:rPr lang="en-US" dirty="0"/>
              <a:t>	&lt;/body&gt;</a:t>
            </a:r>
          </a:p>
          <a:p>
            <a:pPr marL="1587" indent="0" algn="just">
              <a:buNone/>
            </a:pPr>
            <a:r>
              <a:rPr lang="en-US" dirty="0"/>
              <a:t>&lt;/html&gt;</a:t>
            </a:r>
          </a:p>
          <a:p>
            <a:pPr marL="1587" indent="0" algn="just">
              <a:buNone/>
            </a:pPr>
            <a:endParaRPr lang="en-US" dirty="0"/>
          </a:p>
          <a:p>
            <a:pPr marL="1587" indent="0" algn="just">
              <a:buNone/>
            </a:pPr>
            <a:r>
              <a:rPr lang="en-US" b="1" dirty="0"/>
              <a:t>Script.js</a:t>
            </a:r>
          </a:p>
          <a:p>
            <a:pPr marL="1587" indent="0" algn="just">
              <a:buNone/>
            </a:pPr>
            <a:r>
              <a:rPr lang="en-US" dirty="0"/>
              <a:t>alert("Hello World");</a:t>
            </a:r>
          </a:p>
          <a:p>
            <a:pPr algn="just"/>
            <a:endParaRPr lang="en-US" dirty="0"/>
          </a:p>
        </p:txBody>
      </p:sp>
    </p:spTree>
    <p:extLst>
      <p:ext uri="{BB962C8B-B14F-4D97-AF65-F5344CB8AC3E}">
        <p14:creationId xmlns:p14="http://schemas.microsoft.com/office/powerpoint/2010/main" val="174256230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err="1"/>
              <a:t>vs</a:t>
            </a:r>
            <a:r>
              <a:rPr lang="en-US" dirty="0"/>
              <a:t> Inline JavaScript</a:t>
            </a:r>
          </a:p>
        </p:txBody>
      </p:sp>
      <p:sp>
        <p:nvSpPr>
          <p:cNvPr id="3" name="Content Placeholder 2"/>
          <p:cNvSpPr>
            <a:spLocks noGrp="1"/>
          </p:cNvSpPr>
          <p:nvPr>
            <p:ph sz="half" idx="1"/>
          </p:nvPr>
        </p:nvSpPr>
        <p:spPr>
          <a:xfrm>
            <a:off x="533400" y="990600"/>
            <a:ext cx="7783016" cy="5334000"/>
          </a:xfrm>
        </p:spPr>
        <p:txBody>
          <a:bodyPr/>
          <a:lstStyle/>
          <a:p>
            <a:pPr algn="just"/>
            <a:r>
              <a:rPr lang="en-US" dirty="0"/>
              <a:t>Using an external JavaScript (and not an inline </a:t>
            </a:r>
            <a:r>
              <a:rPr lang="en-US" dirty="0" err="1"/>
              <a:t>javascript</a:t>
            </a:r>
            <a:r>
              <a:rPr lang="en-US" dirty="0"/>
              <a:t>) provides the following advantages.</a:t>
            </a:r>
          </a:p>
          <a:p>
            <a:pPr lvl="1" algn="just"/>
            <a:r>
              <a:rPr lang="en-US" dirty="0"/>
              <a:t>Increases Performance of the webpages</a:t>
            </a:r>
          </a:p>
          <a:p>
            <a:pPr lvl="1" algn="just"/>
            <a:r>
              <a:rPr lang="en-US" dirty="0"/>
              <a:t>Promotes Reusability.</a:t>
            </a:r>
          </a:p>
          <a:p>
            <a:pPr algn="just"/>
            <a:endParaRPr lang="en-US" dirty="0"/>
          </a:p>
          <a:p>
            <a:pPr algn="just"/>
            <a:r>
              <a:rPr lang="en-US" dirty="0"/>
              <a:t>Using external files in the real world generally produces faster pages because the JavaScript and CSS files are cached by the browser.</a:t>
            </a:r>
          </a:p>
          <a:p>
            <a:pPr algn="just"/>
            <a:endParaRPr lang="en-US" dirty="0"/>
          </a:p>
          <a:p>
            <a:pPr algn="just"/>
            <a:r>
              <a:rPr lang="en-US" dirty="0"/>
              <a:t>JavaScript and CSS that are inlined in HTML documents get downloaded every time the HTML document is requested. This reduces the number of HTTP requests that are needed, but increases the size of the HTML document.</a:t>
            </a:r>
          </a:p>
          <a:p>
            <a:pPr algn="just"/>
            <a:endParaRPr lang="en-US" dirty="0"/>
          </a:p>
          <a:p>
            <a:pPr algn="just"/>
            <a:r>
              <a:rPr lang="en-US" dirty="0"/>
              <a:t>On the other hand, if the JavaScript and CSS are in external files cached by the browser, the size of the HTML document is reduced without increasing the number of HTTP requests.</a:t>
            </a:r>
          </a:p>
          <a:p>
            <a:pPr algn="just"/>
            <a:endParaRPr lang="en-US" dirty="0"/>
          </a:p>
          <a:p>
            <a:pPr algn="just"/>
            <a:r>
              <a:rPr lang="en-US" dirty="0"/>
              <a:t>If we have external </a:t>
            </a:r>
            <a:r>
              <a:rPr lang="en-US" dirty="0" err="1"/>
              <a:t>javascript</a:t>
            </a:r>
            <a:r>
              <a:rPr lang="en-US" dirty="0"/>
              <a:t>, the same can be used across different web pages by including that script in the HTML document and specifying the </a:t>
            </a:r>
            <a:r>
              <a:rPr lang="en-US" dirty="0" err="1"/>
              <a:t>src</a:t>
            </a:r>
            <a:r>
              <a:rPr lang="en-US" dirty="0"/>
              <a:t> attribute.</a:t>
            </a:r>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place your JavaScript?</a:t>
            </a:r>
          </a:p>
        </p:txBody>
      </p:sp>
      <p:sp>
        <p:nvSpPr>
          <p:cNvPr id="3" name="Content Placeholder 2"/>
          <p:cNvSpPr>
            <a:spLocks noGrp="1"/>
          </p:cNvSpPr>
          <p:nvPr>
            <p:ph sz="half" idx="1"/>
          </p:nvPr>
        </p:nvSpPr>
        <p:spPr>
          <a:xfrm>
            <a:off x="533400" y="990600"/>
            <a:ext cx="7783016" cy="5334000"/>
          </a:xfrm>
        </p:spPr>
        <p:txBody>
          <a:bodyPr/>
          <a:lstStyle/>
          <a:p>
            <a:pPr marL="0" indent="0">
              <a:buNone/>
            </a:pPr>
            <a:endParaRPr lang="en-US" dirty="0"/>
          </a:p>
          <a:p>
            <a:pPr algn="just"/>
            <a:r>
              <a:rPr lang="en-US" dirty="0"/>
              <a:t>The HTTP/1.1 specification suggests that browsers download no more than two components in parallel per hostname. If you serve your images from multiple hostnames, you can get more than two downloads to occur in parallel. </a:t>
            </a:r>
          </a:p>
          <a:p>
            <a:pPr algn="just"/>
            <a:endParaRPr lang="en-US" dirty="0"/>
          </a:p>
          <a:p>
            <a:pPr algn="just"/>
            <a:r>
              <a:rPr lang="en-US" dirty="0"/>
              <a:t>The problem caused by scripts is that they block parallel downloads.</a:t>
            </a:r>
          </a:p>
          <a:p>
            <a:pPr algn="just"/>
            <a:endParaRPr lang="en-US" dirty="0"/>
          </a:p>
          <a:p>
            <a:pPr algn="just"/>
            <a:r>
              <a:rPr lang="en-US" dirty="0"/>
              <a:t>This effectively means, While a script is downloading, the browser won't start any other downloads, even on different hostnames.</a:t>
            </a:r>
          </a:p>
          <a:p>
            <a:pPr algn="just"/>
            <a:endParaRPr lang="en-US" dirty="0"/>
          </a:p>
          <a:p>
            <a:pPr algn="just"/>
            <a:r>
              <a:rPr lang="en-US" dirty="0"/>
              <a:t>So if we place the scripts anywhere in the webpage (except at the bottom) and the script takes a very long time to execute, it will result in the following two scenarios.</a:t>
            </a:r>
          </a:p>
          <a:p>
            <a:pPr algn="just"/>
            <a:endParaRPr lang="en-US" dirty="0"/>
          </a:p>
          <a:p>
            <a:pPr lvl="1" algn="just"/>
            <a:r>
              <a:rPr lang="en-US" dirty="0"/>
              <a:t>Everything below the script won't render until the script is loaded.</a:t>
            </a:r>
          </a:p>
          <a:p>
            <a:pPr lvl="1" algn="just"/>
            <a:endParaRPr lang="en-US" dirty="0"/>
          </a:p>
          <a:p>
            <a:pPr lvl="1" algn="just"/>
            <a:r>
              <a:rPr lang="en-US" dirty="0"/>
              <a:t>All components below the script don't start downloading until the script is done</a:t>
            </a:r>
          </a:p>
          <a:p>
            <a:pPr marL="0" indent="0" algn="just">
              <a:buNone/>
            </a:pPr>
            <a:endParaRPr lang="en-US" dirty="0"/>
          </a:p>
          <a:p>
            <a:pPr algn="just"/>
            <a:r>
              <a:rPr lang="en-US" dirty="0"/>
              <a:t>So placing the script at the bottom of the web page, would effectively remove such scenarios from occurring.</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336834247"/>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Core JavaScript Syntax</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786578254"/>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JavaScript is a sequence of statements to be executed by the browser.</a:t>
            </a:r>
          </a:p>
          <a:p>
            <a:pPr algn="just"/>
            <a:endParaRPr lang="en-US" dirty="0"/>
          </a:p>
          <a:p>
            <a:pPr algn="just"/>
            <a:r>
              <a:rPr lang="en-US" dirty="0"/>
              <a:t>JavaScript statements are "commands" to the browser which tell the browser what to do.</a:t>
            </a:r>
          </a:p>
          <a:p>
            <a:pPr algn="just"/>
            <a:endParaRPr lang="en-US" dirty="0"/>
          </a:p>
          <a:p>
            <a:pPr algn="just"/>
            <a:r>
              <a:rPr lang="en-US" dirty="0"/>
              <a:t>Semicolon separates JavaScript statements.</a:t>
            </a:r>
          </a:p>
          <a:p>
            <a:pPr algn="just"/>
            <a:endParaRPr lang="en-US" dirty="0"/>
          </a:p>
          <a:p>
            <a:pPr algn="just"/>
            <a:r>
              <a:rPr lang="en-US" dirty="0"/>
              <a:t>JavaScript is case sensitive.</a:t>
            </a:r>
          </a:p>
          <a:p>
            <a:pPr algn="just"/>
            <a:endParaRPr lang="en-US" dirty="0"/>
          </a:p>
          <a:p>
            <a:pPr algn="just"/>
            <a:r>
              <a:rPr lang="en-US" dirty="0"/>
              <a:t>JavaScript ignores extra spaces. You can add white space to your script to make it more readable.</a:t>
            </a:r>
          </a:p>
          <a:p>
            <a:pPr algn="just"/>
            <a:endParaRPr lang="en-US" dirty="0"/>
          </a:p>
          <a:p>
            <a:pPr algn="just"/>
            <a:endParaRPr lang="en-US" dirty="0"/>
          </a:p>
        </p:txBody>
      </p:sp>
    </p:spTree>
    <p:extLst>
      <p:ext uri="{BB962C8B-B14F-4D97-AF65-F5344CB8AC3E}">
        <p14:creationId xmlns:p14="http://schemas.microsoft.com/office/powerpoint/2010/main" val="4230739273"/>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a:xfrm>
            <a:off x="533400" y="990600"/>
            <a:ext cx="7783016" cy="5334000"/>
          </a:xfrm>
        </p:spPr>
        <p:txBody>
          <a:bodyPr/>
          <a:lstStyle/>
          <a:p>
            <a:r>
              <a:rPr lang="en-US" dirty="0"/>
              <a:t>Comments can be added to explain the JavaScript, or to make the code more readable.</a:t>
            </a:r>
          </a:p>
          <a:p>
            <a:endParaRPr lang="en-US" dirty="0"/>
          </a:p>
          <a:p>
            <a:r>
              <a:rPr lang="en-US" dirty="0"/>
              <a:t>Comments will not be executed by JavaScript.</a:t>
            </a:r>
          </a:p>
          <a:p>
            <a:endParaRPr lang="en-US" dirty="0"/>
          </a:p>
          <a:p>
            <a:r>
              <a:rPr lang="en-US" dirty="0"/>
              <a:t>Single line comments start with //.</a:t>
            </a:r>
          </a:p>
          <a:p>
            <a:endParaRPr lang="en-US" dirty="0"/>
          </a:p>
          <a:p>
            <a:r>
              <a:rPr lang="en-US" dirty="0"/>
              <a:t>Multi line comments start with /* and end with */.</a:t>
            </a:r>
          </a:p>
          <a:p>
            <a:endParaRPr lang="en-US" dirty="0"/>
          </a:p>
          <a:p>
            <a:endParaRPr lang="en-US" dirty="0"/>
          </a:p>
          <a:p>
            <a:endParaRPr lang="en-US" dirty="0"/>
          </a:p>
        </p:txBody>
      </p:sp>
    </p:spTree>
    <p:extLst>
      <p:ext uri="{BB962C8B-B14F-4D97-AF65-F5344CB8AC3E}">
        <p14:creationId xmlns:p14="http://schemas.microsoft.com/office/powerpoint/2010/main" val="197361904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sz="half" idx="1"/>
          </p:nvPr>
        </p:nvSpPr>
        <p:spPr>
          <a:xfrm>
            <a:off x="533400" y="990600"/>
            <a:ext cx="7783016" cy="5462736"/>
          </a:xfrm>
        </p:spPr>
        <p:txBody>
          <a:bodyPr/>
          <a:lstStyle/>
          <a:p>
            <a:r>
              <a:rPr lang="en-US" dirty="0"/>
              <a:t>Variables are "containers" for storing information.</a:t>
            </a:r>
          </a:p>
          <a:p>
            <a:endParaRPr lang="en-US" dirty="0"/>
          </a:p>
          <a:p>
            <a:r>
              <a:rPr lang="en-US" dirty="0"/>
              <a:t>Variable must be given descriptive names. We use camel case convention to name a variable.</a:t>
            </a:r>
          </a:p>
          <a:p>
            <a:endParaRPr lang="en-US" dirty="0"/>
          </a:p>
          <a:p>
            <a:r>
              <a:rPr lang="en-US" dirty="0"/>
              <a:t>Variables in JavaScript are declared using “</a:t>
            </a:r>
            <a:r>
              <a:rPr lang="en-US" b="1" dirty="0" err="1"/>
              <a:t>va</a:t>
            </a:r>
            <a:r>
              <a:rPr lang="en-US" dirty="0" err="1"/>
              <a:t>r</a:t>
            </a:r>
            <a:r>
              <a:rPr lang="en-US" dirty="0"/>
              <a:t>” keyword.</a:t>
            </a:r>
          </a:p>
          <a:p>
            <a:endParaRPr lang="en-US" dirty="0"/>
          </a:p>
          <a:p>
            <a:r>
              <a:rPr lang="en-US" dirty="0"/>
              <a:t>Rules for variable names</a:t>
            </a:r>
          </a:p>
          <a:p>
            <a:pPr lvl="1"/>
            <a:r>
              <a:rPr lang="en-US" dirty="0"/>
              <a:t>Variable names must begin with a letter.</a:t>
            </a:r>
          </a:p>
          <a:p>
            <a:pPr lvl="1"/>
            <a:r>
              <a:rPr lang="en-US" dirty="0"/>
              <a:t>Variable names can also begin with $ and _.</a:t>
            </a:r>
          </a:p>
          <a:p>
            <a:pPr lvl="1"/>
            <a:r>
              <a:rPr lang="en-US" dirty="0"/>
              <a:t>Variable names are case sensitive</a:t>
            </a:r>
          </a:p>
          <a:p>
            <a:pPr lvl="1"/>
            <a:endParaRPr lang="en-US" dirty="0"/>
          </a:p>
          <a:p>
            <a:r>
              <a:rPr lang="en-US" dirty="0"/>
              <a:t>A variable can store</a:t>
            </a:r>
          </a:p>
          <a:p>
            <a:pPr lvl="1"/>
            <a:r>
              <a:rPr lang="en-US" dirty="0"/>
              <a:t>Numbers</a:t>
            </a:r>
          </a:p>
          <a:p>
            <a:pPr lvl="1"/>
            <a:r>
              <a:rPr lang="en-US" dirty="0"/>
              <a:t>Strings</a:t>
            </a:r>
          </a:p>
          <a:p>
            <a:pPr lvl="1"/>
            <a:r>
              <a:rPr lang="en-US" dirty="0"/>
              <a:t>Arrays</a:t>
            </a:r>
          </a:p>
          <a:p>
            <a:pPr lvl="1"/>
            <a:r>
              <a:rPr lang="en-US" dirty="0"/>
              <a:t>Objects</a:t>
            </a:r>
          </a:p>
          <a:p>
            <a:pPr lvl="1"/>
            <a:r>
              <a:rPr lang="en-US" dirty="0"/>
              <a:t>Booleans</a:t>
            </a:r>
          </a:p>
          <a:p>
            <a:pPr marL="1587"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96586217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(contd..)</a:t>
            </a:r>
          </a:p>
        </p:txBody>
      </p:sp>
      <p:sp>
        <p:nvSpPr>
          <p:cNvPr id="3" name="Content Placeholder 2"/>
          <p:cNvSpPr>
            <a:spLocks noGrp="1"/>
          </p:cNvSpPr>
          <p:nvPr>
            <p:ph sz="half" idx="1"/>
          </p:nvPr>
        </p:nvSpPr>
        <p:spPr>
          <a:xfrm>
            <a:off x="533400" y="990600"/>
            <a:ext cx="7783016" cy="5334000"/>
          </a:xfrm>
        </p:spPr>
        <p:txBody>
          <a:bodyPr/>
          <a:lstStyle/>
          <a:p>
            <a:r>
              <a:rPr lang="en-US" dirty="0"/>
              <a:t>Declaring Variables</a:t>
            </a:r>
          </a:p>
          <a:p>
            <a:pPr marL="1587" indent="0">
              <a:buNone/>
            </a:pPr>
            <a:endParaRPr lang="en-US" dirty="0"/>
          </a:p>
          <a:p>
            <a:pPr marL="233362" lvl="1" indent="0">
              <a:buNone/>
            </a:pPr>
            <a:r>
              <a:rPr lang="en-US" dirty="0" err="1"/>
              <a:t>var</a:t>
            </a:r>
            <a:r>
              <a:rPr lang="en-US" dirty="0"/>
              <a:t> data;// Declaring a variable without giving its value (data is undefined).</a:t>
            </a:r>
          </a:p>
          <a:p>
            <a:pPr marL="1587" indent="0">
              <a:buNone/>
            </a:pPr>
            <a:endParaRPr lang="sv-SE" dirty="0"/>
          </a:p>
          <a:p>
            <a:pPr marL="287337" indent="-285750"/>
            <a:r>
              <a:rPr lang="sv-SE" dirty="0"/>
              <a:t>Assigning values to variables</a:t>
            </a:r>
          </a:p>
          <a:p>
            <a:pPr marL="1587" indent="0">
              <a:buNone/>
            </a:pPr>
            <a:endParaRPr lang="sv-SE" dirty="0"/>
          </a:p>
          <a:p>
            <a:pPr marL="233362" lvl="1" indent="0">
              <a:buNone/>
            </a:pPr>
            <a:r>
              <a:rPr lang="sv-SE" dirty="0"/>
              <a:t>var numericData = 10.5;// Number</a:t>
            </a:r>
          </a:p>
          <a:p>
            <a:pPr marL="233362" lvl="1" indent="0">
              <a:buNone/>
            </a:pPr>
            <a:r>
              <a:rPr lang="sv-SE" dirty="0"/>
              <a:t>var stringData = "Hello World";//String</a:t>
            </a:r>
          </a:p>
          <a:p>
            <a:pPr marL="233362" lvl="1" indent="0">
              <a:buNone/>
            </a:pPr>
            <a:r>
              <a:rPr lang="sv-SE" dirty="0"/>
              <a:t>var booleanFlag = false;// Boolean </a:t>
            </a:r>
          </a:p>
          <a:p>
            <a:pPr marL="1587" indent="0">
              <a:buNone/>
            </a:pPr>
            <a:endParaRPr lang="sv-SE" dirty="0"/>
          </a:p>
          <a:p>
            <a:pPr marL="287337" indent="-285750"/>
            <a:r>
              <a:rPr lang="en-US"/>
              <a:t>Declaring many </a:t>
            </a:r>
            <a:r>
              <a:rPr lang="en-US" dirty="0"/>
              <a:t>variables in one statement.</a:t>
            </a:r>
          </a:p>
          <a:p>
            <a:pPr marL="233362" lvl="1" indent="0">
              <a:buNone/>
            </a:pPr>
            <a:r>
              <a:rPr lang="en-US" dirty="0" err="1"/>
              <a:t>var</a:t>
            </a:r>
            <a:r>
              <a:rPr lang="en-US" dirty="0"/>
              <a:t> </a:t>
            </a:r>
            <a:r>
              <a:rPr lang="en-US" dirty="0" err="1"/>
              <a:t>lastname</a:t>
            </a:r>
            <a:r>
              <a:rPr lang="en-US" dirty="0"/>
              <a:t>=“Sparrow", age=30, job=“Pirate";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0155965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sz="half" idx="1"/>
          </p:nvPr>
        </p:nvSpPr>
        <p:spPr>
          <a:xfrm>
            <a:off x="533400" y="990600"/>
            <a:ext cx="7783016" cy="5334000"/>
          </a:xfrm>
        </p:spPr>
        <p:txBody>
          <a:bodyPr/>
          <a:lstStyle/>
          <a:p>
            <a:endParaRPr lang="en-US" dirty="0"/>
          </a:p>
          <a:p>
            <a:r>
              <a:rPr lang="en-US" dirty="0"/>
              <a:t>Arithmetic Operators</a:t>
            </a:r>
          </a:p>
          <a:p>
            <a:pPr lvl="1"/>
            <a:r>
              <a:rPr lang="en-US" dirty="0"/>
              <a:t>+</a:t>
            </a:r>
          </a:p>
          <a:p>
            <a:pPr lvl="1"/>
            <a:r>
              <a:rPr lang="en-US" dirty="0"/>
              <a:t>-</a:t>
            </a:r>
          </a:p>
          <a:p>
            <a:pPr lvl="1"/>
            <a:r>
              <a:rPr lang="en-US" dirty="0"/>
              <a:t>*</a:t>
            </a:r>
          </a:p>
          <a:p>
            <a:pPr lvl="1"/>
            <a:r>
              <a:rPr lang="en-US" dirty="0"/>
              <a:t>/</a:t>
            </a:r>
          </a:p>
          <a:p>
            <a:pPr lvl="1"/>
            <a:r>
              <a:rPr lang="en-US" dirty="0"/>
              <a:t>%</a:t>
            </a:r>
          </a:p>
          <a:p>
            <a:pPr lvl="1"/>
            <a:r>
              <a:rPr lang="en-US" dirty="0"/>
              <a:t>++</a:t>
            </a:r>
          </a:p>
          <a:p>
            <a:pPr lvl="1"/>
            <a:r>
              <a:rPr lang="en-US" dirty="0"/>
              <a:t>--</a:t>
            </a:r>
          </a:p>
          <a:p>
            <a:pPr lvl="1"/>
            <a:endParaRPr lang="en-US" dirty="0"/>
          </a:p>
          <a:p>
            <a:endParaRPr lang="en-US" dirty="0"/>
          </a:p>
          <a:p>
            <a:r>
              <a:rPr lang="en-US" dirty="0"/>
              <a:t>Assignment Operators</a:t>
            </a:r>
          </a:p>
          <a:p>
            <a:pPr lvl="1"/>
            <a:r>
              <a:rPr lang="en-US" dirty="0"/>
              <a:t>=</a:t>
            </a:r>
          </a:p>
          <a:p>
            <a:pPr lvl="1"/>
            <a:r>
              <a:rPr lang="en-US" dirty="0"/>
              <a:t>+=</a:t>
            </a:r>
          </a:p>
          <a:p>
            <a:pPr lvl="1"/>
            <a:r>
              <a:rPr lang="en-US" dirty="0"/>
              <a:t>-=</a:t>
            </a:r>
          </a:p>
          <a:p>
            <a:pPr lvl="1"/>
            <a:r>
              <a:rPr lang="en-US" dirty="0"/>
              <a:t>*=</a:t>
            </a:r>
          </a:p>
          <a:p>
            <a:pPr lvl="1"/>
            <a:r>
              <a:rPr lang="en-US" dirty="0"/>
              <a:t>/=</a:t>
            </a:r>
          </a:p>
          <a:p>
            <a:pPr lvl="1"/>
            <a:r>
              <a:rPr lang="en-US" dirty="0"/>
              <a:t>%=</a:t>
            </a:r>
          </a:p>
          <a:p>
            <a:pPr marL="1587" indent="0">
              <a:buNone/>
            </a:pPr>
            <a:endParaRPr lang="en-US" dirty="0"/>
          </a:p>
          <a:p>
            <a:r>
              <a:rPr lang="en-US" dirty="0"/>
              <a:t>Logical Operators</a:t>
            </a:r>
          </a:p>
          <a:p>
            <a:pPr lvl="1"/>
            <a:r>
              <a:rPr lang="en-US" dirty="0"/>
              <a:t>&amp;&amp;</a:t>
            </a:r>
          </a:p>
          <a:p>
            <a:pPr lvl="1"/>
            <a:r>
              <a:rPr lang="en-US" dirty="0"/>
              <a:t>||</a:t>
            </a:r>
          </a:p>
          <a:p>
            <a:pPr lvl="1"/>
            <a:r>
              <a:rPr lang="en-US" dirty="0"/>
              <a:t>!</a:t>
            </a:r>
          </a:p>
          <a:p>
            <a:pPr marL="1587" indent="0">
              <a:buNone/>
            </a:pPr>
            <a:endParaRPr lang="en-US" dirty="0"/>
          </a:p>
          <a:p>
            <a:pPr marL="233362" lvl="1" indent="0">
              <a:buNone/>
            </a:pPr>
            <a:endParaRPr lang="en-US" dirty="0"/>
          </a:p>
          <a:p>
            <a:endParaRPr lang="en-US" dirty="0"/>
          </a:p>
          <a:p>
            <a:pPr lvl="1"/>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390829542"/>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sz="half" idx="1"/>
          </p:nvPr>
        </p:nvSpPr>
        <p:spPr>
          <a:xfrm>
            <a:off x="533400" y="990600"/>
            <a:ext cx="7783016" cy="5606752"/>
          </a:xfrm>
        </p:spPr>
        <p:txBody>
          <a:bodyPr/>
          <a:lstStyle/>
          <a:p>
            <a:endParaRPr lang="en-US" dirty="0"/>
          </a:p>
          <a:p>
            <a:r>
              <a:rPr lang="en-US" dirty="0"/>
              <a:t>Comparison Operators</a:t>
            </a:r>
          </a:p>
          <a:p>
            <a:pPr lvl="1"/>
            <a:r>
              <a:rPr lang="en-US" dirty="0"/>
              <a:t>==</a:t>
            </a:r>
          </a:p>
          <a:p>
            <a:pPr lvl="1"/>
            <a:r>
              <a:rPr lang="en-US" dirty="0"/>
              <a:t>===</a:t>
            </a:r>
          </a:p>
          <a:p>
            <a:pPr lvl="1"/>
            <a:r>
              <a:rPr lang="en-US" dirty="0"/>
              <a:t>!=</a:t>
            </a:r>
          </a:p>
          <a:p>
            <a:pPr lvl="1"/>
            <a:r>
              <a:rPr lang="en-US" dirty="0"/>
              <a:t>!==</a:t>
            </a:r>
          </a:p>
          <a:p>
            <a:pPr lvl="1"/>
            <a:r>
              <a:rPr lang="en-US" dirty="0"/>
              <a:t>&gt;</a:t>
            </a:r>
          </a:p>
          <a:p>
            <a:pPr lvl="1"/>
            <a:r>
              <a:rPr lang="en-US" dirty="0"/>
              <a:t>&lt;</a:t>
            </a:r>
          </a:p>
          <a:p>
            <a:pPr lvl="1"/>
            <a:r>
              <a:rPr lang="en-US" dirty="0"/>
              <a:t>&gt;=</a:t>
            </a:r>
          </a:p>
          <a:p>
            <a:pPr lvl="1"/>
            <a:r>
              <a:rPr lang="en-US" dirty="0"/>
              <a:t>&lt;=</a:t>
            </a:r>
          </a:p>
          <a:p>
            <a:pPr marL="0" indent="0">
              <a:buNone/>
            </a:pPr>
            <a:endParaRPr lang="en-US" dirty="0"/>
          </a:p>
          <a:p>
            <a:pPr marL="0" indent="0">
              <a:buNone/>
            </a:pPr>
            <a:endParaRPr lang="en-US" dirty="0"/>
          </a:p>
          <a:p>
            <a:r>
              <a:rPr lang="en-US" dirty="0"/>
              <a:t>Conditional Operators(Ternary Operator)- ?:</a:t>
            </a:r>
          </a:p>
          <a:p>
            <a:pPr marL="0" indent="0">
              <a:buNone/>
            </a:pPr>
            <a:r>
              <a:rPr lang="en-US" b="1" dirty="0"/>
              <a:t>Syntax: </a:t>
            </a:r>
            <a:r>
              <a:rPr lang="en-US" dirty="0" err="1"/>
              <a:t>var</a:t>
            </a:r>
            <a:r>
              <a:rPr lang="en-US" dirty="0"/>
              <a:t> </a:t>
            </a:r>
            <a:r>
              <a:rPr lang="en-US" i="1" dirty="0"/>
              <a:t>variablename</a:t>
            </a:r>
            <a:r>
              <a:rPr lang="en-US" dirty="0"/>
              <a:t>=(</a:t>
            </a:r>
            <a:r>
              <a:rPr lang="en-US" i="1" dirty="0"/>
              <a:t>condition</a:t>
            </a:r>
            <a:r>
              <a:rPr lang="en-US" dirty="0"/>
              <a:t>)?</a:t>
            </a:r>
            <a:r>
              <a:rPr lang="en-US" i="1" dirty="0"/>
              <a:t>value1</a:t>
            </a:r>
            <a:r>
              <a:rPr lang="en-US" dirty="0"/>
              <a:t>:</a:t>
            </a:r>
            <a:r>
              <a:rPr lang="en-US" i="1" dirty="0"/>
              <a:t>value2</a:t>
            </a:r>
            <a:endParaRPr lang="en-US" dirty="0"/>
          </a:p>
          <a:p>
            <a:pPr marL="0" indent="0">
              <a:buNone/>
            </a:pPr>
            <a:endParaRPr lang="en-US" dirty="0"/>
          </a:p>
          <a:p>
            <a:pPr marL="0" indent="0">
              <a:buNone/>
            </a:pPr>
            <a:r>
              <a:rPr lang="en-US" dirty="0" err="1"/>
              <a:t>var</a:t>
            </a:r>
            <a:r>
              <a:rPr lang="en-US" dirty="0"/>
              <a:t> counter= 5;</a:t>
            </a:r>
          </a:p>
          <a:p>
            <a:pPr marL="0" indent="0">
              <a:buNone/>
            </a:pPr>
            <a:r>
              <a:rPr lang="en-US" dirty="0" err="1"/>
              <a:t>var</a:t>
            </a:r>
            <a:r>
              <a:rPr lang="en-US" dirty="0"/>
              <a:t> flag = (counter&lt;10)?</a:t>
            </a:r>
            <a:r>
              <a:rPr lang="en-US" dirty="0" err="1"/>
              <a:t>true:false</a:t>
            </a:r>
            <a:r>
              <a:rPr lang="en-US" dirty="0"/>
              <a:t>;</a:t>
            </a:r>
          </a:p>
          <a:p>
            <a:pPr marL="0" indent="0">
              <a:buNone/>
            </a:pPr>
            <a:endParaRPr lang="en-US" dirty="0"/>
          </a:p>
          <a:p>
            <a:pPr marL="0" indent="0">
              <a:buNone/>
            </a:pPr>
            <a:r>
              <a:rPr lang="en-US" dirty="0"/>
              <a:t>In the example given above, flag takes the value true or false based on the value of counter.</a:t>
            </a:r>
          </a:p>
          <a:p>
            <a:pPr marL="0" indent="0">
              <a:buNone/>
            </a:pPr>
            <a:r>
              <a:rPr lang="en-US" dirty="0"/>
              <a:t>If counter is some value less than 10, flag takes the value true, else it takes he value false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45813216"/>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dirty="0"/>
              <a:t>Table of Contents</a:t>
            </a:r>
          </a:p>
        </p:txBody>
      </p:sp>
      <p:sp>
        <p:nvSpPr>
          <p:cNvPr id="6" name="Content Placeholder 5"/>
          <p:cNvSpPr>
            <a:spLocks noGrp="1"/>
          </p:cNvSpPr>
          <p:nvPr>
            <p:ph sz="quarter" idx="10"/>
          </p:nvPr>
        </p:nvSpPr>
        <p:spPr/>
        <p:txBody>
          <a:bodyPr/>
          <a:lstStyle/>
          <a:p>
            <a:pPr algn="just"/>
            <a:r>
              <a:rPr lang="en-US" dirty="0"/>
              <a:t>Introduction</a:t>
            </a:r>
          </a:p>
          <a:p>
            <a:pPr algn="just"/>
            <a:endParaRPr lang="en-US" dirty="0"/>
          </a:p>
          <a:p>
            <a:pPr algn="just"/>
            <a:r>
              <a:rPr lang="en-US" dirty="0"/>
              <a:t>Getting Started</a:t>
            </a:r>
          </a:p>
          <a:p>
            <a:pPr marL="0" indent="0" algn="just">
              <a:buNone/>
            </a:pPr>
            <a:endParaRPr lang="en-US" dirty="0"/>
          </a:p>
          <a:p>
            <a:pPr algn="just"/>
            <a:r>
              <a:rPr lang="en-US" dirty="0"/>
              <a:t>Core JavaScript Syntax</a:t>
            </a:r>
          </a:p>
          <a:p>
            <a:pPr algn="just"/>
            <a:endParaRPr lang="en-US" dirty="0"/>
          </a:p>
          <a:p>
            <a:pPr algn="just"/>
            <a:r>
              <a:rPr lang="en-US" dirty="0"/>
              <a:t>Types and Objects</a:t>
            </a:r>
          </a:p>
          <a:p>
            <a:pPr algn="just"/>
            <a:endParaRPr lang="en-US" dirty="0"/>
          </a:p>
          <a:p>
            <a:pPr algn="just"/>
            <a:r>
              <a:rPr lang="en-US" dirty="0"/>
              <a:t>Document Object Model</a:t>
            </a:r>
          </a:p>
          <a:p>
            <a:pPr algn="just"/>
            <a:endParaRPr lang="en-US" dirty="0"/>
          </a:p>
          <a:p>
            <a:pPr algn="just"/>
            <a:r>
              <a:rPr lang="en-US" dirty="0"/>
              <a:t>Events and Events Listeners</a:t>
            </a:r>
          </a:p>
          <a:p>
            <a:pPr algn="just"/>
            <a:endParaRPr lang="en-US" dirty="0"/>
          </a:p>
          <a:p>
            <a:pPr algn="just"/>
            <a:r>
              <a:rPr lang="en-US" dirty="0"/>
              <a:t>Building Smarter Forms</a:t>
            </a:r>
          </a:p>
          <a:p>
            <a:pPr algn="just"/>
            <a:endParaRPr lang="en-US" dirty="0"/>
          </a:p>
          <a:p>
            <a:pPr algn="just"/>
            <a:r>
              <a:rPr lang="en-US" dirty="0"/>
              <a:t>Debugging JavaScript</a:t>
            </a:r>
          </a:p>
          <a:p>
            <a:pPr algn="just"/>
            <a:endParaRPr lang="en-US" dirty="0"/>
          </a:p>
          <a:p>
            <a:pPr algn="just"/>
            <a:r>
              <a:rPr lang="en-US" dirty="0"/>
              <a:t>UI Enhancement</a:t>
            </a:r>
          </a:p>
          <a:p>
            <a:pPr algn="just"/>
            <a:endParaRPr lang="en-US" dirty="0"/>
          </a:p>
          <a:p>
            <a:pPr algn="just"/>
            <a:r>
              <a:rPr lang="en-US" dirty="0"/>
              <a:t>JavaScript Libraries</a:t>
            </a:r>
          </a:p>
          <a:p>
            <a:pPr algn="just"/>
            <a:endParaRPr lang="en-US" dirty="0"/>
          </a:p>
          <a:p>
            <a:pPr algn="just"/>
            <a:r>
              <a:rPr lang="en-US" dirty="0"/>
              <a:t>Working with AJAX</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54731212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sz="half" idx="1"/>
          </p:nvPr>
        </p:nvSpPr>
        <p:spPr>
          <a:xfrm>
            <a:off x="533400" y="990600"/>
            <a:ext cx="7783016" cy="5966792"/>
          </a:xfrm>
        </p:spPr>
        <p:txBody>
          <a:bodyPr/>
          <a:lstStyle/>
          <a:p>
            <a:endParaRPr lang="en-US" dirty="0"/>
          </a:p>
          <a:p>
            <a:r>
              <a:rPr lang="en-US" dirty="0"/>
              <a:t>If Statement</a:t>
            </a:r>
          </a:p>
          <a:p>
            <a:pPr marL="231775" lvl="1" indent="0">
              <a:buNone/>
            </a:pPr>
            <a:r>
              <a:rPr lang="en-US" b="1" dirty="0"/>
              <a:t>Syntax</a:t>
            </a:r>
          </a:p>
          <a:p>
            <a:pPr marL="231775" lvl="1" indent="0">
              <a:buNone/>
            </a:pPr>
            <a:r>
              <a:rPr lang="en-US" dirty="0"/>
              <a:t>if (</a:t>
            </a:r>
            <a:r>
              <a:rPr lang="en-US" i="1" dirty="0"/>
              <a:t>condition</a:t>
            </a:r>
            <a:r>
              <a:rPr lang="en-US" dirty="0"/>
              <a:t>)</a:t>
            </a:r>
            <a:br>
              <a:rPr lang="en-US" dirty="0"/>
            </a:br>
            <a:r>
              <a:rPr lang="en-US" dirty="0"/>
              <a:t>  {</a:t>
            </a:r>
            <a:br>
              <a:rPr lang="en-US" dirty="0"/>
            </a:br>
            <a:r>
              <a:rPr lang="en-US" i="1" dirty="0"/>
              <a:t>  code to be executed if condition is true</a:t>
            </a:r>
            <a:br>
              <a:rPr lang="en-US" dirty="0"/>
            </a:br>
            <a:r>
              <a:rPr lang="en-US" dirty="0"/>
              <a:t> }</a:t>
            </a:r>
            <a:endParaRPr lang="en-US" b="1" dirty="0"/>
          </a:p>
          <a:p>
            <a:endParaRPr lang="en-US" dirty="0"/>
          </a:p>
          <a:p>
            <a:endParaRPr lang="en-US" dirty="0"/>
          </a:p>
          <a:p>
            <a:endParaRPr lang="en-US" dirty="0"/>
          </a:p>
          <a:p>
            <a:r>
              <a:rPr lang="en-US" dirty="0"/>
              <a:t>If...else Statement</a:t>
            </a:r>
          </a:p>
          <a:p>
            <a:pPr marL="231775" lvl="1" indent="0">
              <a:buNone/>
            </a:pPr>
            <a:r>
              <a:rPr lang="en-US" b="1" dirty="0"/>
              <a:t>Syntax</a:t>
            </a:r>
          </a:p>
          <a:p>
            <a:pPr marL="231775" lvl="1" indent="0">
              <a:buNone/>
            </a:pPr>
            <a:r>
              <a:rPr lang="en-US" dirty="0"/>
              <a:t>if (</a:t>
            </a:r>
            <a:r>
              <a:rPr lang="en-US" i="1" dirty="0"/>
              <a:t>condition</a:t>
            </a:r>
            <a:r>
              <a:rPr lang="en-US" dirty="0"/>
              <a:t>)</a:t>
            </a:r>
            <a:br>
              <a:rPr lang="en-US" dirty="0"/>
            </a:br>
            <a:r>
              <a:rPr lang="en-US" dirty="0"/>
              <a:t>  {</a:t>
            </a:r>
            <a:br>
              <a:rPr lang="en-US" dirty="0"/>
            </a:br>
            <a:r>
              <a:rPr lang="en-US" i="1" dirty="0"/>
              <a:t>  code to be executed if condition is true</a:t>
            </a:r>
            <a:br>
              <a:rPr lang="en-US" dirty="0"/>
            </a:br>
            <a:r>
              <a:rPr lang="en-US" dirty="0"/>
              <a:t>  }</a:t>
            </a:r>
            <a:br>
              <a:rPr lang="en-US" dirty="0"/>
            </a:br>
            <a:r>
              <a:rPr lang="en-US" dirty="0"/>
              <a:t>else</a:t>
            </a:r>
            <a:br>
              <a:rPr lang="en-US" dirty="0"/>
            </a:br>
            <a:r>
              <a:rPr lang="en-US" dirty="0"/>
              <a:t>  {</a:t>
            </a:r>
            <a:br>
              <a:rPr lang="en-US" dirty="0"/>
            </a:br>
            <a:r>
              <a:rPr lang="en-US" i="1" dirty="0"/>
              <a:t>  code to be executed if condition is not true</a:t>
            </a:r>
            <a:br>
              <a:rPr lang="en-US" dirty="0"/>
            </a:br>
            <a:r>
              <a:rPr lang="en-US" dirty="0"/>
              <a:t>  }</a:t>
            </a:r>
          </a:p>
          <a:p>
            <a:pPr marL="231775" lvl="1"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965862173"/>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sz="half" idx="1"/>
          </p:nvPr>
        </p:nvSpPr>
        <p:spPr>
          <a:xfrm>
            <a:off x="533400" y="990600"/>
            <a:ext cx="7783016" cy="5334000"/>
          </a:xfrm>
        </p:spPr>
        <p:txBody>
          <a:bodyPr/>
          <a:lstStyle/>
          <a:p>
            <a:pPr marL="0" indent="0">
              <a:buNone/>
            </a:pPr>
            <a:endParaRPr lang="en-US" dirty="0"/>
          </a:p>
          <a:p>
            <a:r>
              <a:rPr lang="en-US" dirty="0"/>
              <a:t>If...else if...else Statement</a:t>
            </a:r>
          </a:p>
          <a:p>
            <a:endParaRPr lang="en-US" dirty="0"/>
          </a:p>
          <a:p>
            <a:pPr marL="231775" lvl="1" indent="0">
              <a:buNone/>
            </a:pPr>
            <a:r>
              <a:rPr lang="en-US" b="1" dirty="0"/>
              <a:t>Syntax</a:t>
            </a:r>
          </a:p>
          <a:p>
            <a:pPr marL="231775" lvl="1" indent="0">
              <a:buNone/>
            </a:pPr>
            <a:r>
              <a:rPr lang="en-US" dirty="0"/>
              <a:t>if (</a:t>
            </a:r>
            <a:r>
              <a:rPr lang="en-US" i="1" dirty="0"/>
              <a:t>condition1</a:t>
            </a:r>
            <a:r>
              <a:rPr lang="en-US" dirty="0"/>
              <a:t>)</a:t>
            </a:r>
            <a:br>
              <a:rPr lang="en-US" dirty="0"/>
            </a:br>
            <a:r>
              <a:rPr lang="en-US" dirty="0"/>
              <a:t>  {</a:t>
            </a:r>
            <a:br>
              <a:rPr lang="en-US" dirty="0"/>
            </a:br>
            <a:r>
              <a:rPr lang="en-US" i="1" dirty="0"/>
              <a:t>  code to be executed if condition1 is true</a:t>
            </a:r>
            <a:br>
              <a:rPr lang="en-US" dirty="0"/>
            </a:br>
            <a:r>
              <a:rPr lang="en-US" dirty="0"/>
              <a:t>  }</a:t>
            </a:r>
            <a:br>
              <a:rPr lang="en-US" dirty="0"/>
            </a:br>
            <a:r>
              <a:rPr lang="en-US" dirty="0"/>
              <a:t>else if (</a:t>
            </a:r>
            <a:r>
              <a:rPr lang="en-US" i="1" dirty="0"/>
              <a:t>condition2</a:t>
            </a:r>
            <a:r>
              <a:rPr lang="en-US" dirty="0"/>
              <a:t>)</a:t>
            </a:r>
            <a:br>
              <a:rPr lang="en-US" dirty="0"/>
            </a:br>
            <a:r>
              <a:rPr lang="en-US" dirty="0"/>
              <a:t>  {</a:t>
            </a:r>
            <a:br>
              <a:rPr lang="en-US" dirty="0"/>
            </a:br>
            <a:r>
              <a:rPr lang="en-US" i="1" dirty="0"/>
              <a:t>  code to be executed if condition2 is true</a:t>
            </a:r>
            <a:br>
              <a:rPr lang="en-US" dirty="0"/>
            </a:br>
            <a:r>
              <a:rPr lang="en-US" dirty="0"/>
              <a:t>  }</a:t>
            </a:r>
            <a:br>
              <a:rPr lang="en-US" dirty="0"/>
            </a:br>
            <a:r>
              <a:rPr lang="en-US" dirty="0"/>
              <a:t>else</a:t>
            </a:r>
            <a:br>
              <a:rPr lang="en-US" dirty="0"/>
            </a:br>
            <a:r>
              <a:rPr lang="en-US" dirty="0"/>
              <a:t>  {</a:t>
            </a:r>
            <a:br>
              <a:rPr lang="en-US" dirty="0"/>
            </a:br>
            <a:r>
              <a:rPr lang="en-US" i="1" dirty="0"/>
              <a:t>  code to be executed if neither condition1 nor condition2 is true</a:t>
            </a:r>
            <a:br>
              <a:rPr lang="en-US" dirty="0"/>
            </a:br>
            <a:r>
              <a:rPr lang="en-US" dirty="0"/>
              <a:t>  }</a:t>
            </a:r>
          </a:p>
          <a:p>
            <a:endParaRPr lang="en-US" dirty="0"/>
          </a:p>
          <a:p>
            <a:endParaRPr lang="en-US" dirty="0"/>
          </a:p>
        </p:txBody>
      </p:sp>
    </p:spTree>
    <p:extLst>
      <p:ext uri="{BB962C8B-B14F-4D97-AF65-F5344CB8AC3E}">
        <p14:creationId xmlns:p14="http://schemas.microsoft.com/office/powerpoint/2010/main" val="2995462314"/>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 - Switch</a:t>
            </a:r>
          </a:p>
        </p:txBody>
      </p:sp>
      <p:sp>
        <p:nvSpPr>
          <p:cNvPr id="3" name="Content Placeholder 2"/>
          <p:cNvSpPr>
            <a:spLocks noGrp="1"/>
          </p:cNvSpPr>
          <p:nvPr>
            <p:ph sz="half" idx="1"/>
          </p:nvPr>
        </p:nvSpPr>
        <p:spPr>
          <a:xfrm>
            <a:off x="533400" y="990600"/>
            <a:ext cx="7783016" cy="5606752"/>
          </a:xfrm>
        </p:spPr>
        <p:txBody>
          <a:bodyPr/>
          <a:lstStyle/>
          <a:p>
            <a:r>
              <a:rPr lang="en-US" b="1" dirty="0"/>
              <a:t>Syntax </a:t>
            </a:r>
          </a:p>
          <a:p>
            <a:pPr marL="231775" lvl="1" indent="0">
              <a:buNone/>
            </a:pPr>
            <a:r>
              <a:rPr lang="en-US" dirty="0"/>
              <a:t>switch(n)</a:t>
            </a:r>
            <a:br>
              <a:rPr lang="en-US" dirty="0"/>
            </a:br>
            <a:r>
              <a:rPr lang="en-US" dirty="0"/>
              <a:t>{</a:t>
            </a:r>
            <a:br>
              <a:rPr lang="en-US" dirty="0"/>
            </a:br>
            <a:r>
              <a:rPr lang="en-US" dirty="0"/>
              <a:t>case 1:</a:t>
            </a:r>
            <a:br>
              <a:rPr lang="en-US" dirty="0"/>
            </a:br>
            <a:r>
              <a:rPr lang="en-US" i="1" dirty="0"/>
              <a:t>  execute code block 1</a:t>
            </a:r>
            <a:br>
              <a:rPr lang="en-US" dirty="0"/>
            </a:br>
            <a:r>
              <a:rPr lang="en-US" dirty="0"/>
              <a:t>  break;</a:t>
            </a:r>
            <a:br>
              <a:rPr lang="en-US" dirty="0"/>
            </a:br>
            <a:r>
              <a:rPr lang="en-US" dirty="0"/>
              <a:t>case 2:</a:t>
            </a:r>
            <a:br>
              <a:rPr lang="en-US" dirty="0"/>
            </a:br>
            <a:r>
              <a:rPr lang="en-US" i="1" dirty="0"/>
              <a:t>  execute code block 2</a:t>
            </a:r>
            <a:br>
              <a:rPr lang="en-US" dirty="0"/>
            </a:br>
            <a:r>
              <a:rPr lang="en-US" dirty="0"/>
              <a:t>  break;</a:t>
            </a:r>
            <a:br>
              <a:rPr lang="en-US" dirty="0"/>
            </a:br>
            <a:r>
              <a:rPr lang="en-US" dirty="0"/>
              <a:t>default:</a:t>
            </a:r>
            <a:br>
              <a:rPr lang="en-US" dirty="0"/>
            </a:br>
            <a:r>
              <a:rPr lang="en-US" i="1" dirty="0"/>
              <a:t>  code to be executed if n is different from case 1 and 2</a:t>
            </a:r>
            <a:br>
              <a:rPr lang="en-US" dirty="0"/>
            </a:br>
            <a:r>
              <a:rPr lang="en-US" dirty="0"/>
              <a:t>}</a:t>
            </a:r>
          </a:p>
          <a:p>
            <a:endParaRPr lang="en-US" dirty="0"/>
          </a:p>
          <a:p>
            <a:r>
              <a:rPr lang="en-US" dirty="0"/>
              <a:t>Based on the value of ‘n’, the code switches to different code blocks.</a:t>
            </a:r>
          </a:p>
          <a:p>
            <a:endParaRPr lang="en-US" dirty="0"/>
          </a:p>
          <a:p>
            <a:r>
              <a:rPr lang="en-US" dirty="0"/>
              <a:t>The value of ‘n’ is computed before the switch statement.</a:t>
            </a:r>
          </a:p>
          <a:p>
            <a:endParaRPr lang="en-US" dirty="0"/>
          </a:p>
          <a:p>
            <a:r>
              <a:rPr lang="en-US" dirty="0"/>
              <a:t>The various cases denote the possible values that ‘n’ can take.</a:t>
            </a:r>
          </a:p>
          <a:p>
            <a:endParaRPr lang="en-US" dirty="0"/>
          </a:p>
          <a:p>
            <a:r>
              <a:rPr lang="en-US" dirty="0"/>
              <a:t>If the value of ‘n’ is 1, code block in case 1 is executed.</a:t>
            </a:r>
          </a:p>
          <a:p>
            <a:endParaRPr lang="en-US" dirty="0"/>
          </a:p>
          <a:p>
            <a:r>
              <a:rPr lang="en-US" dirty="0"/>
              <a:t>To prevent the code from moving to another case, we use </a:t>
            </a:r>
            <a:r>
              <a:rPr lang="en-US" b="1" dirty="0"/>
              <a:t>break</a:t>
            </a:r>
            <a:r>
              <a:rPr lang="en-US" dirty="0"/>
              <a:t> statement. So, once the code block 1 is executed when the value of ‘n’ is 1, the flow comes out of the switch statement.</a:t>
            </a:r>
          </a:p>
          <a:p>
            <a:endParaRPr lang="en-US" dirty="0"/>
          </a:p>
          <a:p>
            <a:r>
              <a:rPr lang="en-US" b="1" dirty="0"/>
              <a:t>default</a:t>
            </a:r>
            <a:r>
              <a:rPr lang="en-US" dirty="0"/>
              <a:t> is used to specify the condition when there is no matching case available for the given value of ‘n’.</a:t>
            </a:r>
          </a:p>
        </p:txBody>
      </p:sp>
    </p:spTree>
    <p:extLst>
      <p:ext uri="{BB962C8B-B14F-4D97-AF65-F5344CB8AC3E}">
        <p14:creationId xmlns:p14="http://schemas.microsoft.com/office/powerpoint/2010/main" val="2430322010"/>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Constructs</a:t>
            </a:r>
          </a:p>
        </p:txBody>
      </p:sp>
      <p:sp>
        <p:nvSpPr>
          <p:cNvPr id="3" name="Content Placeholder 2"/>
          <p:cNvSpPr>
            <a:spLocks noGrp="1"/>
          </p:cNvSpPr>
          <p:nvPr>
            <p:ph sz="half" idx="1"/>
          </p:nvPr>
        </p:nvSpPr>
        <p:spPr>
          <a:xfrm>
            <a:off x="533400" y="990600"/>
            <a:ext cx="7783016" cy="5334000"/>
          </a:xfrm>
        </p:spPr>
        <p:txBody>
          <a:bodyPr/>
          <a:lstStyle/>
          <a:p>
            <a:r>
              <a:rPr lang="en-US" dirty="0"/>
              <a:t>Loops help us in iteration.</a:t>
            </a:r>
          </a:p>
          <a:p>
            <a:endParaRPr lang="en-US" dirty="0"/>
          </a:p>
          <a:p>
            <a:r>
              <a:rPr lang="en-US" dirty="0"/>
              <a:t>The basic types of loops are :</a:t>
            </a:r>
          </a:p>
          <a:p>
            <a:pPr lvl="1"/>
            <a:r>
              <a:rPr lang="en-US" dirty="0"/>
              <a:t>for</a:t>
            </a:r>
          </a:p>
          <a:p>
            <a:pPr lvl="1"/>
            <a:r>
              <a:rPr lang="en-US" dirty="0"/>
              <a:t>for/ in</a:t>
            </a:r>
          </a:p>
          <a:p>
            <a:pPr lvl="1"/>
            <a:r>
              <a:rPr lang="en-US" dirty="0"/>
              <a:t>while</a:t>
            </a:r>
          </a:p>
          <a:p>
            <a:pPr lvl="1"/>
            <a:r>
              <a:rPr lang="en-US" dirty="0"/>
              <a:t>do/while</a:t>
            </a:r>
          </a:p>
          <a:p>
            <a:pPr marL="1587" indent="0">
              <a:buNone/>
            </a:pPr>
            <a:r>
              <a:rPr lang="en-US" dirty="0"/>
              <a:t>								</a:t>
            </a:r>
          </a:p>
          <a:p>
            <a:endParaRPr lang="en-US" dirty="0"/>
          </a:p>
        </p:txBody>
      </p:sp>
    </p:spTree>
    <p:extLst>
      <p:ext uri="{BB962C8B-B14F-4D97-AF65-F5344CB8AC3E}">
        <p14:creationId xmlns:p14="http://schemas.microsoft.com/office/powerpoint/2010/main" val="533352099"/>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Constructs</a:t>
            </a:r>
          </a:p>
        </p:txBody>
      </p:sp>
      <p:sp>
        <p:nvSpPr>
          <p:cNvPr id="3" name="Content Placeholder 2"/>
          <p:cNvSpPr>
            <a:spLocks noGrp="1"/>
          </p:cNvSpPr>
          <p:nvPr>
            <p:ph sz="half" idx="1"/>
          </p:nvPr>
        </p:nvSpPr>
        <p:spPr>
          <a:xfrm>
            <a:off x="533400" y="990600"/>
            <a:ext cx="7783016" cy="5334000"/>
          </a:xfrm>
        </p:spPr>
        <p:txBody>
          <a:bodyPr/>
          <a:lstStyle/>
          <a:p>
            <a:pPr marL="287337" indent="-285750"/>
            <a:r>
              <a:rPr lang="en-US" b="1" dirty="0"/>
              <a:t>The for loop</a:t>
            </a:r>
          </a:p>
          <a:p>
            <a:pPr marL="1587" indent="0">
              <a:buNone/>
            </a:pPr>
            <a:r>
              <a:rPr lang="en-US" b="1" dirty="0"/>
              <a:t>Syntax</a:t>
            </a:r>
            <a:endParaRPr lang="en-US" dirty="0"/>
          </a:p>
          <a:p>
            <a:pPr marL="1587" indent="0">
              <a:buNone/>
            </a:pPr>
            <a:endParaRPr lang="en-US" dirty="0"/>
          </a:p>
          <a:p>
            <a:pPr marL="1587" indent="0">
              <a:buNone/>
            </a:pPr>
            <a:r>
              <a:rPr lang="en-US" dirty="0"/>
              <a:t>for (</a:t>
            </a:r>
            <a:r>
              <a:rPr lang="en-US" i="1" dirty="0"/>
              <a:t>initialization</a:t>
            </a:r>
            <a:r>
              <a:rPr lang="en-US" dirty="0"/>
              <a:t>;</a:t>
            </a:r>
            <a:r>
              <a:rPr lang="en-US" i="1" dirty="0"/>
              <a:t> condition</a:t>
            </a:r>
            <a:r>
              <a:rPr lang="en-US" dirty="0"/>
              <a:t>;</a:t>
            </a:r>
            <a:r>
              <a:rPr lang="en-US" i="1" dirty="0"/>
              <a:t> afterthought</a:t>
            </a:r>
            <a:r>
              <a:rPr lang="en-US" dirty="0"/>
              <a:t>)</a:t>
            </a:r>
            <a:br>
              <a:rPr lang="en-US" dirty="0"/>
            </a:br>
            <a:r>
              <a:rPr lang="en-US" dirty="0"/>
              <a:t>  {</a:t>
            </a:r>
            <a:br>
              <a:rPr lang="en-US" dirty="0"/>
            </a:br>
            <a:r>
              <a:rPr lang="en-US" i="1" dirty="0"/>
              <a:t>  the code block to be executed</a:t>
            </a:r>
            <a:br>
              <a:rPr lang="en-US" dirty="0"/>
            </a:br>
            <a:r>
              <a:rPr lang="en-US" dirty="0"/>
              <a:t> }</a:t>
            </a:r>
          </a:p>
          <a:p>
            <a:pPr marL="1587" indent="0">
              <a:buNone/>
            </a:pPr>
            <a:endParaRPr lang="en-US" dirty="0"/>
          </a:p>
          <a:p>
            <a:pPr marL="287337" indent="-285750"/>
            <a:r>
              <a:rPr lang="en-US" dirty="0"/>
              <a:t>The initialization declares (and perhaps assigns to) any variables required. </a:t>
            </a:r>
          </a:p>
          <a:p>
            <a:pPr marL="287337" indent="-285750"/>
            <a:r>
              <a:rPr lang="en-US" dirty="0"/>
              <a:t>The condition checks a condition, and quits the loop if false. </a:t>
            </a:r>
          </a:p>
          <a:p>
            <a:pPr marL="287337" indent="-285750"/>
            <a:r>
              <a:rPr lang="en-US" dirty="0"/>
              <a:t>The afterthought is performed exactly once every time the loop ends and then repeats.</a:t>
            </a:r>
          </a:p>
          <a:p>
            <a:pPr marL="287337" indent="-285750"/>
            <a:endParaRPr lang="en-US" b="1" dirty="0"/>
          </a:p>
          <a:p>
            <a:pPr marL="1587" indent="0">
              <a:buNone/>
            </a:pPr>
            <a:r>
              <a:rPr lang="en-US" b="1" dirty="0"/>
              <a:t>Example – Find the sum of first ten natural numbers.</a:t>
            </a:r>
          </a:p>
          <a:p>
            <a:pPr marL="1587" indent="0">
              <a:buNone/>
            </a:pPr>
            <a:endParaRPr lang="en-US" dirty="0"/>
          </a:p>
          <a:p>
            <a:pPr marL="1587" indent="0">
              <a:buNone/>
            </a:pPr>
            <a:r>
              <a:rPr lang="en-US" dirty="0" err="1"/>
              <a:t>var</a:t>
            </a:r>
            <a:r>
              <a:rPr lang="en-US" dirty="0"/>
              <a:t> sum=0;</a:t>
            </a:r>
          </a:p>
          <a:p>
            <a:pPr marL="1587" indent="0">
              <a:buNone/>
            </a:pPr>
            <a:r>
              <a:rPr lang="en-US" dirty="0"/>
              <a:t>for(</a:t>
            </a:r>
            <a:r>
              <a:rPr lang="en-US" dirty="0" err="1"/>
              <a:t>var</a:t>
            </a:r>
            <a:r>
              <a:rPr lang="en-US" dirty="0"/>
              <a:t> </a:t>
            </a:r>
            <a:r>
              <a:rPr lang="en-US" dirty="0" err="1"/>
              <a:t>i</a:t>
            </a:r>
            <a:r>
              <a:rPr lang="en-US" dirty="0"/>
              <a:t>=1;i&lt;=10;i++){</a:t>
            </a:r>
          </a:p>
          <a:p>
            <a:pPr marL="1587" indent="0">
              <a:buNone/>
            </a:pPr>
            <a:r>
              <a:rPr lang="en-US" dirty="0"/>
              <a:t>	sum+=</a:t>
            </a:r>
            <a:r>
              <a:rPr lang="en-US" dirty="0" err="1"/>
              <a:t>i</a:t>
            </a:r>
            <a:r>
              <a:rPr lang="en-US" dirty="0"/>
              <a:t>;</a:t>
            </a:r>
          </a:p>
          <a:p>
            <a:pPr marL="1587" indent="0">
              <a:buNone/>
            </a:pPr>
            <a:r>
              <a:rPr lang="en-US" dirty="0"/>
              <a:t>}</a:t>
            </a:r>
          </a:p>
          <a:p>
            <a:pPr marL="1587" indent="0">
              <a:buNone/>
            </a:pPr>
            <a:r>
              <a:rPr lang="en-US" dirty="0"/>
              <a:t>alert(sum);</a:t>
            </a:r>
          </a:p>
          <a:p>
            <a:pPr marL="1587" indent="0">
              <a:buNone/>
            </a:pPr>
            <a:endParaRPr lang="en-US" dirty="0"/>
          </a:p>
          <a:p>
            <a:pPr marL="287337" indent="-285750"/>
            <a:r>
              <a:rPr lang="en-US" dirty="0"/>
              <a:t>This loop iterates ten times, the value of ‘</a:t>
            </a:r>
            <a:r>
              <a:rPr lang="en-US" dirty="0" err="1"/>
              <a:t>i</a:t>
            </a:r>
            <a:r>
              <a:rPr lang="en-US" dirty="0"/>
              <a:t>’ is initially 1 and increments by 1 in each iteration.</a:t>
            </a:r>
          </a:p>
          <a:p>
            <a:pPr marL="287337" indent="-285750"/>
            <a:r>
              <a:rPr lang="en-US" dirty="0"/>
              <a:t>Once the value of ‘</a:t>
            </a:r>
            <a:r>
              <a:rPr lang="en-US" dirty="0" err="1"/>
              <a:t>i</a:t>
            </a:r>
            <a:r>
              <a:rPr lang="en-US" dirty="0"/>
              <a:t>’ becomes 11, the control comes out of the loop. </a:t>
            </a:r>
          </a:p>
          <a:p>
            <a:pPr marL="1587" indent="0">
              <a:buNone/>
            </a:pPr>
            <a:endParaRPr lang="en-US" dirty="0"/>
          </a:p>
        </p:txBody>
      </p:sp>
    </p:spTree>
    <p:extLst>
      <p:ext uri="{BB962C8B-B14F-4D97-AF65-F5344CB8AC3E}">
        <p14:creationId xmlns:p14="http://schemas.microsoft.com/office/powerpoint/2010/main" val="3345337885"/>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Constructs</a:t>
            </a:r>
          </a:p>
        </p:txBody>
      </p:sp>
      <p:sp>
        <p:nvSpPr>
          <p:cNvPr id="3" name="Content Placeholder 2"/>
          <p:cNvSpPr>
            <a:spLocks noGrp="1"/>
          </p:cNvSpPr>
          <p:nvPr>
            <p:ph sz="half" idx="1"/>
          </p:nvPr>
        </p:nvSpPr>
        <p:spPr>
          <a:xfrm>
            <a:off x="533400" y="990600"/>
            <a:ext cx="7783016" cy="5334000"/>
          </a:xfrm>
        </p:spPr>
        <p:txBody>
          <a:bodyPr/>
          <a:lstStyle/>
          <a:p>
            <a:r>
              <a:rPr lang="en-US" b="1" dirty="0"/>
              <a:t>The for/in loop- </a:t>
            </a:r>
            <a:r>
              <a:rPr lang="en-US" dirty="0"/>
              <a:t>The JavaScript for/in statement loops through the properties of an object.</a:t>
            </a:r>
            <a:endParaRPr lang="en-US" b="1" dirty="0"/>
          </a:p>
          <a:p>
            <a:endParaRPr lang="en-US" b="1" dirty="0"/>
          </a:p>
          <a:p>
            <a:pPr marL="0" indent="0">
              <a:buNone/>
            </a:pPr>
            <a:r>
              <a:rPr lang="en-US" b="1" dirty="0"/>
              <a:t>Example:- </a:t>
            </a:r>
          </a:p>
          <a:p>
            <a:pPr marL="0" indent="0">
              <a:buNone/>
            </a:pPr>
            <a:endParaRPr lang="en-US" dirty="0"/>
          </a:p>
          <a:p>
            <a:pPr marL="0" indent="0">
              <a:buNone/>
            </a:pPr>
            <a:r>
              <a:rPr lang="en-US" dirty="0" err="1"/>
              <a:t>var</a:t>
            </a:r>
            <a:r>
              <a:rPr lang="en-US" dirty="0"/>
              <a:t> person={fname:"John",lname:"Doe",age:25}; </a:t>
            </a:r>
          </a:p>
          <a:p>
            <a:pPr marL="0" indent="0">
              <a:buNone/>
            </a:pPr>
            <a:r>
              <a:rPr lang="en-US" dirty="0" err="1"/>
              <a:t>var</a:t>
            </a:r>
            <a:r>
              <a:rPr lang="en-US" dirty="0"/>
              <a:t> text;</a:t>
            </a:r>
          </a:p>
          <a:p>
            <a:pPr marL="0" indent="0">
              <a:buNone/>
            </a:pPr>
            <a:r>
              <a:rPr lang="en-US" dirty="0"/>
              <a:t>for (x in person)</a:t>
            </a:r>
          </a:p>
          <a:p>
            <a:pPr marL="0" indent="0">
              <a:buNone/>
            </a:pPr>
            <a:r>
              <a:rPr lang="en-US" dirty="0"/>
              <a:t>{</a:t>
            </a:r>
          </a:p>
          <a:p>
            <a:pPr marL="0" indent="0">
              <a:buNone/>
            </a:pPr>
            <a:r>
              <a:rPr lang="en-US" dirty="0"/>
              <a:t>txt=txt + person[x];</a:t>
            </a:r>
          </a:p>
          <a:p>
            <a:pPr marL="0" indent="0">
              <a:buNone/>
            </a:pPr>
            <a:r>
              <a:rPr lang="en-US" dirty="0"/>
              <a:t>}</a:t>
            </a:r>
          </a:p>
          <a:p>
            <a:pPr marL="0" indent="0">
              <a:buNone/>
            </a:pPr>
            <a:endParaRPr lang="en-US" dirty="0"/>
          </a:p>
          <a:p>
            <a:pPr marL="0" indent="0">
              <a:buNone/>
            </a:pPr>
            <a:r>
              <a:rPr lang="en-US" dirty="0"/>
              <a:t>Once the loop completes, ‘txt’  holds the value ‘JohnDoe25’.</a:t>
            </a:r>
          </a:p>
        </p:txBody>
      </p:sp>
    </p:spTree>
    <p:extLst>
      <p:ext uri="{BB962C8B-B14F-4D97-AF65-F5344CB8AC3E}">
        <p14:creationId xmlns:p14="http://schemas.microsoft.com/office/powerpoint/2010/main" val="2584021385"/>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Constructs</a:t>
            </a:r>
          </a:p>
        </p:txBody>
      </p:sp>
      <p:sp>
        <p:nvSpPr>
          <p:cNvPr id="3" name="Content Placeholder 2"/>
          <p:cNvSpPr>
            <a:spLocks noGrp="1"/>
          </p:cNvSpPr>
          <p:nvPr>
            <p:ph sz="half" idx="1"/>
          </p:nvPr>
        </p:nvSpPr>
        <p:spPr>
          <a:xfrm>
            <a:off x="533400" y="990600"/>
            <a:ext cx="7783016" cy="5334000"/>
          </a:xfrm>
        </p:spPr>
        <p:txBody>
          <a:bodyPr/>
          <a:lstStyle/>
          <a:p>
            <a:pPr algn="just"/>
            <a:r>
              <a:rPr lang="en-US" b="1" dirty="0"/>
              <a:t>The while loop</a:t>
            </a:r>
          </a:p>
          <a:p>
            <a:pPr lvl="1" algn="just"/>
            <a:r>
              <a:rPr lang="en-US" dirty="0"/>
              <a:t>The </a:t>
            </a:r>
            <a:r>
              <a:rPr lang="en-US" i="1" dirty="0"/>
              <a:t>while</a:t>
            </a:r>
            <a:r>
              <a:rPr lang="en-US" dirty="0"/>
              <a:t> construct consists of a block of code and a condition. The condition is evaluated, and if the condition is true, the code within the block is executed. This repeats until the condition becomes false.</a:t>
            </a:r>
          </a:p>
          <a:p>
            <a:pPr marL="0" indent="0">
              <a:buNone/>
            </a:pPr>
            <a:endParaRPr lang="en-US" b="1" dirty="0"/>
          </a:p>
          <a:p>
            <a:pPr marL="0" indent="0">
              <a:buNone/>
            </a:pPr>
            <a:r>
              <a:rPr lang="en-US" b="1" dirty="0"/>
              <a:t>Syntax</a:t>
            </a:r>
          </a:p>
          <a:p>
            <a:pPr marL="0" indent="0">
              <a:buNone/>
            </a:pPr>
            <a:r>
              <a:rPr lang="en-US" dirty="0"/>
              <a:t>while (</a:t>
            </a:r>
            <a:r>
              <a:rPr lang="en-US" i="1" dirty="0"/>
              <a:t>condition</a:t>
            </a:r>
            <a:r>
              <a:rPr lang="en-US" dirty="0"/>
              <a:t>)</a:t>
            </a:r>
            <a:br>
              <a:rPr lang="en-US" dirty="0"/>
            </a:br>
            <a:r>
              <a:rPr lang="en-US" dirty="0"/>
              <a:t>  {</a:t>
            </a:r>
            <a:br>
              <a:rPr lang="en-US" dirty="0"/>
            </a:br>
            <a:r>
              <a:rPr lang="en-US" i="1" dirty="0"/>
              <a:t>  code block to be executed</a:t>
            </a:r>
            <a:br>
              <a:rPr lang="en-US" dirty="0"/>
            </a:br>
            <a:r>
              <a:rPr lang="en-US" dirty="0"/>
              <a:t>  }</a:t>
            </a:r>
          </a:p>
          <a:p>
            <a:pPr marL="0" indent="0">
              <a:buNone/>
            </a:pPr>
            <a:endParaRPr lang="en-US" b="1" dirty="0"/>
          </a:p>
          <a:p>
            <a:pPr marL="0" indent="0">
              <a:buNone/>
            </a:pPr>
            <a:r>
              <a:rPr lang="en-US" b="1" dirty="0"/>
              <a:t>Example – Find the sum of first ten natural numbers.</a:t>
            </a:r>
          </a:p>
          <a:p>
            <a:pPr marL="0" indent="0">
              <a:buNone/>
            </a:pPr>
            <a:endParaRPr lang="nn-NO" dirty="0"/>
          </a:p>
          <a:p>
            <a:pPr marL="0" indent="0">
              <a:buNone/>
            </a:pPr>
            <a:r>
              <a:rPr lang="nn-NO" dirty="0"/>
              <a:t>var i=1,sum=0;</a:t>
            </a:r>
          </a:p>
          <a:p>
            <a:pPr marL="0" indent="0">
              <a:buNone/>
            </a:pPr>
            <a:r>
              <a:rPr lang="nn-NO" dirty="0"/>
              <a:t>while(i&lt;=10){</a:t>
            </a:r>
          </a:p>
          <a:p>
            <a:pPr marL="0" indent="0">
              <a:buNone/>
            </a:pPr>
            <a:r>
              <a:rPr lang="nn-NO" dirty="0"/>
              <a:t>	sum+=i;</a:t>
            </a:r>
          </a:p>
          <a:p>
            <a:pPr marL="0" indent="0">
              <a:buNone/>
            </a:pPr>
            <a:r>
              <a:rPr lang="nn-NO" dirty="0"/>
              <a:t>	i++;</a:t>
            </a:r>
          </a:p>
          <a:p>
            <a:pPr marL="0" indent="0">
              <a:buNone/>
            </a:pPr>
            <a:r>
              <a:rPr lang="nn-NO" dirty="0"/>
              <a:t>}</a:t>
            </a:r>
          </a:p>
          <a:p>
            <a:pPr marL="0" indent="0">
              <a:buNone/>
            </a:pPr>
            <a:r>
              <a:rPr lang="nn-NO" dirty="0"/>
              <a:t>alert(sum);</a:t>
            </a:r>
            <a:endParaRPr lang="en-US" dirty="0"/>
          </a:p>
          <a:p>
            <a:pPr marL="0" indent="0">
              <a:buNone/>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4075258499"/>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Constructs</a:t>
            </a:r>
          </a:p>
        </p:txBody>
      </p:sp>
      <p:sp>
        <p:nvSpPr>
          <p:cNvPr id="3" name="Content Placeholder 2"/>
          <p:cNvSpPr>
            <a:spLocks noGrp="1"/>
          </p:cNvSpPr>
          <p:nvPr>
            <p:ph sz="half" idx="1"/>
          </p:nvPr>
        </p:nvSpPr>
        <p:spPr>
          <a:xfrm>
            <a:off x="533400" y="990600"/>
            <a:ext cx="7783016" cy="5334000"/>
          </a:xfrm>
        </p:spPr>
        <p:txBody>
          <a:bodyPr/>
          <a:lstStyle/>
          <a:p>
            <a:r>
              <a:rPr lang="en-US" b="1" dirty="0"/>
              <a:t>The do while loop</a:t>
            </a:r>
            <a:endParaRPr lang="en-US" dirty="0"/>
          </a:p>
          <a:p>
            <a:pPr marL="0" indent="0">
              <a:buNone/>
            </a:pPr>
            <a:endParaRPr lang="en-US" b="1" dirty="0"/>
          </a:p>
          <a:p>
            <a:pPr marL="0" indent="0">
              <a:buNone/>
            </a:pPr>
            <a:r>
              <a:rPr lang="en-US" b="1" dirty="0"/>
              <a:t>Syntax</a:t>
            </a:r>
          </a:p>
          <a:p>
            <a:pPr marL="0" indent="0">
              <a:buNone/>
            </a:pPr>
            <a:endParaRPr lang="en-US" dirty="0"/>
          </a:p>
          <a:p>
            <a:pPr marL="0" indent="0">
              <a:buNone/>
            </a:pPr>
            <a:r>
              <a:rPr lang="en-US" dirty="0"/>
              <a:t>do</a:t>
            </a:r>
            <a:br>
              <a:rPr lang="en-US" dirty="0"/>
            </a:br>
            <a:r>
              <a:rPr lang="en-US" dirty="0"/>
              <a:t>  {</a:t>
            </a:r>
            <a:br>
              <a:rPr lang="en-US" dirty="0"/>
            </a:br>
            <a:r>
              <a:rPr lang="en-US" i="1" dirty="0"/>
              <a:t>  code block to be executed</a:t>
            </a:r>
            <a:br>
              <a:rPr lang="en-US" i="1" dirty="0"/>
            </a:br>
            <a:r>
              <a:rPr lang="en-US" i="1" dirty="0"/>
              <a:t>  </a:t>
            </a:r>
            <a:r>
              <a:rPr lang="en-US" dirty="0"/>
              <a:t>}</a:t>
            </a:r>
            <a:br>
              <a:rPr lang="en-US" dirty="0"/>
            </a:br>
            <a:r>
              <a:rPr lang="en-US" dirty="0"/>
              <a:t>while (</a:t>
            </a:r>
            <a:r>
              <a:rPr lang="en-US" i="1" dirty="0"/>
              <a:t>condition</a:t>
            </a:r>
            <a:r>
              <a:rPr lang="en-US" dirty="0"/>
              <a:t>);</a:t>
            </a:r>
          </a:p>
          <a:p>
            <a:pPr marL="0" indent="0">
              <a:buNone/>
            </a:pPr>
            <a:endParaRPr lang="en-US" b="1" dirty="0"/>
          </a:p>
          <a:p>
            <a:pPr marL="0" indent="0">
              <a:buNone/>
            </a:pPr>
            <a:r>
              <a:rPr lang="en-US" b="1" dirty="0"/>
              <a:t>Example – Find the sum of first ten natural numbers.</a:t>
            </a:r>
          </a:p>
          <a:p>
            <a:pPr marL="0" indent="0">
              <a:buNone/>
            </a:pPr>
            <a:endParaRPr lang="nn-NO" dirty="0"/>
          </a:p>
          <a:p>
            <a:pPr marL="0" indent="0">
              <a:buNone/>
            </a:pPr>
            <a:r>
              <a:rPr lang="nn-NO" dirty="0"/>
              <a:t>var i=1,sum=0;</a:t>
            </a:r>
          </a:p>
          <a:p>
            <a:pPr marL="0" indent="0">
              <a:buNone/>
            </a:pPr>
            <a:r>
              <a:rPr lang="nn-NO" dirty="0"/>
              <a:t>do{</a:t>
            </a:r>
          </a:p>
          <a:p>
            <a:pPr marL="0" indent="0">
              <a:buNone/>
            </a:pPr>
            <a:r>
              <a:rPr lang="nn-NO" dirty="0"/>
              <a:t>	sum+=i;</a:t>
            </a:r>
          </a:p>
          <a:p>
            <a:pPr marL="0" indent="0">
              <a:buNone/>
            </a:pPr>
            <a:r>
              <a:rPr lang="nn-NO" dirty="0"/>
              <a:t>	i++;</a:t>
            </a:r>
          </a:p>
          <a:p>
            <a:pPr marL="0" indent="0">
              <a:buNone/>
            </a:pPr>
            <a:r>
              <a:rPr lang="nn-NO" dirty="0"/>
              <a:t>}while(i&lt;=10);</a:t>
            </a:r>
          </a:p>
          <a:p>
            <a:pPr marL="0" indent="0">
              <a:buNone/>
            </a:pPr>
            <a:r>
              <a:rPr lang="nn-NO" dirty="0"/>
              <a:t>alert(sum);</a:t>
            </a:r>
            <a:endParaRPr lang="en-US" dirty="0"/>
          </a:p>
          <a:p>
            <a:endParaRPr lang="en-US" b="1" dirty="0"/>
          </a:p>
          <a:p>
            <a:endParaRPr lang="en-US" dirty="0"/>
          </a:p>
        </p:txBody>
      </p:sp>
    </p:spTree>
    <p:extLst>
      <p:ext uri="{BB962C8B-B14F-4D97-AF65-F5344CB8AC3E}">
        <p14:creationId xmlns:p14="http://schemas.microsoft.com/office/powerpoint/2010/main" val="4075258499"/>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sz="half" idx="1"/>
          </p:nvPr>
        </p:nvSpPr>
        <p:spPr>
          <a:xfrm>
            <a:off x="533400" y="990600"/>
            <a:ext cx="7783016" cy="5334000"/>
          </a:xfrm>
        </p:spPr>
        <p:txBody>
          <a:bodyPr/>
          <a:lstStyle/>
          <a:p>
            <a:r>
              <a:rPr lang="en-US" dirty="0"/>
              <a:t>A function is a block of code that will be executed when "someone" calls it.</a:t>
            </a:r>
          </a:p>
          <a:p>
            <a:endParaRPr lang="en-US" dirty="0"/>
          </a:p>
          <a:p>
            <a:pPr marL="0" indent="0">
              <a:buNone/>
            </a:pPr>
            <a:r>
              <a:rPr lang="en-US" b="1" dirty="0"/>
              <a:t>Syntax</a:t>
            </a:r>
            <a:endParaRPr lang="en-US" dirty="0"/>
          </a:p>
          <a:p>
            <a:pPr marL="0" indent="0">
              <a:buNone/>
            </a:pPr>
            <a:endParaRPr lang="en-US" dirty="0"/>
          </a:p>
          <a:p>
            <a:pPr marL="0" indent="0">
              <a:buNone/>
            </a:pPr>
            <a:r>
              <a:rPr lang="en-US" dirty="0"/>
              <a:t>// Functional Declaration</a:t>
            </a:r>
          </a:p>
          <a:p>
            <a:pPr marL="0" indent="0">
              <a:buNone/>
            </a:pPr>
            <a:r>
              <a:rPr lang="en-US" dirty="0"/>
              <a:t>function </a:t>
            </a:r>
            <a:r>
              <a:rPr lang="en-US" i="1" dirty="0" err="1"/>
              <a:t>functionName</a:t>
            </a:r>
            <a:r>
              <a:rPr lang="en-US" dirty="0"/>
              <a:t>()</a:t>
            </a:r>
            <a:br>
              <a:rPr lang="en-US" dirty="0"/>
            </a:br>
            <a:r>
              <a:rPr lang="en-US" dirty="0"/>
              <a:t>{</a:t>
            </a:r>
            <a:br>
              <a:rPr lang="en-US" dirty="0"/>
            </a:br>
            <a:r>
              <a:rPr lang="en-US" i="1" dirty="0"/>
              <a:t>some code</a:t>
            </a:r>
            <a:br>
              <a:rPr lang="en-US" dirty="0"/>
            </a:br>
            <a:r>
              <a:rPr lang="en-US" dirty="0"/>
              <a:t>}</a:t>
            </a:r>
          </a:p>
          <a:p>
            <a:pPr marL="0" indent="0">
              <a:buNone/>
            </a:pPr>
            <a:endParaRPr lang="en-US" b="1" dirty="0"/>
          </a:p>
          <a:p>
            <a:pPr marL="0" indent="0">
              <a:buNone/>
            </a:pPr>
            <a:r>
              <a:rPr lang="en-US" dirty="0" err="1"/>
              <a:t>functionName</a:t>
            </a:r>
            <a:r>
              <a:rPr lang="en-US" dirty="0"/>
              <a:t>() // Calling the function declared above</a:t>
            </a:r>
          </a:p>
          <a:p>
            <a:pPr marL="0" indent="0">
              <a:buNone/>
            </a:pPr>
            <a:endParaRPr lang="en-US" dirty="0"/>
          </a:p>
          <a:p>
            <a:pPr marL="0" indent="0">
              <a:buNone/>
            </a:pPr>
            <a:endParaRPr lang="en-US" dirty="0"/>
          </a:p>
          <a:p>
            <a:pPr marL="0" indent="0">
              <a:buNone/>
            </a:pPr>
            <a:endParaRPr lang="en-US" dirty="0"/>
          </a:p>
          <a:p>
            <a:r>
              <a:rPr lang="en-US" dirty="0"/>
              <a:t>A function may or may not have arguments</a:t>
            </a:r>
          </a:p>
          <a:p>
            <a:pPr marL="0" indent="0">
              <a:buNone/>
            </a:pPr>
            <a:endParaRPr lang="en-US" dirty="0"/>
          </a:p>
          <a:p>
            <a:pPr marL="0" indent="0">
              <a:buNone/>
            </a:pPr>
            <a:r>
              <a:rPr lang="en-US" dirty="0"/>
              <a:t>function myFunction(</a:t>
            </a:r>
            <a:r>
              <a:rPr lang="en-US" i="1" dirty="0"/>
              <a:t>var1</a:t>
            </a:r>
            <a:r>
              <a:rPr lang="en-US" dirty="0"/>
              <a:t>,</a:t>
            </a:r>
            <a:r>
              <a:rPr lang="en-US" i="1" dirty="0"/>
              <a:t>var2</a:t>
            </a:r>
            <a:r>
              <a:rPr lang="en-US" dirty="0"/>
              <a:t>)</a:t>
            </a:r>
            <a:br>
              <a:rPr lang="en-US" dirty="0"/>
            </a:br>
            <a:r>
              <a:rPr lang="en-US" dirty="0"/>
              <a:t>{</a:t>
            </a:r>
            <a:br>
              <a:rPr lang="en-US" dirty="0"/>
            </a:br>
            <a:r>
              <a:rPr lang="en-US" i="1" dirty="0"/>
              <a:t>some code</a:t>
            </a:r>
            <a:br>
              <a:rPr lang="en-US" dirty="0"/>
            </a:br>
            <a:r>
              <a:rPr lang="en-US" dirty="0"/>
              <a:t>}</a:t>
            </a:r>
            <a:endParaRPr lang="en-US" b="1" dirty="0"/>
          </a:p>
          <a:p>
            <a:endParaRPr lang="en-US" dirty="0"/>
          </a:p>
          <a:p>
            <a:pPr marL="0" indent="0">
              <a:buNone/>
            </a:pPr>
            <a:r>
              <a:rPr lang="en-US" dirty="0" err="1"/>
              <a:t>myFunction</a:t>
            </a:r>
            <a:r>
              <a:rPr lang="en-US" dirty="0"/>
              <a:t>(1,2) // calling the function with 2 arguments</a:t>
            </a:r>
          </a:p>
          <a:p>
            <a:endParaRPr lang="en-US" dirty="0"/>
          </a:p>
          <a:p>
            <a:endParaRPr lang="en-US" dirty="0"/>
          </a:p>
        </p:txBody>
      </p:sp>
    </p:spTree>
    <p:extLst>
      <p:ext uri="{BB962C8B-B14F-4D97-AF65-F5344CB8AC3E}">
        <p14:creationId xmlns:p14="http://schemas.microsoft.com/office/powerpoint/2010/main" val="2908272108"/>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sz="half" idx="1"/>
          </p:nvPr>
        </p:nvSpPr>
        <p:spPr>
          <a:xfrm>
            <a:off x="533400" y="990600"/>
            <a:ext cx="7783016" cy="5334000"/>
          </a:xfrm>
        </p:spPr>
        <p:txBody>
          <a:bodyPr/>
          <a:lstStyle/>
          <a:p>
            <a:r>
              <a:rPr lang="en-US" dirty="0"/>
              <a:t>A function returning a value</a:t>
            </a:r>
          </a:p>
          <a:p>
            <a:pPr marL="0" indent="0">
              <a:buNone/>
            </a:pPr>
            <a:endParaRPr lang="en-US" dirty="0"/>
          </a:p>
          <a:p>
            <a:pPr marL="0" indent="0">
              <a:buNone/>
            </a:pPr>
            <a:r>
              <a:rPr lang="en-US" dirty="0"/>
              <a:t>function </a:t>
            </a:r>
            <a:r>
              <a:rPr lang="en-US" dirty="0" err="1"/>
              <a:t>myFunction</a:t>
            </a:r>
            <a:r>
              <a:rPr lang="en-US" dirty="0"/>
              <a:t>(</a:t>
            </a:r>
            <a:r>
              <a:rPr lang="en-US" i="1" dirty="0"/>
              <a:t>var1</a:t>
            </a:r>
            <a:r>
              <a:rPr lang="en-US" dirty="0"/>
              <a:t>,</a:t>
            </a:r>
            <a:r>
              <a:rPr lang="en-US" i="1" dirty="0"/>
              <a:t>var2</a:t>
            </a:r>
            <a:r>
              <a:rPr lang="en-US" dirty="0"/>
              <a:t>)</a:t>
            </a:r>
            <a:br>
              <a:rPr lang="en-US" dirty="0"/>
            </a:br>
            <a:r>
              <a:rPr lang="en-US" dirty="0"/>
              <a:t>{</a:t>
            </a:r>
            <a:br>
              <a:rPr lang="en-US" dirty="0"/>
            </a:br>
            <a:r>
              <a:rPr lang="en-US" i="1" dirty="0"/>
              <a:t>return (var1+var2);</a:t>
            </a:r>
            <a:br>
              <a:rPr lang="en-US" dirty="0"/>
            </a:br>
            <a:r>
              <a:rPr lang="en-US" dirty="0"/>
              <a:t>}</a:t>
            </a:r>
            <a:endParaRPr lang="en-US" b="1" dirty="0"/>
          </a:p>
          <a:p>
            <a:pPr marL="0" indent="0">
              <a:buNone/>
            </a:pPr>
            <a:endParaRPr lang="en-US" dirty="0"/>
          </a:p>
          <a:p>
            <a:pPr marL="0" indent="0">
              <a:buNone/>
            </a:pPr>
            <a:r>
              <a:rPr lang="en-US" dirty="0"/>
              <a:t>/* calling the function with 2 arguments,</a:t>
            </a:r>
          </a:p>
          <a:p>
            <a:pPr marL="0" indent="0">
              <a:buNone/>
            </a:pPr>
            <a:r>
              <a:rPr lang="en-US" dirty="0"/>
              <a:t>the value returned is stored in sum */</a:t>
            </a:r>
          </a:p>
          <a:p>
            <a:pPr marL="0" indent="0">
              <a:buNone/>
            </a:pPr>
            <a:r>
              <a:rPr lang="en-US" dirty="0" err="1"/>
              <a:t>var</a:t>
            </a:r>
            <a:r>
              <a:rPr lang="en-US" dirty="0"/>
              <a:t> sum=</a:t>
            </a:r>
            <a:r>
              <a:rPr lang="en-US" dirty="0" err="1"/>
              <a:t>myFunction</a:t>
            </a:r>
            <a:r>
              <a:rPr lang="en-US" dirty="0"/>
              <a:t>(1,2) </a:t>
            </a:r>
          </a:p>
          <a:p>
            <a:pPr marL="0" indent="0">
              <a:buNone/>
            </a:pPr>
            <a:r>
              <a:rPr lang="en-US" dirty="0"/>
              <a:t>     </a:t>
            </a:r>
          </a:p>
          <a:p>
            <a:pPr marL="0" indent="0">
              <a:buNone/>
            </a:pPr>
            <a:endParaRPr lang="en-US" dirty="0"/>
          </a:p>
          <a:p>
            <a:r>
              <a:rPr lang="en-US" dirty="0"/>
              <a:t>The return statement is also used when you simply want to exit a function. The return </a:t>
            </a:r>
            <a:r>
              <a:rPr lang="en-US" i="1" dirty="0"/>
              <a:t>value</a:t>
            </a:r>
            <a:r>
              <a:rPr lang="en-US" dirty="0"/>
              <a:t> is optional.</a:t>
            </a:r>
          </a:p>
          <a:p>
            <a:pPr marL="0" indent="0">
              <a:buNone/>
            </a:pPr>
            <a:endParaRPr lang="en-US" dirty="0"/>
          </a:p>
          <a:p>
            <a:pPr marL="0" indent="0">
              <a:buNone/>
            </a:pPr>
            <a:r>
              <a:rPr lang="en-US" dirty="0"/>
              <a:t>function myFunction(a,b)</a:t>
            </a:r>
            <a:br>
              <a:rPr lang="en-US" dirty="0"/>
            </a:br>
            <a:r>
              <a:rPr lang="en-US" dirty="0"/>
              <a:t>{</a:t>
            </a:r>
            <a:br>
              <a:rPr lang="en-US" dirty="0"/>
            </a:br>
            <a:r>
              <a:rPr lang="en-US" dirty="0"/>
              <a:t>if (a&gt;b)</a:t>
            </a:r>
            <a:br>
              <a:rPr lang="en-US" dirty="0"/>
            </a:br>
            <a:r>
              <a:rPr lang="en-US" dirty="0"/>
              <a:t>  {</a:t>
            </a:r>
            <a:br>
              <a:rPr lang="en-US" dirty="0"/>
            </a:br>
            <a:r>
              <a:rPr lang="en-US" dirty="0"/>
              <a:t>  return;</a:t>
            </a:r>
            <a:br>
              <a:rPr lang="en-US" dirty="0"/>
            </a:br>
            <a:r>
              <a:rPr lang="en-US" dirty="0"/>
              <a:t>  }</a:t>
            </a:r>
            <a:br>
              <a:rPr lang="en-US" dirty="0"/>
            </a:br>
            <a:r>
              <a:rPr lang="en-US" dirty="0"/>
              <a:t>x=a+b</a:t>
            </a:r>
            <a:br>
              <a:rPr lang="en-US" dirty="0"/>
            </a:br>
            <a:r>
              <a:rPr lang="en-US" dirty="0"/>
              <a:t>}</a:t>
            </a:r>
          </a:p>
          <a:p>
            <a:pPr marL="0" indent="0">
              <a:buNone/>
            </a:pPr>
            <a:endParaRPr lang="en-US" dirty="0"/>
          </a:p>
          <a:p>
            <a:pPr marL="0" indent="0">
              <a:buNone/>
            </a:pPr>
            <a:r>
              <a:rPr lang="en-US" dirty="0"/>
              <a:t>The function above will exit the function if a&gt;b, and will not calculate the sum of a and b.</a:t>
            </a:r>
          </a:p>
        </p:txBody>
      </p:sp>
    </p:spTree>
    <p:extLst>
      <p:ext uri="{BB962C8B-B14F-4D97-AF65-F5344CB8AC3E}">
        <p14:creationId xmlns:p14="http://schemas.microsoft.com/office/powerpoint/2010/main" val="1649251863"/>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Introduction</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037438517"/>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sz="half" idx="1"/>
          </p:nvPr>
        </p:nvSpPr>
        <p:spPr>
          <a:xfrm>
            <a:off x="533400" y="990600"/>
            <a:ext cx="7783016" cy="5334000"/>
          </a:xfrm>
        </p:spPr>
        <p:txBody>
          <a:bodyPr/>
          <a:lstStyle/>
          <a:p>
            <a:r>
              <a:rPr lang="en-US" dirty="0"/>
              <a:t>Another way of declaring a function.</a:t>
            </a:r>
          </a:p>
          <a:p>
            <a:pPr marL="0" indent="0">
              <a:buNone/>
            </a:pPr>
            <a:endParaRPr lang="en-US" dirty="0"/>
          </a:p>
          <a:p>
            <a:pPr marL="0" indent="0">
              <a:buNone/>
            </a:pPr>
            <a:r>
              <a:rPr lang="en-US" dirty="0" err="1"/>
              <a:t>var</a:t>
            </a:r>
            <a:r>
              <a:rPr lang="en-US" dirty="0"/>
              <a:t> </a:t>
            </a:r>
            <a:r>
              <a:rPr lang="en-US" dirty="0" err="1"/>
              <a:t>myFunction</a:t>
            </a:r>
            <a:r>
              <a:rPr lang="en-US" dirty="0"/>
              <a:t> = function(var1,var2){</a:t>
            </a:r>
          </a:p>
          <a:p>
            <a:pPr marL="0" indent="0">
              <a:buNone/>
            </a:pPr>
            <a:r>
              <a:rPr lang="en-US" dirty="0"/>
              <a:t>	return(var1+var2);</a:t>
            </a:r>
          </a:p>
          <a:p>
            <a:pPr marL="0" indent="0">
              <a:buNone/>
            </a:pPr>
            <a:r>
              <a:rPr lang="en-US" dirty="0"/>
              <a:t>}</a:t>
            </a:r>
          </a:p>
          <a:p>
            <a:pPr marL="0" indent="0">
              <a:buNone/>
            </a:pPr>
            <a:r>
              <a:rPr lang="en-US" dirty="0" err="1"/>
              <a:t>var</a:t>
            </a:r>
            <a:r>
              <a:rPr lang="en-US" dirty="0"/>
              <a:t> sum=</a:t>
            </a:r>
            <a:r>
              <a:rPr lang="en-US" dirty="0" err="1"/>
              <a:t>myFunction</a:t>
            </a:r>
            <a:r>
              <a:rPr lang="en-US" dirty="0"/>
              <a:t>(10,20);</a:t>
            </a:r>
          </a:p>
          <a:p>
            <a:endParaRPr lang="en-US" dirty="0"/>
          </a:p>
          <a:p>
            <a:endParaRPr lang="en-US" dirty="0"/>
          </a:p>
          <a:p>
            <a:endParaRPr lang="en-US" dirty="0"/>
          </a:p>
        </p:txBody>
      </p:sp>
    </p:spTree>
    <p:extLst>
      <p:ext uri="{BB962C8B-B14F-4D97-AF65-F5344CB8AC3E}">
        <p14:creationId xmlns:p14="http://schemas.microsoft.com/office/powerpoint/2010/main" val="1649251863"/>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Variable Scope</a:t>
            </a:r>
          </a:p>
        </p:txBody>
      </p:sp>
      <p:sp>
        <p:nvSpPr>
          <p:cNvPr id="3" name="Content Placeholder 2"/>
          <p:cNvSpPr>
            <a:spLocks noGrp="1"/>
          </p:cNvSpPr>
          <p:nvPr>
            <p:ph sz="half" idx="1"/>
          </p:nvPr>
        </p:nvSpPr>
        <p:spPr>
          <a:xfrm>
            <a:off x="533400" y="990600"/>
            <a:ext cx="7783016" cy="5334000"/>
          </a:xfrm>
        </p:spPr>
        <p:txBody>
          <a:bodyPr/>
          <a:lstStyle/>
          <a:p>
            <a:pPr marL="0" indent="0" algn="just">
              <a:buNone/>
            </a:pPr>
            <a:r>
              <a:rPr lang="en-US" b="1" dirty="0"/>
              <a:t>Variable Scope</a:t>
            </a:r>
          </a:p>
          <a:p>
            <a:pPr marL="0" indent="0" algn="just">
              <a:buNone/>
            </a:pPr>
            <a:endParaRPr lang="en-US" dirty="0"/>
          </a:p>
          <a:p>
            <a:pPr algn="just"/>
            <a:r>
              <a:rPr lang="en-US" dirty="0"/>
              <a:t>A variable declared (using var) within a JavaScript function becomes </a:t>
            </a:r>
            <a:r>
              <a:rPr lang="en-US" b="1" dirty="0"/>
              <a:t>LOCAL</a:t>
            </a:r>
            <a:r>
              <a:rPr lang="en-US" dirty="0"/>
              <a:t> and can only be accessed from within that function. (the variable has local scope).</a:t>
            </a:r>
          </a:p>
          <a:p>
            <a:pPr algn="just"/>
            <a:endParaRPr lang="en-US" dirty="0"/>
          </a:p>
          <a:p>
            <a:pPr algn="just"/>
            <a:r>
              <a:rPr lang="en-US" dirty="0"/>
              <a:t>You can have local variables with the same name in different functions, because local variables are only recognized by the function in which they are declared.</a:t>
            </a:r>
          </a:p>
          <a:p>
            <a:pPr algn="just"/>
            <a:endParaRPr lang="en-US" dirty="0"/>
          </a:p>
          <a:p>
            <a:pPr algn="just"/>
            <a:r>
              <a:rPr lang="en-US" dirty="0"/>
              <a:t>Local variables are deleted as soon as the function is completed.</a:t>
            </a:r>
          </a:p>
          <a:p>
            <a:pPr algn="just"/>
            <a:endParaRPr lang="en-US" dirty="0"/>
          </a:p>
          <a:p>
            <a:pPr algn="just"/>
            <a:r>
              <a:rPr lang="en-US" dirty="0"/>
              <a:t>Variables declared outside a function, become </a:t>
            </a:r>
            <a:r>
              <a:rPr lang="en-US" b="1" dirty="0"/>
              <a:t>GLOBAL</a:t>
            </a:r>
            <a:r>
              <a:rPr lang="en-US" dirty="0"/>
              <a:t>, and all scripts and functions on the web page can access it.</a:t>
            </a:r>
          </a:p>
          <a:p>
            <a:pPr algn="just"/>
            <a:endParaRPr lang="en-US" dirty="0"/>
          </a:p>
          <a:p>
            <a:pPr algn="just"/>
            <a:r>
              <a:rPr lang="en-US" dirty="0"/>
              <a:t>If you assign a value to variable that has not yet been declared, the variable will automatically be declared as a </a:t>
            </a:r>
            <a:r>
              <a:rPr lang="en-US" b="1" dirty="0"/>
              <a:t>GLOBAL</a:t>
            </a:r>
            <a:r>
              <a:rPr lang="en-US" dirty="0"/>
              <a:t> variable.</a:t>
            </a:r>
          </a:p>
          <a:p>
            <a:pPr algn="just"/>
            <a:endParaRPr lang="en-US" dirty="0"/>
          </a:p>
          <a:p>
            <a:pPr marL="0" indent="0" algn="just">
              <a:buNone/>
            </a:pPr>
            <a:r>
              <a:rPr lang="en-US" b="1" dirty="0"/>
              <a:t>Variable Lifetime</a:t>
            </a:r>
          </a:p>
          <a:p>
            <a:pPr marL="0" indent="0" algn="just">
              <a:buNone/>
            </a:pPr>
            <a:endParaRPr lang="en-US" dirty="0"/>
          </a:p>
          <a:p>
            <a:pPr algn="just"/>
            <a:r>
              <a:rPr lang="en-US" dirty="0"/>
              <a:t>The lifetime JavaScript variables starts when they are declared.</a:t>
            </a:r>
          </a:p>
          <a:p>
            <a:pPr marL="0" indent="0" algn="just">
              <a:buNone/>
            </a:pPr>
            <a:endParaRPr lang="en-US" dirty="0"/>
          </a:p>
          <a:p>
            <a:pPr algn="just"/>
            <a:r>
              <a:rPr lang="en-US" dirty="0"/>
              <a:t>Local variables are deleted when the function is completed.</a:t>
            </a:r>
          </a:p>
          <a:p>
            <a:pPr marL="0" indent="0" algn="just">
              <a:buNone/>
            </a:pPr>
            <a:endParaRPr lang="en-US" dirty="0"/>
          </a:p>
          <a:p>
            <a:pPr algn="just"/>
            <a:r>
              <a:rPr lang="en-US" dirty="0"/>
              <a:t>Global variables are deleted when you close the page.</a:t>
            </a:r>
          </a:p>
          <a:p>
            <a:pPr marL="0" indent="0" algn="just">
              <a:buNone/>
            </a:pPr>
            <a:endParaRPr lang="en-US" dirty="0"/>
          </a:p>
        </p:txBody>
      </p:sp>
    </p:spTree>
    <p:extLst>
      <p:ext uri="{BB962C8B-B14F-4D97-AF65-F5344CB8AC3E}">
        <p14:creationId xmlns:p14="http://schemas.microsoft.com/office/powerpoint/2010/main" val="2737732250"/>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Exercise</a:t>
            </a:r>
            <a:endParaRPr lang="en-US" dirty="0"/>
          </a:p>
        </p:txBody>
      </p:sp>
      <p:sp>
        <p:nvSpPr>
          <p:cNvPr id="3" name="Content Placeholder 2"/>
          <p:cNvSpPr>
            <a:spLocks noGrp="1"/>
          </p:cNvSpPr>
          <p:nvPr>
            <p:ph sz="half" idx="1"/>
          </p:nvPr>
        </p:nvSpPr>
        <p:spPr>
          <a:xfrm>
            <a:off x="533400" y="990600"/>
            <a:ext cx="7783016" cy="5334000"/>
          </a:xfrm>
        </p:spPr>
        <p:txBody>
          <a:bodyPr/>
          <a:lstStyle/>
          <a:p>
            <a:r>
              <a:rPr lang="en-US" dirty="0"/>
              <a:t>Write a JS program that calculates the factorial of a number. </a:t>
            </a:r>
            <a:r>
              <a:rPr dirty="0"/>
              <a:t>Alert a proper message to display the calculated value</a:t>
            </a:r>
            <a:r>
              <a:t>. </a:t>
            </a:r>
            <a:endParaRPr dirty="0"/>
          </a:p>
          <a:p>
            <a:endParaRPr dirty="0"/>
          </a:p>
          <a:p>
            <a:endParaRPr dirty="0"/>
          </a:p>
          <a:p>
            <a:r>
              <a:rPr dirty="0"/>
              <a:t>Write a function that checks whether a number is perfect number or not. Perfect number is a number whose sum of factors excluding itself is equal to the number.</a:t>
            </a:r>
          </a:p>
          <a:p>
            <a:pPr>
              <a:buNone/>
            </a:pPr>
            <a:r>
              <a:rPr dirty="0"/>
              <a:t>	For Example, 28 is a perfect number.</a:t>
            </a:r>
          </a:p>
          <a:p>
            <a:pPr>
              <a:buNone/>
            </a:pPr>
            <a:r>
              <a:rPr dirty="0"/>
              <a:t>	28 = 1+2+4+7+14</a:t>
            </a:r>
          </a:p>
          <a:p>
            <a:pPr>
              <a:buNone/>
            </a:pPr>
            <a:r>
              <a:rPr dirty="0"/>
              <a:t>	</a:t>
            </a:r>
            <a:endParaRPr lang="en-US" dirty="0"/>
          </a:p>
          <a:p>
            <a:endParaRPr lang="en-US" dirty="0"/>
          </a:p>
          <a:p>
            <a:endParaRPr lang="en-US" dirty="0"/>
          </a:p>
        </p:txBody>
      </p:sp>
    </p:spTree>
    <p:extLst>
      <p:ext uri="{BB962C8B-B14F-4D97-AF65-F5344CB8AC3E}">
        <p14:creationId xmlns:p14="http://schemas.microsoft.com/office/powerpoint/2010/main" val="1649251863"/>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Document Object Model</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3880660230"/>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Document Object Model is a platform- and language-neutral interface that will allow programs and scripts to dynamically access and update the content, structure and style of documents.</a:t>
            </a:r>
          </a:p>
          <a:p>
            <a:pPr marL="0" indent="0" algn="just">
              <a:buNone/>
            </a:pPr>
            <a:r>
              <a:rPr lang="en-US" dirty="0"/>
              <a:t> </a:t>
            </a:r>
          </a:p>
          <a:p>
            <a:pPr algn="just"/>
            <a:r>
              <a:rPr lang="en-US" dirty="0"/>
              <a:t>The document can be further processed and the results of that processing can be incorporated back into the presented page. </a:t>
            </a:r>
          </a:p>
          <a:p>
            <a:pPr algn="just"/>
            <a:endParaRPr lang="en-US" dirty="0"/>
          </a:p>
          <a:p>
            <a:pPr algn="just"/>
            <a:r>
              <a:rPr lang="en-US" dirty="0"/>
              <a:t>The Document Object Model is an API for HTML and XML documents. It provides a structural representation of the document, enabling the developer to modify its content and visual presentation. Essentially, it connects web pages to scripts or programming languages.</a:t>
            </a:r>
          </a:p>
          <a:p>
            <a:pPr algn="just"/>
            <a:endParaRPr lang="en-US" dirty="0"/>
          </a:p>
          <a:p>
            <a:pPr algn="just"/>
            <a:r>
              <a:rPr lang="en-US" dirty="0"/>
              <a:t>All of the properties, methods, and events available to the web developer for manipulating and creating web pages are organized into objects (e.g., the document object that represents the document itself, the table object that represents a HTML table element, and so forth). Those objects are accessible via scripting languages in most recent web browsers.</a:t>
            </a:r>
          </a:p>
          <a:p>
            <a:pPr algn="just"/>
            <a:endParaRPr lang="en-US" dirty="0"/>
          </a:p>
          <a:p>
            <a:pPr algn="just"/>
            <a:r>
              <a:rPr lang="en-US" dirty="0"/>
              <a:t>The DOM is a W3C (World Wide Web Consortium) standard.</a:t>
            </a:r>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Nodes</a:t>
            </a:r>
          </a:p>
        </p:txBody>
      </p:sp>
      <p:sp>
        <p:nvSpPr>
          <p:cNvPr id="3" name="Content Placeholder 2"/>
          <p:cNvSpPr>
            <a:spLocks noGrp="1"/>
          </p:cNvSpPr>
          <p:nvPr>
            <p:ph sz="half" idx="1"/>
          </p:nvPr>
        </p:nvSpPr>
        <p:spPr>
          <a:xfrm>
            <a:off x="533400" y="990600"/>
            <a:ext cx="8287072" cy="5334000"/>
          </a:xfrm>
        </p:spPr>
        <p:txBody>
          <a:bodyPr/>
          <a:lstStyle/>
          <a:p>
            <a:pPr algn="just"/>
            <a:r>
              <a:rPr lang="en-US" dirty="0"/>
              <a:t>In the HTML DOM, everything is a node. The DOM is HTML viewed as a node tree.</a:t>
            </a:r>
          </a:p>
          <a:p>
            <a:pPr algn="just"/>
            <a:endParaRPr lang="en-US" dirty="0"/>
          </a:p>
          <a:p>
            <a:pPr algn="just"/>
            <a:r>
              <a:rPr lang="en-US" dirty="0"/>
              <a:t>According to the W3C HTML DOM standard, everything in an HTML document is a node:</a:t>
            </a:r>
          </a:p>
          <a:p>
            <a:pPr lvl="1" algn="just"/>
            <a:r>
              <a:rPr lang="en-US" dirty="0"/>
              <a:t>The entire document is a document node</a:t>
            </a:r>
          </a:p>
          <a:p>
            <a:pPr lvl="1" algn="just"/>
            <a:r>
              <a:rPr lang="en-US" dirty="0"/>
              <a:t>Every HTML element is an element node</a:t>
            </a:r>
          </a:p>
          <a:p>
            <a:pPr lvl="1" algn="just"/>
            <a:r>
              <a:rPr lang="en-US" dirty="0"/>
              <a:t>The text inside HTML elements are text nodes</a:t>
            </a:r>
          </a:p>
          <a:p>
            <a:pPr lvl="1" algn="just"/>
            <a:r>
              <a:rPr lang="en-US" dirty="0"/>
              <a:t>Every HTML attribute is an attribute node</a:t>
            </a:r>
          </a:p>
          <a:p>
            <a:pPr lvl="1" algn="just"/>
            <a:r>
              <a:rPr lang="en-US" dirty="0"/>
              <a:t>Comments are comment nodes</a:t>
            </a:r>
          </a:p>
          <a:p>
            <a:pPr lvl="1" algn="just"/>
            <a:endParaRPr lang="en-US" dirty="0"/>
          </a:p>
          <a:p>
            <a:pPr marL="1587" indent="0" algn="just">
              <a:buNone/>
            </a:pPr>
            <a:r>
              <a:rPr lang="en-US" dirty="0"/>
              <a:t>The following HTML code and the image shown alongside correspond to each other.</a:t>
            </a:r>
          </a:p>
          <a:p>
            <a:pPr marL="1587" indent="0" algn="just">
              <a:buNone/>
            </a:pPr>
            <a:endParaRPr lang="en-US" dirty="0"/>
          </a:p>
          <a:p>
            <a:pPr marL="0" indent="0" algn="just">
              <a:buNone/>
            </a:pPr>
            <a:endParaRPr lang="en-US" dirty="0"/>
          </a:p>
          <a:p>
            <a:pPr marL="0" indent="0" algn="just">
              <a:buNone/>
            </a:pPr>
            <a:r>
              <a:rPr lang="en-US" dirty="0"/>
              <a:t>&lt;!DOCTYPE html&gt;</a:t>
            </a:r>
          </a:p>
          <a:p>
            <a:pPr marL="0" indent="0" algn="just">
              <a:buNone/>
            </a:pPr>
            <a:r>
              <a:rPr lang="en-US" dirty="0"/>
              <a:t>&lt;html&gt;</a:t>
            </a:r>
          </a:p>
          <a:p>
            <a:pPr marL="0" indent="0" algn="just">
              <a:buNone/>
            </a:pPr>
            <a:r>
              <a:rPr lang="en-US" dirty="0"/>
              <a:t>&lt;head&gt;</a:t>
            </a:r>
          </a:p>
          <a:p>
            <a:pPr marL="0" indent="0" algn="just">
              <a:buNone/>
            </a:pPr>
            <a:r>
              <a:rPr lang="en-US" dirty="0"/>
              <a:t>	&lt;title&gt;My title&lt;/title&gt;</a:t>
            </a:r>
          </a:p>
          <a:p>
            <a:pPr marL="0" indent="0" algn="just">
              <a:buNone/>
            </a:pPr>
            <a:r>
              <a:rPr lang="en-US" dirty="0"/>
              <a:t>&lt;/head&gt;</a:t>
            </a:r>
          </a:p>
          <a:p>
            <a:pPr marL="0" indent="0" algn="just">
              <a:buNone/>
            </a:pPr>
            <a:r>
              <a:rPr lang="en-US" dirty="0"/>
              <a:t>&lt;body&gt;</a:t>
            </a:r>
          </a:p>
          <a:p>
            <a:pPr marL="0" indent="0" algn="just">
              <a:buNone/>
            </a:pPr>
            <a:r>
              <a:rPr lang="en-US" dirty="0"/>
              <a:t>	&lt;a </a:t>
            </a:r>
            <a:r>
              <a:rPr lang="en-US" dirty="0" err="1"/>
              <a:t>href</a:t>
            </a:r>
            <a:r>
              <a:rPr lang="en-US" dirty="0"/>
              <a:t>=""&gt;My link&lt;/a&gt;</a:t>
            </a:r>
          </a:p>
          <a:p>
            <a:pPr marL="0" indent="0" algn="just">
              <a:buNone/>
            </a:pPr>
            <a:r>
              <a:rPr lang="en-US" dirty="0"/>
              <a:t>	&lt;h1&gt;My header&lt;/h1&gt;</a:t>
            </a:r>
          </a:p>
          <a:p>
            <a:pPr marL="0" indent="0" algn="just">
              <a:buNone/>
            </a:pPr>
            <a:r>
              <a:rPr lang="en-US" dirty="0"/>
              <a:t>&lt;/body&gt;</a:t>
            </a:r>
          </a:p>
          <a:p>
            <a:pPr marL="0" indent="0" algn="just">
              <a:buNone/>
            </a:pPr>
            <a:r>
              <a:rPr lang="en-US" dirty="0"/>
              <a:t>&lt;/html&gt;</a:t>
            </a:r>
          </a:p>
          <a:p>
            <a:pPr algn="just"/>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284984"/>
            <a:ext cx="3816424" cy="296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3085114"/>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Parents, Children and Siblings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nodes in the node tree have a hierarchical relationship to each other.</a:t>
            </a:r>
          </a:p>
          <a:p>
            <a:pPr algn="just"/>
            <a:endParaRPr lang="en-US" dirty="0"/>
          </a:p>
          <a:p>
            <a:pPr algn="just"/>
            <a:r>
              <a:rPr lang="en-US" dirty="0"/>
              <a:t>The terms parent, child, and sibling are used to describe the relationships. Parent nodes have children. Children on the same level are called siblings (brothers or sisters).</a:t>
            </a:r>
          </a:p>
          <a:p>
            <a:pPr lvl="1" algn="just"/>
            <a:r>
              <a:rPr lang="en-US" dirty="0"/>
              <a:t>In a node tree, the top node is called the root</a:t>
            </a:r>
          </a:p>
          <a:p>
            <a:pPr lvl="1" algn="just"/>
            <a:r>
              <a:rPr lang="en-US" dirty="0"/>
              <a:t>Every node has exactly one parent, except the root (which has no parent)</a:t>
            </a:r>
          </a:p>
          <a:p>
            <a:pPr lvl="1" algn="just"/>
            <a:r>
              <a:rPr lang="en-US" dirty="0"/>
              <a:t>A node can have any number of children</a:t>
            </a:r>
          </a:p>
          <a:p>
            <a:pPr lvl="1" algn="just"/>
            <a:r>
              <a:rPr lang="en-US" dirty="0"/>
              <a:t>Siblings are nodes with the same parent</a:t>
            </a:r>
          </a:p>
          <a:p>
            <a:pPr algn="just"/>
            <a:endParaRPr lang="en-US" dirty="0"/>
          </a:p>
          <a:p>
            <a:pPr algn="just"/>
            <a:r>
              <a:rPr lang="en-US" dirty="0"/>
              <a:t>The following image illustrates a part of the node tree and the relationship between the nodes</a:t>
            </a:r>
          </a:p>
          <a:p>
            <a:pPr marL="0" indent="0" algn="just">
              <a:buNone/>
            </a:pPr>
            <a:endParaRPr lang="en-US" dirty="0"/>
          </a:p>
          <a:p>
            <a:pPr algn="just"/>
            <a:endParaRPr lang="en-US" dirty="0"/>
          </a:p>
          <a:p>
            <a:pPr algn="just"/>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01008"/>
            <a:ext cx="3768456" cy="2644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3085114"/>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Methods</a:t>
            </a:r>
          </a:p>
        </p:txBody>
      </p:sp>
      <p:sp>
        <p:nvSpPr>
          <p:cNvPr id="3" name="Content Placeholder 2"/>
          <p:cNvSpPr>
            <a:spLocks noGrp="1"/>
          </p:cNvSpPr>
          <p:nvPr>
            <p:ph sz="half" idx="1"/>
          </p:nvPr>
        </p:nvSpPr>
        <p:spPr>
          <a:xfrm>
            <a:off x="533400" y="990600"/>
            <a:ext cx="3390528" cy="5334000"/>
          </a:xfrm>
        </p:spPr>
        <p:txBody>
          <a:bodyPr/>
          <a:lstStyle/>
          <a:p>
            <a:pPr algn="just"/>
            <a:r>
              <a:rPr lang="en-US" dirty="0"/>
              <a:t>The HTML DOM can be accessed with JavaScript (and other programming languages).</a:t>
            </a:r>
          </a:p>
          <a:p>
            <a:pPr algn="just"/>
            <a:endParaRPr lang="en-US" dirty="0"/>
          </a:p>
          <a:p>
            <a:pPr algn="just"/>
            <a:r>
              <a:rPr lang="en-US" dirty="0"/>
              <a:t>All HTML elements are defined as objects, and the programming interface is the object methods and object properties .</a:t>
            </a:r>
          </a:p>
          <a:p>
            <a:pPr algn="just"/>
            <a:endParaRPr lang="en-US" dirty="0"/>
          </a:p>
          <a:p>
            <a:pPr algn="just"/>
            <a:r>
              <a:rPr lang="en-US" dirty="0"/>
              <a:t>Some commonly used HTML DOM methods  are listed alongside.</a:t>
            </a:r>
          </a:p>
          <a:p>
            <a:pPr lvl="1"/>
            <a:endParaRPr lang="en-US" dirty="0"/>
          </a:p>
          <a:p>
            <a:pPr lvl="1"/>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81824849"/>
              </p:ext>
            </p:extLst>
          </p:nvPr>
        </p:nvGraphicFramePr>
        <p:xfrm>
          <a:off x="4211960" y="980727"/>
          <a:ext cx="4824536" cy="5239372"/>
        </p:xfrm>
        <a:graphic>
          <a:graphicData uri="http://schemas.openxmlformats.org/drawingml/2006/table">
            <a:tbl>
              <a:tblPr/>
              <a:tblGrid>
                <a:gridCol w="1829723">
                  <a:extLst>
                    <a:ext uri="{9D8B030D-6E8A-4147-A177-3AD203B41FA5}">
                      <a16:colId xmlns:a16="http://schemas.microsoft.com/office/drawing/2014/main" val="20000"/>
                    </a:ext>
                  </a:extLst>
                </a:gridCol>
                <a:gridCol w="2994813">
                  <a:extLst>
                    <a:ext uri="{9D8B030D-6E8A-4147-A177-3AD203B41FA5}">
                      <a16:colId xmlns:a16="http://schemas.microsoft.com/office/drawing/2014/main" val="20001"/>
                    </a:ext>
                  </a:extLst>
                </a:gridCol>
              </a:tblGrid>
              <a:tr h="206915">
                <a:tc>
                  <a:txBody>
                    <a:bodyPr/>
                    <a:lstStyle/>
                    <a:p>
                      <a:pPr algn="l" fontAlgn="t"/>
                      <a:r>
                        <a:rPr lang="en-US" sz="1100">
                          <a:solidFill>
                            <a:srgbClr val="FFFFFF"/>
                          </a:solidFill>
                          <a:effectLst/>
                          <a:latin typeface="verdana"/>
                        </a:rPr>
                        <a:t>Method</a:t>
                      </a:r>
                    </a:p>
                  </a:txBody>
                  <a:tcPr marL="18217" marR="18217" marT="18217" marB="18217">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100" dirty="0">
                          <a:solidFill>
                            <a:srgbClr val="FFFFFF"/>
                          </a:solidFill>
                          <a:effectLst/>
                          <a:latin typeface="verdana"/>
                        </a:rPr>
                        <a:t>Description</a:t>
                      </a:r>
                    </a:p>
                  </a:txBody>
                  <a:tcPr marL="18217" marR="18217" marT="18217" marB="18217">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426151">
                <a:tc>
                  <a:txBody>
                    <a:bodyPr/>
                    <a:lstStyle/>
                    <a:p>
                      <a:pPr fontAlgn="t"/>
                      <a:r>
                        <a:rPr lang="en-US" sz="1100">
                          <a:effectLst/>
                          <a:latin typeface="verdana"/>
                        </a:rPr>
                        <a:t>getElementById()</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latin typeface="verdana"/>
                        </a:rPr>
                        <a:t>Returns the element that has an ID attribute with the a value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6127">
                <a:tc>
                  <a:txBody>
                    <a:bodyPr/>
                    <a:lstStyle/>
                    <a:p>
                      <a:pPr fontAlgn="t"/>
                      <a:r>
                        <a:rPr lang="en-US" sz="1100">
                          <a:effectLst/>
                          <a:latin typeface="verdana"/>
                        </a:rPr>
                        <a:t>getElementsByTagName()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latin typeface="verdana"/>
                        </a:rPr>
                        <a:t>Returns a node list (collection/array of nodes) containing all elements with a specified tag name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426151">
                <a:tc>
                  <a:txBody>
                    <a:bodyPr/>
                    <a:lstStyle/>
                    <a:p>
                      <a:pPr fontAlgn="t"/>
                      <a:r>
                        <a:rPr lang="en-US" sz="1100">
                          <a:effectLst/>
                          <a:latin typeface="verdana"/>
                        </a:rPr>
                        <a:t>getElementsByClassName()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dirty="0">
                          <a:effectLst/>
                          <a:latin typeface="verdana"/>
                        </a:rPr>
                        <a:t>Returns a node list containing all elements with a specified class</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6175">
                <a:tc>
                  <a:txBody>
                    <a:bodyPr/>
                    <a:lstStyle/>
                    <a:p>
                      <a:pPr fontAlgn="t"/>
                      <a:r>
                        <a:rPr lang="en-US" sz="1100" dirty="0">
                          <a:effectLst/>
                          <a:latin typeface="verdana"/>
                        </a:rPr>
                        <a:t> </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latin typeface="verdana"/>
                        </a:rPr>
                        <a:t> </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426151">
                <a:tc>
                  <a:txBody>
                    <a:bodyPr/>
                    <a:lstStyle/>
                    <a:p>
                      <a:pPr fontAlgn="t"/>
                      <a:r>
                        <a:rPr lang="en-US" sz="1100">
                          <a:effectLst/>
                          <a:latin typeface="verdana"/>
                        </a:rPr>
                        <a:t>appendChild()</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dirty="0">
                          <a:effectLst/>
                          <a:latin typeface="verdana"/>
                        </a:rPr>
                        <a:t>Adds a new child node to a specified 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6175">
                <a:tc>
                  <a:txBody>
                    <a:bodyPr/>
                    <a:lstStyle/>
                    <a:p>
                      <a:pPr fontAlgn="t"/>
                      <a:r>
                        <a:rPr lang="en-US" sz="1100" dirty="0" err="1">
                          <a:effectLst/>
                          <a:latin typeface="verdana"/>
                        </a:rPr>
                        <a:t>removeChild</a:t>
                      </a:r>
                      <a:r>
                        <a:rPr lang="en-US" sz="1100" dirty="0">
                          <a:effectLst/>
                          <a:latin typeface="verdana"/>
                        </a:rPr>
                        <a:t>()</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dirty="0">
                          <a:effectLst/>
                          <a:latin typeface="verdana"/>
                        </a:rPr>
                        <a:t>Removes a child 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6"/>
                  </a:ext>
                </a:extLst>
              </a:tr>
              <a:tr h="256175">
                <a:tc>
                  <a:txBody>
                    <a:bodyPr/>
                    <a:lstStyle/>
                    <a:p>
                      <a:pPr fontAlgn="t"/>
                      <a:r>
                        <a:rPr lang="en-US" sz="1100">
                          <a:effectLst/>
                          <a:latin typeface="verdana"/>
                        </a:rPr>
                        <a:t>replaceChild()</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latin typeface="verdana"/>
                        </a:rPr>
                        <a:t>Replaces a child 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6151">
                <a:tc>
                  <a:txBody>
                    <a:bodyPr/>
                    <a:lstStyle/>
                    <a:p>
                      <a:pPr fontAlgn="t"/>
                      <a:r>
                        <a:rPr lang="en-US" sz="1100">
                          <a:effectLst/>
                          <a:latin typeface="verdana"/>
                        </a:rPr>
                        <a:t>insertBefore()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latin typeface="verdana"/>
                        </a:rPr>
                        <a:t>Inserts a new child node before a specified child 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8"/>
                  </a:ext>
                </a:extLst>
              </a:tr>
              <a:tr h="256175">
                <a:tc>
                  <a:txBody>
                    <a:bodyPr/>
                    <a:lstStyle/>
                    <a:p>
                      <a:pPr fontAlgn="t"/>
                      <a:r>
                        <a:rPr lang="en-US" sz="1100">
                          <a:effectLst/>
                          <a:latin typeface="verdana"/>
                        </a:rPr>
                        <a:t> </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latin typeface="verdana"/>
                        </a:rPr>
                        <a:t> </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56175">
                <a:tc>
                  <a:txBody>
                    <a:bodyPr/>
                    <a:lstStyle/>
                    <a:p>
                      <a:pPr fontAlgn="t"/>
                      <a:r>
                        <a:rPr lang="en-US" sz="1100">
                          <a:effectLst/>
                          <a:latin typeface="verdana"/>
                        </a:rPr>
                        <a:t>createAttribute()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latin typeface="verdana"/>
                        </a:rPr>
                        <a:t>Creates an Attribute 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0"/>
                  </a:ext>
                </a:extLst>
              </a:tr>
              <a:tr h="256175">
                <a:tc>
                  <a:txBody>
                    <a:bodyPr/>
                    <a:lstStyle/>
                    <a:p>
                      <a:pPr fontAlgn="t"/>
                      <a:r>
                        <a:rPr lang="en-US" sz="1100">
                          <a:effectLst/>
                          <a:latin typeface="verdana"/>
                        </a:rPr>
                        <a:t>createElement()</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latin typeface="verdana"/>
                        </a:rPr>
                        <a:t>Creates an Element 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56175">
                <a:tc>
                  <a:txBody>
                    <a:bodyPr/>
                    <a:lstStyle/>
                    <a:p>
                      <a:pPr fontAlgn="t"/>
                      <a:r>
                        <a:rPr lang="en-US" sz="1100">
                          <a:effectLst/>
                          <a:latin typeface="verdana"/>
                        </a:rPr>
                        <a:t>createTextNode()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latin typeface="verdana"/>
                        </a:rPr>
                        <a:t>Creates a Text node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2"/>
                  </a:ext>
                </a:extLst>
              </a:tr>
              <a:tr h="256175">
                <a:tc>
                  <a:txBody>
                    <a:bodyPr/>
                    <a:lstStyle/>
                    <a:p>
                      <a:pPr fontAlgn="t"/>
                      <a:r>
                        <a:rPr lang="en-US" sz="1100">
                          <a:effectLst/>
                          <a:latin typeface="verdana"/>
                        </a:rPr>
                        <a:t> </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latin typeface="verdana"/>
                        </a:rPr>
                        <a:t> </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56175">
                <a:tc>
                  <a:txBody>
                    <a:bodyPr/>
                    <a:lstStyle/>
                    <a:p>
                      <a:pPr fontAlgn="t"/>
                      <a:r>
                        <a:rPr lang="en-US" sz="1100">
                          <a:effectLst/>
                          <a:latin typeface="verdana"/>
                        </a:rPr>
                        <a:t>getAttribute()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latin typeface="verdana"/>
                        </a:rPr>
                        <a:t>Returns the specified attribute value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4"/>
                  </a:ext>
                </a:extLst>
              </a:tr>
              <a:tr h="426151">
                <a:tc>
                  <a:txBody>
                    <a:bodyPr/>
                    <a:lstStyle/>
                    <a:p>
                      <a:pPr fontAlgn="t"/>
                      <a:r>
                        <a:rPr lang="en-US" sz="1100">
                          <a:effectLst/>
                          <a:latin typeface="verdana"/>
                        </a:rPr>
                        <a:t>setAttribute()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dirty="0">
                          <a:effectLst/>
                          <a:latin typeface="verdana"/>
                        </a:rPr>
                        <a:t>Sets or changes the specified attribute, to the specified value</a:t>
                      </a:r>
                    </a:p>
                  </a:txBody>
                  <a:tcPr marL="30362" marR="30362" marT="42507" marB="4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66805646"/>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Properties</a:t>
            </a:r>
          </a:p>
        </p:txBody>
      </p:sp>
      <p:sp>
        <p:nvSpPr>
          <p:cNvPr id="3" name="Content Placeholder 2"/>
          <p:cNvSpPr>
            <a:spLocks noGrp="1"/>
          </p:cNvSpPr>
          <p:nvPr>
            <p:ph sz="half" idx="1"/>
          </p:nvPr>
        </p:nvSpPr>
        <p:spPr>
          <a:xfrm>
            <a:off x="533400" y="990600"/>
            <a:ext cx="6846912" cy="2294384"/>
          </a:xfrm>
        </p:spPr>
        <p:txBody>
          <a:bodyPr/>
          <a:lstStyle/>
          <a:p>
            <a:r>
              <a:rPr lang="en-US" dirty="0"/>
              <a:t>Properties are values of nodes (HTML Elements) that you can get or set.</a:t>
            </a:r>
          </a:p>
          <a:p>
            <a:endParaRPr lang="en-US" dirty="0"/>
          </a:p>
          <a:p>
            <a:pPr lvl="1"/>
            <a:r>
              <a:rPr lang="en-US" dirty="0"/>
              <a:t>innerHTML - The innerHTML property is useful for getting or replacing the content of HTML elements.</a:t>
            </a:r>
          </a:p>
          <a:p>
            <a:pPr lvl="1"/>
            <a:r>
              <a:rPr lang="en-US" dirty="0"/>
              <a:t>nodeName - The nodeName property specifies the name of a node. nodeName is read-only</a:t>
            </a:r>
          </a:p>
          <a:p>
            <a:pPr lvl="1"/>
            <a:r>
              <a:rPr lang="en-US" dirty="0"/>
              <a:t>nodeValue - The nodeValue property specifies the value of a node.</a:t>
            </a:r>
          </a:p>
          <a:p>
            <a:pPr lvl="1"/>
            <a:r>
              <a:rPr lang="en-US" dirty="0"/>
              <a:t>nodeType - The nodeType property returns the type of node. nodeType is read only.</a:t>
            </a:r>
          </a:p>
          <a:p>
            <a:pPr lvl="1"/>
            <a:endParaRPr lang="en-US" dirty="0"/>
          </a:p>
          <a:p>
            <a:endParaRPr lang="en-US" dirty="0"/>
          </a:p>
          <a:p>
            <a:pPr lvl="1"/>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7400019"/>
              </p:ext>
            </p:extLst>
          </p:nvPr>
        </p:nvGraphicFramePr>
        <p:xfrm>
          <a:off x="2555776" y="3429000"/>
          <a:ext cx="4896544" cy="2988121"/>
        </p:xfrm>
        <a:graphic>
          <a:graphicData uri="http://schemas.openxmlformats.org/drawingml/2006/table">
            <a:tbl>
              <a:tblPr/>
              <a:tblGrid>
                <a:gridCol w="4162062">
                  <a:extLst>
                    <a:ext uri="{9D8B030D-6E8A-4147-A177-3AD203B41FA5}">
                      <a16:colId xmlns:a16="http://schemas.microsoft.com/office/drawing/2014/main" val="20000"/>
                    </a:ext>
                  </a:extLst>
                </a:gridCol>
                <a:gridCol w="734482">
                  <a:extLst>
                    <a:ext uri="{9D8B030D-6E8A-4147-A177-3AD203B41FA5}">
                      <a16:colId xmlns:a16="http://schemas.microsoft.com/office/drawing/2014/main" val="20001"/>
                    </a:ext>
                  </a:extLst>
                </a:gridCol>
              </a:tblGrid>
              <a:tr h="949771">
                <a:tc>
                  <a:txBody>
                    <a:bodyPr/>
                    <a:lstStyle/>
                    <a:p>
                      <a:pPr algn="l" fontAlgn="t"/>
                      <a:r>
                        <a:rPr lang="en-US" dirty="0">
                          <a:solidFill>
                            <a:srgbClr val="FFFFFF"/>
                          </a:solidFill>
                          <a:effectLst/>
                          <a:latin typeface="verdana"/>
                        </a:rPr>
                        <a:t>Element type</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solidFill>
                            <a:srgbClr val="FFFFFF"/>
                          </a:solidFill>
                          <a:effectLst/>
                          <a:latin typeface="verdana"/>
                        </a:rPr>
                        <a:t>NodeType</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0">
                <a:tc>
                  <a:txBody>
                    <a:bodyPr/>
                    <a:lstStyle/>
                    <a:p>
                      <a:pPr fontAlgn="t"/>
                      <a:r>
                        <a:rPr lang="en-US" dirty="0">
                          <a:effectLst/>
                          <a:latin typeface="verdana"/>
                        </a:rPr>
                        <a:t>Element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verdana"/>
                        </a:rPr>
                        <a:t>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dirty="0">
                          <a:effectLst/>
                          <a:latin typeface="verdana"/>
                        </a:rPr>
                        <a:t>Attribute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effectLst/>
                          <a:latin typeface="verdana"/>
                        </a:rPr>
                        <a:t>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0">
                <a:tc>
                  <a:txBody>
                    <a:bodyPr/>
                    <a:lstStyle/>
                    <a:p>
                      <a:pPr fontAlgn="t"/>
                      <a:r>
                        <a:rPr lang="en-US" dirty="0">
                          <a:effectLst/>
                          <a:latin typeface="verdana"/>
                        </a:rPr>
                        <a:t>Text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verdana"/>
                        </a:rPr>
                        <a:t>3</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a:effectLst/>
                          <a:latin typeface="verdana"/>
                        </a:rPr>
                        <a:t>Comment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effectLst/>
                          <a:latin typeface="verdana"/>
                        </a:rPr>
                        <a:t>8</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0">
                <a:tc>
                  <a:txBody>
                    <a:bodyPr/>
                    <a:lstStyle/>
                    <a:p>
                      <a:pPr fontAlgn="t"/>
                      <a:r>
                        <a:rPr lang="en-US">
                          <a:effectLst/>
                          <a:latin typeface="verdana"/>
                        </a:rPr>
                        <a:t>Document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effectLst/>
                          <a:latin typeface="verdana"/>
                        </a:rPr>
                        <a:t>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323975" y="2335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a:ln>
                  <a:noFill/>
                </a:ln>
                <a:solidFill>
                  <a:srgbClr val="000000"/>
                </a:solidFill>
                <a:effectLst/>
                <a:latin typeface="Verdana"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6805646"/>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 Examples</a:t>
            </a:r>
          </a:p>
        </p:txBody>
      </p:sp>
      <p:sp>
        <p:nvSpPr>
          <p:cNvPr id="3" name="Content Placeholder 2"/>
          <p:cNvSpPr>
            <a:spLocks noGrp="1"/>
          </p:cNvSpPr>
          <p:nvPr>
            <p:ph sz="half" idx="1"/>
          </p:nvPr>
        </p:nvSpPr>
        <p:spPr>
          <a:xfrm>
            <a:off x="395536" y="990600"/>
            <a:ext cx="8748464" cy="5334000"/>
          </a:xfrm>
        </p:spPr>
        <p:txBody>
          <a:bodyPr/>
          <a:lstStyle/>
          <a:p>
            <a:r>
              <a:rPr lang="en-US" dirty="0"/>
              <a:t>Let us consider the following HTML structure.</a:t>
            </a:r>
          </a:p>
          <a:p>
            <a:pPr marL="0" indent="0">
              <a:buNone/>
            </a:pPr>
            <a:r>
              <a:rPr lang="en-US" dirty="0"/>
              <a:t>&lt;html&gt;</a:t>
            </a:r>
            <a:br>
              <a:rPr lang="en-US" dirty="0"/>
            </a:br>
            <a:r>
              <a:rPr lang="en-US" dirty="0"/>
              <a:t>&lt;body&gt;</a:t>
            </a:r>
            <a:br>
              <a:rPr lang="en-US" dirty="0"/>
            </a:br>
            <a:r>
              <a:rPr lang="en-US" dirty="0"/>
              <a:t>&lt;p id="p1"&gt;Hello World!&lt;/p&gt;</a:t>
            </a:r>
          </a:p>
          <a:p>
            <a:pPr marL="0" indent="0">
              <a:buNone/>
            </a:pPr>
            <a:r>
              <a:rPr lang="en-US" dirty="0"/>
              <a:t>&lt;/body&gt;</a:t>
            </a:r>
            <a:br>
              <a:rPr lang="en-US" dirty="0"/>
            </a:br>
            <a:r>
              <a:rPr lang="en-US" dirty="0"/>
              <a:t>&lt;/html&gt;</a:t>
            </a:r>
          </a:p>
          <a:p>
            <a:pPr marL="0" indent="0">
              <a:buNone/>
            </a:pPr>
            <a:endParaRPr lang="en-US" dirty="0"/>
          </a:p>
          <a:p>
            <a:pPr algn="just"/>
            <a:r>
              <a:rPr lang="en-US" dirty="0"/>
              <a:t>We can write a script that can target this document and the various nodes within it.</a:t>
            </a:r>
          </a:p>
          <a:p>
            <a:pPr marL="0" indent="0" algn="just">
              <a:buNone/>
            </a:pPr>
            <a:r>
              <a:rPr lang="en-US" dirty="0"/>
              <a:t>&lt;script&gt;</a:t>
            </a:r>
          </a:p>
          <a:p>
            <a:pPr marL="0" indent="0" algn="just">
              <a:buNone/>
            </a:pPr>
            <a:br>
              <a:rPr lang="en-US" dirty="0"/>
            </a:br>
            <a:r>
              <a:rPr lang="en-US" dirty="0" err="1"/>
              <a:t>var</a:t>
            </a:r>
            <a:r>
              <a:rPr lang="en-US" dirty="0"/>
              <a:t> </a:t>
            </a:r>
            <a:r>
              <a:rPr lang="en-US" dirty="0" err="1"/>
              <a:t>paraUsingId</a:t>
            </a:r>
            <a:r>
              <a:rPr lang="en-US" dirty="0"/>
              <a:t> = </a:t>
            </a:r>
            <a:r>
              <a:rPr lang="en-US" dirty="0" err="1"/>
              <a:t>document.getElementById</a:t>
            </a:r>
            <a:r>
              <a:rPr lang="en-US" dirty="0"/>
              <a:t>("p1");</a:t>
            </a:r>
            <a:r>
              <a:rPr lang="en-US" b="1" dirty="0"/>
              <a:t>// Gets hold of the paragraph within the document.</a:t>
            </a:r>
          </a:p>
          <a:p>
            <a:pPr marL="0" indent="0" algn="just">
              <a:buNone/>
            </a:pPr>
            <a:endParaRPr lang="en-US" b="1" dirty="0"/>
          </a:p>
          <a:p>
            <a:pPr marL="0" indent="0" algn="just">
              <a:buNone/>
            </a:pPr>
            <a:r>
              <a:rPr lang="en-US" dirty="0" err="1"/>
              <a:t>var</a:t>
            </a:r>
            <a:r>
              <a:rPr lang="en-US" dirty="0"/>
              <a:t> </a:t>
            </a:r>
            <a:r>
              <a:rPr lang="en-US" dirty="0" err="1"/>
              <a:t>paraText</a:t>
            </a:r>
            <a:r>
              <a:rPr lang="en-US" dirty="0"/>
              <a:t> = </a:t>
            </a:r>
            <a:r>
              <a:rPr lang="en-US" dirty="0" err="1"/>
              <a:t>paraUsingId.innerHTML</a:t>
            </a:r>
            <a:r>
              <a:rPr lang="en-US" dirty="0"/>
              <a:t>;</a:t>
            </a:r>
            <a:r>
              <a:rPr lang="en-US" b="1" dirty="0"/>
              <a:t>// Gets hold of the  text within the paragraph.</a:t>
            </a:r>
          </a:p>
          <a:p>
            <a:pPr marL="0" indent="0" algn="just">
              <a:buNone/>
            </a:pPr>
            <a:endParaRPr lang="en-US" b="1" dirty="0"/>
          </a:p>
          <a:p>
            <a:pPr marL="0" indent="0" algn="just">
              <a:buNone/>
            </a:pPr>
            <a:r>
              <a:rPr lang="en-US" dirty="0" err="1"/>
              <a:t>paraUsingId.innerHTML</a:t>
            </a:r>
            <a:r>
              <a:rPr lang="en-US" dirty="0"/>
              <a:t> = “Hello India”;</a:t>
            </a:r>
            <a:r>
              <a:rPr lang="en-US" b="1" dirty="0"/>
              <a:t>// Changes the text from Hello World to Hello India.</a:t>
            </a:r>
          </a:p>
          <a:p>
            <a:pPr marL="0" indent="0" algn="just">
              <a:buNone/>
            </a:pPr>
            <a:endParaRPr lang="en-US" b="1" dirty="0"/>
          </a:p>
          <a:p>
            <a:pPr marL="0" indent="0" algn="just">
              <a:buNone/>
            </a:pPr>
            <a:r>
              <a:rPr lang="en-US" b="1" dirty="0"/>
              <a:t>// Returns all the paragraphs within the document.</a:t>
            </a:r>
          </a:p>
          <a:p>
            <a:pPr marL="0" indent="0" algn="just">
              <a:buNone/>
            </a:pPr>
            <a:r>
              <a:rPr lang="en-US" dirty="0" err="1"/>
              <a:t>var</a:t>
            </a:r>
            <a:r>
              <a:rPr lang="en-US" dirty="0"/>
              <a:t> </a:t>
            </a:r>
            <a:r>
              <a:rPr lang="en-US" dirty="0" err="1"/>
              <a:t>paraUsingTagName</a:t>
            </a:r>
            <a:r>
              <a:rPr lang="en-US" dirty="0"/>
              <a:t>= </a:t>
            </a:r>
            <a:r>
              <a:rPr lang="en-US" dirty="0" err="1"/>
              <a:t>document.getElementsByTagName</a:t>
            </a:r>
            <a:r>
              <a:rPr lang="en-US" dirty="0"/>
              <a:t>("p");</a:t>
            </a:r>
          </a:p>
          <a:p>
            <a:pPr marL="0" indent="0" algn="just">
              <a:buNone/>
            </a:pPr>
            <a:endParaRPr lang="en-US" dirty="0"/>
          </a:p>
          <a:p>
            <a:pPr marL="0" indent="0" algn="just">
              <a:buNone/>
            </a:pPr>
            <a:r>
              <a:rPr lang="en-US" b="1" dirty="0"/>
              <a:t>// Changes the content of the first paragraph returned by the previous statement.</a:t>
            </a:r>
          </a:p>
          <a:p>
            <a:pPr marL="0" indent="0" algn="just">
              <a:buNone/>
            </a:pPr>
            <a:r>
              <a:rPr lang="en-US" dirty="0" err="1"/>
              <a:t>paraUsingTagName</a:t>
            </a:r>
            <a:r>
              <a:rPr lang="en-US" dirty="0"/>
              <a:t>[0].innerHTML = “Bye World”; </a:t>
            </a:r>
          </a:p>
          <a:p>
            <a:pPr marL="0" indent="0" algn="just">
              <a:buNone/>
            </a:pPr>
            <a:br>
              <a:rPr lang="en-US" dirty="0"/>
            </a:br>
            <a:r>
              <a:rPr lang="en-US" dirty="0"/>
              <a:t>&lt;/script&gt;</a:t>
            </a:r>
          </a:p>
        </p:txBody>
      </p:sp>
    </p:spTree>
    <p:extLst>
      <p:ext uri="{BB962C8B-B14F-4D97-AF65-F5344CB8AC3E}">
        <p14:creationId xmlns:p14="http://schemas.microsoft.com/office/powerpoint/2010/main" val="14728589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(Video)</a:t>
            </a:r>
          </a:p>
        </p:txBody>
      </p:sp>
      <p:sp>
        <p:nvSpPr>
          <p:cNvPr id="3" name="Content Placeholder 2"/>
          <p:cNvSpPr>
            <a:spLocks noGrp="1"/>
          </p:cNvSpPr>
          <p:nvPr>
            <p:ph sz="half" idx="1"/>
          </p:nvPr>
        </p:nvSpPr>
        <p:spPr>
          <a:xfrm>
            <a:off x="533400" y="990600"/>
            <a:ext cx="7783016" cy="5334000"/>
          </a:xfrm>
        </p:spPr>
        <p:txBody>
          <a:bodyPr/>
          <a:lstStyle/>
          <a:p>
            <a:endParaRPr lang="en-US" dirty="0"/>
          </a:p>
          <a:p>
            <a:r>
              <a:rPr lang="en-US" dirty="0"/>
              <a:t>JavaScript Essential Training 2011, (Lynda.com)</a:t>
            </a:r>
          </a:p>
          <a:p>
            <a:endParaRPr lang="en-US" dirty="0"/>
          </a:p>
          <a:p>
            <a:r>
              <a:rPr lang="en-US" dirty="0"/>
              <a:t>Getting Started -&gt; Introduction to JavaScript</a:t>
            </a:r>
          </a:p>
          <a:p>
            <a:endParaRPr lang="en-US" dirty="0"/>
          </a:p>
          <a:p>
            <a:r>
              <a:rPr lang="en-US" dirty="0"/>
              <a:t>http://www.lynda.com/home/Player.aspx?lpk4=87517&amp;playChapter=False</a:t>
            </a:r>
          </a:p>
        </p:txBody>
      </p:sp>
    </p:spTree>
    <p:extLst>
      <p:ext uri="{BB962C8B-B14F-4D97-AF65-F5344CB8AC3E}">
        <p14:creationId xmlns:p14="http://schemas.microsoft.com/office/powerpoint/2010/main" val="2995690988"/>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 Examples</a:t>
            </a:r>
          </a:p>
        </p:txBody>
      </p:sp>
      <p:sp>
        <p:nvSpPr>
          <p:cNvPr id="3" name="Content Placeholder 2"/>
          <p:cNvSpPr>
            <a:spLocks noGrp="1"/>
          </p:cNvSpPr>
          <p:nvPr>
            <p:ph sz="half" idx="1"/>
          </p:nvPr>
        </p:nvSpPr>
        <p:spPr>
          <a:xfrm>
            <a:off x="533400" y="990600"/>
            <a:ext cx="8287072" cy="5334000"/>
          </a:xfrm>
        </p:spPr>
        <p:txBody>
          <a:bodyPr/>
          <a:lstStyle/>
          <a:p>
            <a:r>
              <a:rPr lang="en-US" dirty="0"/>
              <a:t>Let us consider the following HTML code.</a:t>
            </a:r>
          </a:p>
          <a:p>
            <a:pPr marL="0" indent="0">
              <a:buNone/>
            </a:pPr>
            <a:endParaRPr lang="en-US" dirty="0"/>
          </a:p>
          <a:p>
            <a:pPr marL="0" indent="0">
              <a:buNone/>
            </a:pPr>
            <a:r>
              <a:rPr lang="en-US" dirty="0"/>
              <a:t>&lt;div id="div1"&gt;</a:t>
            </a:r>
            <a:br>
              <a:rPr lang="en-US" dirty="0"/>
            </a:br>
            <a:r>
              <a:rPr lang="en-US" dirty="0"/>
              <a:t>&lt;p id="p1"&gt;This is a paragraph.&lt;/p&gt;</a:t>
            </a:r>
            <a:br>
              <a:rPr lang="en-US" dirty="0"/>
            </a:br>
            <a:r>
              <a:rPr lang="en-US" dirty="0"/>
              <a:t>&lt;p id="p2"&gt;This is another paragraph.&lt;/p&gt;</a:t>
            </a:r>
            <a:br>
              <a:rPr lang="en-US" dirty="0"/>
            </a:br>
            <a:r>
              <a:rPr lang="en-US" dirty="0"/>
              <a:t>&lt;/div&gt;</a:t>
            </a:r>
          </a:p>
          <a:p>
            <a:pPr marL="0" indent="0">
              <a:buNone/>
            </a:pPr>
            <a:endParaRPr lang="en-US" dirty="0"/>
          </a:p>
          <a:p>
            <a:r>
              <a:rPr lang="en-US" dirty="0"/>
              <a:t>The following script will dynamically add HTML content.</a:t>
            </a:r>
          </a:p>
          <a:p>
            <a:pPr marL="0" indent="0">
              <a:buNone/>
            </a:pPr>
            <a:endParaRPr lang="en-US" dirty="0"/>
          </a:p>
          <a:p>
            <a:pPr marL="0" indent="0">
              <a:buNone/>
            </a:pPr>
            <a:r>
              <a:rPr lang="en-US" dirty="0"/>
              <a:t>&lt;script&gt;</a:t>
            </a:r>
          </a:p>
          <a:p>
            <a:pPr marL="0" indent="0">
              <a:buNone/>
            </a:pPr>
            <a:br>
              <a:rPr lang="en-US" dirty="0"/>
            </a:br>
            <a:r>
              <a:rPr lang="en-US" dirty="0"/>
              <a:t>var para=document.createElement("p"); </a:t>
            </a:r>
            <a:r>
              <a:rPr lang="en-US" b="1" dirty="0"/>
              <a:t>// Creates a new HTML paragraph element.</a:t>
            </a:r>
          </a:p>
          <a:p>
            <a:pPr marL="0" indent="0">
              <a:buNone/>
            </a:pPr>
            <a:br>
              <a:rPr lang="en-US" dirty="0"/>
            </a:br>
            <a:r>
              <a:rPr lang="en-US" dirty="0"/>
              <a:t>var node=document.createTextNode("This is new."); </a:t>
            </a:r>
            <a:r>
              <a:rPr lang="en-US" b="1" dirty="0"/>
              <a:t>// Creates a text node</a:t>
            </a:r>
          </a:p>
          <a:p>
            <a:pPr marL="0" indent="0">
              <a:buNone/>
            </a:pPr>
            <a:br>
              <a:rPr lang="en-US" dirty="0"/>
            </a:br>
            <a:r>
              <a:rPr lang="en-US" dirty="0" err="1"/>
              <a:t>para.appendChild</a:t>
            </a:r>
            <a:r>
              <a:rPr lang="en-US" dirty="0"/>
              <a:t>(node); </a:t>
            </a:r>
            <a:r>
              <a:rPr lang="en-US" b="1" dirty="0"/>
              <a:t>// Appends the text node to the paragraph element created.</a:t>
            </a:r>
            <a:br>
              <a:rPr lang="en-US" dirty="0"/>
            </a:br>
            <a:br>
              <a:rPr lang="en-US" dirty="0"/>
            </a:br>
            <a:r>
              <a:rPr lang="en-US" dirty="0"/>
              <a:t>var element=document.getElementById("div1"); </a:t>
            </a:r>
            <a:r>
              <a:rPr lang="en-US" b="1" dirty="0"/>
              <a:t>// Gets hold of the division tag whose id is div1</a:t>
            </a:r>
          </a:p>
          <a:p>
            <a:pPr marL="0" indent="0">
              <a:buNone/>
            </a:pPr>
            <a:endParaRPr lang="en-US" b="1" dirty="0"/>
          </a:p>
          <a:p>
            <a:pPr marL="0" indent="0">
              <a:buNone/>
            </a:pPr>
            <a:r>
              <a:rPr lang="en-US" b="1" dirty="0"/>
              <a:t>// Appends the paragraph element to the div targeted in the previous statement.</a:t>
            </a:r>
          </a:p>
          <a:p>
            <a:pPr marL="0" indent="0">
              <a:buNone/>
            </a:pPr>
            <a:r>
              <a:rPr lang="en-US" dirty="0" err="1"/>
              <a:t>element.appendChild</a:t>
            </a:r>
            <a:r>
              <a:rPr lang="en-US" dirty="0"/>
              <a:t>(</a:t>
            </a:r>
            <a:r>
              <a:rPr lang="en-US" dirty="0" err="1"/>
              <a:t>para</a:t>
            </a:r>
            <a:r>
              <a:rPr lang="en-US" dirty="0"/>
              <a:t>);</a:t>
            </a:r>
            <a:br>
              <a:rPr lang="en-US" dirty="0"/>
            </a:br>
            <a:endParaRPr lang="en-US" dirty="0"/>
          </a:p>
          <a:p>
            <a:pPr marL="0" indent="0">
              <a:buNone/>
            </a:pPr>
            <a:r>
              <a:rPr lang="en-US" dirty="0"/>
              <a:t>&lt;/script&gt;</a:t>
            </a:r>
          </a:p>
          <a:p>
            <a:endParaRPr lang="en-US" dirty="0"/>
          </a:p>
          <a:p>
            <a:endParaRPr lang="en-US" dirty="0"/>
          </a:p>
          <a:p>
            <a:endParaRPr lang="en-US" dirty="0"/>
          </a:p>
        </p:txBody>
      </p:sp>
    </p:spTree>
    <p:extLst>
      <p:ext uri="{BB962C8B-B14F-4D97-AF65-F5344CB8AC3E}">
        <p14:creationId xmlns:p14="http://schemas.microsoft.com/office/powerpoint/2010/main" val="4226828777"/>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half" idx="1"/>
          </p:nvPr>
        </p:nvSpPr>
        <p:spPr>
          <a:xfrm>
            <a:off x="533400" y="990600"/>
            <a:ext cx="7783016" cy="5334000"/>
          </a:xfrm>
        </p:spPr>
        <p:txBody>
          <a:bodyPr/>
          <a:lstStyle/>
          <a:p>
            <a:r>
              <a:rPr lang="en-US" dirty="0"/>
              <a:t>Design a HTML document which contains two headings.</a:t>
            </a:r>
          </a:p>
          <a:p>
            <a:endParaRPr/>
          </a:p>
          <a:p>
            <a:r>
              <a:t>Using JS, check whether the heading text is same or not. Alert a proper message accordingly.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Introduction To Object Oriented JS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3138204369"/>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OO JS</a:t>
            </a:r>
          </a:p>
        </p:txBody>
      </p:sp>
      <p:sp>
        <p:nvSpPr>
          <p:cNvPr id="3" name="Content Placeholder 2"/>
          <p:cNvSpPr>
            <a:spLocks noGrp="1"/>
          </p:cNvSpPr>
          <p:nvPr>
            <p:ph sz="half" idx="1"/>
          </p:nvPr>
        </p:nvSpPr>
        <p:spPr>
          <a:xfrm>
            <a:off x="533400" y="990600"/>
            <a:ext cx="7783016" cy="5334000"/>
          </a:xfrm>
        </p:spPr>
        <p:txBody>
          <a:bodyPr>
            <a:normAutofit fontScale="92500"/>
          </a:bodyPr>
          <a:lstStyle/>
          <a:p>
            <a:pPr algn="just"/>
            <a:r>
              <a:rPr lang="en-US" dirty="0"/>
              <a:t>JavaScript is designed on a simple object-based paradigm.</a:t>
            </a:r>
          </a:p>
          <a:p>
            <a:pPr algn="just"/>
            <a:endParaRPr lang="en-US" dirty="0"/>
          </a:p>
          <a:p>
            <a:pPr algn="just"/>
            <a:r>
              <a:rPr lang="en-US" dirty="0"/>
              <a:t>An object is a collection of properties, and a property is an association between a name and a value.</a:t>
            </a:r>
          </a:p>
          <a:p>
            <a:pPr algn="just"/>
            <a:endParaRPr lang="en-US" dirty="0"/>
          </a:p>
          <a:p>
            <a:pPr algn="just"/>
            <a:r>
              <a:rPr lang="en-US" dirty="0"/>
              <a:t>A value of property can be a function, which is then known as the object's </a:t>
            </a:r>
            <a:r>
              <a:rPr lang="en-US" i="1" dirty="0"/>
              <a:t>method</a:t>
            </a:r>
            <a:r>
              <a:rPr lang="en-US" dirty="0"/>
              <a:t>. </a:t>
            </a:r>
          </a:p>
          <a:p>
            <a:pPr algn="just"/>
            <a:endParaRPr lang="en-US" dirty="0"/>
          </a:p>
          <a:p>
            <a:pPr algn="just"/>
            <a:r>
              <a:rPr lang="en-US" dirty="0"/>
              <a:t> In addition to objects that are predefined in the browser, you can define your own objects.</a:t>
            </a:r>
          </a:p>
          <a:p>
            <a:pPr marL="0" indent="0" algn="just">
              <a:buNone/>
            </a:pPr>
            <a:endParaRPr lang="en-US" dirty="0"/>
          </a:p>
          <a:p>
            <a:pPr marL="0" indent="0" algn="just">
              <a:buNone/>
            </a:pPr>
            <a:r>
              <a:rPr lang="en-US" b="1" dirty="0"/>
              <a:t>Example Code</a:t>
            </a:r>
          </a:p>
          <a:p>
            <a:pPr marL="0" indent="0" algn="just">
              <a:buNone/>
            </a:pPr>
            <a:endParaRPr lang="en-US" b="1" dirty="0"/>
          </a:p>
          <a:p>
            <a:pPr marL="0" indent="0" algn="just">
              <a:buNone/>
            </a:pPr>
            <a:r>
              <a:rPr lang="en-US" dirty="0" err="1"/>
              <a:t>var</a:t>
            </a:r>
            <a:r>
              <a:rPr lang="en-US" dirty="0"/>
              <a:t> txt = "Hello";</a:t>
            </a:r>
          </a:p>
          <a:p>
            <a:pPr marL="0" indent="0" algn="just">
              <a:buNone/>
            </a:pPr>
            <a:r>
              <a:rPr lang="en-US" dirty="0"/>
              <a:t>alert(</a:t>
            </a:r>
            <a:r>
              <a:rPr lang="en-US" dirty="0" err="1"/>
              <a:t>txt.length</a:t>
            </a:r>
            <a:r>
              <a:rPr lang="en-US" dirty="0"/>
              <a:t>);</a:t>
            </a:r>
          </a:p>
          <a:p>
            <a:pPr marL="0" indent="0" algn="just">
              <a:buNone/>
            </a:pPr>
            <a:r>
              <a:rPr lang="en-US" dirty="0"/>
              <a:t>alert(</a:t>
            </a:r>
            <a:r>
              <a:rPr lang="en-US" dirty="0" err="1"/>
              <a:t>txt.toUpperCase</a:t>
            </a:r>
            <a:r>
              <a:rPr lang="en-US" dirty="0"/>
              <a:t>());</a:t>
            </a:r>
          </a:p>
          <a:p>
            <a:pPr marL="0" indent="0" algn="just">
              <a:buNone/>
            </a:pPr>
            <a:endParaRPr lang="en-US" dirty="0"/>
          </a:p>
          <a:p>
            <a:pPr marL="0" indent="0" algn="just">
              <a:buNone/>
            </a:pPr>
            <a:r>
              <a:rPr lang="en-US" dirty="0"/>
              <a:t>In this code snippet</a:t>
            </a:r>
            <a:r>
              <a:rPr lang="en-US" b="1" dirty="0"/>
              <a:t>, txt </a:t>
            </a:r>
            <a:r>
              <a:rPr lang="en-US" dirty="0"/>
              <a:t>represents a String object.</a:t>
            </a:r>
          </a:p>
          <a:p>
            <a:pPr marL="0" indent="0" algn="just">
              <a:buNone/>
            </a:pPr>
            <a:r>
              <a:rPr lang="en-US" dirty="0"/>
              <a:t>length  is a property of String Object</a:t>
            </a:r>
          </a:p>
          <a:p>
            <a:pPr marL="0" indent="0" algn="just">
              <a:buNone/>
            </a:pPr>
            <a:r>
              <a:rPr lang="en-US" dirty="0"/>
              <a:t> </a:t>
            </a:r>
            <a:r>
              <a:rPr lang="en-US" dirty="0" err="1"/>
              <a:t>toUpperCase</a:t>
            </a:r>
            <a:r>
              <a:rPr lang="en-US" dirty="0"/>
              <a:t>() is a method of String Object.</a:t>
            </a:r>
          </a:p>
          <a:p>
            <a:pPr marL="0" indent="0" algn="just">
              <a:buNone/>
            </a:pPr>
            <a:endParaRPr lang="en-US" dirty="0"/>
          </a:p>
          <a:p>
            <a:pPr algn="just"/>
            <a:r>
              <a:rPr lang="en-US" dirty="0"/>
              <a:t>Another way of declaring an object</a:t>
            </a:r>
          </a:p>
          <a:p>
            <a:pPr marL="0" indent="0" algn="just">
              <a:buNone/>
            </a:pPr>
            <a:endParaRPr lang="en-US" dirty="0"/>
          </a:p>
          <a:p>
            <a:pPr marL="0" indent="0" algn="just">
              <a:buNone/>
            </a:pPr>
            <a:r>
              <a:rPr lang="en-US" dirty="0" err="1"/>
              <a:t>var</a:t>
            </a:r>
            <a:r>
              <a:rPr lang="en-US" dirty="0"/>
              <a:t> text=new String(“Hello”);</a:t>
            </a:r>
          </a:p>
          <a:p>
            <a:pPr marL="0" indent="0" algn="just">
              <a:buNone/>
            </a:pPr>
            <a:r>
              <a:rPr lang="en-US" dirty="0"/>
              <a:t>alert(</a:t>
            </a:r>
            <a:r>
              <a:rPr lang="en-US" dirty="0" err="1"/>
              <a:t>text.length</a:t>
            </a:r>
            <a:r>
              <a:rPr lang="en-US" dirty="0"/>
              <a:t>);</a:t>
            </a:r>
          </a:p>
          <a:p>
            <a:pPr algn="just"/>
            <a:endParaRPr lang="en-US" dirty="0"/>
          </a:p>
          <a:p>
            <a:pPr marL="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2965862173"/>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Classes and Objects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In JavaScript, almost everything is an object. All primitive types except null and undefined are treated as objects.</a:t>
            </a:r>
          </a:p>
          <a:p>
            <a:pPr algn="just"/>
            <a:r>
              <a:rPr lang="en-US" dirty="0"/>
              <a:t>A JavaScript object has properties associated with it.</a:t>
            </a:r>
          </a:p>
          <a:p>
            <a:pPr algn="just"/>
            <a:r>
              <a:rPr lang="en-US" dirty="0"/>
              <a:t>A property of an object can be explained as a variable that is attached to the object. Object properties are basically the same as ordinary JavaScript variables, except for the attachment to objects. </a:t>
            </a:r>
          </a:p>
          <a:p>
            <a:pPr algn="just"/>
            <a:r>
              <a:rPr lang="en-US" dirty="0"/>
              <a:t>The properties of an object define the characteristics of the object. </a:t>
            </a:r>
          </a:p>
          <a:p>
            <a:pPr algn="just"/>
            <a:r>
              <a:rPr lang="en-US" dirty="0"/>
              <a:t>You access the properties of an object with a simple dot-notation:</a:t>
            </a:r>
          </a:p>
          <a:p>
            <a:pPr marL="0" indent="0" algn="just">
              <a:buNone/>
            </a:pPr>
            <a:r>
              <a:rPr lang="en-US" dirty="0"/>
              <a:t>	</a:t>
            </a:r>
            <a:r>
              <a:rPr lang="en-US" dirty="0" err="1"/>
              <a:t>objectName.propertyName</a:t>
            </a:r>
            <a:endParaRPr lang="en-US" dirty="0"/>
          </a:p>
          <a:p>
            <a:pPr marL="0" indent="0" algn="just">
              <a:buNone/>
            </a:pPr>
            <a:endParaRPr lang="en-US" dirty="0"/>
          </a:p>
          <a:p>
            <a:pPr marL="0" indent="0" algn="just">
              <a:buNone/>
            </a:pPr>
            <a:r>
              <a:rPr lang="en-US" dirty="0"/>
              <a:t>Let's create an object named </a:t>
            </a:r>
            <a:r>
              <a:rPr lang="en-US" dirty="0" err="1"/>
              <a:t>myCar</a:t>
            </a:r>
            <a:r>
              <a:rPr lang="en-US" dirty="0"/>
              <a:t> and give it properties named make, model, and year as follows:</a:t>
            </a:r>
          </a:p>
          <a:p>
            <a:pPr marL="0" indent="0" algn="just">
              <a:buNone/>
            </a:pPr>
            <a:endParaRPr lang="en-US" dirty="0"/>
          </a:p>
          <a:p>
            <a:pPr marL="0" indent="0" algn="just">
              <a:buNone/>
            </a:pPr>
            <a:r>
              <a:rPr lang="en-US" dirty="0"/>
              <a:t>var myCar = new Object();</a:t>
            </a:r>
          </a:p>
          <a:p>
            <a:pPr marL="0" indent="0" algn="just">
              <a:buNone/>
            </a:pPr>
            <a:r>
              <a:rPr lang="en-US" dirty="0"/>
              <a:t>myCar.make = "Ford";</a:t>
            </a:r>
          </a:p>
          <a:p>
            <a:pPr marL="0" indent="0" algn="just">
              <a:buNone/>
            </a:pPr>
            <a:r>
              <a:rPr lang="en-US" dirty="0"/>
              <a:t>myCar.model = "Mustang";</a:t>
            </a:r>
          </a:p>
          <a:p>
            <a:pPr marL="0" indent="0" algn="just">
              <a:buNone/>
            </a:pPr>
            <a:r>
              <a:rPr lang="en-US" dirty="0"/>
              <a:t>myCar.year = 1969;</a:t>
            </a:r>
          </a:p>
          <a:p>
            <a:pPr marL="0" indent="0" algn="just">
              <a:buNone/>
            </a:pPr>
            <a:endParaRPr lang="en-US" dirty="0"/>
          </a:p>
          <a:p>
            <a:pPr marL="0" indent="0" algn="just">
              <a:buNone/>
            </a:pPr>
            <a:r>
              <a:rPr lang="en-US" dirty="0"/>
              <a:t>Another way to access the properties of an Object[Associative Arrays]</a:t>
            </a:r>
          </a:p>
          <a:p>
            <a:pPr marL="0" indent="0" algn="just">
              <a:buNone/>
            </a:pPr>
            <a:endParaRPr lang="en-US" dirty="0"/>
          </a:p>
          <a:p>
            <a:pPr marL="0" indent="0" algn="just">
              <a:buNone/>
            </a:pPr>
            <a:r>
              <a:rPr lang="en-US" dirty="0"/>
              <a:t>myCar["make"] = "Ford";</a:t>
            </a:r>
          </a:p>
          <a:p>
            <a:pPr marL="0" indent="0" algn="just">
              <a:buNone/>
            </a:pPr>
            <a:r>
              <a:rPr lang="en-US" dirty="0"/>
              <a:t>myCar["model"] = "Mustang";</a:t>
            </a:r>
          </a:p>
          <a:p>
            <a:pPr marL="0" indent="0" algn="just">
              <a:buNone/>
            </a:pPr>
            <a:r>
              <a:rPr lang="en-US" dirty="0"/>
              <a:t>myCar["year"] = 1969</a:t>
            </a:r>
          </a:p>
          <a:p>
            <a:pPr marL="0" indent="0" algn="just">
              <a:buNone/>
            </a:pPr>
            <a:endParaRPr lang="en-US" dirty="0"/>
          </a:p>
        </p:txBody>
      </p:sp>
    </p:spTree>
    <p:extLst>
      <p:ext uri="{BB962C8B-B14F-4D97-AF65-F5344CB8AC3E}">
        <p14:creationId xmlns:p14="http://schemas.microsoft.com/office/powerpoint/2010/main" val="3157083378"/>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Objects</a:t>
            </a:r>
          </a:p>
        </p:txBody>
      </p:sp>
      <p:sp>
        <p:nvSpPr>
          <p:cNvPr id="3" name="Content Placeholder 2"/>
          <p:cNvSpPr>
            <a:spLocks noGrp="1"/>
          </p:cNvSpPr>
          <p:nvPr>
            <p:ph sz="half" idx="1"/>
          </p:nvPr>
        </p:nvSpPr>
        <p:spPr>
          <a:xfrm>
            <a:off x="533400" y="990600"/>
            <a:ext cx="7783016" cy="5606752"/>
          </a:xfrm>
        </p:spPr>
        <p:txBody>
          <a:bodyPr>
            <a:normAutofit fontScale="92500"/>
          </a:bodyPr>
          <a:lstStyle/>
          <a:p>
            <a:pPr algn="just"/>
            <a:r>
              <a:rPr lang="en-US" dirty="0"/>
              <a:t>Using Object Initializers</a:t>
            </a:r>
          </a:p>
          <a:p>
            <a:pPr marL="0" indent="0" algn="just">
              <a:buNone/>
            </a:pPr>
            <a:r>
              <a:rPr lang="en-US" b="1" dirty="0"/>
              <a:t>Syntax</a:t>
            </a:r>
          </a:p>
          <a:p>
            <a:pPr marL="0" indent="0" algn="just">
              <a:buNone/>
            </a:pPr>
            <a:r>
              <a:rPr lang="en-US" dirty="0" err="1"/>
              <a:t>var</a:t>
            </a:r>
            <a:r>
              <a:rPr lang="en-US" dirty="0"/>
              <a:t> obj = { property_1:   value_1,   // property_# may be an identifier...</a:t>
            </a:r>
          </a:p>
          <a:p>
            <a:pPr marL="0" indent="0" algn="just">
              <a:buNone/>
            </a:pPr>
            <a:r>
              <a:rPr lang="en-US" dirty="0"/>
              <a:t>                            2:            value_2,   // or a number...</a:t>
            </a:r>
          </a:p>
          <a:p>
            <a:pPr marL="0" indent="0" algn="just">
              <a:buNone/>
            </a:pPr>
            <a:r>
              <a:rPr lang="en-US" dirty="0"/>
              <a:t>                             // ...,</a:t>
            </a:r>
          </a:p>
          <a:p>
            <a:pPr marL="0" indent="0" algn="just">
              <a:buNone/>
            </a:pPr>
            <a:r>
              <a:rPr lang="en-US" dirty="0"/>
              <a:t>                   "property n": value_n }; // or a string</a:t>
            </a:r>
          </a:p>
          <a:p>
            <a:pPr marL="0" indent="0" algn="just">
              <a:buNone/>
            </a:pPr>
            <a:r>
              <a:rPr lang="en-US" b="1" dirty="0"/>
              <a:t>Example</a:t>
            </a:r>
          </a:p>
          <a:p>
            <a:pPr marL="0" indent="0" algn="just">
              <a:buNone/>
            </a:pPr>
            <a:endParaRPr lang="en-US" dirty="0"/>
          </a:p>
          <a:p>
            <a:pPr marL="0" indent="0" algn="just">
              <a:buNone/>
            </a:pPr>
            <a:r>
              <a:rPr lang="en-US" dirty="0" err="1"/>
              <a:t>var</a:t>
            </a:r>
            <a:r>
              <a:rPr lang="en-US" dirty="0"/>
              <a:t> </a:t>
            </a:r>
            <a:r>
              <a:rPr lang="en-US" dirty="0" err="1"/>
              <a:t>myHonda</a:t>
            </a:r>
            <a:r>
              <a:rPr lang="en-US" dirty="0"/>
              <a:t> = {color: "red", wheels: 4, engine: {cylinders: 4, size: 2.2}};</a:t>
            </a:r>
          </a:p>
          <a:p>
            <a:pPr marL="0" indent="0" algn="just">
              <a:buNone/>
            </a:pPr>
            <a:endParaRPr lang="en-US" dirty="0"/>
          </a:p>
          <a:p>
            <a:pPr algn="just"/>
            <a:r>
              <a:rPr lang="en-US" dirty="0"/>
              <a:t>Using Constructor Function - Alternatively, you can create an object with these two steps:</a:t>
            </a:r>
          </a:p>
          <a:p>
            <a:pPr lvl="1" algn="just"/>
            <a:r>
              <a:rPr lang="en-US" dirty="0"/>
              <a:t>Define the object type by writing a constructor function. There is a strong convention, with good reason, to use a capital initial letter.</a:t>
            </a:r>
          </a:p>
          <a:p>
            <a:pPr lvl="1" algn="just"/>
            <a:r>
              <a:rPr lang="en-US" dirty="0"/>
              <a:t>Create an instance of the object with new.</a:t>
            </a:r>
          </a:p>
          <a:p>
            <a:pPr marL="1587" indent="0" algn="just">
              <a:buNone/>
            </a:pPr>
            <a:r>
              <a:rPr lang="en-US" b="1" dirty="0"/>
              <a:t>Example</a:t>
            </a:r>
          </a:p>
          <a:p>
            <a:pPr marL="1587" indent="0" algn="just">
              <a:buNone/>
            </a:pPr>
            <a:endParaRPr lang="en-US" b="1" dirty="0"/>
          </a:p>
          <a:p>
            <a:pPr marL="0" indent="0" algn="just">
              <a:buNone/>
            </a:pPr>
            <a:r>
              <a:rPr lang="en-US" dirty="0"/>
              <a:t>function Car(make, model, year) {</a:t>
            </a:r>
          </a:p>
          <a:p>
            <a:pPr marL="0" indent="0" algn="just">
              <a:buNone/>
            </a:pPr>
            <a:r>
              <a:rPr lang="en-US" dirty="0"/>
              <a:t>  this.make = make;</a:t>
            </a:r>
          </a:p>
          <a:p>
            <a:pPr marL="0" indent="0" algn="just">
              <a:buNone/>
            </a:pPr>
            <a:r>
              <a:rPr lang="en-US" dirty="0"/>
              <a:t>  this.model = model;</a:t>
            </a:r>
          </a:p>
          <a:p>
            <a:pPr marL="0" indent="0" algn="just">
              <a:buNone/>
            </a:pPr>
            <a:r>
              <a:rPr lang="en-US" dirty="0"/>
              <a:t>  this.year = year;</a:t>
            </a:r>
          </a:p>
          <a:p>
            <a:pPr marL="0" indent="0" algn="just">
              <a:buNone/>
            </a:pPr>
            <a:r>
              <a:rPr lang="en-US" dirty="0"/>
              <a:t>}</a:t>
            </a:r>
          </a:p>
          <a:p>
            <a:pPr marL="0" indent="0" algn="just">
              <a:buNone/>
            </a:pPr>
            <a:r>
              <a:rPr lang="en-US" dirty="0"/>
              <a:t>Now you can create an object called </a:t>
            </a:r>
            <a:r>
              <a:rPr lang="en-US" dirty="0" err="1"/>
              <a:t>mycar</a:t>
            </a:r>
            <a:r>
              <a:rPr lang="en-US" dirty="0"/>
              <a:t> as follows:</a:t>
            </a:r>
          </a:p>
          <a:p>
            <a:pPr marL="0" indent="0" algn="just">
              <a:buNone/>
            </a:pPr>
            <a:endParaRPr lang="en-US" dirty="0"/>
          </a:p>
          <a:p>
            <a:pPr marL="0" indent="0" algn="just">
              <a:buNone/>
            </a:pPr>
            <a:r>
              <a:rPr lang="en-US" dirty="0" err="1"/>
              <a:t>var</a:t>
            </a:r>
            <a:r>
              <a:rPr lang="en-US" dirty="0"/>
              <a:t> </a:t>
            </a:r>
            <a:r>
              <a:rPr lang="en-US" dirty="0" err="1"/>
              <a:t>mycar</a:t>
            </a:r>
            <a:r>
              <a:rPr lang="en-US" dirty="0"/>
              <a:t> = new Car("Eagle", "Talon </a:t>
            </a:r>
            <a:r>
              <a:rPr lang="en-US" dirty="0" err="1"/>
              <a:t>TSi</a:t>
            </a:r>
            <a:r>
              <a:rPr lang="en-US" dirty="0"/>
              <a:t>", 1993);</a:t>
            </a:r>
          </a:p>
          <a:p>
            <a:pPr algn="just"/>
            <a:endParaRPr lang="en-US" dirty="0"/>
          </a:p>
        </p:txBody>
      </p:sp>
    </p:spTree>
    <p:extLst>
      <p:ext uri="{BB962C8B-B14F-4D97-AF65-F5344CB8AC3E}">
        <p14:creationId xmlns:p14="http://schemas.microsoft.com/office/powerpoint/2010/main" val="2502507611"/>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 </a:t>
            </a:r>
            <a:r>
              <a:rPr lang="en-US" i="1" dirty="0"/>
              <a:t>method</a:t>
            </a:r>
            <a:r>
              <a:rPr lang="en-US" dirty="0"/>
              <a:t> is a function associated with an object, or, simply put, a method is a property of an object that is a function. </a:t>
            </a:r>
          </a:p>
          <a:p>
            <a:pPr algn="just"/>
            <a:r>
              <a:rPr lang="en-US" dirty="0"/>
              <a:t>Methods are defined the way normal functions are defined, except that they have to be assigned as the property of an object.</a:t>
            </a:r>
          </a:p>
          <a:p>
            <a:pPr marL="0" indent="0" algn="just">
              <a:buNone/>
            </a:pPr>
            <a:endParaRPr lang="en-US" dirty="0"/>
          </a:p>
          <a:p>
            <a:pPr marL="0" indent="0" algn="just">
              <a:buNone/>
            </a:pPr>
            <a:r>
              <a:rPr lang="en-US" b="1" dirty="0"/>
              <a:t>Example</a:t>
            </a:r>
          </a:p>
          <a:p>
            <a:pPr marL="0" indent="0" algn="just">
              <a:buNone/>
            </a:pPr>
            <a:endParaRPr lang="en-US" dirty="0"/>
          </a:p>
          <a:p>
            <a:pPr marL="0" indent="0" algn="just">
              <a:buNone/>
            </a:pPr>
            <a:r>
              <a:rPr lang="en-US" dirty="0"/>
              <a:t>function displayCar() {</a:t>
            </a:r>
          </a:p>
          <a:p>
            <a:pPr marL="0" indent="0" algn="just">
              <a:buNone/>
            </a:pPr>
            <a:r>
              <a:rPr lang="en-US" dirty="0"/>
              <a:t>  var result = "A Beautiful " + this.year + " " + this.make</a:t>
            </a:r>
          </a:p>
          <a:p>
            <a:pPr marL="0" indent="0" algn="just">
              <a:buNone/>
            </a:pPr>
            <a:r>
              <a:rPr lang="en-US" dirty="0"/>
              <a:t>    + " " + this.model;</a:t>
            </a:r>
          </a:p>
          <a:p>
            <a:pPr marL="0" indent="0" algn="just">
              <a:buNone/>
            </a:pPr>
            <a:r>
              <a:rPr lang="en-US" dirty="0"/>
              <a:t>  return result;</a:t>
            </a:r>
          </a:p>
          <a:p>
            <a:pPr marL="0" indent="0" algn="just">
              <a:buNone/>
            </a:pPr>
            <a:r>
              <a:rPr lang="en-US" dirty="0"/>
              <a:t>}</a:t>
            </a:r>
          </a:p>
          <a:p>
            <a:pPr marL="0" indent="0" algn="just">
              <a:buNone/>
            </a:pPr>
            <a:endParaRPr lang="en-US" dirty="0"/>
          </a:p>
          <a:p>
            <a:pPr marL="0" indent="0" algn="just">
              <a:buNone/>
            </a:pPr>
            <a:r>
              <a:rPr lang="en-US" dirty="0"/>
              <a:t>function Car(make, model, year) {</a:t>
            </a:r>
          </a:p>
          <a:p>
            <a:pPr marL="0" indent="0" algn="just">
              <a:buNone/>
            </a:pPr>
            <a:r>
              <a:rPr lang="en-US" dirty="0"/>
              <a:t>  this.make = make;</a:t>
            </a:r>
          </a:p>
          <a:p>
            <a:pPr marL="0" indent="0" algn="just">
              <a:buNone/>
            </a:pPr>
            <a:r>
              <a:rPr lang="en-US" dirty="0"/>
              <a:t>  this.model = model;</a:t>
            </a:r>
          </a:p>
          <a:p>
            <a:pPr marL="0" indent="0" algn="just">
              <a:buNone/>
            </a:pPr>
            <a:r>
              <a:rPr lang="en-US" dirty="0"/>
              <a:t>  this.year = year;</a:t>
            </a:r>
          </a:p>
          <a:p>
            <a:pPr marL="0" indent="0" algn="just">
              <a:buNone/>
            </a:pPr>
            <a:r>
              <a:rPr lang="en-US" dirty="0"/>
              <a:t> </a:t>
            </a:r>
            <a:r>
              <a:rPr lang="en-US" b="1" dirty="0"/>
              <a:t> this.displayCar = </a:t>
            </a:r>
            <a:r>
              <a:rPr lang="en-US" b="1" dirty="0" err="1"/>
              <a:t>displayCar</a:t>
            </a:r>
            <a:r>
              <a:rPr lang="en-US" b="1" dirty="0"/>
              <a:t>; // referring to the function declared above</a:t>
            </a:r>
          </a:p>
          <a:p>
            <a:pPr marL="0" indent="0" algn="just">
              <a:buNone/>
            </a:pPr>
            <a:r>
              <a:rPr lang="en-US" dirty="0"/>
              <a:t>}</a:t>
            </a:r>
          </a:p>
          <a:p>
            <a:pPr marL="0" indent="0" algn="just">
              <a:buNone/>
            </a:pPr>
            <a:endParaRPr lang="en-US" dirty="0"/>
          </a:p>
          <a:p>
            <a:pPr marL="0" indent="0" algn="just">
              <a:buNone/>
            </a:pPr>
            <a:r>
              <a:rPr lang="en-US" dirty="0" err="1"/>
              <a:t>var</a:t>
            </a:r>
            <a:r>
              <a:rPr lang="en-US" dirty="0"/>
              <a:t> car1 = new Car("Eagle", "Talon </a:t>
            </a:r>
            <a:r>
              <a:rPr lang="en-US" dirty="0" err="1"/>
              <a:t>TSi</a:t>
            </a:r>
            <a:r>
              <a:rPr lang="en-US" dirty="0"/>
              <a:t>", 1993);// </a:t>
            </a:r>
            <a:r>
              <a:rPr lang="en-US" dirty="0" err="1"/>
              <a:t>Creaing</a:t>
            </a:r>
            <a:r>
              <a:rPr lang="en-US" dirty="0"/>
              <a:t> an Object</a:t>
            </a:r>
          </a:p>
          <a:p>
            <a:pPr marL="0" indent="0" algn="just">
              <a:buNone/>
            </a:pPr>
            <a:endParaRPr lang="en-US" dirty="0"/>
          </a:p>
          <a:p>
            <a:pPr marL="0" indent="0" algn="just">
              <a:buNone/>
            </a:pPr>
            <a:r>
              <a:rPr lang="en-US" dirty="0" err="1"/>
              <a:t>var</a:t>
            </a:r>
            <a:r>
              <a:rPr lang="en-US" dirty="0"/>
              <a:t> result = car1.displayCar();// Calling the </a:t>
            </a:r>
            <a:r>
              <a:rPr lang="en-US" dirty="0" err="1"/>
              <a:t>displayCar</a:t>
            </a:r>
            <a:r>
              <a:rPr lang="en-US" dirty="0"/>
              <a:t> method for the object ‘car1’</a:t>
            </a:r>
          </a:p>
          <a:p>
            <a:pPr algn="just"/>
            <a:endParaRPr lang="en-US" dirty="0"/>
          </a:p>
          <a:p>
            <a:pPr algn="just"/>
            <a:endParaRPr lang="en-US" dirty="0"/>
          </a:p>
        </p:txBody>
      </p:sp>
    </p:spTree>
    <p:extLst>
      <p:ext uri="{BB962C8B-B14F-4D97-AF65-F5344CB8AC3E}">
        <p14:creationId xmlns:p14="http://schemas.microsoft.com/office/powerpoint/2010/main" val="3966208132"/>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Objects and their methods</a:t>
            </a:r>
          </a:p>
        </p:txBody>
      </p:sp>
      <p:sp>
        <p:nvSpPr>
          <p:cNvPr id="3" name="Content Placeholder 2"/>
          <p:cNvSpPr>
            <a:spLocks noGrp="1"/>
          </p:cNvSpPr>
          <p:nvPr>
            <p:ph sz="half" idx="1"/>
          </p:nvPr>
        </p:nvSpPr>
        <p:spPr>
          <a:xfrm>
            <a:off x="533400" y="990600"/>
            <a:ext cx="7783016" cy="5334000"/>
          </a:xfrm>
        </p:spPr>
        <p:txBody>
          <a:bodyPr/>
          <a:lstStyle/>
          <a:p>
            <a:r>
              <a:rPr lang="en-US" dirty="0"/>
              <a:t>Array </a:t>
            </a:r>
          </a:p>
          <a:p>
            <a:pPr lvl="1"/>
            <a:r>
              <a:rPr lang="en-US" dirty="0"/>
              <a:t>Property- length</a:t>
            </a:r>
          </a:p>
          <a:p>
            <a:pPr lvl="1"/>
            <a:r>
              <a:rPr lang="en-US" dirty="0"/>
              <a:t>Methods</a:t>
            </a:r>
          </a:p>
          <a:p>
            <a:pPr lvl="2"/>
            <a:r>
              <a:rPr lang="en-US" dirty="0" err="1"/>
              <a:t>concat</a:t>
            </a:r>
            <a:r>
              <a:rPr lang="en-US" dirty="0"/>
              <a:t>() - Joins two or more arrays, and returns a copy of the joined arrays</a:t>
            </a:r>
          </a:p>
          <a:p>
            <a:pPr lvl="2"/>
            <a:r>
              <a:rPr lang="en-US" dirty="0"/>
              <a:t>pop() - Removes the last element of an array, and returns that element</a:t>
            </a:r>
          </a:p>
          <a:p>
            <a:pPr lvl="2"/>
            <a:r>
              <a:rPr lang="en-US" dirty="0"/>
              <a:t>push() - Adds new elements to the end of an array, and returns the new length</a:t>
            </a:r>
          </a:p>
          <a:p>
            <a:pPr lvl="2"/>
            <a:r>
              <a:rPr lang="en-US" dirty="0"/>
              <a:t>reverse() - Reverses the order of the elements in an array</a:t>
            </a:r>
          </a:p>
          <a:p>
            <a:pPr marL="465137" lvl="2" indent="0">
              <a:buNone/>
            </a:pPr>
            <a:endParaRPr lang="en-US" dirty="0"/>
          </a:p>
          <a:p>
            <a:r>
              <a:rPr lang="en-US" dirty="0"/>
              <a:t>Date</a:t>
            </a:r>
          </a:p>
          <a:p>
            <a:pPr lvl="1"/>
            <a:r>
              <a:rPr lang="en-US" dirty="0"/>
              <a:t>Methods</a:t>
            </a:r>
          </a:p>
          <a:p>
            <a:pPr lvl="2"/>
            <a:r>
              <a:rPr lang="en-US" dirty="0" err="1"/>
              <a:t>getDate</a:t>
            </a:r>
            <a:r>
              <a:rPr lang="en-US" dirty="0"/>
              <a:t>() - Returns the day of the month (from 1-31)</a:t>
            </a:r>
          </a:p>
          <a:p>
            <a:pPr lvl="2"/>
            <a:r>
              <a:rPr lang="en-US" dirty="0" err="1"/>
              <a:t>getDay</a:t>
            </a:r>
            <a:r>
              <a:rPr lang="en-US" dirty="0"/>
              <a:t>() - Returns the day of the week (from 0-6)</a:t>
            </a:r>
          </a:p>
          <a:p>
            <a:pPr lvl="2"/>
            <a:r>
              <a:rPr lang="en-US" dirty="0" err="1"/>
              <a:t>getMonth</a:t>
            </a:r>
            <a:r>
              <a:rPr lang="en-US" dirty="0"/>
              <a:t>() - Returns the month (from 0-11)</a:t>
            </a:r>
          </a:p>
          <a:p>
            <a:pPr lvl="2"/>
            <a:r>
              <a:rPr lang="en-US" dirty="0" err="1"/>
              <a:t>getFullYear</a:t>
            </a:r>
            <a:r>
              <a:rPr lang="en-US" dirty="0"/>
              <a:t>() - Returns the year (four digits)</a:t>
            </a:r>
          </a:p>
          <a:p>
            <a:endParaRPr lang="en-US" dirty="0"/>
          </a:p>
          <a:p>
            <a:r>
              <a:rPr lang="en-US" dirty="0"/>
              <a:t>Math</a:t>
            </a:r>
          </a:p>
          <a:p>
            <a:pPr lvl="1"/>
            <a:r>
              <a:rPr lang="en-US" dirty="0"/>
              <a:t>Property</a:t>
            </a:r>
          </a:p>
          <a:p>
            <a:pPr lvl="2"/>
            <a:r>
              <a:rPr lang="en-US" dirty="0"/>
              <a:t>PI</a:t>
            </a:r>
          </a:p>
          <a:p>
            <a:pPr lvl="1"/>
            <a:r>
              <a:rPr lang="en-US" dirty="0"/>
              <a:t>Methods</a:t>
            </a:r>
          </a:p>
          <a:p>
            <a:pPr lvl="2"/>
            <a:r>
              <a:rPr lang="en-US" dirty="0"/>
              <a:t>abs(x) - Returns the absolute value of x</a:t>
            </a:r>
          </a:p>
          <a:p>
            <a:pPr lvl="2"/>
            <a:r>
              <a:rPr lang="en-US" dirty="0"/>
              <a:t>log(x) - Returns the natural logarithm (base E) of x</a:t>
            </a:r>
          </a:p>
          <a:p>
            <a:pPr lvl="2"/>
            <a:r>
              <a:rPr lang="en-US" dirty="0"/>
              <a:t>ceil(x) - Returns x, rounded upwards to the nearest integer</a:t>
            </a:r>
          </a:p>
          <a:p>
            <a:pPr lvl="2"/>
            <a:r>
              <a:rPr lang="en-US" dirty="0"/>
              <a:t>floor(x) - Returns x, rounded downwards to the nearest integer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30545493"/>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Objects and their methods</a:t>
            </a:r>
          </a:p>
        </p:txBody>
      </p:sp>
      <p:sp>
        <p:nvSpPr>
          <p:cNvPr id="3" name="Content Placeholder 2"/>
          <p:cNvSpPr>
            <a:spLocks noGrp="1"/>
          </p:cNvSpPr>
          <p:nvPr>
            <p:ph sz="half" idx="1"/>
          </p:nvPr>
        </p:nvSpPr>
        <p:spPr>
          <a:xfrm>
            <a:off x="533400" y="990600"/>
            <a:ext cx="7783016" cy="5334000"/>
          </a:xfrm>
        </p:spPr>
        <p:txBody>
          <a:bodyPr/>
          <a:lstStyle/>
          <a:p>
            <a:r>
              <a:rPr lang="en-US" dirty="0"/>
              <a:t>String</a:t>
            </a:r>
          </a:p>
          <a:p>
            <a:pPr lvl="1"/>
            <a:r>
              <a:rPr lang="en-US" dirty="0"/>
              <a:t>Methods</a:t>
            </a:r>
          </a:p>
          <a:p>
            <a:pPr lvl="2"/>
            <a:r>
              <a:rPr lang="en-US" dirty="0" err="1"/>
              <a:t>substr</a:t>
            </a:r>
            <a:r>
              <a:rPr lang="en-US" dirty="0"/>
              <a:t>()- The substr() method extracts parts of a string, beginning at the character at the specified position, and returns the specified number of characters</a:t>
            </a:r>
          </a:p>
          <a:p>
            <a:pPr marL="465137" lvl="2" indent="0">
              <a:buNone/>
            </a:pPr>
            <a:r>
              <a:rPr lang="en-US" dirty="0"/>
              <a:t>      </a:t>
            </a:r>
            <a:r>
              <a:rPr lang="en-US" i="1" dirty="0" err="1"/>
              <a:t>string</a:t>
            </a:r>
            <a:r>
              <a:rPr lang="en-US" dirty="0" err="1"/>
              <a:t>.substr</a:t>
            </a:r>
            <a:r>
              <a:rPr lang="en-US" dirty="0"/>
              <a:t>(</a:t>
            </a:r>
            <a:r>
              <a:rPr lang="en-US" i="1" dirty="0" err="1"/>
              <a:t>start</a:t>
            </a:r>
            <a:r>
              <a:rPr lang="en-US" dirty="0" err="1"/>
              <a:t>,</a:t>
            </a:r>
            <a:r>
              <a:rPr lang="en-US" i="1" dirty="0" err="1"/>
              <a:t>length</a:t>
            </a:r>
            <a:r>
              <a:rPr lang="en-US" dirty="0"/>
              <a:t>)</a:t>
            </a:r>
          </a:p>
          <a:p>
            <a:pPr marL="465137" lvl="2" indent="0">
              <a:buNone/>
            </a:pPr>
            <a:r>
              <a:rPr lang="en-US" dirty="0"/>
              <a:t>      </a:t>
            </a:r>
            <a:r>
              <a:rPr lang="en-US" dirty="0" err="1"/>
              <a:t>Eg</a:t>
            </a:r>
            <a:r>
              <a:rPr lang="en-US" dirty="0"/>
              <a:t>:</a:t>
            </a:r>
          </a:p>
          <a:p>
            <a:pPr marL="465137" lvl="2" indent="0">
              <a:buNone/>
            </a:pPr>
            <a:r>
              <a:rPr lang="en-US" dirty="0"/>
              <a:t>      var str="Hello world!";</a:t>
            </a:r>
            <a:br>
              <a:rPr lang="en-US" dirty="0"/>
            </a:br>
            <a:r>
              <a:rPr lang="en-US" dirty="0"/>
              <a:t>      </a:t>
            </a:r>
            <a:r>
              <a:rPr lang="en-US" dirty="0" err="1"/>
              <a:t>var</a:t>
            </a:r>
            <a:r>
              <a:rPr lang="en-US" dirty="0"/>
              <a:t> n=</a:t>
            </a:r>
            <a:r>
              <a:rPr lang="en-US" dirty="0" err="1"/>
              <a:t>str.substr</a:t>
            </a:r>
            <a:r>
              <a:rPr lang="en-US" dirty="0"/>
              <a:t>(2,3);// Alerts “</a:t>
            </a:r>
            <a:r>
              <a:rPr lang="en-US" dirty="0" err="1"/>
              <a:t>llo</a:t>
            </a:r>
            <a:r>
              <a:rPr lang="en-US" dirty="0"/>
              <a:t>”</a:t>
            </a:r>
          </a:p>
          <a:p>
            <a:pPr lvl="2"/>
            <a:r>
              <a:rPr lang="en-US" dirty="0"/>
              <a:t>substring(from, to)- The substring() method extracts the characters from a string, between two specified indices, and returns the new sub string.</a:t>
            </a:r>
          </a:p>
          <a:p>
            <a:pPr marL="465137" lvl="2" indent="0">
              <a:buNone/>
            </a:pPr>
            <a:r>
              <a:rPr lang="en-US" dirty="0"/>
              <a:t>       </a:t>
            </a:r>
            <a:r>
              <a:rPr lang="en-US" i="1" dirty="0"/>
              <a:t>string</a:t>
            </a:r>
            <a:r>
              <a:rPr lang="en-US" dirty="0"/>
              <a:t>.substring(from, to)</a:t>
            </a:r>
          </a:p>
          <a:p>
            <a:pPr marL="465137" lvl="2" indent="0">
              <a:buNone/>
            </a:pPr>
            <a:r>
              <a:rPr lang="en-US" dirty="0"/>
              <a:t>       </a:t>
            </a:r>
            <a:r>
              <a:rPr lang="en-US" dirty="0" err="1"/>
              <a:t>Eg</a:t>
            </a:r>
            <a:r>
              <a:rPr lang="en-US" dirty="0"/>
              <a:t>:</a:t>
            </a:r>
          </a:p>
          <a:p>
            <a:pPr marL="465137" lvl="2" indent="0">
              <a:buNone/>
            </a:pPr>
            <a:r>
              <a:rPr lang="en-US" dirty="0"/>
              <a:t>       var str="Hello world!";</a:t>
            </a:r>
          </a:p>
          <a:p>
            <a:pPr marL="465137" lvl="2" indent="0">
              <a:buNone/>
            </a:pPr>
            <a:r>
              <a:rPr lang="en-US" dirty="0"/>
              <a:t>       alert(</a:t>
            </a:r>
            <a:r>
              <a:rPr lang="en-US" dirty="0" err="1"/>
              <a:t>str.substring</a:t>
            </a:r>
            <a:r>
              <a:rPr lang="en-US" dirty="0"/>
              <a:t>(3,7));//Alerts “lo w”</a:t>
            </a:r>
          </a:p>
          <a:p>
            <a:pPr lvl="2"/>
            <a:r>
              <a:rPr lang="en-US" dirty="0" err="1"/>
              <a:t>toUpperCase</a:t>
            </a:r>
            <a:r>
              <a:rPr lang="en-US" dirty="0"/>
              <a:t>() - Converts a string to uppercase letters</a:t>
            </a:r>
          </a:p>
          <a:p>
            <a:pPr lvl="2"/>
            <a:endParaRPr lang="en-US" dirty="0"/>
          </a:p>
          <a:p>
            <a:endParaRPr lang="en-US" dirty="0"/>
          </a:p>
          <a:p>
            <a:r>
              <a:rPr lang="en-US" dirty="0"/>
              <a:t>Number</a:t>
            </a:r>
          </a:p>
          <a:p>
            <a:pPr lvl="1"/>
            <a:r>
              <a:rPr lang="en-US" dirty="0"/>
              <a:t>Methods</a:t>
            </a:r>
          </a:p>
          <a:p>
            <a:pPr lvl="2"/>
            <a:r>
              <a:rPr lang="en-US" dirty="0" err="1"/>
              <a:t>toString</a:t>
            </a:r>
            <a:r>
              <a:rPr lang="en-US" dirty="0"/>
              <a:t>()</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JavaScript Object Notation (JSON)</a:t>
            </a:r>
            <a:endParaRPr lang="en-US" dirty="0"/>
          </a:p>
        </p:txBody>
      </p:sp>
      <p:sp>
        <p:nvSpPr>
          <p:cNvPr id="3" name="Content Placeholder 2"/>
          <p:cNvSpPr>
            <a:spLocks noGrp="1"/>
          </p:cNvSpPr>
          <p:nvPr>
            <p:ph sz="half" idx="1"/>
          </p:nvPr>
        </p:nvSpPr>
        <p:spPr>
          <a:xfrm>
            <a:off x="533400" y="990600"/>
            <a:ext cx="7783016" cy="5438796"/>
          </a:xfrm>
        </p:spPr>
        <p:txBody>
          <a:bodyPr>
            <a:normAutofit fontScale="92500"/>
          </a:bodyPr>
          <a:lstStyle/>
          <a:p>
            <a:pPr algn="just"/>
            <a:r>
              <a:t>It </a:t>
            </a:r>
            <a:r>
              <a:rPr lang="en-IN" dirty="0"/>
              <a:t>is a text-based open standard designed for human-readable data interchange.</a:t>
            </a:r>
          </a:p>
          <a:p>
            <a:pPr algn="just"/>
            <a:endParaRPr lang="en-IN" dirty="0"/>
          </a:p>
          <a:p>
            <a:pPr algn="just"/>
            <a:r>
              <a:rPr lang="en-IN" dirty="0"/>
              <a:t> It is derived from the JavaScript scripting language for representing simple data structures and associative arrays, called objects.</a:t>
            </a:r>
          </a:p>
          <a:p>
            <a:pPr algn="just">
              <a:buNone/>
            </a:pPr>
            <a:r>
              <a:rPr lang="en-IN" dirty="0"/>
              <a:t> </a:t>
            </a:r>
          </a:p>
          <a:p>
            <a:pPr algn="just"/>
            <a:r>
              <a:rPr lang="en-IN" dirty="0"/>
              <a:t>Despite its relationship to JavaScript, it is language-independent, with parsers available for many languages.</a:t>
            </a:r>
          </a:p>
          <a:p>
            <a:pPr algn="just"/>
            <a:endParaRPr/>
          </a:p>
          <a:p>
            <a:pPr algn="just"/>
            <a:r>
              <a:rPr lang="en-IN" dirty="0"/>
              <a:t>The official Internet media type for JSON </a:t>
            </a:r>
            <a:r>
              <a:rPr lang="en-IN" dirty="0" err="1"/>
              <a:t>isapplication</a:t>
            </a:r>
            <a:r>
              <a:rPr lang="en-IN" dirty="0"/>
              <a:t>/</a:t>
            </a:r>
            <a:r>
              <a:rPr lang="en-IN" dirty="0" err="1"/>
              <a:t>json</a:t>
            </a:r>
            <a:r>
              <a:rPr lang="en-IN" dirty="0"/>
              <a:t>. The JSON filename extension is .</a:t>
            </a:r>
            <a:r>
              <a:rPr lang="en-IN" dirty="0" err="1"/>
              <a:t>json</a:t>
            </a:r>
            <a:r>
              <a:rPr lang="en-IN" dirty="0"/>
              <a:t>.</a:t>
            </a:r>
            <a:endParaRPr lang="en-US" dirty="0"/>
          </a:p>
          <a:p>
            <a:pPr algn="just"/>
            <a:endParaRPr lang="en-US" dirty="0"/>
          </a:p>
          <a:p>
            <a:pPr algn="just"/>
            <a:r>
              <a:rPr lang="en-IN" dirty="0"/>
              <a:t>The JSON format is often used for serializing and transmitting structured data over a network connection. It is used primarily to transmit data between a server and web application, serving as an alternative to XML</a:t>
            </a:r>
          </a:p>
          <a:p>
            <a:pPr algn="just"/>
            <a:endParaRPr/>
          </a:p>
          <a:p>
            <a:pPr algn="just"/>
            <a:r>
              <a:rPr lang="en-IN" dirty="0"/>
              <a:t>JSON's basic types are:</a:t>
            </a:r>
          </a:p>
          <a:p>
            <a:pPr lvl="1" algn="just"/>
            <a:r>
              <a:rPr lang="en-IN" dirty="0"/>
              <a:t>Number (double precision floating-point format in JavaScript, generally depends on implementation)</a:t>
            </a:r>
          </a:p>
          <a:p>
            <a:pPr lvl="1" algn="just"/>
            <a:r>
              <a:rPr lang="en-IN" dirty="0"/>
              <a:t>String (double-quoted Unicode, with backslash escaping)</a:t>
            </a:r>
          </a:p>
          <a:p>
            <a:pPr lvl="1" algn="just"/>
            <a:r>
              <a:rPr lang="en-IN" dirty="0"/>
              <a:t>Boolean (true or false)</a:t>
            </a:r>
          </a:p>
          <a:p>
            <a:pPr lvl="1" algn="just"/>
            <a:r>
              <a:rPr lang="en-IN" dirty="0"/>
              <a:t>Array (an ordered sequence of values, comma-separated and enclosed in square brackets; the values do not need to be of the same type)</a:t>
            </a:r>
          </a:p>
          <a:p>
            <a:pPr lvl="1" algn="just"/>
            <a:r>
              <a:rPr lang="en-IN" dirty="0"/>
              <a:t>Object (an unordered collection of </a:t>
            </a:r>
            <a:r>
              <a:rPr lang="en-IN" dirty="0" err="1"/>
              <a:t>key:value</a:t>
            </a:r>
            <a:r>
              <a:rPr lang="en-IN" dirty="0"/>
              <a:t> pairs with the ':' character separating the key and the value, comma-separated and enclosed in curly braces; the keys must be strings and should be distinct from each other)</a:t>
            </a:r>
          </a:p>
          <a:p>
            <a:pPr lvl="1" algn="just"/>
            <a:r>
              <a:rPr lang="en-IN" dirty="0"/>
              <a:t>null (empty)</a:t>
            </a:r>
          </a:p>
          <a:p>
            <a:pPr algn="just"/>
            <a:endParaRPr lang="en-US" dirty="0"/>
          </a:p>
          <a:p>
            <a:pPr algn="just"/>
            <a:endParaRPr lang="en-US" dirty="0"/>
          </a:p>
        </p:txBody>
      </p:sp>
    </p:spTree>
    <p:extLst>
      <p:ext uri="{BB962C8B-B14F-4D97-AF65-F5344CB8AC3E}">
        <p14:creationId xmlns:p14="http://schemas.microsoft.com/office/powerpoint/2010/main" val="164925186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1"/>
          </p:nvPr>
        </p:nvSpPr>
        <p:spPr>
          <a:xfrm>
            <a:off x="533400" y="990600"/>
            <a:ext cx="7783016" cy="5334000"/>
          </a:xfrm>
        </p:spPr>
        <p:txBody>
          <a:bodyPr>
            <a:normAutofit fontScale="92500"/>
          </a:bodyPr>
          <a:lstStyle/>
          <a:p>
            <a:pPr algn="just"/>
            <a:r>
              <a:rPr lang="en-US" dirty="0"/>
              <a:t>There are three languages of the Web</a:t>
            </a:r>
          </a:p>
          <a:p>
            <a:pPr lvl="1" algn="just"/>
            <a:r>
              <a:rPr lang="en-US" dirty="0"/>
              <a:t>HTML</a:t>
            </a:r>
          </a:p>
          <a:p>
            <a:pPr lvl="1" algn="just"/>
            <a:r>
              <a:rPr lang="en-US" dirty="0"/>
              <a:t>CSS</a:t>
            </a:r>
          </a:p>
          <a:p>
            <a:pPr lvl="1" algn="just"/>
            <a:r>
              <a:rPr lang="en-US" dirty="0"/>
              <a:t>JavaScript</a:t>
            </a:r>
          </a:p>
          <a:p>
            <a:pPr algn="just"/>
            <a:endParaRPr lang="en-US" dirty="0"/>
          </a:p>
          <a:p>
            <a:pPr algn="just"/>
            <a:r>
              <a:rPr lang="en-US" dirty="0"/>
              <a:t>JavaScript is a programming language that is used to add behavior and interactivity to the web pages.</a:t>
            </a:r>
          </a:p>
          <a:p>
            <a:pPr algn="just"/>
            <a:endParaRPr lang="en-US" dirty="0"/>
          </a:p>
          <a:p>
            <a:pPr algn="just"/>
            <a:r>
              <a:rPr lang="en-US" dirty="0">
                <a:solidFill>
                  <a:schemeClr val="accent2"/>
                </a:solidFill>
              </a:rPr>
              <a:t>Its syntax was influenced by the language C. </a:t>
            </a:r>
          </a:p>
          <a:p>
            <a:pPr algn="just"/>
            <a:endParaRPr lang="en-US" dirty="0">
              <a:solidFill>
                <a:schemeClr val="accent2"/>
              </a:solidFill>
            </a:endParaRPr>
          </a:p>
          <a:p>
            <a:pPr algn="just"/>
            <a:r>
              <a:rPr lang="en-US" dirty="0">
                <a:solidFill>
                  <a:schemeClr val="accent2"/>
                </a:solidFill>
              </a:rPr>
              <a:t>JavaScript copies many names and naming conventions from Java, but the two languages are otherwise unrelated and have very different semantics.</a:t>
            </a:r>
            <a:endParaRPr lang="en-US" dirty="0"/>
          </a:p>
          <a:p>
            <a:pPr algn="just"/>
            <a:endParaRPr lang="en-US" dirty="0"/>
          </a:p>
          <a:p>
            <a:pPr algn="just"/>
            <a:r>
              <a:rPr lang="en-US" dirty="0"/>
              <a:t>It is an interpreted language.</a:t>
            </a:r>
          </a:p>
          <a:p>
            <a:pPr algn="just"/>
            <a:endParaRPr lang="en-US" dirty="0"/>
          </a:p>
          <a:p>
            <a:pPr algn="just"/>
            <a:r>
              <a:rPr lang="en-US" dirty="0"/>
              <a:t>A JavaScript engine (also known as </a:t>
            </a:r>
            <a:r>
              <a:rPr lang="en-US" i="1" dirty="0"/>
              <a:t>JavaScript interpreter</a:t>
            </a:r>
            <a:r>
              <a:rPr lang="en-US" dirty="0"/>
              <a:t> or </a:t>
            </a:r>
            <a:r>
              <a:rPr lang="en-US" i="1" dirty="0"/>
              <a:t>JavaScript implementation</a:t>
            </a:r>
            <a:r>
              <a:rPr lang="en-US" dirty="0"/>
              <a:t>) is an interpreter that interprets JavaScript source code and executes the script accordingly. </a:t>
            </a:r>
          </a:p>
          <a:p>
            <a:pPr algn="just"/>
            <a:endParaRPr lang="en-US" dirty="0">
              <a:solidFill>
                <a:schemeClr val="accent2"/>
              </a:solidFill>
            </a:endParaRPr>
          </a:p>
          <a:p>
            <a:pPr algn="just"/>
            <a:r>
              <a:rPr lang="en-US" dirty="0"/>
              <a:t>JavaScript code can run locally in a user's browser (rather than on a remote server), enabling the browser to respond quickly to user actions, making an application more responsive.</a:t>
            </a:r>
            <a:endParaRPr lang="en-US" dirty="0">
              <a:solidFill>
                <a:schemeClr val="accent2"/>
              </a:solidFill>
            </a:endParaRPr>
          </a:p>
          <a:p>
            <a:pPr algn="just"/>
            <a:endParaRPr lang="en-US" dirty="0">
              <a:solidFill>
                <a:schemeClr val="accent2"/>
              </a:solidFill>
            </a:endParaRPr>
          </a:p>
          <a:p>
            <a:pPr algn="just"/>
            <a:r>
              <a:rPr lang="en-US" dirty="0"/>
              <a:t>Furthermore, JavaScript code can detect user actions which HTML alone cannot, such as individual keystrokes.</a:t>
            </a:r>
            <a:endParaRPr lang="en-US" dirty="0">
              <a:solidFill>
                <a:schemeClr val="accent2"/>
              </a:solidFill>
            </a:endParaRPr>
          </a:p>
          <a:p>
            <a:pPr algn="just"/>
            <a:endParaRPr lang="en-US" dirty="0">
              <a:solidFill>
                <a:schemeClr val="accent2"/>
              </a:solidFill>
            </a:endParaRPr>
          </a:p>
          <a:p>
            <a:pPr algn="just"/>
            <a:endParaRPr lang="en-US" dirty="0">
              <a:solidFill>
                <a:schemeClr val="accent2"/>
              </a:solidFill>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061816317"/>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JSON</a:t>
            </a:r>
            <a:endParaRPr lang="en-US" dirty="0"/>
          </a:p>
        </p:txBody>
      </p:sp>
      <p:sp>
        <p:nvSpPr>
          <p:cNvPr id="3" name="Content Placeholder 2"/>
          <p:cNvSpPr>
            <a:spLocks noGrp="1"/>
          </p:cNvSpPr>
          <p:nvPr>
            <p:ph sz="half" idx="1"/>
          </p:nvPr>
        </p:nvSpPr>
        <p:spPr>
          <a:xfrm>
            <a:off x="533400" y="990600"/>
            <a:ext cx="7783016" cy="5334000"/>
          </a:xfrm>
        </p:spPr>
        <p:txBody>
          <a:bodyPr/>
          <a:lstStyle/>
          <a:p>
            <a:endParaRPr lang="en-US" dirty="0"/>
          </a:p>
          <a:p>
            <a:pPr>
              <a:buNone/>
            </a:pPr>
            <a:r>
              <a:rPr lang="en-IN" dirty="0"/>
              <a:t>{ 	</a:t>
            </a:r>
          </a:p>
          <a:p>
            <a:pPr>
              <a:buNone/>
            </a:pPr>
            <a:r>
              <a:rPr lang="en-IN" dirty="0"/>
              <a:t>	"</a:t>
            </a:r>
            <a:r>
              <a:rPr lang="en-IN" dirty="0" err="1"/>
              <a:t>firstName</a:t>
            </a:r>
            <a:r>
              <a:rPr lang="en-IN" dirty="0"/>
              <a:t>": "John",</a:t>
            </a:r>
          </a:p>
          <a:p>
            <a:pPr>
              <a:buNone/>
            </a:pPr>
            <a:r>
              <a:rPr lang="en-IN" dirty="0"/>
              <a:t> 	"</a:t>
            </a:r>
            <a:r>
              <a:rPr lang="en-IN" dirty="0" err="1"/>
              <a:t>lastName</a:t>
            </a:r>
            <a:r>
              <a:rPr lang="en-IN" dirty="0"/>
              <a:t>": "Smith", </a:t>
            </a:r>
          </a:p>
          <a:p>
            <a:pPr>
              <a:buNone/>
            </a:pPr>
            <a:r>
              <a:rPr lang="en-IN" dirty="0"/>
              <a:t>	"age": 25, </a:t>
            </a:r>
          </a:p>
          <a:p>
            <a:pPr>
              <a:buNone/>
            </a:pPr>
            <a:r>
              <a:rPr lang="en-IN" dirty="0"/>
              <a:t>	"address": { </a:t>
            </a:r>
          </a:p>
          <a:p>
            <a:pPr>
              <a:buNone/>
            </a:pPr>
            <a:r>
              <a:rPr lang="en-IN" dirty="0"/>
              <a:t>		"</a:t>
            </a:r>
            <a:r>
              <a:rPr lang="en-IN" dirty="0" err="1"/>
              <a:t>streetAddress</a:t>
            </a:r>
            <a:r>
              <a:rPr lang="en-IN" dirty="0"/>
              <a:t>": "21 2nd Street", </a:t>
            </a:r>
          </a:p>
          <a:p>
            <a:pPr>
              <a:buNone/>
            </a:pPr>
            <a:r>
              <a:rPr lang="en-IN" dirty="0"/>
              <a:t>		"city": "New York", </a:t>
            </a:r>
          </a:p>
          <a:p>
            <a:pPr>
              <a:buNone/>
            </a:pPr>
            <a:r>
              <a:rPr lang="en-IN" dirty="0"/>
              <a:t>		"state": "NY", </a:t>
            </a:r>
          </a:p>
          <a:p>
            <a:pPr>
              <a:buNone/>
            </a:pPr>
            <a:r>
              <a:rPr lang="en-IN" dirty="0"/>
              <a:t>		"</a:t>
            </a:r>
            <a:r>
              <a:rPr lang="en-IN" dirty="0" err="1"/>
              <a:t>postalCode</a:t>
            </a:r>
            <a:r>
              <a:rPr lang="en-IN" dirty="0"/>
              <a:t>": 10021 }, </a:t>
            </a:r>
          </a:p>
          <a:p>
            <a:pPr>
              <a:buNone/>
            </a:pPr>
            <a:r>
              <a:rPr lang="en-IN" dirty="0"/>
              <a:t>	"</a:t>
            </a:r>
            <a:r>
              <a:rPr lang="en-IN" dirty="0" err="1"/>
              <a:t>phoneNumbers</a:t>
            </a:r>
            <a:r>
              <a:rPr lang="en-IN" dirty="0"/>
              <a:t>": [ { </a:t>
            </a:r>
          </a:p>
          <a:p>
            <a:pPr>
              <a:buNone/>
            </a:pPr>
            <a:r>
              <a:rPr lang="en-IN" dirty="0"/>
              <a:t>		"type": "home", </a:t>
            </a:r>
          </a:p>
          <a:p>
            <a:pPr>
              <a:buNone/>
            </a:pPr>
            <a:r>
              <a:rPr lang="en-IN" dirty="0"/>
              <a:t>		"number": "212 555-1234" </a:t>
            </a:r>
          </a:p>
          <a:p>
            <a:pPr>
              <a:buNone/>
            </a:pPr>
            <a:r>
              <a:rPr lang="en-IN" dirty="0"/>
              <a:t>		}, </a:t>
            </a:r>
          </a:p>
          <a:p>
            <a:pPr>
              <a:buNone/>
            </a:pPr>
            <a:r>
              <a:rPr lang="en-IN" dirty="0"/>
              <a:t>		{ "type": "fax",</a:t>
            </a:r>
          </a:p>
          <a:p>
            <a:pPr>
              <a:buNone/>
            </a:pPr>
            <a:r>
              <a:rPr lang="en-IN" dirty="0"/>
              <a:t>		 "number": "646 555-4567" </a:t>
            </a:r>
          </a:p>
          <a:p>
            <a:pPr>
              <a:buNone/>
            </a:pPr>
            <a:r>
              <a:rPr lang="en-IN" dirty="0"/>
              <a:t>		} ] </a:t>
            </a:r>
          </a:p>
          <a:p>
            <a:pPr>
              <a:buNone/>
            </a:pPr>
            <a:r>
              <a:rPr lang="en-IN" dirty="0"/>
              <a:t>}</a:t>
            </a:r>
            <a:endParaRPr lang="en-US" dirty="0"/>
          </a:p>
          <a:p>
            <a:endParaRPr lang="en-US" dirty="0"/>
          </a:p>
          <a:p>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Events And Event Listeners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13088760"/>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Event Listeners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JavaScript is meant to add inter</a:t>
            </a:r>
            <a:r>
              <a:rPr lang="en-US" i="1" dirty="0"/>
              <a:t>activity</a:t>
            </a:r>
            <a:r>
              <a:rPr lang="en-US" dirty="0"/>
              <a:t> to your pages: the user does something and the page reacts to it.</a:t>
            </a:r>
          </a:p>
          <a:p>
            <a:pPr algn="just"/>
            <a:endParaRPr lang="en-US" dirty="0"/>
          </a:p>
          <a:p>
            <a:pPr algn="just"/>
            <a:r>
              <a:rPr lang="en-US" dirty="0"/>
              <a:t>When the user does something an </a:t>
            </a:r>
            <a:r>
              <a:rPr lang="en-US" i="1" dirty="0"/>
              <a:t>event</a:t>
            </a:r>
            <a:r>
              <a:rPr lang="en-US" dirty="0"/>
              <a:t> takes place which triggers some change.</a:t>
            </a:r>
          </a:p>
          <a:p>
            <a:pPr algn="just"/>
            <a:endParaRPr lang="en-US" dirty="0"/>
          </a:p>
          <a:p>
            <a:pPr algn="just"/>
            <a:r>
              <a:rPr lang="en-US" dirty="0"/>
              <a:t>There are also some events that aren’t directly caused by the user: the load event that fires when a page has been loaded, for instance.</a:t>
            </a:r>
          </a:p>
          <a:p>
            <a:pPr marL="0" indent="0" algn="just">
              <a:buNone/>
            </a:pPr>
            <a:endParaRPr lang="en-US" dirty="0"/>
          </a:p>
          <a:p>
            <a:pPr algn="just"/>
            <a:r>
              <a:rPr lang="en-US" dirty="0"/>
              <a:t>JavaScript can detect some of these events.</a:t>
            </a:r>
          </a:p>
          <a:p>
            <a:pPr algn="just"/>
            <a:endParaRPr lang="en-US" dirty="0"/>
          </a:p>
          <a:p>
            <a:pPr algn="just"/>
            <a:r>
              <a:rPr lang="en-US" dirty="0"/>
              <a:t>It is possible to attach an </a:t>
            </a:r>
            <a:r>
              <a:rPr lang="en-US" i="1" dirty="0"/>
              <a:t>event handler</a:t>
            </a:r>
            <a:r>
              <a:rPr lang="en-US" dirty="0"/>
              <a:t> to certain HTML elements.</a:t>
            </a:r>
          </a:p>
          <a:p>
            <a:pPr algn="just"/>
            <a:endParaRPr lang="en-US" dirty="0"/>
          </a:p>
          <a:p>
            <a:pPr algn="just"/>
            <a:r>
              <a:rPr lang="en-US" dirty="0"/>
              <a:t>The event handler waits until a certain event, for instance a click on a link, takes place. When it happens it </a:t>
            </a:r>
            <a:r>
              <a:rPr lang="en-US" i="1" dirty="0"/>
              <a:t>handles</a:t>
            </a:r>
            <a:r>
              <a:rPr lang="en-US" dirty="0"/>
              <a:t> the event by executing some JavaScript you have defined.</a:t>
            </a:r>
          </a:p>
          <a:p>
            <a:pPr algn="just"/>
            <a:endParaRPr lang="en-US" dirty="0"/>
          </a:p>
          <a:p>
            <a:pPr algn="just"/>
            <a:endParaRPr lang="en-US" dirty="0"/>
          </a:p>
          <a:p>
            <a:endParaRPr lang="en-US" dirty="0"/>
          </a:p>
          <a:p>
            <a:endParaRPr lang="en-US" dirty="0"/>
          </a:p>
          <a:p>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Mouse Events</a:t>
            </a:r>
          </a:p>
          <a:p>
            <a:pPr lvl="1" algn="just"/>
            <a:r>
              <a:rPr lang="en-US" dirty="0" err="1"/>
              <a:t>onclick</a:t>
            </a:r>
            <a:r>
              <a:rPr lang="en-US" dirty="0"/>
              <a:t> - The event occurs when the user clicks on an element.</a:t>
            </a:r>
          </a:p>
          <a:p>
            <a:pPr lvl="1" algn="just"/>
            <a:r>
              <a:rPr lang="en-US" dirty="0" err="1"/>
              <a:t>ondbclick</a:t>
            </a:r>
            <a:r>
              <a:rPr lang="en-US" dirty="0"/>
              <a:t> - The event occurs when the user double-clicks on an element.</a:t>
            </a:r>
          </a:p>
          <a:p>
            <a:pPr lvl="1" algn="just"/>
            <a:r>
              <a:rPr lang="en-US" dirty="0" err="1"/>
              <a:t>onmouseover</a:t>
            </a:r>
            <a:r>
              <a:rPr lang="en-US" dirty="0"/>
              <a:t> - The event occurs when the pointer is moved onto an element.</a:t>
            </a:r>
          </a:p>
          <a:p>
            <a:pPr lvl="1" algn="just"/>
            <a:r>
              <a:rPr lang="en-US" dirty="0" err="1"/>
              <a:t>onmouseout</a:t>
            </a:r>
            <a:r>
              <a:rPr lang="en-US" dirty="0"/>
              <a:t> - The event occurs when a user moves the mouse pointer out of an element.</a:t>
            </a:r>
          </a:p>
          <a:p>
            <a:pPr lvl="2" algn="just"/>
            <a:endParaRPr lang="en-US" dirty="0"/>
          </a:p>
          <a:p>
            <a:pPr algn="just"/>
            <a:r>
              <a:rPr lang="en-US" dirty="0"/>
              <a:t>Keyboard Events</a:t>
            </a:r>
          </a:p>
          <a:p>
            <a:pPr lvl="1" algn="just"/>
            <a:r>
              <a:rPr lang="en-US" dirty="0" err="1"/>
              <a:t>onkeypress</a:t>
            </a:r>
            <a:r>
              <a:rPr lang="en-US" dirty="0"/>
              <a:t> - The event occurs when the user presses a key.</a:t>
            </a:r>
          </a:p>
          <a:p>
            <a:pPr lvl="1" algn="just"/>
            <a:r>
              <a:rPr lang="en-US" dirty="0" err="1"/>
              <a:t>onkeyup</a:t>
            </a:r>
            <a:r>
              <a:rPr lang="en-US" dirty="0"/>
              <a:t> - The event occurs when the user releases a key.</a:t>
            </a:r>
          </a:p>
          <a:p>
            <a:pPr lvl="1" algn="just"/>
            <a:r>
              <a:rPr lang="en-US" dirty="0" err="1"/>
              <a:t>onkeydown</a:t>
            </a:r>
            <a:r>
              <a:rPr lang="en-US" dirty="0"/>
              <a:t> - The event occurs when the user is pressing a key.</a:t>
            </a:r>
          </a:p>
          <a:p>
            <a:pPr lvl="2" algn="just"/>
            <a:endParaRPr lang="en-US" dirty="0"/>
          </a:p>
          <a:p>
            <a:pPr algn="just"/>
            <a:r>
              <a:rPr lang="en-US" dirty="0"/>
              <a:t>Object/Frame Events</a:t>
            </a:r>
          </a:p>
          <a:p>
            <a:pPr lvl="1" algn="just"/>
            <a:r>
              <a:rPr lang="en-US" dirty="0" err="1"/>
              <a:t>onload</a:t>
            </a:r>
            <a:r>
              <a:rPr lang="en-US" dirty="0"/>
              <a:t> - The event occurs when a document, frameset, or &lt;object&gt; has been loaded</a:t>
            </a:r>
          </a:p>
          <a:p>
            <a:pPr lvl="1" algn="just"/>
            <a:r>
              <a:rPr lang="en-US" dirty="0" err="1"/>
              <a:t>onresize</a:t>
            </a:r>
            <a:r>
              <a:rPr lang="en-US" dirty="0"/>
              <a:t> - The event occurs when a document view is resized.</a:t>
            </a:r>
          </a:p>
          <a:p>
            <a:pPr lvl="1" algn="just"/>
            <a:endParaRPr lang="en-US" dirty="0"/>
          </a:p>
          <a:p>
            <a:pPr algn="just"/>
            <a:r>
              <a:rPr lang="en-US" dirty="0"/>
              <a:t>Form Events</a:t>
            </a:r>
          </a:p>
          <a:p>
            <a:pPr lvl="1" algn="just"/>
            <a:r>
              <a:rPr lang="en-US" dirty="0" err="1"/>
              <a:t>onfocus</a:t>
            </a:r>
            <a:r>
              <a:rPr lang="en-US" dirty="0"/>
              <a:t> - The event occurs when an element gets focus (for &lt;label&gt;, &lt;input&gt;, &lt;select&gt;, textarea&gt;, and &lt;button&gt;)</a:t>
            </a:r>
          </a:p>
          <a:p>
            <a:pPr lvl="1" algn="just"/>
            <a:r>
              <a:rPr lang="en-US" dirty="0" err="1"/>
              <a:t>onblur</a:t>
            </a:r>
            <a:r>
              <a:rPr lang="en-US" dirty="0"/>
              <a:t> - The event occurs when a form element loses focus.</a:t>
            </a:r>
          </a:p>
          <a:p>
            <a:pPr lvl="1" algn="just"/>
            <a:r>
              <a:rPr lang="en-US" dirty="0" err="1"/>
              <a:t>onsubmit</a:t>
            </a:r>
            <a:r>
              <a:rPr lang="en-US" dirty="0"/>
              <a:t> - The event occurs when a form is submitted.</a:t>
            </a:r>
          </a:p>
          <a:p>
            <a:pPr lvl="1" algn="just"/>
            <a:r>
              <a:rPr lang="en-US" dirty="0" err="1"/>
              <a:t>onchange</a:t>
            </a:r>
            <a:r>
              <a:rPr lang="en-US" dirty="0"/>
              <a:t> - The event occurs when the content of a form element, the selection, or the checked state have changed (for &lt;input&gt;, &lt;select&gt;, and &lt;textarea&gt;)</a:t>
            </a:r>
          </a:p>
          <a:p>
            <a:pPr lvl="1" algn="just"/>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847851"/>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Event Handlers, the INLINE way.</a:t>
            </a:r>
          </a:p>
        </p:txBody>
      </p:sp>
      <p:sp>
        <p:nvSpPr>
          <p:cNvPr id="3" name="Content Placeholder 2"/>
          <p:cNvSpPr>
            <a:spLocks noGrp="1"/>
          </p:cNvSpPr>
          <p:nvPr>
            <p:ph sz="half" idx="1"/>
          </p:nvPr>
        </p:nvSpPr>
        <p:spPr>
          <a:xfrm>
            <a:off x="533400" y="990600"/>
            <a:ext cx="7783016" cy="5334000"/>
          </a:xfrm>
        </p:spPr>
        <p:txBody>
          <a:bodyPr/>
          <a:lstStyle/>
          <a:p>
            <a:pPr algn="just"/>
            <a:r>
              <a:rPr lang="en-US" dirty="0"/>
              <a:t>In the </a:t>
            </a:r>
            <a:r>
              <a:rPr lang="en-US" i="1" dirty="0"/>
              <a:t>inline event registration model</a:t>
            </a:r>
            <a:r>
              <a:rPr lang="en-US" dirty="0"/>
              <a:t>, event handlers are added as attributes to the HTML elements they were working on, like:</a:t>
            </a:r>
          </a:p>
          <a:p>
            <a:pPr marL="0" indent="0" algn="just">
              <a:buNone/>
            </a:pPr>
            <a:r>
              <a:rPr lang="en-US" b="1" dirty="0"/>
              <a:t>     &lt;a </a:t>
            </a:r>
            <a:r>
              <a:rPr lang="en-US" b="1" dirty="0" err="1"/>
              <a:t>href</a:t>
            </a:r>
            <a:r>
              <a:rPr lang="en-US" b="1" dirty="0"/>
              <a:t>="somewhere.html" </a:t>
            </a:r>
            <a:r>
              <a:rPr lang="en-US" b="1" dirty="0" err="1"/>
              <a:t>onclick</a:t>
            </a:r>
            <a:r>
              <a:rPr lang="en-US" b="1" dirty="0"/>
              <a:t>="alert('I\'ve been clicked!')"&gt;</a:t>
            </a:r>
          </a:p>
          <a:p>
            <a:pPr marL="0" indent="0" algn="just">
              <a:buNone/>
            </a:pPr>
            <a:endParaRPr lang="en-US" dirty="0"/>
          </a:p>
          <a:p>
            <a:pPr algn="just"/>
            <a:r>
              <a:rPr lang="en-US" dirty="0"/>
              <a:t>We can also execute a function while defining the </a:t>
            </a:r>
            <a:r>
              <a:rPr lang="en-US" dirty="0" err="1"/>
              <a:t>onclick</a:t>
            </a:r>
            <a:r>
              <a:rPr lang="en-US" dirty="0"/>
              <a:t> event, like.</a:t>
            </a:r>
          </a:p>
          <a:p>
            <a:pPr marL="0" indent="0" algn="just">
              <a:buNone/>
            </a:pPr>
            <a:r>
              <a:rPr lang="en-US" b="1" dirty="0"/>
              <a:t>     &lt;a </a:t>
            </a:r>
            <a:r>
              <a:rPr lang="en-US" b="1" dirty="0" err="1"/>
              <a:t>href</a:t>
            </a:r>
            <a:r>
              <a:rPr lang="en-US" b="1" dirty="0"/>
              <a:t>="somewhere.html" </a:t>
            </a:r>
            <a:r>
              <a:rPr lang="en-US" b="1" dirty="0" err="1"/>
              <a:t>onclick</a:t>
            </a:r>
            <a:r>
              <a:rPr lang="en-US" b="1" dirty="0"/>
              <a:t>="</a:t>
            </a:r>
            <a:r>
              <a:rPr lang="en-US" b="1" dirty="0" err="1"/>
              <a:t>doSomething</a:t>
            </a:r>
            <a:r>
              <a:rPr lang="en-US" b="1" dirty="0"/>
              <a:t>()"&gt;</a:t>
            </a:r>
          </a:p>
          <a:p>
            <a:pPr marL="0" indent="0" algn="just">
              <a:buNone/>
            </a:pPr>
            <a:endParaRPr lang="en-US" b="1" dirty="0"/>
          </a:p>
          <a:p>
            <a:pPr marL="0" indent="0" algn="just">
              <a:buNone/>
            </a:pPr>
            <a:r>
              <a:rPr lang="en-US" dirty="0"/>
              <a:t>When someone clicks the link, the script is executed and then the page is redirected to somewhere.html</a:t>
            </a:r>
          </a:p>
          <a:p>
            <a:pPr marL="0" indent="0" algn="just">
              <a:buNone/>
            </a:pPr>
            <a:endParaRPr lang="en-US" dirty="0"/>
          </a:p>
          <a:p>
            <a:pPr algn="just"/>
            <a:r>
              <a:rPr lang="en-US" dirty="0"/>
              <a:t>Although the inline event registration model is ancient and reliable, it has one serious drawback. It requires you to write JavaScript behavior code in your HTML structure layer, where it doesn't belong. </a:t>
            </a:r>
            <a:r>
              <a:rPr lang="en-US" b="1" dirty="0"/>
              <a:t>So inline event handling should be avoided</a:t>
            </a:r>
            <a:r>
              <a:rPr lang="en-US" dirty="0"/>
              <a:t>.</a:t>
            </a:r>
          </a:p>
          <a:p>
            <a:pPr algn="just"/>
            <a:endParaRPr lang="en-US" dirty="0"/>
          </a:p>
          <a:p>
            <a:pPr algn="just"/>
            <a:r>
              <a:rPr lang="en-US" dirty="0"/>
              <a:t>Preventing the Default behavior</a:t>
            </a:r>
          </a:p>
          <a:p>
            <a:pPr marL="0" indent="0" algn="just">
              <a:buNone/>
            </a:pPr>
            <a:r>
              <a:rPr lang="en-US" dirty="0"/>
              <a:t>     &lt;a </a:t>
            </a:r>
            <a:r>
              <a:rPr lang="en-US" dirty="0" err="1"/>
              <a:t>href</a:t>
            </a:r>
            <a:r>
              <a:rPr lang="en-US" dirty="0"/>
              <a:t>="somewhere.html" </a:t>
            </a:r>
            <a:r>
              <a:rPr lang="en-US" dirty="0" err="1"/>
              <a:t>onclick</a:t>
            </a:r>
            <a:r>
              <a:rPr lang="en-US" dirty="0"/>
              <a:t>="</a:t>
            </a:r>
            <a:r>
              <a:rPr lang="en-US" dirty="0" err="1"/>
              <a:t>doSomething</a:t>
            </a:r>
            <a:r>
              <a:rPr lang="en-US" dirty="0"/>
              <a:t>(); </a:t>
            </a:r>
            <a:r>
              <a:rPr lang="en-US" b="1" dirty="0"/>
              <a:t>return false</a:t>
            </a:r>
            <a:r>
              <a:rPr lang="en-US" dirty="0"/>
              <a:t>"&gt;</a:t>
            </a:r>
          </a:p>
          <a:p>
            <a:pPr marL="0" indent="0" algn="just">
              <a:buNone/>
            </a:pPr>
            <a:endParaRPr lang="en-US" dirty="0"/>
          </a:p>
          <a:p>
            <a:pPr marL="0" indent="0" algn="just">
              <a:buNone/>
            </a:pPr>
            <a:r>
              <a:rPr lang="en-US" dirty="0"/>
              <a:t>Here the default behavior of the anchor tag is to redirect to somewhere.html when someone clicks the link. To prevent the default behavior we return false.</a:t>
            </a:r>
          </a:p>
          <a:p>
            <a:pPr algn="just"/>
            <a:endParaRPr lang="en-US" dirty="0"/>
          </a:p>
          <a:p>
            <a:pPr algn="just"/>
            <a:r>
              <a:rPr lang="en-US" dirty="0"/>
              <a:t>However, you cannot prevent all default actions. An unload, for example, cannot be prevented.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10930497"/>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Registering Event Handlers, the Traditional Event Registration Model </a:t>
            </a:r>
          </a:p>
        </p:txBody>
      </p:sp>
      <p:sp>
        <p:nvSpPr>
          <p:cNvPr id="3" name="Content Placeholder 2"/>
          <p:cNvSpPr>
            <a:spLocks noGrp="1"/>
          </p:cNvSpPr>
          <p:nvPr>
            <p:ph sz="half" idx="1"/>
          </p:nvPr>
        </p:nvSpPr>
        <p:spPr>
          <a:xfrm>
            <a:off x="533400" y="990600"/>
            <a:ext cx="7783016" cy="5334000"/>
          </a:xfrm>
        </p:spPr>
        <p:txBody>
          <a:bodyPr>
            <a:normAutofit fontScale="92500"/>
          </a:bodyPr>
          <a:lstStyle/>
          <a:p>
            <a:pPr algn="just"/>
            <a:r>
              <a:rPr lang="en-US" dirty="0"/>
              <a:t>We can remove the inline Event handling code by using the traditional event registration model.</a:t>
            </a:r>
          </a:p>
          <a:p>
            <a:pPr algn="just"/>
            <a:endParaRPr lang="en-US" dirty="0"/>
          </a:p>
          <a:p>
            <a:pPr algn="just"/>
            <a:r>
              <a:rPr lang="en-US" dirty="0"/>
              <a:t>Let us have the following anchor tag in the HTML</a:t>
            </a:r>
          </a:p>
          <a:p>
            <a:pPr marL="0" indent="0" algn="just">
              <a:buNone/>
            </a:pPr>
            <a:r>
              <a:rPr lang="en-US" dirty="0"/>
              <a:t>     &lt;a </a:t>
            </a:r>
            <a:r>
              <a:rPr lang="en-US" dirty="0" err="1"/>
              <a:t>href</a:t>
            </a:r>
            <a:r>
              <a:rPr lang="en-US" dirty="0"/>
              <a:t>=“redirect.html” id=“</a:t>
            </a:r>
            <a:r>
              <a:rPr lang="en-US" dirty="0" err="1"/>
              <a:t>myLink</a:t>
            </a:r>
            <a:r>
              <a:rPr lang="en-US" dirty="0"/>
              <a:t>”&gt;&lt;/a&gt;</a:t>
            </a:r>
          </a:p>
          <a:p>
            <a:pPr algn="just"/>
            <a:endParaRPr lang="en-US" dirty="0"/>
          </a:p>
          <a:p>
            <a:pPr algn="just"/>
            <a:r>
              <a:rPr lang="en-US" dirty="0"/>
              <a:t>We use the DOM to get hold of the element on which the handler has to be attached, like</a:t>
            </a:r>
          </a:p>
          <a:p>
            <a:pPr marL="233362" lvl="1" indent="0" algn="just">
              <a:buNone/>
            </a:pPr>
            <a:r>
              <a:rPr lang="en-US" b="1" dirty="0" err="1"/>
              <a:t>var</a:t>
            </a:r>
            <a:r>
              <a:rPr lang="en-US" b="1" dirty="0"/>
              <a:t> link=</a:t>
            </a:r>
            <a:r>
              <a:rPr lang="en-US" b="1" dirty="0" err="1"/>
              <a:t>document.getElementById</a:t>
            </a:r>
            <a:r>
              <a:rPr lang="en-US" b="1" dirty="0"/>
              <a:t>(‘</a:t>
            </a:r>
            <a:r>
              <a:rPr lang="en-US" b="1" dirty="0" err="1"/>
              <a:t>myLink</a:t>
            </a:r>
            <a:r>
              <a:rPr lang="en-US" b="1" dirty="0"/>
              <a:t>’); </a:t>
            </a:r>
          </a:p>
          <a:p>
            <a:pPr algn="just"/>
            <a:endParaRPr lang="en-US" dirty="0"/>
          </a:p>
          <a:p>
            <a:pPr algn="just"/>
            <a:r>
              <a:rPr lang="en-US" dirty="0"/>
              <a:t>Then we write a function which gets executed when the event is triggered.</a:t>
            </a:r>
          </a:p>
          <a:p>
            <a:pPr marL="0" indent="0" algn="just">
              <a:buNone/>
            </a:pPr>
            <a:r>
              <a:rPr lang="en-US" dirty="0"/>
              <a:t>     </a:t>
            </a:r>
            <a:r>
              <a:rPr lang="en-US" b="1" dirty="0"/>
              <a:t>function </a:t>
            </a:r>
            <a:r>
              <a:rPr lang="en-US" b="1" dirty="0" err="1"/>
              <a:t>onLinkClicked</a:t>
            </a:r>
            <a:r>
              <a:rPr lang="en-US" b="1" dirty="0"/>
              <a:t>(){</a:t>
            </a:r>
          </a:p>
          <a:p>
            <a:pPr marL="0" indent="0" algn="just">
              <a:buNone/>
            </a:pPr>
            <a:r>
              <a:rPr lang="en-US" b="1" dirty="0"/>
              <a:t>        alert(“Hello World”);</a:t>
            </a:r>
          </a:p>
          <a:p>
            <a:pPr marL="0" indent="0" algn="just">
              <a:buNone/>
            </a:pPr>
            <a:r>
              <a:rPr lang="en-US" b="1" dirty="0"/>
              <a:t>      } </a:t>
            </a:r>
          </a:p>
          <a:p>
            <a:pPr algn="just"/>
            <a:endParaRPr lang="en-US" dirty="0"/>
          </a:p>
          <a:p>
            <a:pPr algn="just"/>
            <a:r>
              <a:rPr lang="en-US" dirty="0"/>
              <a:t>Then we attach this event handling function to the DOM element.</a:t>
            </a:r>
          </a:p>
          <a:p>
            <a:pPr marL="0" indent="0" algn="just">
              <a:buNone/>
            </a:pPr>
            <a:r>
              <a:rPr lang="en-US" dirty="0"/>
              <a:t>      </a:t>
            </a:r>
            <a:r>
              <a:rPr lang="en-US" b="1" dirty="0" err="1"/>
              <a:t>link.onclick</a:t>
            </a:r>
            <a:r>
              <a:rPr lang="en-US" b="1" dirty="0"/>
              <a:t>=</a:t>
            </a:r>
            <a:r>
              <a:rPr lang="en-US" b="1" dirty="0" err="1"/>
              <a:t>onLinkClicked</a:t>
            </a:r>
            <a:r>
              <a:rPr lang="en-US" b="1" dirty="0"/>
              <a:t>;</a:t>
            </a:r>
          </a:p>
          <a:p>
            <a:pPr marL="0" indent="0" algn="just">
              <a:buNone/>
            </a:pPr>
            <a:endParaRPr lang="en-US" b="1" dirty="0"/>
          </a:p>
          <a:p>
            <a:pPr algn="just"/>
            <a:r>
              <a:rPr lang="en-US" dirty="0"/>
              <a:t>These three steps can be combined and executed using the following code by using anonymous functions.</a:t>
            </a:r>
          </a:p>
          <a:p>
            <a:pPr marL="0" indent="0" algn="just">
              <a:buNone/>
            </a:pPr>
            <a:r>
              <a:rPr lang="en-US" b="1" dirty="0"/>
              <a:t>     </a:t>
            </a:r>
            <a:r>
              <a:rPr lang="en-US" b="1" dirty="0" err="1"/>
              <a:t>link.onclick</a:t>
            </a:r>
            <a:r>
              <a:rPr lang="en-US" b="1" dirty="0"/>
              <a:t>=function(){</a:t>
            </a:r>
          </a:p>
          <a:p>
            <a:pPr marL="0" indent="0" algn="just">
              <a:buNone/>
            </a:pPr>
            <a:r>
              <a:rPr lang="en-US" dirty="0"/>
              <a:t> 	</a:t>
            </a:r>
            <a:r>
              <a:rPr lang="en-US" b="1" dirty="0"/>
              <a:t> alert(“Hello World”);</a:t>
            </a:r>
          </a:p>
          <a:p>
            <a:pPr marL="0" indent="0" algn="just">
              <a:buNone/>
            </a:pPr>
            <a:r>
              <a:rPr lang="en-US" b="1" dirty="0"/>
              <a:t>      } </a:t>
            </a:r>
            <a:endParaRPr lang="en-US" dirty="0"/>
          </a:p>
          <a:p>
            <a:pPr marL="0" indent="0" algn="just">
              <a:buNone/>
            </a:pPr>
            <a:r>
              <a:rPr lang="en-US" dirty="0"/>
              <a:t>	</a:t>
            </a:r>
          </a:p>
          <a:p>
            <a:pPr marL="0" indent="0" algn="just">
              <a:buNone/>
            </a:pP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10930497"/>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 – An Example</a:t>
            </a:r>
          </a:p>
        </p:txBody>
      </p:sp>
      <p:sp>
        <p:nvSpPr>
          <p:cNvPr id="3" name="Content Placeholder 2"/>
          <p:cNvSpPr>
            <a:spLocks noGrp="1"/>
          </p:cNvSpPr>
          <p:nvPr>
            <p:ph sz="half" idx="1"/>
          </p:nvPr>
        </p:nvSpPr>
        <p:spPr>
          <a:xfrm>
            <a:off x="533400" y="990600"/>
            <a:ext cx="7783016" cy="5334000"/>
          </a:xfrm>
        </p:spPr>
        <p:txBody>
          <a:bodyPr/>
          <a:lstStyle/>
          <a:p>
            <a:pPr algn="just"/>
            <a:r>
              <a:rPr lang="en-US" dirty="0"/>
              <a:t>Problem Statement</a:t>
            </a:r>
          </a:p>
          <a:p>
            <a:pPr lvl="1" algn="just"/>
            <a:r>
              <a:rPr lang="en-US" dirty="0"/>
              <a:t>We will create an HTML document whose body contains a heading, and a div which has one heading inside it.</a:t>
            </a:r>
          </a:p>
          <a:p>
            <a:pPr lvl="1" algn="just"/>
            <a:endParaRPr lang="en-US" dirty="0"/>
          </a:p>
          <a:p>
            <a:pPr lvl="1" algn="just"/>
            <a:r>
              <a:rPr lang="en-US" dirty="0"/>
              <a:t>The div is initially not visible.</a:t>
            </a:r>
          </a:p>
          <a:p>
            <a:pPr lvl="1" algn="just"/>
            <a:endParaRPr lang="en-US" dirty="0"/>
          </a:p>
          <a:p>
            <a:pPr lvl="1" algn="just"/>
            <a:r>
              <a:rPr lang="en-US" dirty="0"/>
              <a:t>When we click on the first heading, the div and its heading should become visible.</a:t>
            </a:r>
          </a:p>
          <a:p>
            <a:pPr algn="just"/>
            <a:endParaRPr lang="en-US" dirty="0"/>
          </a:p>
          <a:p>
            <a:pPr algn="just"/>
            <a:r>
              <a:rPr lang="en-US" dirty="0"/>
              <a:t>Solution.</a:t>
            </a:r>
          </a:p>
          <a:p>
            <a:pPr lvl="1" algn="just"/>
            <a:r>
              <a:rPr lang="en-US" dirty="0"/>
              <a:t>We will create an HTML document and add an external script to it.</a:t>
            </a:r>
          </a:p>
          <a:p>
            <a:pPr lvl="1" algn="just"/>
            <a:endParaRPr lang="en-US" dirty="0"/>
          </a:p>
          <a:p>
            <a:pPr lvl="1" algn="just"/>
            <a:r>
              <a:rPr lang="en-US" dirty="0"/>
              <a:t>In the external script we will handle the </a:t>
            </a:r>
            <a:r>
              <a:rPr lang="en-US" dirty="0" err="1"/>
              <a:t>onload</a:t>
            </a:r>
            <a:r>
              <a:rPr lang="en-US" dirty="0"/>
              <a:t> event of the window object. This is because, we need to make sure the browser window is loaded and the page is painted completely before we try to do any further processing. </a:t>
            </a:r>
          </a:p>
          <a:p>
            <a:pPr lvl="1" algn="just"/>
            <a:endParaRPr lang="en-US" dirty="0"/>
          </a:p>
          <a:p>
            <a:pPr lvl="1" algn="just"/>
            <a:r>
              <a:rPr lang="en-US" dirty="0"/>
              <a:t>Then we will try to get the first heading from the DOM.</a:t>
            </a:r>
          </a:p>
          <a:p>
            <a:pPr lvl="1" algn="just"/>
            <a:endParaRPr lang="en-US" dirty="0"/>
          </a:p>
          <a:p>
            <a:pPr lvl="1" algn="just"/>
            <a:r>
              <a:rPr lang="en-US" dirty="0"/>
              <a:t>Add and event handler to it and provide an anonymous function which gets called when the event happens.</a:t>
            </a:r>
          </a:p>
          <a:p>
            <a:endParaRPr lang="en-US" dirty="0"/>
          </a:p>
        </p:txBody>
      </p:sp>
    </p:spTree>
    <p:extLst>
      <p:ext uri="{BB962C8B-B14F-4D97-AF65-F5344CB8AC3E}">
        <p14:creationId xmlns:p14="http://schemas.microsoft.com/office/powerpoint/2010/main" val="2750098458"/>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 – An Example</a:t>
            </a:r>
          </a:p>
        </p:txBody>
      </p:sp>
      <p:sp>
        <p:nvSpPr>
          <p:cNvPr id="3" name="Content Placeholder 2"/>
          <p:cNvSpPr>
            <a:spLocks noGrp="1"/>
          </p:cNvSpPr>
          <p:nvPr>
            <p:ph sz="half" idx="1"/>
          </p:nvPr>
        </p:nvSpPr>
        <p:spPr>
          <a:xfrm>
            <a:off x="533401" y="1268759"/>
            <a:ext cx="3534544" cy="4626213"/>
          </a:xfrm>
        </p:spPr>
        <p:txBody>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&lt;meta charset="UTF-8"&gt;</a:t>
            </a:r>
          </a:p>
          <a:p>
            <a:pPr marL="0" indent="0">
              <a:buNone/>
            </a:pPr>
            <a:r>
              <a:rPr lang="en-US" dirty="0"/>
              <a:t>	&lt;title&gt;Event Handler&lt;/title&gt;</a:t>
            </a:r>
          </a:p>
          <a:p>
            <a:pPr marL="0" indent="0">
              <a:buNone/>
            </a:pPr>
            <a:r>
              <a:rPr lang="en-US" dirty="0"/>
              <a:t>	&lt;style&gt;</a:t>
            </a:r>
          </a:p>
          <a:p>
            <a:pPr marL="0" indent="0">
              <a:buNone/>
            </a:pPr>
            <a:r>
              <a:rPr lang="en-US" dirty="0"/>
              <a:t>	#</a:t>
            </a:r>
            <a:r>
              <a:rPr lang="en-US" dirty="0" err="1"/>
              <a:t>hiddenDiv</a:t>
            </a:r>
            <a:r>
              <a:rPr lang="en-US" dirty="0"/>
              <a:t>{</a:t>
            </a:r>
          </a:p>
          <a:p>
            <a:pPr marL="0" indent="0">
              <a:buNone/>
            </a:pPr>
            <a:r>
              <a:rPr lang="en-US" dirty="0"/>
              <a:t>		display: none;</a:t>
            </a:r>
          </a:p>
          <a:p>
            <a:pPr marL="0" indent="0">
              <a:buNone/>
            </a:pPr>
            <a:r>
              <a:rPr lang="en-US" dirty="0"/>
              <a:t>	}</a:t>
            </a:r>
          </a:p>
          <a:p>
            <a:pPr marL="0" indent="0">
              <a:buNone/>
            </a:pPr>
            <a:r>
              <a:rPr lang="en-US" dirty="0"/>
              <a:t>	&lt;/style&gt;</a:t>
            </a:r>
          </a:p>
          <a:p>
            <a:pPr marL="0" indent="0">
              <a:buNone/>
            </a:pPr>
            <a:r>
              <a:rPr lang="en-US" dirty="0"/>
              <a:t>&lt;/head&gt;</a:t>
            </a:r>
          </a:p>
          <a:p>
            <a:pPr marL="0" indent="0">
              <a:buNone/>
            </a:pPr>
            <a:r>
              <a:rPr lang="en-US" dirty="0"/>
              <a:t>&lt;body&gt;</a:t>
            </a:r>
          </a:p>
          <a:p>
            <a:pPr marL="0" indent="0">
              <a:buNone/>
            </a:pPr>
            <a:r>
              <a:rPr lang="en-US" dirty="0"/>
              <a:t>	&lt;h1&gt;Click this..&lt;/h1&gt;</a:t>
            </a:r>
          </a:p>
          <a:p>
            <a:pPr marL="0" indent="0">
              <a:buNone/>
            </a:pPr>
            <a:r>
              <a:rPr lang="en-US" dirty="0"/>
              <a:t>	&lt;div id="</a:t>
            </a:r>
            <a:r>
              <a:rPr lang="en-US" dirty="0" err="1"/>
              <a:t>hiddenDiv</a:t>
            </a:r>
            <a:r>
              <a:rPr lang="en-US" dirty="0"/>
              <a:t>"&gt;</a:t>
            </a:r>
          </a:p>
          <a:p>
            <a:pPr marL="0" indent="0">
              <a:buNone/>
            </a:pPr>
            <a:r>
              <a:rPr lang="en-US" dirty="0"/>
              <a:t>		&lt;h2&gt;And see the magic&lt;/h2&gt;</a:t>
            </a:r>
          </a:p>
          <a:p>
            <a:pPr marL="0" indent="0">
              <a:buNone/>
            </a:pPr>
            <a:r>
              <a:rPr lang="en-US" dirty="0"/>
              <a:t>	&lt;/div&gt;</a:t>
            </a:r>
          </a:p>
          <a:p>
            <a:pPr marL="0" indent="0">
              <a:buNone/>
            </a:pPr>
            <a:r>
              <a:rPr lang="en-US" dirty="0"/>
              <a:t>	&lt;script </a:t>
            </a:r>
            <a:r>
              <a:rPr lang="en-US" dirty="0" err="1"/>
              <a:t>src</a:t>
            </a:r>
            <a:r>
              <a:rPr lang="en-US" dirty="0"/>
              <a:t>="EventHandling.js"&gt;&lt;/script&gt;</a:t>
            </a:r>
          </a:p>
          <a:p>
            <a:pPr marL="0" indent="0">
              <a:buNone/>
            </a:pPr>
            <a:r>
              <a:rPr lang="en-US" dirty="0"/>
              <a:t>&lt;/body&gt;</a:t>
            </a:r>
          </a:p>
          <a:p>
            <a:pPr marL="0" indent="0">
              <a:buNone/>
            </a:pPr>
            <a:r>
              <a:rPr lang="en-US" dirty="0"/>
              <a:t>&lt;/html&gt;</a:t>
            </a:r>
          </a:p>
        </p:txBody>
      </p:sp>
      <p:sp>
        <p:nvSpPr>
          <p:cNvPr id="4" name="Content Placeholder 3"/>
          <p:cNvSpPr>
            <a:spLocks noGrp="1"/>
          </p:cNvSpPr>
          <p:nvPr>
            <p:ph sz="half" idx="10"/>
          </p:nvPr>
        </p:nvSpPr>
        <p:spPr>
          <a:xfrm>
            <a:off x="4211960" y="2492896"/>
            <a:ext cx="4779640" cy="3168352"/>
          </a:xfrm>
        </p:spPr>
        <p:txBody>
          <a:bodyPr/>
          <a:lstStyle/>
          <a:p>
            <a:pPr marL="0" indent="0">
              <a:buNone/>
            </a:pPr>
            <a:r>
              <a:rPr lang="en-US" dirty="0" err="1"/>
              <a:t>window.onload</a:t>
            </a:r>
            <a:r>
              <a:rPr lang="en-US" dirty="0"/>
              <a:t> = function(){</a:t>
            </a:r>
          </a:p>
          <a:p>
            <a:pPr marL="0" indent="0">
              <a:buNone/>
            </a:pPr>
            <a:r>
              <a:rPr lang="en-US" dirty="0" err="1"/>
              <a:t>var</a:t>
            </a:r>
            <a:r>
              <a:rPr lang="en-US" dirty="0"/>
              <a:t> heading = </a:t>
            </a:r>
            <a:r>
              <a:rPr lang="en-US" dirty="0" err="1"/>
              <a:t>document.getElementsByTagName</a:t>
            </a:r>
            <a:r>
              <a:rPr lang="en-US" dirty="0"/>
              <a:t>('h1');</a:t>
            </a:r>
          </a:p>
          <a:p>
            <a:pPr marL="0" indent="0">
              <a:buNone/>
            </a:pPr>
            <a:endParaRPr lang="en-US" dirty="0"/>
          </a:p>
          <a:p>
            <a:pPr marL="0" indent="0">
              <a:buNone/>
            </a:pPr>
            <a:r>
              <a:rPr lang="en-US" dirty="0" err="1"/>
              <a:t>var</a:t>
            </a:r>
            <a:r>
              <a:rPr lang="en-US" dirty="0"/>
              <a:t> </a:t>
            </a:r>
            <a:r>
              <a:rPr lang="en-US" dirty="0" err="1"/>
              <a:t>firstHeading</a:t>
            </a:r>
            <a:r>
              <a:rPr lang="en-US" dirty="0"/>
              <a:t> = heading[0];</a:t>
            </a:r>
          </a:p>
          <a:p>
            <a:pPr marL="0" indent="0">
              <a:buNone/>
            </a:pPr>
            <a:endParaRPr lang="en-US" dirty="0"/>
          </a:p>
          <a:p>
            <a:pPr marL="0" indent="0">
              <a:buNone/>
            </a:pPr>
            <a:r>
              <a:rPr lang="en-US" dirty="0" err="1"/>
              <a:t>firstHeading.onclick</a:t>
            </a:r>
            <a:r>
              <a:rPr lang="en-US" dirty="0"/>
              <a:t> = function(){</a:t>
            </a:r>
          </a:p>
          <a:p>
            <a:pPr marL="0" indent="0">
              <a:buNone/>
            </a:pPr>
            <a:r>
              <a:rPr lang="en-US" dirty="0" err="1"/>
              <a:t>var</a:t>
            </a:r>
            <a:r>
              <a:rPr lang="en-US" dirty="0"/>
              <a:t> </a:t>
            </a:r>
            <a:r>
              <a:rPr lang="en-US" dirty="0" err="1"/>
              <a:t>hiddenDiv</a:t>
            </a:r>
            <a:r>
              <a:rPr lang="en-US" dirty="0"/>
              <a:t> = </a:t>
            </a:r>
            <a:r>
              <a:rPr lang="en-US" dirty="0" err="1"/>
              <a:t>document.getElementById</a:t>
            </a:r>
            <a:r>
              <a:rPr lang="en-US" dirty="0"/>
              <a:t>('</a:t>
            </a:r>
            <a:r>
              <a:rPr lang="en-US" dirty="0" err="1"/>
              <a:t>hiddenDiv</a:t>
            </a:r>
            <a:r>
              <a:rPr lang="en-US" dirty="0"/>
              <a:t>');</a:t>
            </a:r>
          </a:p>
          <a:p>
            <a:pPr marL="0" indent="0">
              <a:buNone/>
            </a:pPr>
            <a:r>
              <a:rPr lang="en-US" dirty="0" err="1"/>
              <a:t>hiddenDiv.style.display</a:t>
            </a:r>
            <a:r>
              <a:rPr lang="en-US" dirty="0"/>
              <a:t> = 'block';</a:t>
            </a:r>
          </a:p>
          <a:p>
            <a:pPr marL="0" indent="0">
              <a:buNone/>
            </a:pPr>
            <a:r>
              <a:rPr lang="en-US" dirty="0"/>
              <a:t>   };</a:t>
            </a:r>
          </a:p>
          <a:p>
            <a:pPr marL="0" indent="0">
              <a:buNone/>
            </a:pPr>
            <a:r>
              <a:rPr lang="en-US" dirty="0"/>
              <a:t>};</a:t>
            </a:r>
          </a:p>
        </p:txBody>
      </p:sp>
      <p:sp>
        <p:nvSpPr>
          <p:cNvPr id="5" name="TextBox 4"/>
          <p:cNvSpPr txBox="1"/>
          <p:nvPr/>
        </p:nvSpPr>
        <p:spPr>
          <a:xfrm>
            <a:off x="827584" y="5894973"/>
            <a:ext cx="2808312" cy="461665"/>
          </a:xfrm>
          <a:prstGeom prst="rect">
            <a:avLst/>
          </a:prstGeom>
          <a:noFill/>
        </p:spPr>
        <p:txBody>
          <a:bodyPr wrap="square" rtlCol="0">
            <a:spAutoFit/>
          </a:bodyPr>
          <a:lstStyle/>
          <a:p>
            <a:r>
              <a:rPr lang="en-US" dirty="0"/>
              <a:t>EventHandling.html</a:t>
            </a:r>
          </a:p>
        </p:txBody>
      </p:sp>
      <p:sp>
        <p:nvSpPr>
          <p:cNvPr id="6" name="TextBox 5"/>
          <p:cNvSpPr txBox="1"/>
          <p:nvPr/>
        </p:nvSpPr>
        <p:spPr>
          <a:xfrm>
            <a:off x="5796136" y="5894973"/>
            <a:ext cx="2808312" cy="461665"/>
          </a:xfrm>
          <a:prstGeom prst="rect">
            <a:avLst/>
          </a:prstGeom>
          <a:noFill/>
        </p:spPr>
        <p:txBody>
          <a:bodyPr wrap="square" rtlCol="0">
            <a:spAutoFit/>
          </a:bodyPr>
          <a:lstStyle/>
          <a:p>
            <a:r>
              <a:rPr lang="en-US" dirty="0"/>
              <a:t>EventHandling.js</a:t>
            </a:r>
          </a:p>
        </p:txBody>
      </p:sp>
    </p:spTree>
    <p:extLst>
      <p:ext uri="{BB962C8B-B14F-4D97-AF65-F5344CB8AC3E}">
        <p14:creationId xmlns:p14="http://schemas.microsoft.com/office/powerpoint/2010/main" val="3960927981"/>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Smarter Forms(Exercise)</a:t>
            </a:r>
          </a:p>
        </p:txBody>
      </p:sp>
      <p:sp>
        <p:nvSpPr>
          <p:cNvPr id="3" name="Content Placeholder 2"/>
          <p:cNvSpPr>
            <a:spLocks noGrp="1"/>
          </p:cNvSpPr>
          <p:nvPr>
            <p:ph sz="half" idx="1"/>
          </p:nvPr>
        </p:nvSpPr>
        <p:spPr>
          <a:xfrm>
            <a:off x="533400" y="990600"/>
            <a:ext cx="4395790" cy="5334000"/>
          </a:xfrm>
        </p:spPr>
        <p:txBody>
          <a:bodyPr/>
          <a:lstStyle/>
          <a:p>
            <a:pPr algn="just"/>
            <a:r>
              <a:rPr dirty="0"/>
              <a:t>Create a form with the following fields.</a:t>
            </a:r>
          </a:p>
          <a:p>
            <a:pPr lvl="1" algn="just"/>
            <a:r>
              <a:rPr lang="en-US" dirty="0"/>
              <a:t>Username</a:t>
            </a:r>
          </a:p>
          <a:p>
            <a:pPr lvl="1" algn="just"/>
            <a:r>
              <a:rPr dirty="0"/>
              <a:t>P</a:t>
            </a:r>
            <a:r>
              <a:rPr lang="en-IN" dirty="0"/>
              <a:t>a</a:t>
            </a:r>
            <a:r>
              <a:rPr dirty="0" err="1"/>
              <a:t>ssword</a:t>
            </a:r>
            <a:endParaRPr dirty="0"/>
          </a:p>
          <a:p>
            <a:pPr lvl="1" algn="just"/>
            <a:r>
              <a:rPr dirty="0"/>
              <a:t>Cricket Freak(Checkbox)</a:t>
            </a:r>
          </a:p>
          <a:p>
            <a:pPr lvl="1" algn="just"/>
            <a:r>
              <a:rPr dirty="0"/>
              <a:t>State</a:t>
            </a:r>
          </a:p>
          <a:p>
            <a:pPr algn="just"/>
            <a:endParaRPr dirty="0"/>
          </a:p>
          <a:p>
            <a:pPr algn="just"/>
            <a:r>
              <a:rPr dirty="0"/>
              <a:t>Attach an event handler to the checkbox, when someone checks the checkbox Cricket Freak, it should display the type of freak, namely, batsman, bowler or wicket keeper. If it is unchecked, the various types of freaks should become invisible. (See the images)</a:t>
            </a:r>
          </a:p>
          <a:p>
            <a:pPr algn="just"/>
            <a:endParaRPr dirty="0"/>
          </a:p>
          <a:p>
            <a:pPr algn="just"/>
            <a:r>
              <a:rPr dirty="0"/>
              <a:t>Validate the form before submitting it. The following  condition should be checked before submission.</a:t>
            </a:r>
          </a:p>
          <a:p>
            <a:pPr lvl="1" algn="just"/>
            <a:r>
              <a:rPr lang="en-US" dirty="0"/>
              <a:t>Username and password are not empty</a:t>
            </a:r>
            <a:r>
              <a:rPr dirty="0"/>
              <a:t>.</a:t>
            </a:r>
            <a:endParaRPr lang="en-US" dirty="0"/>
          </a:p>
          <a:p>
            <a:pPr algn="just"/>
            <a:endParaRPr lang="en-US" dirty="0"/>
          </a:p>
          <a:p>
            <a:pPr algn="just"/>
            <a:endParaRPr lang="en-US" dirty="0"/>
          </a:p>
          <a:p>
            <a:pPr algn="just"/>
            <a:endParaRPr lang="en-US" dirty="0"/>
          </a:p>
        </p:txBody>
      </p:sp>
      <p:pic>
        <p:nvPicPr>
          <p:cNvPr id="1026" name="Picture 2" descr="C:\Users\Ibrahim\Pictures\Form1.png"/>
          <p:cNvPicPr>
            <a:picLocks noChangeAspect="1" noChangeArrowheads="1"/>
          </p:cNvPicPr>
          <p:nvPr/>
        </p:nvPicPr>
        <p:blipFill>
          <a:blip r:embed="rId3"/>
          <a:srcRect/>
          <a:stretch>
            <a:fillRect/>
          </a:stretch>
        </p:blipFill>
        <p:spPr bwMode="auto">
          <a:xfrm>
            <a:off x="5286380" y="1000108"/>
            <a:ext cx="3286148" cy="2928958"/>
          </a:xfrm>
          <a:prstGeom prst="rect">
            <a:avLst/>
          </a:prstGeom>
          <a:noFill/>
        </p:spPr>
      </p:pic>
      <p:pic>
        <p:nvPicPr>
          <p:cNvPr id="1027" name="Picture 3" descr="C:\Users\Ibrahim\Pictures\Form2.png"/>
          <p:cNvPicPr>
            <a:picLocks noChangeAspect="1" noChangeArrowheads="1"/>
          </p:cNvPicPr>
          <p:nvPr/>
        </p:nvPicPr>
        <p:blipFill>
          <a:blip r:embed="rId4"/>
          <a:srcRect/>
          <a:stretch>
            <a:fillRect/>
          </a:stretch>
        </p:blipFill>
        <p:spPr bwMode="auto">
          <a:xfrm>
            <a:off x="5286348" y="3714752"/>
            <a:ext cx="3857652" cy="2928958"/>
          </a:xfrm>
          <a:prstGeom prst="rect">
            <a:avLst/>
          </a:prstGeom>
          <a:noFill/>
        </p:spPr>
      </p:pic>
    </p:spTree>
    <p:extLst>
      <p:ext uri="{BB962C8B-B14F-4D97-AF65-F5344CB8AC3E}">
        <p14:creationId xmlns:p14="http://schemas.microsoft.com/office/powerpoint/2010/main" val="363311315"/>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UI Enhancement Using JS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13088760"/>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uses.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Animation of page elements, fading them in and out, resizing them, moving them, etc.</a:t>
            </a:r>
          </a:p>
          <a:p>
            <a:pPr algn="just"/>
            <a:endParaRPr lang="en-US" dirty="0"/>
          </a:p>
          <a:p>
            <a:pPr algn="just"/>
            <a:r>
              <a:rPr lang="en-US" dirty="0"/>
              <a:t>Interactive content, for example games, and playing audio and video.</a:t>
            </a:r>
          </a:p>
          <a:p>
            <a:pPr algn="just"/>
            <a:endParaRPr lang="en-US" dirty="0"/>
          </a:p>
          <a:p>
            <a:pPr algn="just"/>
            <a:r>
              <a:rPr lang="en-US" dirty="0"/>
              <a:t>Validating input values of a web form to make sure that they are acceptable before being submitted to the server.</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277515093"/>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Enhancement</a:t>
            </a:r>
          </a:p>
        </p:txBody>
      </p:sp>
      <p:sp>
        <p:nvSpPr>
          <p:cNvPr id="3" name="Content Placeholder 2"/>
          <p:cNvSpPr>
            <a:spLocks noGrp="1"/>
          </p:cNvSpPr>
          <p:nvPr>
            <p:ph sz="half" idx="1"/>
          </p:nvPr>
        </p:nvSpPr>
        <p:spPr>
          <a:xfrm>
            <a:off x="533400" y="990600"/>
            <a:ext cx="7783016" cy="5334000"/>
          </a:xfrm>
        </p:spPr>
        <p:txBody>
          <a:bodyPr/>
          <a:lstStyle/>
          <a:p>
            <a:pPr algn="just"/>
            <a:r>
              <a:rPr lang="en-US" dirty="0"/>
              <a:t>We can add styles to HTML elements using JS.</a:t>
            </a:r>
          </a:p>
          <a:p>
            <a:pPr algn="just"/>
            <a:endParaRPr lang="en-US" dirty="0"/>
          </a:p>
          <a:p>
            <a:pPr algn="just"/>
            <a:r>
              <a:rPr lang="en-US" dirty="0"/>
              <a:t>It involves getting hold of the HTML element from the DOM using any of the DOM methods.</a:t>
            </a:r>
          </a:p>
          <a:p>
            <a:pPr lvl="1" algn="just"/>
            <a:r>
              <a:rPr lang="en-US" dirty="0" err="1"/>
              <a:t>var</a:t>
            </a:r>
            <a:r>
              <a:rPr lang="en-US" dirty="0"/>
              <a:t> heading = </a:t>
            </a:r>
            <a:r>
              <a:rPr lang="en-US" dirty="0" err="1"/>
              <a:t>document.getElementById</a:t>
            </a:r>
            <a:r>
              <a:rPr lang="en-US" dirty="0"/>
              <a:t>(‘heading’);</a:t>
            </a:r>
          </a:p>
          <a:p>
            <a:pPr algn="just"/>
            <a:endParaRPr lang="en-US" dirty="0"/>
          </a:p>
          <a:p>
            <a:pPr algn="just"/>
            <a:r>
              <a:rPr lang="en-US" dirty="0"/>
              <a:t>Then using the ‘style’ attribute of the DOM element to set the CSS property.</a:t>
            </a:r>
          </a:p>
          <a:p>
            <a:pPr lvl="1" algn="just"/>
            <a:r>
              <a:rPr lang="en-US" dirty="0" err="1"/>
              <a:t>heading.style.color</a:t>
            </a:r>
            <a:r>
              <a:rPr lang="en-US" dirty="0"/>
              <a:t>  = ‘blue’;</a:t>
            </a:r>
          </a:p>
          <a:p>
            <a:pPr lvl="1" algn="just"/>
            <a:endParaRPr lang="en-US" dirty="0"/>
          </a:p>
          <a:p>
            <a:pPr algn="just"/>
            <a:r>
              <a:rPr lang="en-US" dirty="0"/>
              <a:t>If the CSS property is separated by ‘-’, for example background-color, it is converted into camel case.</a:t>
            </a:r>
          </a:p>
          <a:p>
            <a:pPr lvl="1" algn="just"/>
            <a:r>
              <a:rPr lang="en-US" dirty="0" err="1"/>
              <a:t>heading.style.backgroundColor</a:t>
            </a:r>
            <a:r>
              <a:rPr lang="en-US" dirty="0"/>
              <a:t>  = ‘pink’;</a:t>
            </a:r>
          </a:p>
          <a:p>
            <a:pPr lvl="1" algn="just"/>
            <a:endParaRPr lang="en-US" dirty="0"/>
          </a:p>
          <a:p>
            <a:pPr algn="just"/>
            <a:r>
              <a:rPr lang="en-US" dirty="0"/>
              <a:t>If we have already defined a class in our CSS, we can also apply an entire class to the HTML element.</a:t>
            </a:r>
          </a:p>
          <a:p>
            <a:pPr lvl="1" algn="just"/>
            <a:r>
              <a:rPr lang="en-US" dirty="0"/>
              <a:t>.fund-detail{</a:t>
            </a:r>
          </a:p>
          <a:p>
            <a:pPr marL="233362" lvl="1" indent="0" algn="just">
              <a:buNone/>
            </a:pPr>
            <a:r>
              <a:rPr lang="en-US" dirty="0"/>
              <a:t>	color : blue;</a:t>
            </a:r>
          </a:p>
          <a:p>
            <a:pPr marL="233362" lvl="1" indent="0" algn="just">
              <a:buNone/>
            </a:pPr>
            <a:r>
              <a:rPr lang="en-US" dirty="0"/>
              <a:t>	font-weight : bold;</a:t>
            </a:r>
          </a:p>
          <a:p>
            <a:pPr marL="233362" lvl="1" indent="0" algn="just">
              <a:buNone/>
            </a:pPr>
            <a:r>
              <a:rPr lang="en-US" dirty="0"/>
              <a:t>}</a:t>
            </a:r>
          </a:p>
          <a:p>
            <a:pPr lvl="1" algn="just"/>
            <a:r>
              <a:rPr lang="en-US" dirty="0" err="1"/>
              <a:t>heading.className</a:t>
            </a:r>
            <a:r>
              <a:rPr lang="en-US" dirty="0"/>
              <a:t> = ‘fund-detail’;</a:t>
            </a:r>
          </a:p>
          <a:p>
            <a:pPr marL="233362" lvl="1" indent="0" algn="just">
              <a:buNone/>
            </a:pP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UI Enhancement </a:t>
            </a:r>
            <a:r>
              <a:rPr lang="en-IN" dirty="0"/>
              <a:t>–</a:t>
            </a:r>
            <a:r>
              <a:t> An Exercise </a:t>
            </a:r>
            <a:endParaRPr lang="en-US" dirty="0"/>
          </a:p>
        </p:txBody>
      </p:sp>
      <p:sp>
        <p:nvSpPr>
          <p:cNvPr id="3" name="Content Placeholder 2"/>
          <p:cNvSpPr>
            <a:spLocks noGrp="1"/>
          </p:cNvSpPr>
          <p:nvPr>
            <p:ph sz="half" idx="1"/>
          </p:nvPr>
        </p:nvSpPr>
        <p:spPr>
          <a:xfrm>
            <a:off x="533400" y="990600"/>
            <a:ext cx="7783016" cy="5334000"/>
          </a:xfrm>
        </p:spPr>
        <p:txBody>
          <a:bodyPr/>
          <a:lstStyle/>
          <a:p>
            <a:pPr algn="just"/>
            <a:r>
              <a:rPr lang="en-US" dirty="0"/>
              <a:t>Use the same problem statement as given in Building smarter forms.</a:t>
            </a:r>
          </a:p>
          <a:p>
            <a:pPr algn="just"/>
            <a:endParaRPr dirty="0"/>
          </a:p>
          <a:p>
            <a:pPr algn="just"/>
            <a:r>
              <a:rPr dirty="0"/>
              <a:t>Enhance it to manipulate the style of the form. Include the following scenarios.</a:t>
            </a:r>
          </a:p>
          <a:p>
            <a:pPr algn="just"/>
            <a:endParaRPr dirty="0"/>
          </a:p>
          <a:p>
            <a:pPr algn="just"/>
            <a:r>
              <a:rPr dirty="0"/>
              <a:t>When the user focusses on a particular text field, the background color of the text box should become green.</a:t>
            </a:r>
          </a:p>
          <a:p>
            <a:pPr algn="just"/>
            <a:endParaRPr dirty="0"/>
          </a:p>
          <a:p>
            <a:pPr algn="just"/>
            <a:r>
              <a:rPr dirty="0"/>
              <a:t>When the user moves out of a text field and leaves it empty, the background color of the textbox should become red.</a:t>
            </a:r>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JavaScript – An Exercise</a:t>
            </a:r>
          </a:p>
        </p:txBody>
      </p:sp>
      <p:sp>
        <p:nvSpPr>
          <p:cNvPr id="3" name="Content Placeholder 2"/>
          <p:cNvSpPr>
            <a:spLocks noGrp="1"/>
          </p:cNvSpPr>
          <p:nvPr>
            <p:ph sz="half" idx="1"/>
          </p:nvPr>
        </p:nvSpPr>
        <p:spPr>
          <a:xfrm>
            <a:off x="533400" y="990600"/>
            <a:ext cx="7783016" cy="5334000"/>
          </a:xfrm>
        </p:spPr>
        <p:txBody>
          <a:bodyPr/>
          <a:lstStyle/>
          <a:p>
            <a:pPr algn="just"/>
            <a:r>
              <a:rPr lang="en-US" dirty="0"/>
              <a:t>Using the development tools mentioned in the beginning we can debug </a:t>
            </a:r>
            <a:r>
              <a:rPr err="1"/>
              <a:t>J</a:t>
            </a:r>
            <a:r>
              <a:rPr lang="en-US" dirty="0" err="1"/>
              <a:t>avaScript</a:t>
            </a:r>
            <a:r>
              <a:rPr lang="en-US" dirty="0"/>
              <a:t>.</a:t>
            </a:r>
          </a:p>
          <a:p>
            <a:pPr algn="just"/>
            <a:endParaRPr/>
          </a:p>
          <a:p>
            <a:pPr algn="just"/>
            <a:r>
              <a:t>Firebug in Firefox, DragonFly in Opera and Webkit's Web Inspector can be used to debug JS.</a:t>
            </a:r>
          </a:p>
          <a:p>
            <a:pPr algn="just"/>
            <a:endParaRPr/>
          </a:p>
          <a:p>
            <a:pPr algn="just"/>
            <a:r>
              <a:t>Let us debug the perfect number program written earlier to see how it works.</a:t>
            </a:r>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AJAX</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13088760"/>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Introducing AJAX</a:t>
            </a:r>
            <a:endParaRPr lang="en-US" dirty="0"/>
          </a:p>
        </p:txBody>
      </p:sp>
      <p:sp>
        <p:nvSpPr>
          <p:cNvPr id="3" name="Content Placeholder 2"/>
          <p:cNvSpPr>
            <a:spLocks noGrp="1"/>
          </p:cNvSpPr>
          <p:nvPr>
            <p:ph sz="half" idx="1"/>
          </p:nvPr>
        </p:nvSpPr>
        <p:spPr>
          <a:xfrm>
            <a:off x="533400" y="990600"/>
            <a:ext cx="7783016" cy="5334000"/>
          </a:xfrm>
        </p:spPr>
        <p:txBody>
          <a:bodyPr/>
          <a:lstStyle/>
          <a:p>
            <a:pPr algn="just"/>
            <a:r>
              <a:rPr lang="en-IN" dirty="0"/>
              <a:t>AJAX stands for Asynchronous JavaScript and XML. </a:t>
            </a:r>
          </a:p>
          <a:p>
            <a:pPr algn="just"/>
            <a:endParaRPr lang="en-IN" dirty="0"/>
          </a:p>
          <a:p>
            <a:pPr algn="just"/>
            <a:r>
              <a:rPr lang="en-IN" dirty="0"/>
              <a:t>In a nutshell, it is the use of the </a:t>
            </a:r>
            <a:r>
              <a:rPr lang="en-IN" dirty="0" err="1"/>
              <a:t>XMLHttpRequest</a:t>
            </a:r>
            <a:r>
              <a:rPr lang="en-IN" dirty="0"/>
              <a:t> object to communicate with server-side scripts. It can send as well as receive information in a variety of formats, including JSON, XML, HTML, and even text files. </a:t>
            </a:r>
          </a:p>
          <a:p>
            <a:pPr algn="just"/>
            <a:endParaRPr lang="en-IN" dirty="0"/>
          </a:p>
          <a:p>
            <a:pPr algn="just"/>
            <a:r>
              <a:rPr lang="en-IN" dirty="0"/>
              <a:t>AJAX’s most appealing characteristic, however, is its "asynchronous" nature, which means it can do all of this without having to refresh the page. This lets you update portions of a page based upon user events.</a:t>
            </a:r>
            <a:endParaRPr lang="en-US" dirty="0"/>
          </a:p>
          <a:p>
            <a:pPr algn="just"/>
            <a:endParaRPr lang="en-US" dirty="0"/>
          </a:p>
          <a:p>
            <a:pPr algn="just"/>
            <a:r>
              <a:rPr lang="en-IN" dirty="0"/>
              <a:t>The two features in question are that you can:</a:t>
            </a:r>
          </a:p>
          <a:p>
            <a:pPr lvl="1" algn="just"/>
            <a:r>
              <a:rPr lang="en-IN" dirty="0"/>
              <a:t>Make requests to the server without reloading the page</a:t>
            </a:r>
          </a:p>
          <a:p>
            <a:pPr lvl="1" algn="just"/>
            <a:r>
              <a:rPr lang="en-IN" dirty="0"/>
              <a:t>Receive and work with data from the server</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 1 – How to make an HTTP request</a:t>
            </a:r>
            <a:endParaRPr lang="en-US" dirty="0"/>
          </a:p>
        </p:txBody>
      </p:sp>
      <p:sp>
        <p:nvSpPr>
          <p:cNvPr id="3" name="Content Placeholder 2"/>
          <p:cNvSpPr>
            <a:spLocks noGrp="1"/>
          </p:cNvSpPr>
          <p:nvPr>
            <p:ph sz="half" idx="1"/>
          </p:nvPr>
        </p:nvSpPr>
        <p:spPr>
          <a:xfrm>
            <a:off x="533400" y="990600"/>
            <a:ext cx="7783016" cy="5334000"/>
          </a:xfrm>
        </p:spPr>
        <p:txBody>
          <a:bodyPr/>
          <a:lstStyle/>
          <a:p>
            <a:pPr algn="just"/>
            <a:r>
              <a:rPr lang="en-IN" dirty="0"/>
              <a:t>In order to make an HTTP request to the server using JavaScript, you need an instance of a class that provides this functionality. </a:t>
            </a:r>
          </a:p>
          <a:p>
            <a:pPr algn="just"/>
            <a:r>
              <a:rPr lang="en-IN" dirty="0"/>
              <a:t>Such a class was originally introduced in Internet Explorer as an ActiveX object, called XMLHTTP. </a:t>
            </a:r>
          </a:p>
          <a:p>
            <a:pPr algn="just"/>
            <a:r>
              <a:rPr lang="en-IN" dirty="0"/>
              <a:t>Then Mozilla, Safari, and other browsers followed, implementing an </a:t>
            </a:r>
            <a:r>
              <a:rPr lang="en-IN" dirty="0" err="1"/>
              <a:t>XMLHttpRequest</a:t>
            </a:r>
            <a:r>
              <a:rPr lang="en-IN" dirty="0"/>
              <a:t> class that supports the methods and properties of Microsoft's original ActiveX object.</a:t>
            </a:r>
            <a:endParaRPr lang="en-US" dirty="0"/>
          </a:p>
          <a:p>
            <a:pPr algn="just"/>
            <a:r>
              <a:rPr lang="en-IN" dirty="0"/>
              <a:t>As a result, in order to create a cross-browser instance (object) of the required class, you can do the following:</a:t>
            </a:r>
          </a:p>
          <a:p>
            <a:pPr algn="just"/>
            <a:endParaRPr/>
          </a:p>
          <a:p>
            <a:pPr algn="just">
              <a:buNone/>
            </a:pPr>
            <a:r>
              <a:rPr lang="en-IN" b="1" dirty="0" err="1"/>
              <a:t>var</a:t>
            </a:r>
            <a:r>
              <a:rPr lang="en-IN" b="1" dirty="0"/>
              <a:t> </a:t>
            </a:r>
            <a:r>
              <a:rPr lang="en-IN" b="1" dirty="0" err="1"/>
              <a:t>httpRequest</a:t>
            </a:r>
            <a:r>
              <a:rPr lang="en-IN" b="1" dirty="0"/>
              <a:t>;</a:t>
            </a:r>
          </a:p>
          <a:p>
            <a:pPr algn="just">
              <a:buNone/>
            </a:pPr>
            <a:r>
              <a:rPr lang="en-IN" b="1" dirty="0"/>
              <a:t>if (</a:t>
            </a:r>
            <a:r>
              <a:rPr lang="en-IN" b="1" dirty="0" err="1"/>
              <a:t>window.XMLHttpRequest</a:t>
            </a:r>
            <a:r>
              <a:rPr lang="en-IN" b="1" dirty="0"/>
              <a:t>) { // Mozilla, Safari, ...</a:t>
            </a:r>
          </a:p>
          <a:p>
            <a:pPr algn="just">
              <a:buNone/>
            </a:pPr>
            <a:r>
              <a:rPr lang="en-IN" b="1" dirty="0"/>
              <a:t>    </a:t>
            </a:r>
            <a:r>
              <a:rPr lang="en-IN" b="1" dirty="0" err="1"/>
              <a:t>httpRequest</a:t>
            </a:r>
            <a:r>
              <a:rPr lang="en-IN" b="1" dirty="0"/>
              <a:t> = new </a:t>
            </a:r>
            <a:r>
              <a:rPr lang="en-IN" b="1" dirty="0" err="1"/>
              <a:t>XMLHttpRequest</a:t>
            </a:r>
            <a:r>
              <a:rPr lang="en-IN" b="1" dirty="0"/>
              <a:t>();</a:t>
            </a:r>
          </a:p>
          <a:p>
            <a:pPr algn="just">
              <a:buNone/>
            </a:pPr>
            <a:r>
              <a:rPr lang="en-IN" b="1" dirty="0"/>
              <a:t>} else if (</a:t>
            </a:r>
            <a:r>
              <a:rPr lang="en-IN" b="1" dirty="0" err="1"/>
              <a:t>window.ActiveXObject</a:t>
            </a:r>
            <a:r>
              <a:rPr lang="en-IN" b="1" dirty="0"/>
              <a:t>) { // IE 8 and older</a:t>
            </a:r>
          </a:p>
          <a:p>
            <a:pPr algn="just">
              <a:buNone/>
            </a:pPr>
            <a:r>
              <a:rPr lang="en-IN" b="1" dirty="0"/>
              <a:t>    </a:t>
            </a:r>
            <a:r>
              <a:rPr lang="en-IN" b="1" dirty="0" err="1"/>
              <a:t>httpRequest</a:t>
            </a:r>
            <a:r>
              <a:rPr lang="en-IN" b="1" dirty="0"/>
              <a:t> = new </a:t>
            </a:r>
            <a:r>
              <a:rPr lang="en-IN" b="1" dirty="0" err="1"/>
              <a:t>ActiveXObject</a:t>
            </a:r>
            <a:r>
              <a:rPr lang="en-IN" b="1" dirty="0"/>
              <a:t>("</a:t>
            </a:r>
            <a:r>
              <a:rPr lang="en-IN" b="1" dirty="0" err="1"/>
              <a:t>Microsoft.XMLHTTP</a:t>
            </a:r>
            <a:r>
              <a:rPr lang="en-IN" b="1" dirty="0"/>
              <a:t>");</a:t>
            </a:r>
          </a:p>
          <a:p>
            <a:pPr algn="just">
              <a:buNone/>
            </a:pPr>
            <a:r>
              <a:rPr lang="en-IN" b="1" dirty="0"/>
              <a:t>}</a:t>
            </a:r>
            <a:endParaRPr lang="en-US" b="1" dirty="0"/>
          </a:p>
          <a:p>
            <a:pPr algn="just"/>
            <a:r>
              <a:rPr lang="en-IN" dirty="0"/>
              <a:t>Next, you need to decide what you want to do after you receive the server response to your request.</a:t>
            </a:r>
          </a:p>
          <a:p>
            <a:pPr algn="just"/>
            <a:r>
              <a:rPr lang="en-IN" dirty="0"/>
              <a:t>At this stage, you just need to tell the HTTP request object which JavaScript function will handle processing the response. </a:t>
            </a:r>
          </a:p>
          <a:p>
            <a:pPr algn="just"/>
            <a:r>
              <a:rPr lang="en-IN" dirty="0"/>
              <a:t>This is done by setting the </a:t>
            </a:r>
            <a:r>
              <a:rPr lang="en-IN" dirty="0" err="1"/>
              <a:t>onreadystatechange</a:t>
            </a:r>
            <a:r>
              <a:rPr lang="en-IN" dirty="0"/>
              <a:t> property of the object to the name of the JavaScript function that should be called when the state of the request changes, like this:</a:t>
            </a:r>
            <a:endParaRPr/>
          </a:p>
          <a:p>
            <a:pPr algn="just">
              <a:buNone/>
            </a:pPr>
            <a:endParaRPr lang="en-IN" b="1" dirty="0"/>
          </a:p>
          <a:p>
            <a:pPr algn="just">
              <a:buNone/>
            </a:pPr>
            <a:r>
              <a:rPr lang="en-IN" b="1" dirty="0" err="1"/>
              <a:t>httpRequest.onreadystatechange</a:t>
            </a:r>
            <a:r>
              <a:rPr lang="en-IN" b="1" dirty="0"/>
              <a:t> = </a:t>
            </a:r>
            <a:r>
              <a:rPr lang="en-IN" b="1" dirty="0" err="1"/>
              <a:t>nameOfTheFunction</a:t>
            </a:r>
            <a:r>
              <a:rPr lang="en-IN" b="1" dirty="0"/>
              <a:t>;</a:t>
            </a:r>
            <a:endParaRPr b="1"/>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 1 – How to make an HTTP request</a:t>
            </a:r>
            <a:endParaRPr lang="en-US" dirty="0"/>
          </a:p>
        </p:txBody>
      </p:sp>
      <p:sp>
        <p:nvSpPr>
          <p:cNvPr id="3" name="Content Placeholder 2"/>
          <p:cNvSpPr>
            <a:spLocks noGrp="1"/>
          </p:cNvSpPr>
          <p:nvPr>
            <p:ph sz="half" idx="1"/>
          </p:nvPr>
        </p:nvSpPr>
        <p:spPr>
          <a:xfrm>
            <a:off x="533400" y="990600"/>
            <a:ext cx="7783016" cy="5334000"/>
          </a:xfrm>
        </p:spPr>
        <p:txBody>
          <a:bodyPr/>
          <a:lstStyle/>
          <a:p>
            <a:pPr algn="just"/>
            <a:r>
              <a:rPr lang="en-IN" dirty="0"/>
              <a:t>Next, after you've declared what will happen as soon as you receive the response, you need to actually make the request. You need to call the open() and send()methods of the HTTP request class, like this:</a:t>
            </a:r>
          </a:p>
          <a:p>
            <a:pPr algn="just"/>
            <a:endParaRPr lang="en-IN" dirty="0"/>
          </a:p>
          <a:p>
            <a:pPr algn="just">
              <a:buNone/>
            </a:pPr>
            <a:r>
              <a:rPr lang="en-IN" b="1" dirty="0" err="1"/>
              <a:t>httpRequest.open</a:t>
            </a:r>
            <a:r>
              <a:rPr lang="en-IN" b="1" dirty="0"/>
              <a:t>('GET', 'http://www.example.org/some.file', true);</a:t>
            </a:r>
          </a:p>
          <a:p>
            <a:pPr algn="just">
              <a:buNone/>
            </a:pPr>
            <a:r>
              <a:rPr lang="en-IN" b="1" dirty="0" err="1"/>
              <a:t>httpRequest.send</a:t>
            </a:r>
            <a:r>
              <a:rPr lang="en-IN" b="1" dirty="0"/>
              <a:t>(null);</a:t>
            </a:r>
          </a:p>
          <a:p>
            <a:pPr algn="just">
              <a:buNone/>
            </a:pPr>
            <a:endParaRPr b="1"/>
          </a:p>
          <a:p>
            <a:pPr algn="just"/>
            <a:r>
              <a:rPr lang="en-IN" dirty="0"/>
              <a:t>The first parameter of the call to open() is the HTTP request method – GET, POST, HEAD or any other method you want to use and that is supported by your server. </a:t>
            </a:r>
          </a:p>
          <a:p>
            <a:pPr algn="just"/>
            <a:endParaRPr b="1"/>
          </a:p>
          <a:p>
            <a:pPr algn="just"/>
            <a:r>
              <a:rPr lang="en-IN" dirty="0"/>
              <a:t>The second parameter is the URL of the page you're requesting.</a:t>
            </a:r>
          </a:p>
          <a:p>
            <a:pPr algn="just"/>
            <a:endParaRPr b="1"/>
          </a:p>
          <a:p>
            <a:pPr algn="just"/>
            <a:r>
              <a:rPr lang="en-IN" dirty="0"/>
              <a:t>The optional third parameter sets whether the request is asynchronous. If TRUE (the default), the execution of the JavaScript function will continue while the response of the server has not yet arrived. This is the A in AJAX.</a:t>
            </a:r>
          </a:p>
          <a:p>
            <a:pPr algn="just"/>
            <a:endParaRPr b="1"/>
          </a:p>
          <a:p>
            <a:pPr algn="just"/>
            <a:r>
              <a:rPr lang="en-IN" dirty="0"/>
              <a:t>The parameter to the send() method can be any data you want to send to the server if POST-</a:t>
            </a:r>
            <a:r>
              <a:rPr lang="en-IN" dirty="0" err="1"/>
              <a:t>ing</a:t>
            </a:r>
            <a:r>
              <a:rPr lang="en-IN" dirty="0"/>
              <a:t> the request. Form data should be sent in a format that the server can parse easily. This can be as a query string, like:</a:t>
            </a:r>
          </a:p>
          <a:p>
            <a:pPr algn="just">
              <a:buNone/>
            </a:pPr>
            <a:r>
              <a:rPr lang="en-IN" b="1" dirty="0"/>
              <a:t>"name=</a:t>
            </a:r>
            <a:r>
              <a:rPr lang="en-IN" b="1" dirty="0" err="1"/>
              <a:t>value&amp;anothername</a:t>
            </a:r>
            <a:r>
              <a:rPr lang="en-IN" b="1" dirty="0"/>
              <a:t>="+</a:t>
            </a:r>
            <a:r>
              <a:rPr lang="en-IN" b="1" dirty="0" err="1"/>
              <a:t>encodeURIComponent</a:t>
            </a:r>
            <a:r>
              <a:rPr lang="en-IN" b="1" dirty="0"/>
              <a:t>(</a:t>
            </a:r>
            <a:r>
              <a:rPr lang="en-IN" b="1" dirty="0" err="1"/>
              <a:t>myVar</a:t>
            </a:r>
            <a:r>
              <a:rPr lang="en-IN" b="1" dirty="0"/>
              <a:t>)+"&amp;so=on“</a:t>
            </a:r>
          </a:p>
          <a:p>
            <a:pPr algn="just"/>
            <a:endParaRPr b="1"/>
          </a:p>
          <a:p>
            <a:pPr algn="just"/>
            <a:r>
              <a:rPr lang="en-IN" dirty="0"/>
              <a:t>Note that if you want to POST data, you may have to set the MIME type of the request. For example, use the following line before calling send() for form data sent as a query string:</a:t>
            </a:r>
          </a:p>
          <a:p>
            <a:pPr algn="just">
              <a:buNone/>
            </a:pPr>
            <a:r>
              <a:rPr lang="en-IN" b="1" dirty="0" err="1"/>
              <a:t>httpRequest.setRequestHeader</a:t>
            </a:r>
            <a:r>
              <a:rPr lang="en-IN" b="1" dirty="0"/>
              <a:t>('Content-Type', 'application/x-www-form-</a:t>
            </a:r>
            <a:r>
              <a:rPr lang="en-IN" b="1" dirty="0" err="1"/>
              <a:t>urlencoded</a:t>
            </a:r>
            <a:r>
              <a:rPr lang="en-IN" b="1" dirty="0"/>
              <a:t>');</a:t>
            </a:r>
          </a:p>
          <a:p>
            <a:pPr algn="just">
              <a:buNone/>
            </a:pPr>
            <a:endParaRPr lang="en-IN" b="1" dirty="0"/>
          </a:p>
          <a:p>
            <a:pPr algn="just">
              <a:buNone/>
            </a:pP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 2 – Handling the server response</a:t>
            </a:r>
            <a:endParaRPr lang="en-US" dirty="0"/>
          </a:p>
        </p:txBody>
      </p:sp>
      <p:sp>
        <p:nvSpPr>
          <p:cNvPr id="3" name="Content Placeholder 2"/>
          <p:cNvSpPr>
            <a:spLocks noGrp="1"/>
          </p:cNvSpPr>
          <p:nvPr>
            <p:ph sz="half" idx="1"/>
          </p:nvPr>
        </p:nvSpPr>
        <p:spPr>
          <a:xfrm>
            <a:off x="533400" y="990600"/>
            <a:ext cx="7783016" cy="5334000"/>
          </a:xfrm>
        </p:spPr>
        <p:txBody>
          <a:bodyPr/>
          <a:lstStyle/>
          <a:p>
            <a:pPr algn="just"/>
            <a:r>
              <a:rPr lang="en-IN" dirty="0"/>
              <a:t>Remember that when you were sending the request, you provided the name of a JavaScript function that is designed to handle the response.</a:t>
            </a:r>
          </a:p>
          <a:p>
            <a:pPr algn="just"/>
            <a:endParaRPr lang="en-IN" dirty="0"/>
          </a:p>
          <a:p>
            <a:pPr algn="just"/>
            <a:r>
              <a:rPr lang="en-IN" dirty="0"/>
              <a:t>Let's see what this function should do. First, the function needs to check for the state of the request.</a:t>
            </a:r>
          </a:p>
          <a:p>
            <a:pPr algn="just"/>
            <a:endParaRPr lang="en-IN" dirty="0"/>
          </a:p>
          <a:p>
            <a:pPr algn="just"/>
            <a:r>
              <a:rPr lang="en-IN" dirty="0"/>
              <a:t>The list of the </a:t>
            </a:r>
            <a:r>
              <a:rPr lang="en-IN" dirty="0" err="1"/>
              <a:t>readyState</a:t>
            </a:r>
            <a:r>
              <a:rPr lang="en-IN" dirty="0"/>
              <a:t> values is as follows:</a:t>
            </a:r>
          </a:p>
          <a:p>
            <a:pPr lvl="1" algn="just"/>
            <a:r>
              <a:rPr lang="en-IN" dirty="0"/>
              <a:t>0 (uninitialized)</a:t>
            </a:r>
          </a:p>
          <a:p>
            <a:pPr lvl="1" algn="just"/>
            <a:r>
              <a:rPr lang="en-IN" dirty="0"/>
              <a:t>1 (loading)</a:t>
            </a:r>
          </a:p>
          <a:p>
            <a:pPr lvl="1" algn="just"/>
            <a:r>
              <a:rPr lang="en-IN" dirty="0"/>
              <a:t>2 (loaded)</a:t>
            </a:r>
          </a:p>
          <a:p>
            <a:pPr lvl="1" algn="just"/>
            <a:r>
              <a:rPr lang="en-IN" dirty="0"/>
              <a:t>3 (interactive)</a:t>
            </a:r>
          </a:p>
          <a:p>
            <a:pPr lvl="1" algn="just"/>
            <a:r>
              <a:rPr lang="en-IN" dirty="0"/>
              <a:t>4 (complete)</a:t>
            </a:r>
          </a:p>
          <a:p>
            <a:pPr algn="just"/>
            <a:endParaRPr lang="en-US" dirty="0"/>
          </a:p>
          <a:p>
            <a:pPr algn="just"/>
            <a:r>
              <a:rPr lang="en-IN" dirty="0"/>
              <a:t>If the state has the value of 4, that means that the full server response has been received and it's OK for you to continue processing it.</a:t>
            </a:r>
            <a:endParaRPr lang="en-US" dirty="0"/>
          </a:p>
          <a:p>
            <a:pPr algn="just"/>
            <a:endParaRPr lang="en-US" dirty="0"/>
          </a:p>
          <a:p>
            <a:pPr algn="just">
              <a:buNone/>
            </a:pPr>
            <a:r>
              <a:rPr lang="en-IN" b="1" dirty="0"/>
              <a:t>if (</a:t>
            </a:r>
            <a:r>
              <a:rPr lang="en-IN" b="1" dirty="0" err="1"/>
              <a:t>httpRequest.readyState</a:t>
            </a:r>
            <a:r>
              <a:rPr lang="en-IN" b="1" dirty="0"/>
              <a:t> === 4) {</a:t>
            </a:r>
          </a:p>
          <a:p>
            <a:pPr algn="just">
              <a:buNone/>
            </a:pPr>
            <a:r>
              <a:rPr lang="en-IN" b="1" dirty="0"/>
              <a:t>    // everything is good, the response is received</a:t>
            </a:r>
          </a:p>
          <a:p>
            <a:pPr algn="just">
              <a:buNone/>
            </a:pPr>
            <a:r>
              <a:rPr lang="en-IN" b="1" dirty="0"/>
              <a:t>} else {</a:t>
            </a:r>
          </a:p>
          <a:p>
            <a:pPr algn="just">
              <a:buNone/>
            </a:pPr>
            <a:r>
              <a:rPr lang="en-IN" b="1" dirty="0"/>
              <a:t>    // still not ready</a:t>
            </a:r>
          </a:p>
          <a:p>
            <a:pPr algn="just">
              <a:buNone/>
            </a:pPr>
            <a:r>
              <a:rPr lang="en-IN" b="1" dirty="0"/>
              <a:t>}</a:t>
            </a:r>
          </a:p>
          <a:p>
            <a:pPr algn="just"/>
            <a:r>
              <a:rPr lang="en-IN" dirty="0"/>
              <a:t>The next thing to check is the response code of the HTTP server response.</a:t>
            </a:r>
            <a:endParaRPr lang="en-US" dirty="0"/>
          </a:p>
          <a:p>
            <a:pPr algn="just"/>
            <a:r>
              <a:rPr lang="en-IN" dirty="0"/>
              <a:t>In the following example, we differentiate between a successful or unsuccessful AJAX call by checking for a  200 OK response code.</a:t>
            </a:r>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t>Step 2 – Handling the server response</a:t>
            </a:r>
            <a:endParaRPr lang="en-US" dirty="0"/>
          </a:p>
        </p:txBody>
      </p:sp>
      <p:sp>
        <p:nvSpPr>
          <p:cNvPr id="3" name="Content Placeholder 2"/>
          <p:cNvSpPr>
            <a:spLocks noGrp="1"/>
          </p:cNvSpPr>
          <p:nvPr>
            <p:ph sz="half" idx="1"/>
          </p:nvPr>
        </p:nvSpPr>
        <p:spPr>
          <a:xfrm>
            <a:off x="533400" y="990600"/>
            <a:ext cx="7783016" cy="5334000"/>
          </a:xfrm>
        </p:spPr>
        <p:txBody>
          <a:bodyPr/>
          <a:lstStyle/>
          <a:p>
            <a:pPr algn="just">
              <a:buNone/>
            </a:pPr>
            <a:r>
              <a:rPr lang="en-IN" b="1" dirty="0"/>
              <a:t>if (</a:t>
            </a:r>
            <a:r>
              <a:rPr lang="en-IN" b="1" dirty="0" err="1"/>
              <a:t>httpRequest.status</a:t>
            </a:r>
            <a:r>
              <a:rPr lang="en-IN" b="1" dirty="0"/>
              <a:t> === 200) {</a:t>
            </a:r>
          </a:p>
          <a:p>
            <a:pPr algn="just">
              <a:buNone/>
            </a:pPr>
            <a:r>
              <a:rPr lang="en-IN" b="1" dirty="0"/>
              <a:t>    // perfect!</a:t>
            </a:r>
          </a:p>
          <a:p>
            <a:pPr algn="just">
              <a:buNone/>
            </a:pPr>
            <a:r>
              <a:rPr lang="en-IN" b="1" dirty="0"/>
              <a:t>} else {</a:t>
            </a:r>
          </a:p>
          <a:p>
            <a:pPr algn="just">
              <a:buNone/>
            </a:pPr>
            <a:r>
              <a:rPr lang="en-IN" b="1" dirty="0"/>
              <a:t>    // there was a problem with the request,</a:t>
            </a:r>
          </a:p>
          <a:p>
            <a:pPr algn="just">
              <a:buNone/>
            </a:pPr>
            <a:r>
              <a:rPr lang="en-IN" b="1" dirty="0"/>
              <a:t>    // for example the response may contain a 404 (Not Found)</a:t>
            </a:r>
          </a:p>
          <a:p>
            <a:pPr algn="just">
              <a:buNone/>
            </a:pPr>
            <a:r>
              <a:rPr lang="en-IN" b="1" dirty="0"/>
              <a:t>    // or 500 (Internal Server Error) response code</a:t>
            </a:r>
          </a:p>
          <a:p>
            <a:pPr algn="just">
              <a:buNone/>
            </a:pPr>
            <a:r>
              <a:rPr lang="en-IN" b="1" dirty="0"/>
              <a:t>}</a:t>
            </a:r>
          </a:p>
          <a:p>
            <a:pPr algn="just"/>
            <a:endParaRPr b="1"/>
          </a:p>
          <a:p>
            <a:pPr algn="just"/>
            <a:r>
              <a:t>Now you can access the data if everything goes fine.</a:t>
            </a:r>
            <a:r>
              <a:rPr lang="en-IN" dirty="0"/>
              <a:t> You have two options to access that data:</a:t>
            </a:r>
          </a:p>
          <a:p>
            <a:pPr lvl="1" algn="just"/>
            <a:r>
              <a:rPr lang="en-IN" b="1" dirty="0" err="1"/>
              <a:t>httpRequest.responseText</a:t>
            </a:r>
            <a:r>
              <a:rPr lang="en-IN" dirty="0"/>
              <a:t> – returns the server response as a string of text</a:t>
            </a:r>
          </a:p>
          <a:p>
            <a:pPr lvl="1" algn="just"/>
            <a:r>
              <a:rPr lang="en-IN" b="1" dirty="0" err="1"/>
              <a:t>httpRequest.responseXML</a:t>
            </a:r>
            <a:r>
              <a:rPr lang="en-IN" dirty="0"/>
              <a:t> – returns the response as an </a:t>
            </a:r>
            <a:r>
              <a:rPr lang="en-IN" dirty="0" err="1"/>
              <a:t>XMLDocument</a:t>
            </a:r>
            <a:r>
              <a:rPr lang="en-IN" dirty="0"/>
              <a:t> object you can traverse using the JavaScript DOM functions.</a:t>
            </a:r>
          </a:p>
          <a:p>
            <a:pPr lvl="1" algn="just"/>
            <a:endParaRPr/>
          </a:p>
          <a:p>
            <a:pPr algn="just"/>
            <a:r>
              <a:rPr lang="en-IN" dirty="0"/>
              <a:t>Note that the steps above are only valid if you used an asynchronous request (third parameter of open() was set to true). If you used an </a:t>
            </a:r>
            <a:r>
              <a:rPr lang="en-IN" b="1" dirty="0"/>
              <a:t>synchronous</a:t>
            </a:r>
            <a:r>
              <a:rPr lang="en-IN" dirty="0"/>
              <a:t> request you don't need to specify a function, you can access the data return by the server right after calling send(), because the script will stop and wait for the server answer.</a:t>
            </a:r>
          </a:p>
          <a:p>
            <a:pPr algn="just"/>
            <a:endParaRPr/>
          </a:p>
          <a:p>
            <a:pPr lvl="1" algn="just"/>
            <a:endParaRPr lang="en-IN" dirty="0"/>
          </a:p>
          <a:p>
            <a:pPr algn="just">
              <a:buNone/>
            </a:pP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Example </a:t>
            </a:r>
            <a:endParaRPr lang="en-IN" dirty="0"/>
          </a:p>
        </p:txBody>
      </p:sp>
      <p:sp>
        <p:nvSpPr>
          <p:cNvPr id="3" name="Content Placeholder 2"/>
          <p:cNvSpPr>
            <a:spLocks noGrp="1"/>
          </p:cNvSpPr>
          <p:nvPr>
            <p:ph sz="half" idx="1"/>
          </p:nvPr>
        </p:nvSpPr>
        <p:spPr>
          <a:xfrm>
            <a:off x="533401" y="990600"/>
            <a:ext cx="2681277" cy="2081210"/>
          </a:xfrm>
        </p:spPr>
        <p:txBody>
          <a:bodyPr/>
          <a:lstStyle/>
          <a:p>
            <a:pPr>
              <a:buNone/>
            </a:pPr>
            <a:r>
              <a:rPr lang="en-IN" dirty="0"/>
              <a:t>&lt;span id="</a:t>
            </a:r>
            <a:r>
              <a:rPr lang="en-IN" dirty="0" err="1"/>
              <a:t>ajaxButton</a:t>
            </a:r>
            <a:r>
              <a:rPr lang="en-IN" dirty="0"/>
              <a:t>" style="cursor: pointer; text-decoration: underline"&gt;</a:t>
            </a:r>
          </a:p>
          <a:p>
            <a:pPr>
              <a:buNone/>
            </a:pPr>
            <a:r>
              <a:rPr lang="en-IN" dirty="0"/>
              <a:t>  Make a request</a:t>
            </a:r>
          </a:p>
          <a:p>
            <a:pPr>
              <a:buNone/>
            </a:pPr>
            <a:r>
              <a:rPr lang="en-IN" dirty="0"/>
              <a:t>&lt;/span&gt;</a:t>
            </a:r>
          </a:p>
          <a:p>
            <a:pPr>
              <a:buNone/>
            </a:pPr>
            <a:endParaRPr lang="en-IN" dirty="0"/>
          </a:p>
        </p:txBody>
      </p:sp>
      <p:sp>
        <p:nvSpPr>
          <p:cNvPr id="4" name="Content Placeholder 3"/>
          <p:cNvSpPr>
            <a:spLocks noGrp="1"/>
          </p:cNvSpPr>
          <p:nvPr>
            <p:ph sz="half" idx="10"/>
          </p:nvPr>
        </p:nvSpPr>
        <p:spPr>
          <a:xfrm>
            <a:off x="3196344" y="304800"/>
            <a:ext cx="5705485" cy="5895996"/>
          </a:xfrm>
        </p:spPr>
        <p:txBody>
          <a:bodyPr>
            <a:noAutofit/>
          </a:bodyPr>
          <a:lstStyle/>
          <a:p>
            <a:pPr>
              <a:buNone/>
            </a:pPr>
            <a:r>
              <a:rPr lang="en-IN" sz="1200" dirty="0"/>
              <a:t>   </a:t>
            </a:r>
            <a:r>
              <a:rPr lang="en-IN" sz="1200" dirty="0" err="1"/>
              <a:t>var</a:t>
            </a:r>
            <a:r>
              <a:rPr lang="en-IN" sz="1200" dirty="0"/>
              <a:t> </a:t>
            </a:r>
            <a:r>
              <a:rPr lang="en-IN" sz="1200" dirty="0" err="1"/>
              <a:t>httpRequest</a:t>
            </a:r>
            <a:r>
              <a:rPr lang="en-IN" sz="1200" dirty="0"/>
              <a:t>;</a:t>
            </a:r>
          </a:p>
          <a:p>
            <a:pPr>
              <a:buNone/>
            </a:pPr>
            <a:r>
              <a:rPr lang="en-IN" sz="1200" dirty="0"/>
              <a:t>  </a:t>
            </a:r>
            <a:r>
              <a:rPr lang="en-IN" sz="1200" dirty="0" err="1"/>
              <a:t>document.getElementById</a:t>
            </a:r>
            <a:r>
              <a:rPr lang="en-IN" sz="1200" dirty="0"/>
              <a:t>("</a:t>
            </a:r>
            <a:r>
              <a:rPr lang="en-IN" sz="1200" dirty="0" err="1"/>
              <a:t>ajaxButton</a:t>
            </a:r>
            <a:r>
              <a:rPr lang="en-IN" sz="1200" dirty="0"/>
              <a:t>").</a:t>
            </a:r>
            <a:r>
              <a:rPr lang="en-IN" sz="1200" dirty="0" err="1"/>
              <a:t>onclick</a:t>
            </a:r>
            <a:r>
              <a:rPr lang="en-IN" sz="1200" dirty="0"/>
              <a:t> = function() { </a:t>
            </a:r>
            <a:r>
              <a:rPr lang="en-IN" sz="1200" dirty="0" err="1"/>
              <a:t>makeRequest</a:t>
            </a:r>
            <a:r>
              <a:rPr lang="en-IN" sz="1200" dirty="0"/>
              <a:t>('test.html'); </a:t>
            </a:r>
          </a:p>
          <a:p>
            <a:pPr>
              <a:buNone/>
            </a:pPr>
            <a:r>
              <a:rPr lang="en-IN" sz="1200" dirty="0"/>
              <a:t>};</a:t>
            </a:r>
          </a:p>
          <a:p>
            <a:pPr>
              <a:buNone/>
            </a:pPr>
            <a:r>
              <a:rPr lang="en-IN" sz="1200" dirty="0"/>
              <a:t>   function </a:t>
            </a:r>
            <a:r>
              <a:rPr lang="en-IN" sz="1200" dirty="0" err="1"/>
              <a:t>makeRequest</a:t>
            </a:r>
            <a:r>
              <a:rPr lang="en-IN" sz="1200" dirty="0"/>
              <a:t>(</a:t>
            </a:r>
            <a:r>
              <a:rPr lang="en-IN" sz="1200" dirty="0" err="1"/>
              <a:t>url</a:t>
            </a:r>
            <a:r>
              <a:rPr lang="en-IN" sz="1200" dirty="0"/>
              <a:t>) {</a:t>
            </a:r>
          </a:p>
          <a:p>
            <a:pPr>
              <a:buNone/>
            </a:pPr>
            <a:r>
              <a:rPr lang="en-IN" sz="1200" dirty="0"/>
              <a:t>    if (</a:t>
            </a:r>
            <a:r>
              <a:rPr lang="en-IN" sz="1200" dirty="0" err="1"/>
              <a:t>window.XMLHttpRequest</a:t>
            </a:r>
            <a:r>
              <a:rPr lang="en-IN" sz="1200" dirty="0"/>
              <a:t>) { // Mozilla, Safari, ...</a:t>
            </a:r>
          </a:p>
          <a:p>
            <a:pPr>
              <a:buNone/>
            </a:pPr>
            <a:r>
              <a:rPr lang="en-IN" sz="1200" dirty="0"/>
              <a:t>      </a:t>
            </a:r>
            <a:r>
              <a:rPr lang="en-IN" sz="1200" dirty="0" err="1"/>
              <a:t>httpRequest</a:t>
            </a:r>
            <a:r>
              <a:rPr lang="en-IN" sz="1200" dirty="0"/>
              <a:t> = new </a:t>
            </a:r>
            <a:r>
              <a:rPr lang="en-IN" sz="1200" dirty="0" err="1"/>
              <a:t>XMLHttpRequest</a:t>
            </a:r>
            <a:r>
              <a:rPr lang="en-IN" sz="1200" dirty="0"/>
              <a:t>();</a:t>
            </a:r>
          </a:p>
          <a:p>
            <a:pPr>
              <a:buNone/>
            </a:pPr>
            <a:r>
              <a:rPr lang="en-IN" sz="1200" dirty="0"/>
              <a:t>    } else if (</a:t>
            </a:r>
            <a:r>
              <a:rPr lang="en-IN" sz="1200" dirty="0" err="1"/>
              <a:t>window.ActiveXObject</a:t>
            </a:r>
            <a:r>
              <a:rPr lang="en-IN" sz="1200" dirty="0"/>
              <a:t>) { // IE</a:t>
            </a:r>
          </a:p>
          <a:p>
            <a:pPr>
              <a:buNone/>
            </a:pPr>
            <a:r>
              <a:rPr lang="en-IN" sz="1200" dirty="0"/>
              <a:t>               </a:t>
            </a:r>
            <a:r>
              <a:rPr lang="en-IN" sz="1200" dirty="0" err="1"/>
              <a:t>httpRequest</a:t>
            </a:r>
            <a:r>
              <a:rPr lang="en-IN" sz="1200" dirty="0"/>
              <a:t> = new </a:t>
            </a:r>
            <a:r>
              <a:rPr lang="en-IN" sz="1200" dirty="0" err="1"/>
              <a:t>ActiveXObject</a:t>
            </a:r>
            <a:r>
              <a:rPr lang="en-IN" sz="1200" dirty="0"/>
              <a:t>("</a:t>
            </a:r>
            <a:r>
              <a:rPr lang="en-IN" sz="1200" dirty="0" err="1"/>
              <a:t>Microsoft.XMLHTTP</a:t>
            </a:r>
            <a:r>
              <a:rPr lang="en-IN" sz="1200" dirty="0"/>
              <a:t>");</a:t>
            </a:r>
          </a:p>
          <a:p>
            <a:pPr>
              <a:buNone/>
            </a:pPr>
            <a:r>
              <a:rPr lang="en-IN" sz="1200" dirty="0"/>
              <a:t>    }</a:t>
            </a:r>
          </a:p>
          <a:p>
            <a:pPr>
              <a:buNone/>
            </a:pPr>
            <a:r>
              <a:rPr lang="en-IN" sz="1200" dirty="0"/>
              <a:t>	if (!</a:t>
            </a:r>
            <a:r>
              <a:rPr lang="en-IN" sz="1200" dirty="0" err="1"/>
              <a:t>httpRequest</a:t>
            </a:r>
            <a:r>
              <a:rPr lang="en-IN" sz="1200" dirty="0"/>
              <a:t>) {</a:t>
            </a:r>
          </a:p>
          <a:p>
            <a:pPr>
              <a:buNone/>
            </a:pPr>
            <a:r>
              <a:rPr lang="en-IN" sz="1200" dirty="0"/>
              <a:t>      	alert('Giving up :( Cannot create an XMLHTTP instance');</a:t>
            </a:r>
          </a:p>
          <a:p>
            <a:pPr>
              <a:buNone/>
            </a:pPr>
            <a:r>
              <a:rPr lang="en-IN" sz="1200" dirty="0"/>
              <a:t>      	return false;</a:t>
            </a:r>
          </a:p>
          <a:p>
            <a:pPr>
              <a:buNone/>
            </a:pPr>
            <a:r>
              <a:rPr lang="en-IN" sz="1200" dirty="0"/>
              <a:t>    }</a:t>
            </a:r>
          </a:p>
          <a:p>
            <a:pPr>
              <a:buNone/>
            </a:pPr>
            <a:r>
              <a:rPr lang="en-IN" sz="1200" dirty="0"/>
              <a:t>    </a:t>
            </a:r>
            <a:r>
              <a:rPr lang="en-IN" sz="1200" dirty="0" err="1"/>
              <a:t>httpRequest.onreadystatechange</a:t>
            </a:r>
            <a:r>
              <a:rPr lang="en-IN" sz="1200" dirty="0"/>
              <a:t> = </a:t>
            </a:r>
            <a:r>
              <a:rPr lang="en-IN" sz="1200" dirty="0" err="1"/>
              <a:t>alertContents</a:t>
            </a:r>
            <a:r>
              <a:rPr lang="en-IN" sz="1200" dirty="0"/>
              <a:t>;</a:t>
            </a:r>
          </a:p>
          <a:p>
            <a:pPr>
              <a:buNone/>
            </a:pPr>
            <a:r>
              <a:rPr lang="en-IN" sz="1200" dirty="0"/>
              <a:t>    </a:t>
            </a:r>
            <a:r>
              <a:rPr lang="en-IN" sz="1200" dirty="0" err="1"/>
              <a:t>httpRequest.open</a:t>
            </a:r>
            <a:r>
              <a:rPr lang="en-IN" sz="1200" dirty="0"/>
              <a:t>('GET', </a:t>
            </a:r>
            <a:r>
              <a:rPr lang="en-IN" sz="1200" dirty="0" err="1"/>
              <a:t>url</a:t>
            </a:r>
            <a:r>
              <a:rPr lang="en-IN" sz="1200" dirty="0"/>
              <a:t>);</a:t>
            </a:r>
          </a:p>
          <a:p>
            <a:pPr>
              <a:buNone/>
            </a:pPr>
            <a:r>
              <a:rPr lang="en-IN" sz="1200" dirty="0"/>
              <a:t>    </a:t>
            </a:r>
            <a:r>
              <a:rPr lang="en-IN" sz="1200" dirty="0" err="1"/>
              <a:t>httpRequest.send</a:t>
            </a:r>
            <a:r>
              <a:rPr lang="en-IN" sz="1200" dirty="0"/>
              <a:t>();</a:t>
            </a:r>
          </a:p>
          <a:p>
            <a:pPr>
              <a:buNone/>
            </a:pPr>
            <a:r>
              <a:rPr lang="en-IN" sz="1200" dirty="0"/>
              <a:t>  }</a:t>
            </a:r>
          </a:p>
          <a:p>
            <a:pPr>
              <a:buNone/>
            </a:pPr>
            <a:r>
              <a:rPr lang="en-IN" sz="1200" dirty="0"/>
              <a:t> function </a:t>
            </a:r>
            <a:r>
              <a:rPr lang="en-IN" sz="1200" dirty="0" err="1"/>
              <a:t>alertContents</a:t>
            </a:r>
            <a:r>
              <a:rPr lang="en-IN" sz="1200" dirty="0"/>
              <a:t>() {</a:t>
            </a:r>
          </a:p>
          <a:p>
            <a:pPr>
              <a:buNone/>
            </a:pPr>
            <a:r>
              <a:rPr lang="en-IN" sz="1200" dirty="0"/>
              <a:t>    if (</a:t>
            </a:r>
            <a:r>
              <a:rPr lang="en-IN" sz="1200" dirty="0" err="1"/>
              <a:t>httpRequest.readyState</a:t>
            </a:r>
            <a:r>
              <a:rPr lang="en-IN" sz="1200" dirty="0"/>
              <a:t> === 4) {</a:t>
            </a:r>
          </a:p>
          <a:p>
            <a:pPr>
              <a:buNone/>
            </a:pPr>
            <a:r>
              <a:rPr lang="en-IN" sz="1200" dirty="0"/>
              <a:t>      if (</a:t>
            </a:r>
            <a:r>
              <a:rPr lang="en-IN" sz="1200" dirty="0" err="1"/>
              <a:t>httpRequest.status</a:t>
            </a:r>
            <a:r>
              <a:rPr lang="en-IN" sz="1200" dirty="0"/>
              <a:t> === 200) {</a:t>
            </a:r>
          </a:p>
          <a:p>
            <a:pPr>
              <a:buNone/>
            </a:pPr>
            <a:r>
              <a:rPr lang="en-IN" sz="1200" dirty="0"/>
              <a:t>        alert(</a:t>
            </a:r>
            <a:r>
              <a:rPr lang="en-IN" sz="1200" dirty="0" err="1"/>
              <a:t>httpRequest.responseText</a:t>
            </a:r>
            <a:r>
              <a:rPr lang="en-IN" sz="1200" dirty="0"/>
              <a:t>);</a:t>
            </a:r>
          </a:p>
          <a:p>
            <a:pPr>
              <a:buNone/>
            </a:pPr>
            <a:r>
              <a:rPr lang="en-IN" sz="1200" dirty="0"/>
              <a:t>      } else {</a:t>
            </a:r>
          </a:p>
          <a:p>
            <a:pPr>
              <a:buNone/>
            </a:pPr>
            <a:r>
              <a:rPr lang="en-IN" sz="1200" dirty="0"/>
              <a:t>        alert('There was a problem with the request.');</a:t>
            </a:r>
          </a:p>
          <a:p>
            <a:pPr>
              <a:buNone/>
            </a:pPr>
            <a:r>
              <a:rPr lang="en-IN" sz="1200" dirty="0"/>
              <a:t>      }</a:t>
            </a:r>
          </a:p>
          <a:p>
            <a:pPr>
              <a:buNone/>
            </a:pPr>
            <a:r>
              <a:rPr lang="en-IN" sz="1200" dirty="0"/>
              <a:t>    }</a:t>
            </a:r>
          </a:p>
          <a:p>
            <a:pPr>
              <a:buNone/>
            </a:pPr>
            <a:r>
              <a:rPr lang="en-IN" sz="1200" dirty="0"/>
              <a:t>  }</a:t>
            </a:r>
          </a:p>
          <a:p>
            <a:pPr>
              <a:buNone/>
            </a:pPr>
            <a:endParaRPr lang="en-IN" sz="1200" dirty="0"/>
          </a:p>
          <a:p>
            <a:pPr>
              <a:buNone/>
            </a:pPr>
            <a:endParaRPr sz="1200" dirty="0"/>
          </a:p>
          <a:p>
            <a:pPr>
              <a:buNone/>
            </a:pPr>
            <a:endParaRPr sz="1200" dirty="0"/>
          </a:p>
          <a:p>
            <a:pPr>
              <a:buNone/>
            </a:pPr>
            <a:endParaRPr sz="1200" dirty="0"/>
          </a:p>
          <a:p>
            <a:pPr>
              <a:buNone/>
            </a:pPr>
            <a:endParaRPr sz="1200" dirty="0"/>
          </a:p>
          <a:p>
            <a:pPr>
              <a:buNone/>
            </a:pPr>
            <a:endParaRPr lang="en-IN" sz="12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Within JavaScript, access to a debugger becomes invaluable when developing large, non-trivial programs. </a:t>
            </a:r>
          </a:p>
          <a:p>
            <a:pPr algn="just"/>
            <a:endParaRPr lang="en-US" dirty="0"/>
          </a:p>
          <a:p>
            <a:pPr algn="just"/>
            <a:r>
              <a:rPr lang="en-US" dirty="0"/>
              <a:t>Because there can be implementation differences between the various browsers (particularly within the Document Object Model), it is useful to have access to a debugger for each of the browsers that a web application targets.</a:t>
            </a:r>
          </a:p>
          <a:p>
            <a:pPr algn="just"/>
            <a:endParaRPr lang="en-US" dirty="0"/>
          </a:p>
          <a:p>
            <a:pPr algn="just"/>
            <a:r>
              <a:rPr lang="en-US" dirty="0"/>
              <a:t>Three debuggers are available for Internet Explorer: </a:t>
            </a:r>
            <a:r>
              <a:rPr lang="en-US" b="1" dirty="0"/>
              <a:t>Microsoft Visual Studio</a:t>
            </a:r>
            <a:r>
              <a:rPr lang="en-US" dirty="0"/>
              <a:t> is the richest of the three, closely followed by </a:t>
            </a:r>
            <a:r>
              <a:rPr lang="en-US" b="1" dirty="0"/>
              <a:t>Microsoft Script Editor</a:t>
            </a:r>
            <a:r>
              <a:rPr lang="en-US" dirty="0"/>
              <a:t> (a component of Microsoft Office), and finally the free </a:t>
            </a:r>
            <a:r>
              <a:rPr lang="en-US" b="1" dirty="0"/>
              <a:t>Microsoft Script Debugger</a:t>
            </a:r>
            <a:r>
              <a:rPr lang="en-US" dirty="0"/>
              <a:t> which is far more basic than the other two.</a:t>
            </a:r>
          </a:p>
          <a:p>
            <a:pPr algn="just"/>
            <a:endParaRPr lang="en-US" dirty="0"/>
          </a:p>
          <a:p>
            <a:pPr algn="just"/>
            <a:r>
              <a:rPr lang="en-US" dirty="0"/>
              <a:t>Web applications within Firefox can be debugged using the</a:t>
            </a:r>
            <a:r>
              <a:rPr lang="en-US" b="1" dirty="0"/>
              <a:t> Firebug</a:t>
            </a:r>
            <a:r>
              <a:rPr lang="en-US" dirty="0"/>
              <a:t> add-on.</a:t>
            </a:r>
          </a:p>
          <a:p>
            <a:pPr algn="just"/>
            <a:endParaRPr lang="en-US" dirty="0"/>
          </a:p>
          <a:p>
            <a:pPr algn="just"/>
            <a:r>
              <a:rPr lang="en-US" dirty="0"/>
              <a:t>Opera includes a set of tools called </a:t>
            </a:r>
            <a:r>
              <a:rPr lang="en-US" b="1" dirty="0"/>
              <a:t>Dragonfly</a:t>
            </a:r>
            <a:r>
              <a:rPr lang="en-US" dirty="0"/>
              <a:t>.</a:t>
            </a:r>
          </a:p>
          <a:p>
            <a:pPr algn="just"/>
            <a:endParaRPr lang="en-US" dirty="0"/>
          </a:p>
          <a:p>
            <a:pPr algn="just"/>
            <a:r>
              <a:rPr lang="en-US" b="1" dirty="0"/>
              <a:t>WebKit's Web Inspector </a:t>
            </a:r>
            <a:r>
              <a:rPr lang="en-US" dirty="0"/>
              <a:t>includes a JavaScript debugger used in Safari, along with a modified version in Google Chrome.</a:t>
            </a:r>
          </a:p>
          <a:p>
            <a:pPr algn="just"/>
            <a:endParaRPr lang="en-US" dirty="0"/>
          </a:p>
          <a:p>
            <a:pPr algn="just"/>
            <a:r>
              <a:rPr lang="en-US" dirty="0"/>
              <a:t>Some debugging aids are themselves written in JavaScript and built to run on the Web. An example is the program JSLint, developed by Douglas Crockford.</a:t>
            </a:r>
          </a:p>
          <a:p>
            <a:pPr algn="just"/>
            <a:endParaRPr lang="en-US" dirty="0"/>
          </a:p>
          <a:p>
            <a:pPr algn="just"/>
            <a:r>
              <a:rPr lang="en-US" dirty="0"/>
              <a:t>JSLint scans JavaScript code for conformance to a set of standards and guidelines.</a:t>
            </a:r>
          </a:p>
        </p:txBody>
      </p:sp>
    </p:spTree>
    <p:extLst>
      <p:ext uri="{BB962C8B-B14F-4D97-AF65-F5344CB8AC3E}">
        <p14:creationId xmlns:p14="http://schemas.microsoft.com/office/powerpoint/2010/main" val="4078157410"/>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p>
        </p:txBody>
      </p:sp>
      <p:sp>
        <p:nvSpPr>
          <p:cNvPr id="3" name="Content Placeholder 2"/>
          <p:cNvSpPr>
            <a:spLocks noGrp="1"/>
          </p:cNvSpPr>
          <p:nvPr>
            <p:ph sz="half" idx="1"/>
          </p:nvPr>
        </p:nvSpPr>
        <p:spPr>
          <a:xfrm>
            <a:off x="533400" y="990600"/>
            <a:ext cx="7783016" cy="5334000"/>
          </a:xfrm>
        </p:spPr>
        <p:txBody>
          <a:bodyPr/>
          <a:lstStyle/>
          <a:p>
            <a:pPr algn="just"/>
            <a:r>
              <a:rPr lang="en-IN" dirty="0"/>
              <a:t>In this example:</a:t>
            </a:r>
          </a:p>
          <a:p>
            <a:pPr lvl="1" algn="just"/>
            <a:r>
              <a:rPr lang="en-IN" dirty="0"/>
              <a:t>The user clicks the link "Make a request" in the browser;</a:t>
            </a:r>
          </a:p>
          <a:p>
            <a:pPr lvl="1" algn="just"/>
            <a:r>
              <a:rPr lang="en-IN" dirty="0"/>
              <a:t>The event handler calls the </a:t>
            </a:r>
            <a:r>
              <a:rPr lang="en-IN" dirty="0" err="1"/>
              <a:t>makeRequest</a:t>
            </a:r>
            <a:r>
              <a:rPr lang="en-IN" dirty="0"/>
              <a:t>() function with a parameter – the name test.html of an HTML file in the same directory;</a:t>
            </a:r>
          </a:p>
          <a:p>
            <a:pPr lvl="1" algn="just"/>
            <a:r>
              <a:rPr lang="en-IN" dirty="0"/>
              <a:t>The request is made and then (</a:t>
            </a:r>
            <a:r>
              <a:rPr lang="en-IN" dirty="0" err="1"/>
              <a:t>onreadystatechange</a:t>
            </a:r>
            <a:r>
              <a:rPr lang="en-IN" dirty="0"/>
              <a:t>) the execution is passed to </a:t>
            </a:r>
            <a:r>
              <a:rPr lang="en-IN" dirty="0" err="1"/>
              <a:t>alertContents</a:t>
            </a:r>
            <a:r>
              <a:rPr lang="en-IN" dirty="0"/>
              <a:t>();</a:t>
            </a:r>
          </a:p>
          <a:p>
            <a:pPr lvl="1" algn="just"/>
            <a:r>
              <a:rPr lang="en-IN" dirty="0" err="1"/>
              <a:t>alertContents</a:t>
            </a:r>
            <a:r>
              <a:rPr lang="en-IN" dirty="0"/>
              <a:t>() checks if the response was received and it's an OK and then alert()s the contents of the test.html file.</a:t>
            </a:r>
          </a:p>
          <a:p>
            <a:pPr algn="just"/>
            <a:endParaRPr lang="en-US" dirty="0"/>
          </a:p>
          <a:p>
            <a:pPr algn="just"/>
            <a:r>
              <a:t>For more details visit </a:t>
            </a:r>
            <a:r>
              <a:rPr lang="en-IN" dirty="0">
                <a:hlinkClick r:id="rId3"/>
              </a:rPr>
              <a:t>https://developer.mozilla.org/en-US/docs/AJAX/Getting_Started</a:t>
            </a:r>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Other JS Libraries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13088760"/>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jQuery</a:t>
            </a:r>
            <a:endParaRPr lang="en-US" dirty="0"/>
          </a:p>
        </p:txBody>
      </p:sp>
      <p:sp>
        <p:nvSpPr>
          <p:cNvPr id="3" name="Content Placeholder 2"/>
          <p:cNvSpPr>
            <a:spLocks noGrp="1"/>
          </p:cNvSpPr>
          <p:nvPr>
            <p:ph sz="half" idx="1"/>
          </p:nvPr>
        </p:nvSpPr>
        <p:spPr>
          <a:xfrm>
            <a:off x="533400" y="990600"/>
            <a:ext cx="7783016" cy="5581672"/>
          </a:xfrm>
        </p:spPr>
        <p:txBody>
          <a:bodyPr/>
          <a:lstStyle/>
          <a:p>
            <a:pPr algn="just"/>
            <a:r>
              <a:rPr lang="en-IN" b="1" dirty="0" err="1"/>
              <a:t>jQuery</a:t>
            </a:r>
            <a:r>
              <a:rPr lang="en-IN" dirty="0"/>
              <a:t> is a multi-browser JavaScript library designed to simplify the client-side scripting of HTML.</a:t>
            </a:r>
          </a:p>
          <a:p>
            <a:pPr algn="just"/>
            <a:r>
              <a:rPr lang="en-IN" dirty="0" err="1"/>
              <a:t>jQuery</a:t>
            </a:r>
            <a:r>
              <a:rPr lang="en-IN" dirty="0"/>
              <a:t> is free, open source software, licensed under the MIT License.</a:t>
            </a:r>
          </a:p>
          <a:p>
            <a:pPr algn="just"/>
            <a:r>
              <a:rPr lang="en-IN" dirty="0" err="1"/>
              <a:t>jQuery's</a:t>
            </a:r>
            <a:r>
              <a:rPr lang="en-IN" dirty="0"/>
              <a:t> syntax is designed to make it easier to navigate a document, select DOM elements, create animations, handle events, and develop Ajax applications.</a:t>
            </a:r>
          </a:p>
          <a:p>
            <a:pPr algn="just"/>
            <a:endParaRPr/>
          </a:p>
          <a:p>
            <a:pPr algn="just"/>
            <a:r>
              <a:rPr lang="en-IN" dirty="0" err="1"/>
              <a:t>jQuery</a:t>
            </a:r>
            <a:r>
              <a:rPr lang="en-IN" dirty="0"/>
              <a:t> includes the following features:</a:t>
            </a:r>
          </a:p>
          <a:p>
            <a:pPr lvl="1" algn="just"/>
            <a:r>
              <a:rPr lang="en-IN" dirty="0"/>
              <a:t>DOM element selections using the multi-browser open source selector engine </a:t>
            </a:r>
            <a:r>
              <a:rPr lang="en-IN" i="1" dirty="0"/>
              <a:t>Sizzle</a:t>
            </a:r>
            <a:r>
              <a:rPr lang="en-IN" dirty="0"/>
              <a:t>, a spin-off out of the </a:t>
            </a:r>
            <a:r>
              <a:rPr lang="en-IN" dirty="0" err="1"/>
              <a:t>jQuery</a:t>
            </a:r>
            <a:r>
              <a:rPr lang="en-IN" dirty="0"/>
              <a:t> project</a:t>
            </a:r>
            <a:r>
              <a:rPr lang="en-IN" baseline="30000" dirty="0"/>
              <a:t>.</a:t>
            </a:r>
            <a:endParaRPr lang="en-IN" dirty="0"/>
          </a:p>
          <a:p>
            <a:pPr lvl="1" algn="just"/>
            <a:r>
              <a:rPr lang="en-IN" dirty="0"/>
              <a:t>DOM traversal and modification (including support for CSS 1-3)</a:t>
            </a:r>
          </a:p>
          <a:p>
            <a:pPr lvl="1" algn="just"/>
            <a:r>
              <a:rPr lang="en-IN" dirty="0"/>
              <a:t>DOM manipulation based on CSS selectors that uses node elements name and node elements attributes (id and class) as criteria to build selectors</a:t>
            </a:r>
          </a:p>
          <a:p>
            <a:pPr lvl="1" algn="just"/>
            <a:r>
              <a:rPr lang="en-IN" dirty="0"/>
              <a:t>Events</a:t>
            </a:r>
          </a:p>
          <a:p>
            <a:pPr lvl="1" algn="just"/>
            <a:r>
              <a:rPr lang="en-IN" dirty="0"/>
              <a:t>Effects and animations</a:t>
            </a:r>
          </a:p>
          <a:p>
            <a:pPr lvl="1" algn="just"/>
            <a:r>
              <a:rPr lang="en-IN" dirty="0"/>
              <a:t>AJAX</a:t>
            </a:r>
          </a:p>
          <a:p>
            <a:pPr algn="just"/>
            <a:endParaRPr lang="en-US" dirty="0"/>
          </a:p>
          <a:p>
            <a:pPr algn="just"/>
            <a:r>
              <a:rPr lang="en-IN" dirty="0"/>
              <a:t>The </a:t>
            </a:r>
            <a:r>
              <a:rPr lang="en-IN" dirty="0" err="1"/>
              <a:t>jQuery</a:t>
            </a:r>
            <a:r>
              <a:rPr lang="en-IN" dirty="0"/>
              <a:t> library is a single JavaScript file, containing all of its common DOM, event, effects, and Ajax functions. </a:t>
            </a:r>
          </a:p>
          <a:p>
            <a:pPr algn="just"/>
            <a:endParaRPr lang="en-IN" dirty="0"/>
          </a:p>
          <a:p>
            <a:pPr algn="just"/>
            <a:r>
              <a:rPr lang="en-IN" dirty="0"/>
              <a:t>It can be included within a web page by linking to a local copy, or to one of the many copies available from public servers. </a:t>
            </a:r>
            <a:r>
              <a:rPr lang="en-IN" dirty="0" err="1"/>
              <a:t>jQuery</a:t>
            </a:r>
            <a:r>
              <a:rPr lang="en-IN" dirty="0"/>
              <a:t> has a </a:t>
            </a:r>
            <a:r>
              <a:rPr lang="en-IN" b="1" i="1" dirty="0"/>
              <a:t>CDN</a:t>
            </a:r>
            <a:r>
              <a:rPr lang="en-IN" dirty="0"/>
              <a:t> sponsored by Media Temple</a:t>
            </a:r>
            <a:r>
              <a:rPr lang="en-IN" baseline="30000" dirty="0"/>
              <a:t> </a:t>
            </a:r>
            <a:r>
              <a:rPr lang="en-IN" dirty="0"/>
              <a:t>(previously at Amazon). Google and Microsoft host it as well.</a:t>
            </a:r>
          </a:p>
          <a:p>
            <a:pPr algn="just">
              <a:buNone/>
            </a:pPr>
            <a:r>
              <a:rPr lang="en-IN" dirty="0"/>
              <a:t>&lt;</a:t>
            </a:r>
            <a:r>
              <a:rPr lang="en-IN" b="1" dirty="0"/>
              <a:t>script</a:t>
            </a:r>
            <a:r>
              <a:rPr lang="en-IN" dirty="0"/>
              <a:t> type="text/</a:t>
            </a:r>
            <a:r>
              <a:rPr lang="en-IN" dirty="0" err="1"/>
              <a:t>javascript</a:t>
            </a:r>
            <a:r>
              <a:rPr lang="en-IN" dirty="0"/>
              <a:t>" </a:t>
            </a:r>
            <a:r>
              <a:rPr lang="en-IN" dirty="0" err="1"/>
              <a:t>src</a:t>
            </a:r>
            <a:r>
              <a:rPr lang="en-IN" dirty="0"/>
              <a:t>="jquery.js"&gt;&lt;/</a:t>
            </a:r>
            <a:r>
              <a:rPr lang="en-IN" b="1" dirty="0"/>
              <a:t>script</a:t>
            </a:r>
            <a:r>
              <a:rPr lang="en-IN" dirty="0"/>
              <a:t>&gt;</a:t>
            </a:r>
          </a:p>
          <a:p>
            <a:pPr algn="just">
              <a:buNone/>
            </a:pPr>
            <a:r>
              <a:rPr lang="en-IN" dirty="0"/>
              <a:t>O</a:t>
            </a:r>
            <a:r>
              <a:t>r</a:t>
            </a:r>
          </a:p>
          <a:p>
            <a:pPr algn="just">
              <a:buNone/>
            </a:pPr>
            <a:r>
              <a:rPr lang="en-IN" dirty="0"/>
              <a:t>&lt;</a:t>
            </a:r>
            <a:r>
              <a:rPr lang="en-IN" b="1" dirty="0"/>
              <a:t>script</a:t>
            </a:r>
            <a:r>
              <a:rPr lang="en-IN" dirty="0"/>
              <a:t> </a:t>
            </a:r>
            <a:r>
              <a:rPr lang="en-IN" dirty="0" err="1"/>
              <a:t>src</a:t>
            </a:r>
            <a:r>
              <a:rPr lang="en-IN" dirty="0"/>
              <a:t>="http://ajax.googleapis.com/ajax/libs/jquery/1.9.1/jquery.min.js"&gt;</a:t>
            </a: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An Example</a:t>
            </a:r>
          </a:p>
        </p:txBody>
      </p:sp>
      <p:sp>
        <p:nvSpPr>
          <p:cNvPr id="3" name="Content Placeholder 2"/>
          <p:cNvSpPr>
            <a:spLocks noGrp="1"/>
          </p:cNvSpPr>
          <p:nvPr>
            <p:ph sz="half" idx="1"/>
          </p:nvPr>
        </p:nvSpPr>
        <p:spPr>
          <a:xfrm>
            <a:off x="533400" y="990600"/>
            <a:ext cx="7783016" cy="5334000"/>
          </a:xfrm>
        </p:spPr>
        <p:txBody>
          <a:bodyPr/>
          <a:lstStyle/>
          <a:p>
            <a:pPr algn="just">
              <a:buNone/>
            </a:pPr>
            <a:r>
              <a:rPr lang="en-IN" dirty="0"/>
              <a:t>$(document).ready(</a:t>
            </a:r>
            <a:r>
              <a:rPr lang="en-IN" b="1" dirty="0"/>
              <a:t>function</a:t>
            </a:r>
            <a:r>
              <a:rPr lang="en-IN" dirty="0"/>
              <a:t>() </a:t>
            </a:r>
          </a:p>
          <a:p>
            <a:pPr algn="just">
              <a:buNone/>
            </a:pPr>
            <a:r>
              <a:rPr lang="en-IN" dirty="0"/>
              <a:t>{ </a:t>
            </a:r>
          </a:p>
          <a:p>
            <a:pPr algn="just">
              <a:buNone/>
            </a:pPr>
            <a:r>
              <a:rPr lang="en-IN" i="1" dirty="0"/>
              <a:t>	</a:t>
            </a:r>
            <a:r>
              <a:rPr lang="en-IN" i="1" dirty="0" err="1"/>
              <a:t>var</a:t>
            </a:r>
            <a:r>
              <a:rPr lang="en-IN" i="1" dirty="0"/>
              <a:t>  </a:t>
            </a:r>
            <a:r>
              <a:rPr lang="en-IN" i="1" dirty="0" err="1"/>
              <a:t>myDiv</a:t>
            </a:r>
            <a:r>
              <a:rPr lang="en-IN" i="1" dirty="0"/>
              <a:t>= $(‘#</a:t>
            </a:r>
            <a:r>
              <a:rPr lang="en-IN" i="1" dirty="0" err="1"/>
              <a:t>myDiv</a:t>
            </a:r>
            <a:r>
              <a:rPr lang="en-IN" i="1" dirty="0"/>
              <a:t>’);// Similar to </a:t>
            </a:r>
            <a:r>
              <a:rPr lang="en-IN" i="1" dirty="0" err="1"/>
              <a:t>document.getElementById</a:t>
            </a:r>
            <a:r>
              <a:rPr lang="en-IN" i="1" dirty="0"/>
              <a:t>(‘</a:t>
            </a:r>
            <a:r>
              <a:rPr lang="en-IN" i="1" dirty="0" err="1"/>
              <a:t>myDiv</a:t>
            </a:r>
            <a:r>
              <a:rPr lang="en-IN" i="1" dirty="0"/>
              <a:t>’)</a:t>
            </a:r>
          </a:p>
          <a:p>
            <a:pPr algn="just">
              <a:buNone/>
            </a:pPr>
            <a:r>
              <a:rPr lang="en-IN" i="1" dirty="0"/>
              <a:t>	</a:t>
            </a:r>
            <a:r>
              <a:rPr lang="en-IN" i="1" dirty="0" err="1"/>
              <a:t>var</a:t>
            </a:r>
            <a:r>
              <a:rPr lang="en-IN" i="1" dirty="0"/>
              <a:t> </a:t>
            </a:r>
            <a:r>
              <a:rPr lang="en-IN" i="1" dirty="0" err="1"/>
              <a:t>myHeadings</a:t>
            </a:r>
            <a:r>
              <a:rPr lang="en-IN" i="1" dirty="0"/>
              <a:t> = $(‘.heading’).</a:t>
            </a:r>
            <a:r>
              <a:rPr lang="en-IN" i="1" dirty="0" err="1"/>
              <a:t>addClass</a:t>
            </a:r>
            <a:r>
              <a:rPr lang="en-IN" i="1" dirty="0"/>
              <a:t>(‘highlight’);</a:t>
            </a:r>
          </a:p>
          <a:p>
            <a:pPr algn="just">
              <a:buNone/>
            </a:pPr>
            <a:r>
              <a:rPr lang="en-IN" i="1" dirty="0"/>
              <a:t>	/* This will find out all the HTML elements which have ‘heading’ class applied to it and then adds class ‘highlight’ to them. </a:t>
            </a:r>
            <a:r>
              <a:rPr lang="en-IN" dirty="0"/>
              <a:t> */</a:t>
            </a:r>
          </a:p>
          <a:p>
            <a:pPr algn="just">
              <a:buNone/>
            </a:pPr>
            <a:r>
              <a:rPr lang="en-IN" dirty="0"/>
              <a:t>});</a:t>
            </a: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dirty="0"/>
              <a:t>End of Day Exercise</a:t>
            </a:r>
          </a:p>
        </p:txBody>
      </p:sp>
      <p:sp>
        <p:nvSpPr>
          <p:cNvPr id="105475" name="Content Placeholder 2"/>
          <p:cNvSpPr>
            <a:spLocks noGrp="1"/>
          </p:cNvSpPr>
          <p:nvPr>
            <p:ph sz="half" idx="1"/>
          </p:nvPr>
        </p:nvSpPr>
        <p:spPr>
          <a:xfrm>
            <a:off x="446088" y="1282700"/>
            <a:ext cx="6259512" cy="4648200"/>
          </a:xfrm>
        </p:spPr>
        <p:txBody>
          <a:bodyPr/>
          <a:lstStyle/>
          <a:p>
            <a:pPr marL="231775" lvl="1" indent="-231775" algn="just" eaLnBrk="1" hangingPunct="1">
              <a:lnSpc>
                <a:spcPct val="110000"/>
              </a:lnSpc>
              <a:spcAft>
                <a:spcPct val="0"/>
              </a:spcAft>
              <a:buSzPct val="125000"/>
              <a:buFont typeface="Arial" charset="0"/>
              <a:buChar char="•"/>
              <a:defRPr/>
            </a:pPr>
            <a:r>
              <a:rPr sz="1600" kern="1200">
                <a:solidFill>
                  <a:srgbClr val="404040"/>
                </a:solidFill>
                <a:ea typeface="ＭＳ Ｐゴシック" pitchFamily="34" charset="-128"/>
              </a:rPr>
              <a:t>You are expected to develop Trainee Profile Management System. The flow of the request for the application is on the next slide.</a:t>
            </a:r>
          </a:p>
        </p:txBody>
      </p:sp>
    </p:spTree>
    <p:extLst>
      <p:ext uri="{BB962C8B-B14F-4D97-AF65-F5344CB8AC3E}">
        <p14:creationId xmlns:p14="http://schemas.microsoft.com/office/powerpoint/2010/main" val="2444832123"/>
      </p:ext>
    </p:extLst>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5"/>
          <p:cNvSpPr txBox="1">
            <a:spLocks noChangeArrowheads="1"/>
          </p:cNvSpPr>
          <p:nvPr/>
        </p:nvSpPr>
        <p:spPr bwMode="auto">
          <a:xfrm>
            <a:off x="782340" y="760413"/>
            <a:ext cx="16764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Trainee Arrives</a:t>
            </a:r>
          </a:p>
        </p:txBody>
      </p:sp>
      <p:sp>
        <p:nvSpPr>
          <p:cNvPr id="98307" name="Flowchart: Decision 6"/>
          <p:cNvSpPr>
            <a:spLocks noChangeArrowheads="1"/>
          </p:cNvSpPr>
          <p:nvPr/>
        </p:nvSpPr>
        <p:spPr bwMode="auto">
          <a:xfrm>
            <a:off x="401340" y="1885950"/>
            <a:ext cx="2362200" cy="914400"/>
          </a:xfrm>
          <a:prstGeom prst="flowChartDecision">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l" eaLnBrk="1" hangingPunct="1"/>
            <a:endParaRPr lang="en-US" sz="2000" i="1">
              <a:solidFill>
                <a:schemeClr val="tx1"/>
              </a:solidFill>
              <a:latin typeface="Georgia" pitchFamily="18" charset="0"/>
            </a:endParaRPr>
          </a:p>
        </p:txBody>
      </p:sp>
      <p:sp>
        <p:nvSpPr>
          <p:cNvPr id="98308" name="TextBox 7"/>
          <p:cNvSpPr txBox="1">
            <a:spLocks noChangeArrowheads="1"/>
          </p:cNvSpPr>
          <p:nvPr/>
        </p:nvSpPr>
        <p:spPr bwMode="auto">
          <a:xfrm>
            <a:off x="750590" y="21209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Is he a registered user ?</a:t>
            </a:r>
          </a:p>
        </p:txBody>
      </p:sp>
      <p:cxnSp>
        <p:nvCxnSpPr>
          <p:cNvPr id="98309" name="Straight Connector 9"/>
          <p:cNvCxnSpPr>
            <a:cxnSpLocks noChangeShapeType="1"/>
            <a:stCxn id="98307" idx="3"/>
            <a:endCxn id="98310" idx="1"/>
          </p:cNvCxnSpPr>
          <p:nvPr/>
        </p:nvCxnSpPr>
        <p:spPr bwMode="auto">
          <a:xfrm flipV="1">
            <a:off x="2763540" y="2338388"/>
            <a:ext cx="79375" cy="47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8310" name="TextBox 10"/>
          <p:cNvSpPr txBox="1">
            <a:spLocks noChangeArrowheads="1"/>
          </p:cNvSpPr>
          <p:nvPr/>
        </p:nvSpPr>
        <p:spPr bwMode="auto">
          <a:xfrm>
            <a:off x="2842915" y="2154238"/>
            <a:ext cx="560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Yes</a:t>
            </a:r>
          </a:p>
        </p:txBody>
      </p:sp>
      <p:cxnSp>
        <p:nvCxnSpPr>
          <p:cNvPr id="98311" name="Straight Arrow Connector 12"/>
          <p:cNvCxnSpPr>
            <a:cxnSpLocks noChangeShapeType="1"/>
          </p:cNvCxnSpPr>
          <p:nvPr/>
        </p:nvCxnSpPr>
        <p:spPr bwMode="auto">
          <a:xfrm>
            <a:off x="3330277" y="2338388"/>
            <a:ext cx="1841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312" name="TextBox 13"/>
          <p:cNvSpPr txBox="1">
            <a:spLocks noChangeArrowheads="1"/>
          </p:cNvSpPr>
          <p:nvPr/>
        </p:nvSpPr>
        <p:spPr bwMode="auto">
          <a:xfrm>
            <a:off x="3519190" y="2016125"/>
            <a:ext cx="979487"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Try to login</a:t>
            </a:r>
          </a:p>
        </p:txBody>
      </p:sp>
      <p:sp>
        <p:nvSpPr>
          <p:cNvPr id="98313" name="Flowchart: Decision 14"/>
          <p:cNvSpPr>
            <a:spLocks noChangeArrowheads="1"/>
          </p:cNvSpPr>
          <p:nvPr/>
        </p:nvSpPr>
        <p:spPr bwMode="auto">
          <a:xfrm>
            <a:off x="3131840" y="3503613"/>
            <a:ext cx="1752600" cy="914400"/>
          </a:xfrm>
          <a:prstGeom prst="flowChartDecision">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l" eaLnBrk="1" hangingPunct="1"/>
            <a:endParaRPr lang="en-US" sz="2000" i="1">
              <a:solidFill>
                <a:schemeClr val="tx1"/>
              </a:solidFill>
              <a:latin typeface="Georgia" pitchFamily="18" charset="0"/>
            </a:endParaRPr>
          </a:p>
        </p:txBody>
      </p:sp>
      <p:sp>
        <p:nvSpPr>
          <p:cNvPr id="98314" name="TextBox 15"/>
          <p:cNvSpPr txBox="1">
            <a:spLocks noChangeArrowheads="1"/>
          </p:cNvSpPr>
          <p:nvPr/>
        </p:nvSpPr>
        <p:spPr bwMode="auto">
          <a:xfrm>
            <a:off x="3160415" y="3609975"/>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Is login successful?</a:t>
            </a:r>
          </a:p>
        </p:txBody>
      </p:sp>
      <p:sp>
        <p:nvSpPr>
          <p:cNvPr id="98315" name="TextBox 22"/>
          <p:cNvSpPr txBox="1">
            <a:spLocks noChangeArrowheads="1"/>
          </p:cNvSpPr>
          <p:nvPr/>
        </p:nvSpPr>
        <p:spPr bwMode="auto">
          <a:xfrm>
            <a:off x="5630565" y="3633788"/>
            <a:ext cx="979487"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Home page</a:t>
            </a:r>
          </a:p>
        </p:txBody>
      </p:sp>
      <p:sp>
        <p:nvSpPr>
          <p:cNvPr id="98316" name="TextBox 23"/>
          <p:cNvSpPr txBox="1">
            <a:spLocks noChangeArrowheads="1"/>
          </p:cNvSpPr>
          <p:nvPr/>
        </p:nvSpPr>
        <p:spPr bwMode="auto">
          <a:xfrm>
            <a:off x="7502227" y="2690813"/>
            <a:ext cx="11144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Schedule</a:t>
            </a:r>
          </a:p>
        </p:txBody>
      </p:sp>
      <p:sp>
        <p:nvSpPr>
          <p:cNvPr id="98317" name="TextBox 24"/>
          <p:cNvSpPr txBox="1">
            <a:spLocks noChangeArrowheads="1"/>
          </p:cNvSpPr>
          <p:nvPr/>
        </p:nvSpPr>
        <p:spPr bwMode="auto">
          <a:xfrm>
            <a:off x="7549852" y="3532188"/>
            <a:ext cx="979488"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Result</a:t>
            </a:r>
          </a:p>
        </p:txBody>
      </p:sp>
      <p:sp>
        <p:nvSpPr>
          <p:cNvPr id="98318" name="TextBox 33"/>
          <p:cNvSpPr txBox="1">
            <a:spLocks noChangeArrowheads="1"/>
          </p:cNvSpPr>
          <p:nvPr/>
        </p:nvSpPr>
        <p:spPr bwMode="auto">
          <a:xfrm>
            <a:off x="7513340" y="1725613"/>
            <a:ext cx="979487"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Profile</a:t>
            </a:r>
          </a:p>
        </p:txBody>
      </p:sp>
      <p:sp>
        <p:nvSpPr>
          <p:cNvPr id="98319" name="TextBox 34"/>
          <p:cNvSpPr txBox="1">
            <a:spLocks noChangeArrowheads="1"/>
          </p:cNvSpPr>
          <p:nvPr/>
        </p:nvSpPr>
        <p:spPr bwMode="auto">
          <a:xfrm>
            <a:off x="7557790" y="4425950"/>
            <a:ext cx="110966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Contacts</a:t>
            </a:r>
          </a:p>
        </p:txBody>
      </p:sp>
      <p:sp>
        <p:nvSpPr>
          <p:cNvPr id="98320" name="TextBox 35"/>
          <p:cNvSpPr txBox="1">
            <a:spLocks noChangeArrowheads="1"/>
          </p:cNvSpPr>
          <p:nvPr/>
        </p:nvSpPr>
        <p:spPr bwMode="auto">
          <a:xfrm>
            <a:off x="7578427" y="5202238"/>
            <a:ext cx="111125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Blogs</a:t>
            </a:r>
          </a:p>
        </p:txBody>
      </p:sp>
      <p:sp>
        <p:nvSpPr>
          <p:cNvPr id="98321" name="TextBox 36"/>
          <p:cNvSpPr txBox="1">
            <a:spLocks noChangeArrowheads="1"/>
          </p:cNvSpPr>
          <p:nvPr/>
        </p:nvSpPr>
        <p:spPr bwMode="auto">
          <a:xfrm>
            <a:off x="7614940" y="5905500"/>
            <a:ext cx="111125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Log out</a:t>
            </a:r>
          </a:p>
        </p:txBody>
      </p:sp>
      <p:cxnSp>
        <p:nvCxnSpPr>
          <p:cNvPr id="98322" name="Straight Connector 37"/>
          <p:cNvCxnSpPr>
            <a:cxnSpLocks noChangeShapeType="1"/>
            <a:endCxn id="98323" idx="1"/>
          </p:cNvCxnSpPr>
          <p:nvPr/>
        </p:nvCxnSpPr>
        <p:spPr bwMode="auto">
          <a:xfrm flipV="1">
            <a:off x="4860627" y="3957638"/>
            <a:ext cx="80963"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8323" name="TextBox 38"/>
          <p:cNvSpPr txBox="1">
            <a:spLocks noChangeArrowheads="1"/>
          </p:cNvSpPr>
          <p:nvPr/>
        </p:nvSpPr>
        <p:spPr bwMode="auto">
          <a:xfrm>
            <a:off x="4941590" y="3773488"/>
            <a:ext cx="55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Yes</a:t>
            </a:r>
          </a:p>
        </p:txBody>
      </p:sp>
      <p:cxnSp>
        <p:nvCxnSpPr>
          <p:cNvPr id="98324" name="Straight Arrow Connector 39"/>
          <p:cNvCxnSpPr>
            <a:cxnSpLocks noChangeShapeType="1"/>
          </p:cNvCxnSpPr>
          <p:nvPr/>
        </p:nvCxnSpPr>
        <p:spPr bwMode="auto">
          <a:xfrm>
            <a:off x="5427365" y="3957638"/>
            <a:ext cx="1841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25" name="Straight Connector 42"/>
          <p:cNvCxnSpPr>
            <a:cxnSpLocks noChangeShapeType="1"/>
          </p:cNvCxnSpPr>
          <p:nvPr/>
        </p:nvCxnSpPr>
        <p:spPr bwMode="auto">
          <a:xfrm flipV="1">
            <a:off x="3046115" y="3957638"/>
            <a:ext cx="80962"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8326" name="TextBox 43"/>
          <p:cNvSpPr txBox="1">
            <a:spLocks noChangeArrowheads="1"/>
          </p:cNvSpPr>
          <p:nvPr/>
        </p:nvSpPr>
        <p:spPr bwMode="auto">
          <a:xfrm>
            <a:off x="2503190" y="3773488"/>
            <a:ext cx="514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No</a:t>
            </a:r>
          </a:p>
        </p:txBody>
      </p:sp>
      <p:cxnSp>
        <p:nvCxnSpPr>
          <p:cNvPr id="98327" name="Straight Arrow Connector 44"/>
          <p:cNvCxnSpPr>
            <a:cxnSpLocks noChangeShapeType="1"/>
          </p:cNvCxnSpPr>
          <p:nvPr/>
        </p:nvCxnSpPr>
        <p:spPr bwMode="auto">
          <a:xfrm flipH="1">
            <a:off x="2303165" y="3960813"/>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328" name="TextBox 47"/>
          <p:cNvSpPr txBox="1">
            <a:spLocks noChangeArrowheads="1"/>
          </p:cNvSpPr>
          <p:nvPr/>
        </p:nvSpPr>
        <p:spPr bwMode="auto">
          <a:xfrm>
            <a:off x="1182390" y="3641725"/>
            <a:ext cx="1112837"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Reset Password</a:t>
            </a:r>
          </a:p>
        </p:txBody>
      </p:sp>
      <p:cxnSp>
        <p:nvCxnSpPr>
          <p:cNvPr id="98329" name="Straight Arrow Connector 48"/>
          <p:cNvCxnSpPr>
            <a:cxnSpLocks noChangeShapeType="1"/>
            <a:stCxn id="98306" idx="2"/>
          </p:cNvCxnSpPr>
          <p:nvPr/>
        </p:nvCxnSpPr>
        <p:spPr bwMode="auto">
          <a:xfrm>
            <a:off x="1620540" y="1130300"/>
            <a:ext cx="0" cy="6540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0" name="Straight Arrow Connector 50"/>
          <p:cNvCxnSpPr>
            <a:cxnSpLocks noChangeShapeType="1"/>
            <a:stCxn id="98312" idx="2"/>
            <a:endCxn id="98313" idx="0"/>
          </p:cNvCxnSpPr>
          <p:nvPr/>
        </p:nvCxnSpPr>
        <p:spPr bwMode="auto">
          <a:xfrm>
            <a:off x="4008140" y="2662238"/>
            <a:ext cx="0" cy="841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1" name="Straight Connector 52"/>
          <p:cNvCxnSpPr>
            <a:cxnSpLocks noChangeShapeType="1"/>
          </p:cNvCxnSpPr>
          <p:nvPr/>
        </p:nvCxnSpPr>
        <p:spPr bwMode="auto">
          <a:xfrm>
            <a:off x="6943427" y="1857375"/>
            <a:ext cx="0" cy="42624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8332" name="Straight Arrow Connector 54"/>
          <p:cNvCxnSpPr>
            <a:cxnSpLocks noChangeShapeType="1"/>
            <a:stCxn id="98315" idx="3"/>
          </p:cNvCxnSpPr>
          <p:nvPr/>
        </p:nvCxnSpPr>
        <p:spPr bwMode="auto">
          <a:xfrm flipV="1">
            <a:off x="6610052" y="3957638"/>
            <a:ext cx="3333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3" name="Straight Arrow Connector 56"/>
          <p:cNvCxnSpPr>
            <a:cxnSpLocks noChangeShapeType="1"/>
            <a:endCxn id="98318" idx="1"/>
          </p:cNvCxnSpPr>
          <p:nvPr/>
        </p:nvCxnSpPr>
        <p:spPr bwMode="auto">
          <a:xfrm>
            <a:off x="6943427" y="1885950"/>
            <a:ext cx="569913" cy="238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4" name="Straight Arrow Connector 58"/>
          <p:cNvCxnSpPr>
            <a:cxnSpLocks noChangeShapeType="1"/>
            <a:endCxn id="98316" idx="1"/>
          </p:cNvCxnSpPr>
          <p:nvPr/>
        </p:nvCxnSpPr>
        <p:spPr bwMode="auto">
          <a:xfrm>
            <a:off x="6943427" y="2874963"/>
            <a:ext cx="5588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5" name="Straight Arrow Connector 60"/>
          <p:cNvCxnSpPr>
            <a:cxnSpLocks noChangeShapeType="1"/>
            <a:endCxn id="98317" idx="1"/>
          </p:cNvCxnSpPr>
          <p:nvPr/>
        </p:nvCxnSpPr>
        <p:spPr bwMode="auto">
          <a:xfrm>
            <a:off x="6943427" y="3716338"/>
            <a:ext cx="6064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6" name="Straight Arrow Connector 62"/>
          <p:cNvCxnSpPr>
            <a:cxnSpLocks noChangeShapeType="1"/>
            <a:endCxn id="98319" idx="1"/>
          </p:cNvCxnSpPr>
          <p:nvPr/>
        </p:nvCxnSpPr>
        <p:spPr bwMode="auto">
          <a:xfrm>
            <a:off x="6943427" y="4610100"/>
            <a:ext cx="61436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7" name="Straight Arrow Connector 70656"/>
          <p:cNvCxnSpPr>
            <a:cxnSpLocks noChangeShapeType="1"/>
            <a:endCxn id="98320" idx="1"/>
          </p:cNvCxnSpPr>
          <p:nvPr/>
        </p:nvCxnSpPr>
        <p:spPr bwMode="auto">
          <a:xfrm>
            <a:off x="6943427" y="5386388"/>
            <a:ext cx="635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8" name="Straight Arrow Connector 70659"/>
          <p:cNvCxnSpPr>
            <a:cxnSpLocks noChangeShapeType="1"/>
            <a:endCxn id="98321" idx="1"/>
          </p:cNvCxnSpPr>
          <p:nvPr/>
        </p:nvCxnSpPr>
        <p:spPr bwMode="auto">
          <a:xfrm>
            <a:off x="6943427" y="6089650"/>
            <a:ext cx="67151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8339" name="Straight Connector 70661"/>
          <p:cNvCxnSpPr>
            <a:cxnSpLocks noChangeShapeType="1"/>
            <a:stCxn id="98307" idx="1"/>
          </p:cNvCxnSpPr>
          <p:nvPr/>
        </p:nvCxnSpPr>
        <p:spPr bwMode="auto">
          <a:xfrm flipH="1">
            <a:off x="161627" y="2343150"/>
            <a:ext cx="23971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8340" name="Straight Connector 70663"/>
          <p:cNvCxnSpPr>
            <a:cxnSpLocks noChangeShapeType="1"/>
          </p:cNvCxnSpPr>
          <p:nvPr/>
        </p:nvCxnSpPr>
        <p:spPr bwMode="auto">
          <a:xfrm>
            <a:off x="161627" y="2343150"/>
            <a:ext cx="0" cy="7397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8341" name="TextBox 72"/>
          <p:cNvSpPr txBox="1">
            <a:spLocks noChangeArrowheads="1"/>
          </p:cNvSpPr>
          <p:nvPr/>
        </p:nvSpPr>
        <p:spPr bwMode="auto">
          <a:xfrm>
            <a:off x="309563" y="3135313"/>
            <a:ext cx="468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No</a:t>
            </a:r>
          </a:p>
        </p:txBody>
      </p:sp>
      <p:cxnSp>
        <p:nvCxnSpPr>
          <p:cNvPr id="98342" name="Straight Connector 70665"/>
          <p:cNvCxnSpPr>
            <a:cxnSpLocks noChangeShapeType="1"/>
          </p:cNvCxnSpPr>
          <p:nvPr/>
        </p:nvCxnSpPr>
        <p:spPr bwMode="auto">
          <a:xfrm>
            <a:off x="161627" y="3609975"/>
            <a:ext cx="0" cy="127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8343" name="Straight Arrow Connector 70667"/>
          <p:cNvCxnSpPr>
            <a:cxnSpLocks noChangeShapeType="1"/>
          </p:cNvCxnSpPr>
          <p:nvPr/>
        </p:nvCxnSpPr>
        <p:spPr bwMode="auto">
          <a:xfrm>
            <a:off x="161627" y="4883150"/>
            <a:ext cx="12954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344" name="TextBox 77"/>
          <p:cNvSpPr txBox="1">
            <a:spLocks noChangeArrowheads="1"/>
          </p:cNvSpPr>
          <p:nvPr/>
        </p:nvSpPr>
        <p:spPr bwMode="auto">
          <a:xfrm>
            <a:off x="1450677" y="4694238"/>
            <a:ext cx="1114425"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Sign up</a:t>
            </a:r>
          </a:p>
        </p:txBody>
      </p:sp>
      <p:sp>
        <p:nvSpPr>
          <p:cNvPr id="98345" name="TextBox 78"/>
          <p:cNvSpPr txBox="1">
            <a:spLocks noChangeArrowheads="1"/>
          </p:cNvSpPr>
          <p:nvPr/>
        </p:nvSpPr>
        <p:spPr bwMode="auto">
          <a:xfrm>
            <a:off x="7506990" y="701675"/>
            <a:ext cx="979487"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Edit profile</a:t>
            </a:r>
          </a:p>
        </p:txBody>
      </p:sp>
      <p:cxnSp>
        <p:nvCxnSpPr>
          <p:cNvPr id="98346" name="Straight Arrow Connector 70669"/>
          <p:cNvCxnSpPr>
            <a:cxnSpLocks noChangeShapeType="1"/>
            <a:stCxn id="98318" idx="0"/>
            <a:endCxn id="98345" idx="2"/>
          </p:cNvCxnSpPr>
          <p:nvPr/>
        </p:nvCxnSpPr>
        <p:spPr bwMode="auto">
          <a:xfrm flipH="1" flipV="1">
            <a:off x="7995940" y="1349375"/>
            <a:ext cx="7937" cy="3762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347" name="TextBox 81"/>
          <p:cNvSpPr txBox="1">
            <a:spLocks noChangeArrowheads="1"/>
          </p:cNvSpPr>
          <p:nvPr/>
        </p:nvSpPr>
        <p:spPr bwMode="auto">
          <a:xfrm>
            <a:off x="4447877" y="5534025"/>
            <a:ext cx="979488"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Add contacts</a:t>
            </a:r>
          </a:p>
        </p:txBody>
      </p:sp>
      <p:cxnSp>
        <p:nvCxnSpPr>
          <p:cNvPr id="98348" name="Straight Arrow Connector 82"/>
          <p:cNvCxnSpPr>
            <a:cxnSpLocks noChangeShapeType="1"/>
          </p:cNvCxnSpPr>
          <p:nvPr/>
        </p:nvCxnSpPr>
        <p:spPr bwMode="auto">
          <a:xfrm>
            <a:off x="3841452" y="5857875"/>
            <a:ext cx="6064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349" name="TextBox 45"/>
          <p:cNvSpPr txBox="1">
            <a:spLocks noChangeArrowheads="1"/>
          </p:cNvSpPr>
          <p:nvPr/>
        </p:nvSpPr>
        <p:spPr bwMode="auto">
          <a:xfrm>
            <a:off x="2731790" y="5672138"/>
            <a:ext cx="110966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r>
              <a:rPr lang="en-US" sz="1800"/>
              <a:t>Contacts</a:t>
            </a:r>
          </a:p>
        </p:txBody>
      </p:sp>
    </p:spTree>
    <p:extLst>
      <p:ext uri="{BB962C8B-B14F-4D97-AF65-F5344CB8AC3E}">
        <p14:creationId xmlns:p14="http://schemas.microsoft.com/office/powerpoint/2010/main" val="2942851339"/>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a:xfrm>
            <a:off x="533400" y="990600"/>
            <a:ext cx="7783016" cy="5334000"/>
          </a:xfrm>
        </p:spPr>
        <p:txBody>
          <a:bodyPr/>
          <a:lstStyle/>
          <a:p>
            <a:r>
              <a:rPr lang="en-US" dirty="0">
                <a:hlinkClick r:id="rId3"/>
              </a:rPr>
              <a:t>https://developer.mozilla.org/en-US/docs</a:t>
            </a:r>
            <a:endParaRPr lang="en-US" dirty="0"/>
          </a:p>
          <a:p>
            <a:r>
              <a:rPr lang="en-US" dirty="0">
                <a:hlinkClick r:id="rId4"/>
              </a:rPr>
              <a:t>http://bp.sapient-lab.com/</a:t>
            </a:r>
            <a:endParaRPr lang="en-US" dirty="0"/>
          </a:p>
          <a:p>
            <a:r>
              <a:rPr lang="en-US" dirty="0">
                <a:hlinkClick r:id="rId5"/>
              </a:rPr>
              <a:t>http://www.bbc.co.uk/guidelines/futuremedia/technical/semantic_markup.shtml</a:t>
            </a:r>
            <a:endParaRPr lang="en-US" dirty="0"/>
          </a:p>
          <a:p>
            <a:r>
              <a:rPr lang="en-US" dirty="0">
                <a:hlinkClick r:id="rId6"/>
              </a:rPr>
              <a:t>http://developer.yahoo.com/performance/rules.html</a:t>
            </a:r>
            <a:endParaRPr lang="en-US" dirty="0"/>
          </a:p>
          <a:p>
            <a:r>
              <a:rPr lang="en-IN" dirty="0">
                <a:hlinkClick r:id="rId7"/>
              </a:rPr>
              <a:t>https://developer.mozilla.org/en/docs/AJAX</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31464951"/>
      </p:ext>
    </p:extLst>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solidFill>
                <a:schemeClr val="tx1"/>
              </a:solidFill>
            </a:endParaRPr>
          </a:p>
        </p:txBody>
      </p:sp>
      <p:sp>
        <p:nvSpPr>
          <p:cNvPr id="5" name="Text Placeholder 4"/>
          <p:cNvSpPr>
            <a:spLocks noGrp="1"/>
          </p:cNvSpPr>
          <p:nvPr>
            <p:ph type="body" sz="quarter" idx="11"/>
          </p:nvPr>
        </p:nvSpPr>
        <p:spPr>
          <a:xfrm>
            <a:off x="1143000" y="3000372"/>
            <a:ext cx="6629400" cy="2562228"/>
          </a:xfrm>
        </p:spPr>
        <p:txBody>
          <a:bodyPr/>
          <a:lstStyle/>
          <a:p>
            <a:pPr algn="ctr"/>
            <a:r>
              <a:rPr lang="en-US" sz="9600" dirty="0">
                <a:solidFill>
                  <a:schemeClr val="tx1"/>
                </a:solidFill>
              </a:rPr>
              <a:t>Thank You</a:t>
            </a:r>
          </a:p>
        </p:txBody>
      </p:sp>
    </p:spTree>
    <p:extLst>
      <p:ext uri="{BB962C8B-B14F-4D97-AF65-F5344CB8AC3E}">
        <p14:creationId xmlns:p14="http://schemas.microsoft.com/office/powerpoint/2010/main" val="103743851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Getting Started</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3464709265"/>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 - Hello World (The Inline way)</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a:t>
            </a:r>
            <a:r>
              <a:rPr lang="en-US" b="1" dirty="0"/>
              <a:t>&lt;script&gt; </a:t>
            </a:r>
            <a:r>
              <a:rPr lang="en-US" dirty="0"/>
              <a:t>tag</a:t>
            </a:r>
          </a:p>
          <a:p>
            <a:pPr marL="0" indent="0" algn="just">
              <a:buNone/>
            </a:pPr>
            <a:endParaRPr lang="en-US" dirty="0"/>
          </a:p>
          <a:p>
            <a:pPr algn="just"/>
            <a:r>
              <a:rPr lang="en-US" dirty="0"/>
              <a:t>Let us write our first JavaScript program to alert a message on the browser window which says “Hello World”.</a:t>
            </a:r>
          </a:p>
          <a:p>
            <a:pPr algn="just"/>
            <a:endParaRPr lang="en-US" dirty="0"/>
          </a:p>
          <a:p>
            <a:pPr marL="0" indent="0" algn="just">
              <a:buNone/>
            </a:pPr>
            <a:r>
              <a:rPr lang="en-US" dirty="0"/>
              <a:t>&lt;!DOCTYPE html&gt;</a:t>
            </a:r>
          </a:p>
          <a:p>
            <a:pPr marL="0" indent="0" algn="just">
              <a:buNone/>
            </a:pPr>
            <a:r>
              <a:rPr lang="en-US" dirty="0"/>
              <a:t>&lt;html&gt;</a:t>
            </a:r>
          </a:p>
          <a:p>
            <a:pPr marL="0" indent="0" algn="just">
              <a:buNone/>
            </a:pPr>
            <a:r>
              <a:rPr lang="en-US" dirty="0"/>
              <a:t>	&lt;head&gt;</a:t>
            </a:r>
          </a:p>
          <a:p>
            <a:pPr marL="0" indent="0" algn="just">
              <a:buNone/>
            </a:pPr>
            <a:r>
              <a:rPr lang="en-US" dirty="0"/>
              <a:t>		&lt;meta charset="UTF-8"&gt;</a:t>
            </a:r>
          </a:p>
          <a:p>
            <a:pPr marL="0" indent="0" algn="just">
              <a:buNone/>
            </a:pPr>
            <a:r>
              <a:rPr lang="en-US" dirty="0"/>
              <a:t>		&lt;title&gt;Hello World&lt;/title&gt;</a:t>
            </a:r>
          </a:p>
          <a:p>
            <a:pPr marL="0" indent="0" algn="just">
              <a:buNone/>
            </a:pPr>
            <a:r>
              <a:rPr lang="en-US" dirty="0"/>
              <a:t>	&lt;/head&gt;</a:t>
            </a:r>
          </a:p>
          <a:p>
            <a:pPr marL="0" indent="0" algn="just">
              <a:buNone/>
            </a:pPr>
            <a:r>
              <a:rPr lang="en-US" dirty="0"/>
              <a:t>	&lt;body&gt;</a:t>
            </a:r>
          </a:p>
          <a:p>
            <a:pPr marL="0" indent="0" algn="just">
              <a:buNone/>
            </a:pPr>
            <a:r>
              <a:rPr lang="en-US" dirty="0"/>
              <a:t>		</a:t>
            </a:r>
            <a:r>
              <a:rPr lang="en-US" b="1" dirty="0"/>
              <a:t>&lt;script type="text/</a:t>
            </a:r>
            <a:r>
              <a:rPr lang="en-US" b="1" dirty="0" err="1"/>
              <a:t>javascript</a:t>
            </a:r>
            <a:r>
              <a:rPr lang="en-US" b="1" dirty="0"/>
              <a:t>"&gt;</a:t>
            </a:r>
          </a:p>
          <a:p>
            <a:pPr marL="0" indent="0" algn="just">
              <a:buNone/>
            </a:pPr>
            <a:r>
              <a:rPr lang="en-US" b="1" dirty="0"/>
              <a:t>		alert("Hello World");</a:t>
            </a:r>
          </a:p>
          <a:p>
            <a:pPr marL="0" indent="0" algn="just">
              <a:buNone/>
            </a:pPr>
            <a:r>
              <a:rPr lang="en-US" b="1" dirty="0"/>
              <a:t>		&lt;/script&gt;</a:t>
            </a:r>
          </a:p>
          <a:p>
            <a:pPr marL="0" indent="0" algn="just">
              <a:buNone/>
            </a:pPr>
            <a:r>
              <a:rPr lang="en-US" dirty="0"/>
              <a:t>	&lt;/body&gt;</a:t>
            </a:r>
          </a:p>
          <a:p>
            <a:pPr marL="0" indent="0" algn="just">
              <a:buNone/>
            </a:pPr>
            <a:r>
              <a:rPr lang="en-US" dirty="0"/>
              <a:t>&lt;/html&gt;</a:t>
            </a:r>
          </a:p>
          <a:p>
            <a:pPr algn="just"/>
            <a:endParaRPr lang="en-US" dirty="0"/>
          </a:p>
          <a:p>
            <a:pPr algn="just"/>
            <a:r>
              <a:rPr lang="en-US" dirty="0"/>
              <a:t>This results in an alert message in the browser window as soon as the html document is browsed .</a:t>
            </a:r>
          </a:p>
          <a:p>
            <a:pPr algn="just"/>
            <a:endParaRPr lang="en-US" dirty="0"/>
          </a:p>
          <a:p>
            <a:pPr algn="just"/>
            <a:r>
              <a:rPr lang="en-US" dirty="0"/>
              <a:t>Write the code in an editor and verify the result.</a:t>
            </a:r>
          </a:p>
          <a:p>
            <a:pPr algn="just"/>
            <a:endParaRPr lang="en-US" dirty="0"/>
          </a:p>
        </p:txBody>
      </p:sp>
    </p:spTree>
    <p:extLst>
      <p:ext uri="{BB962C8B-B14F-4D97-AF65-F5344CB8AC3E}">
        <p14:creationId xmlns:p14="http://schemas.microsoft.com/office/powerpoint/2010/main" val="363311315"/>
      </p:ext>
    </p:extLst>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282&quot;/&gt;&lt;/object&gt;&lt;object type=&quot;3&quot; unique_id=&quot;10004&quot;&gt;&lt;property id=&quot;20148&quot; value=&quot;5&quot;/&gt;&lt;property id=&quot;20300&quot; value=&quot;Slide 2 - &amp;quot;Introduction&amp;quot;&quot;/&gt;&lt;property id=&quot;20307&quot; value=&quot;526&quot;/&gt;&lt;/object&gt;&lt;object type=&quot;3&quot; unique_id=&quot;10005&quot;&gt;&lt;property id=&quot;20148&quot; value=&quot;5&quot;/&gt;&lt;property id=&quot;20300&quot; value=&quot;Slide 3 - &amp;quot;Pedagogy&amp;quot;&quot;/&gt;&lt;property id=&quot;20307&quot; value=&quot;527&quot;/&gt;&lt;/object&gt;&lt;object type=&quot;3&quot; unique_id=&quot;10006&quot;&gt;&lt;property id=&quot;20148&quot; value=&quot;5&quot;/&gt;&lt;property id=&quot;20300&quot; value=&quot;Slide 4 - &amp;quot;Pre-requisites&amp;quot;&quot;/&gt;&lt;property id=&quot;20307&quot; value=&quot;528&quot;/&gt;&lt;/object&gt;&lt;object type=&quot;3&quot; unique_id=&quot;10007&quot;&gt;&lt;property id=&quot;20148&quot; value=&quot;5&quot;/&gt;&lt;property id=&quot;20300&quot; value=&quot;Slide 5 - &amp;quot;Evaluation&amp;quot;&quot;/&gt;&lt;property id=&quot;20307&quot; value=&quot;529&quot;/&gt;&lt;/object&gt;&lt;object type=&quot;3&quot; unique_id=&quot;10008&quot;&gt;&lt;property id=&quot;20148&quot; value=&quot;5&quot;/&gt;&lt;property id=&quot;20300&quot; value=&quot;Slide 6 - &amp;quot;Learning outcomes&amp;quot;&quot;/&gt;&lt;property id=&quot;20307&quot; value=&quot;540&quot;/&gt;&lt;/object&gt;&lt;object type=&quot;3&quot; unique_id=&quot;10009&quot;&gt;&lt;property id=&quot;20148&quot; value=&quot;5&quot;/&gt;&lt;property id=&quot;20300&quot; value=&quot;Slide 7&quot;/&gt;&lt;property id=&quot;20307&quot; value=&quot;289&quot;/&gt;&lt;/object&gt;&lt;object type=&quot;3&quot; unique_id=&quot;10010&quot;&gt;&lt;property id=&quot;20148&quot; value=&quot;5&quot;/&gt;&lt;property id=&quot;20300&quot; value=&quot;Slide 8 - &amp;quot;HTML | Agenda&amp;quot;&quot;/&gt;&lt;property id=&quot;20307&quot; value=&quot;524&quot;/&gt;&lt;/object&gt;&lt;object type=&quot;3&quot; unique_id=&quot;10012&quot;&gt;&lt;property id=&quot;20148&quot; value=&quot;5&quot;/&gt;&lt;property id=&quot;20300&quot; value=&quot;Slide 11 - &amp;quot;HTML | Elements&amp;quot;&quot;/&gt;&lt;property id=&quot;20307&quot; value=&quot;396&quot;/&gt;&lt;/object&gt;&lt;object type=&quot;3&quot; unique_id=&quot;10013&quot;&gt;&lt;property id=&quot;20148&quot; value=&quot;5&quot;/&gt;&lt;property id=&quot;20300&quot; value=&quot;Slide 10 - &amp;quot;HTML | Skeleton &amp;quot;&quot;/&gt;&lt;property id=&quot;20307&quot; value=&quot;441&quot;/&gt;&lt;/object&gt;&lt;object type=&quot;3&quot; unique_id=&quot;10014&quot;&gt;&lt;property id=&quot;20148&quot; value=&quot;5&quot;/&gt;&lt;property id=&quot;20300&quot; value=&quot;Slide 12 - &amp;quot;HTML | Elements: &amp;lt;head&amp;gt; and &amp;lt;body&amp;gt;&amp;quot;&quot;/&gt;&lt;property id=&quot;20307&quot; value=&quot;444&quot;/&gt;&lt;/object&gt;&lt;object type=&quot;3&quot; unique_id=&quot;10018&quot;&gt;&lt;property id=&quot;20148&quot; value=&quot;5&quot;/&gt;&lt;property id=&quot;20300&quot; value=&quot;Slide 16 - &amp;quot;HTML | Blocks and Inline Elements&amp;quot;&quot;/&gt;&lt;property id=&quot;20307&quot; value=&quot;440&quot;/&gt;&lt;/object&gt;&lt;object type=&quot;3&quot; unique_id=&quot;10019&quot;&gt;&lt;property id=&quot;20148&quot; value=&quot;5&quot;/&gt;&lt;property id=&quot;20300&quot; value=&quot;Slide 17 - &amp;quot; Comments&amp;quot;&quot;/&gt;&lt;property id=&quot;20307&quot; value=&quot;442&quot;/&gt;&lt;/object&gt;&lt;object type=&quot;3&quot; unique_id=&quot;10020&quot;&gt;&lt;property id=&quot;20148&quot; value=&quot;5&quot;/&gt;&lt;property id=&quot;20300&quot; value=&quot;Slide 18 - &amp;quot; Case Sensitivity &amp;quot;&quot;/&gt;&lt;property id=&quot;20307&quot; value=&quot;443&quot;/&gt;&lt;/object&gt;&lt;object type=&quot;3&quot; unique_id=&quot;10021&quot;&gt;&lt;property id=&quot;20148&quot; value=&quot;5&quot;/&gt;&lt;property id=&quot;20300&quot; value=&quot;Slide 19 - &amp;quot;Exercise&amp;amp;#x09;&amp;amp;#x09;&amp;amp;#x09;&amp;amp;#x09;&amp;amp;#x09;Time: 5 Min&amp;quot;&quot;/&gt;&lt;property id=&quot;20307&quot; value=&quot;504&quot;/&gt;&lt;/object&gt;&lt;object type=&quot;3&quot; unique_id=&quot;10022&quot;&gt;&lt;property id=&quot;20148&quot; value=&quot;5&quot;/&gt;&lt;property id=&quot;20300&quot; value=&quot;Slide 20 - &amp;quot; HTML Formatting Tags&amp;quot;&quot;/&gt;&lt;property id=&quot;20307&quot; value=&quot;446&quot;/&gt;&lt;/object&gt;&lt;object type=&quot;3&quot; unique_id=&quot;10023&quot;&gt;&lt;property id=&quot;20148&quot; value=&quot;5&quot;/&gt;&lt;property id=&quot;20300&quot; value=&quot;Slide 21 - &amp;quot;Style Attribute&amp;quot;&quot;/&gt;&lt;property id=&quot;20307&quot; value=&quot;469&quot;/&gt;&lt;/object&gt;&lt;object type=&quot;3&quot; unique_id=&quot;10024&quot;&gt;&lt;property id=&quot;20148&quot; value=&quot;5&quot;/&gt;&lt;property id=&quot;20300&quot; value=&quot;Slide 22 - &amp;quot;Applying Colors to the Page &amp;quot;&quot;/&gt;&lt;property id=&quot;20307&quot; value=&quot;470&quot;/&gt;&lt;/object&gt;&lt;object type=&quot;3&quot; unique_id=&quot;10025&quot;&gt;&lt;property id=&quot;20148&quot; value=&quot;5&quot;/&gt;&lt;property id=&quot;20300&quot; value=&quot;Slide 23 - &amp;quot;Align Attribute&amp;quot;&quot;/&gt;&lt;property id=&quot;20307&quot; value=&quot;471&quot;/&gt;&lt;/object&gt;&lt;object type=&quot;3&quot; unique_id=&quot;10026&quot;&gt;&lt;property id=&quot;20148&quot; value=&quot;5&quot;/&gt;&lt;property id=&quot;20300&quot; value=&quot;Slide 24 - &amp;quot;Exercise&amp;amp;#x09;&amp;amp;#x09;&amp;amp;#x09;&amp;amp;#x09;&amp;amp;#x09;Time:15 min&amp;quot;&quot;/&gt;&lt;property id=&quot;20307&quot; value=&quot;510&quot;/&gt;&lt;/object&gt;&lt;object type=&quot;3&quot; unique_id=&quot;10027&quot;&gt;&lt;property id=&quot;20148&quot; value=&quot;5&quot;/&gt;&lt;property id=&quot;20300&quot; value=&quot;Slide 25 - &amp;quot;Links&amp;quot;&quot;/&gt;&lt;property id=&quot;20307&quot; value=&quot;447&quot;/&gt;&lt;/object&gt;&lt;object type=&quot;3&quot; unique_id=&quot;10028&quot;&gt;&lt;property id=&quot;20148&quot; value=&quot;5&quot;/&gt;&lt;property id=&quot;20300&quot; value=&quot;Slide 26 - &amp;quot;Text Link&amp;quot;&quot;/&gt;&lt;property id=&quot;20307&quot; value=&quot;448&quot;/&gt;&lt;/object&gt;&lt;object type=&quot;3&quot; unique_id=&quot;10029&quot;&gt;&lt;property id=&quot;20148&quot; value=&quot;5&quot;/&gt;&lt;property id=&quot;20300&quot; value=&quot;Slide 27 - &amp;quot;Text Link (Contd..)&amp;quot;&quot;/&gt;&lt;property id=&quot;20307&quot; value=&quot;449&quot;/&gt;&lt;/object&gt;&lt;object type=&quot;3&quot; unique_id=&quot;10030&quot;&gt;&lt;property id=&quot;20148&quot; value=&quot;5&quot;/&gt;&lt;property id=&quot;20300&quot; value=&quot;Slide 28 - &amp;quot;Absolute vs. Relative Paths&amp;quot;&quot;/&gt;&lt;property id=&quot;20307&quot; value=&quot;450&quot;/&gt;&lt;/object&gt;&lt;object type=&quot;3&quot; unique_id=&quot;10031&quot;&gt;&lt;property id=&quot;20148&quot; value=&quot;5&quot;/&gt;&lt;property id=&quot;20300&quot; value=&quot;Slide 29 - &amp;quot; Email Links&amp;quot;&quot;/&gt;&lt;property id=&quot;20307&quot; value=&quot;451&quot;/&gt;&lt;/object&gt;&lt;object type=&quot;3&quot; unique_id=&quot;10032&quot;&gt;&lt;property id=&quot;20148&quot; value=&quot;5&quot;/&gt;&lt;property id=&quot;20300&quot; value=&quot;Slide 30 - &amp;quot;Adding Bookmark&amp;quot;&quot;/&gt;&lt;property id=&quot;20307&quot; value=&quot;452&quot;/&gt;&lt;/object&gt;&lt;object type=&quot;3&quot; unique_id=&quot;10033&quot;&gt;&lt;property id=&quot;20148&quot; value=&quot;5&quot;/&gt;&lt;property id=&quot;20300&quot; value=&quot;Slide 31 - &amp;quot;Exercise&amp;amp;#x09;&amp;amp;#x09;&amp;amp;#x09;&amp;amp;#x09;&amp;amp;#x09;Time:15 min&amp;quot;&quot;/&gt;&lt;property id=&quot;20307&quot; value=&quot;511&quot;/&gt;&lt;/object&gt;&lt;object type=&quot;3&quot; unique_id=&quot;10034&quot;&gt;&lt;property id=&quot;20148&quot; value=&quot;5&quot;/&gt;&lt;property id=&quot;20300&quot; value=&quot;Slide 32 - &amp;quot;iframe&amp;quot;&quot;/&gt;&lt;property id=&quot;20307&quot; value=&quot;538&quot;/&gt;&lt;/object&gt;&lt;object type=&quot;3&quot; unique_id=&quot;10035&quot;&gt;&lt;property id=&quot;20148&quot; value=&quot;5&quot;/&gt;&lt;property id=&quot;20300&quot; value=&quot;Slide 33 - &amp;quot;Exercise&amp;quot;&quot;/&gt;&lt;property id=&quot;20307&quot; value=&quot;541&quot;/&gt;&lt;/object&gt;&lt;object type=&quot;3&quot; unique_id=&quot;10036&quot;&gt;&lt;property id=&quot;20148&quot; value=&quot;5&quot;/&gt;&lt;property id=&quot;20300&quot; value=&quot;Slide 34 - &amp;quot;Lists&amp;quot;&quot;/&gt;&lt;property id=&quot;20307&quot; value=&quot;453&quot;/&gt;&lt;/object&gt;&lt;object type=&quot;3&quot; unique_id=&quot;10037&quot;&gt;&lt;property id=&quot;20148&quot; value=&quot;5&quot;/&gt;&lt;property id=&quot;20300&quot; value=&quot;Slide 35 - &amp;quot;Ordered Lists (ol)&amp;quot;&quot;/&gt;&lt;property id=&quot;20307&quot; value=&quot;455&quot;/&gt;&lt;/object&gt;&lt;object type=&quot;3&quot; unique_id=&quot;10038&quot;&gt;&lt;property id=&quot;20148&quot; value=&quot;5&quot;/&gt;&lt;property id=&quot;20300&quot; value=&quot;Slide 36 - &amp;quot;Unordered Lists (ul)&amp;quot;&quot;/&gt;&lt;property id=&quot;20307&quot; value=&quot;532&quot;/&gt;&lt;/object&gt;&lt;object type=&quot;3&quot; unique_id=&quot;10039&quot;&gt;&lt;property id=&quot;20148&quot; value=&quot;5&quot;/&gt;&lt;property id=&quot;20300&quot; value=&quot;Slide 37 - &amp;quot;Definition Lists (dl)&amp;quot;&quot;/&gt;&lt;property id=&quot;20307&quot; value=&quot;456&quot;/&gt;&lt;/object&gt;&lt;object type=&quot;3&quot; unique_id=&quot;10040&quot;&gt;&lt;property id=&quot;20148&quot; value=&quot;5&quot;/&gt;&lt;property id=&quot;20300&quot; value=&quot;Slide 38 - &amp;quot;Div&amp;quot;&quot;/&gt;&lt;property id=&quot;20307&quot; value=&quot;533&quot;/&gt;&lt;/object&gt;&lt;object type=&quot;3&quot; unique_id=&quot;10041&quot;&gt;&lt;property id=&quot;20148&quot; value=&quot;5&quot;/&gt;&lt;property id=&quot;20300&quot; value=&quot;Slide 39 - &amp;quot;Span&amp;quot;&quot;/&gt;&lt;property id=&quot;20307&quot; value=&quot;534&quot;/&gt;&lt;/object&gt;&lt;object type=&quot;3&quot; unique_id=&quot;10042&quot;&gt;&lt;property id=&quot;20148&quot; value=&quot;5&quot;/&gt;&lt;property id=&quot;20300&quot; value=&quot;Slide 40 - &amp;quot;Exercise&amp;amp;#x09;&amp;amp;#x09;&amp;amp;#x09;&amp;amp;#x09;&amp;amp;#x09;Time:20 min&amp;quot;&quot;/&gt;&lt;property id=&quot;20307&quot; value=&quot;537&quot;/&gt;&lt;/object&gt;&lt;object type=&quot;3&quot; unique_id=&quot;10043&quot;&gt;&lt;property id=&quot;20148&quot; value=&quot;5&quot;/&gt;&lt;property id=&quot;20300&quot; value=&quot;Slide 41 - &amp;quot;Tables&amp;quot;&quot;/&gt;&lt;property id=&quot;20307&quot; value=&quot;457&quot;/&gt;&lt;/object&gt;&lt;object type=&quot;3&quot; unique_id=&quot;10044&quot;&gt;&lt;property id=&quot;20148&quot; value=&quot;5&quot;/&gt;&lt;property id=&quot;20300&quot; value=&quot;Slide 42 - &amp;quot;Tables ( Contd..)&amp;quot;&quot;/&gt;&lt;property id=&quot;20307&quot; value=&quot;458&quot;/&gt;&lt;/object&gt;&lt;object type=&quot;3&quot; unique_id=&quot;10045&quot;&gt;&lt;property id=&quot;20148&quot; value=&quot;5&quot;/&gt;&lt;property id=&quot;20300&quot; value=&quot;Slide 43 - &amp;quot;Creating table&amp;quot;&quot;/&gt;&lt;property id=&quot;20307&quot; value=&quot;459&quot;/&gt;&lt;/object&gt;&lt;object type=&quot;3&quot; unique_id=&quot;10046&quot;&gt;&lt;property id=&quot;20148&quot; value=&quot;5&quot;/&gt;&lt;property id=&quot;20300&quot; value=&quot;Slide 44 - &amp;quot;Table Header and Border Attribute&amp;quot;&quot;/&gt;&lt;property id=&quot;20307&quot; value=&quot;460&quot;/&gt;&lt;/object&gt;&lt;object type=&quot;3&quot; unique_id=&quot;10047&quot;&gt;&lt;property id=&quot;20148&quot; value=&quot;5&quot;/&gt;&lt;property id=&quot;20300&quot; value=&quot;Slide 45 - &amp;quot;Table Attributes&amp;quot;&quot;/&gt;&lt;property id=&quot;20307&quot; value=&quot;461&quot;/&gt;&lt;/object&gt;&lt;object type=&quot;3&quot; unique_id=&quot;10048&quot;&gt;&lt;property id=&quot;20148&quot; value=&quot;5&quot;/&gt;&lt;property id=&quot;20300&quot; value=&quot;Slide 46 - &amp;quot;Exercise&amp;amp;#x09;&amp;amp;#x09;&amp;amp;#x09;&amp;amp;#x09;&amp;amp;#x09;Time:20 min&amp;quot;&quot;/&gt;&lt;property id=&quot;20307&quot; value=&quot;506&quot;/&gt;&lt;/object&gt;&lt;object type=&quot;3&quot; unique_id=&quot;10049&quot;&gt;&lt;property id=&quot;20148&quot; value=&quot;5&quot;/&gt;&lt;property id=&quot;20300&quot; value=&quot;Slide 47 - &amp;quot;Exercise&amp;amp;#x09;&amp;amp;#x09;&amp;amp;#x09;&amp;amp;#x09;&amp;amp;#x09;Time:30 min&amp;quot;&quot;/&gt;&lt;property id=&quot;20307&quot; value=&quot;512&quot;/&gt;&lt;/object&gt;&lt;object type=&quot;3&quot; unique_id=&quot;10050&quot;&gt;&lt;property id=&quot;20148&quot; value=&quot;5&quot;/&gt;&lt;property id=&quot;20300&quot; value=&quot;Slide 48 - &amp;quot;Forms&amp;quot;&quot;/&gt;&lt;property id=&quot;20307&quot; value=&quot;462&quot;/&gt;&lt;/object&gt;&lt;object type=&quot;3&quot; unique_id=&quot;10051&quot;&gt;&lt;property id=&quot;20148&quot; value=&quot;5&quot;/&gt;&lt;property id=&quot;20300&quot; value=&quot;Slide 49 - &amp;quot;Text Fields and Password Fields&amp;quot;&quot;/&gt;&lt;property id=&quot;20307&quot; value=&quot;463&quot;/&gt;&lt;/object&gt;&lt;object type=&quot;3&quot; unique_id=&quot;10052&quot;&gt;&lt;property id=&quot;20148&quot; value=&quot;5&quot;/&gt;&lt;property id=&quot;20300&quot; value=&quot;Slide 50 - &amp;quot;Radio Buttons and Checkboxes&amp;quot;&quot;/&gt;&lt;property id=&quot;20307&quot; value=&quot;464&quot;/&gt;&lt;/object&gt;&lt;object type=&quot;3&quot; unique_id=&quot;10053&quot;&gt;&lt;property id=&quot;20148&quot; value=&quot;5&quot;/&gt;&lt;property id=&quot;20300&quot; value=&quot;Slide 51 - &amp;quot;Select Tag&amp;quot;&quot;/&gt;&lt;property id=&quot;20307&quot; value=&quot;503&quot;/&gt;&lt;/object&gt;&lt;object type=&quot;3&quot; unique_id=&quot;10054&quot;&gt;&lt;property id=&quot;20148&quot; value=&quot;5&quot;/&gt;&lt;property id=&quot;20300&quot; value=&quot;Slide 52 - &amp;quot;Submit Button&amp;quot;&quot;/&gt;&lt;property id=&quot;20307&quot; value=&quot;465&quot;/&gt;&lt;/object&gt;&lt;object type=&quot;3&quot; unique_id=&quot;10055&quot;&gt;&lt;property id=&quot;20148&quot; value=&quot;5&quot;/&gt;&lt;property id=&quot;20300&quot; value=&quot;Slide 53 - &amp;quot; How HTML Forms Work&amp;quot;&quot;/&gt;&lt;property id=&quot;20307&quot; value=&quot;466&quot;/&gt;&lt;/object&gt;&lt;object type=&quot;3&quot; unique_id=&quot;10056&quot;&gt;&lt;property id=&quot;20148&quot; value=&quot;5&quot;/&gt;&lt;property id=&quot;20300&quot; value=&quot;Slide 54 - &amp;quot;Form Attributes&amp;quot;&quot;/&gt;&lt;property id=&quot;20307&quot; value=&quot;467&quot;/&gt;&lt;/object&gt;&lt;object type=&quot;3&quot; unique_id=&quot;10057&quot;&gt;&lt;property id=&quot;20148&quot; value=&quot;5&quot;/&gt;&lt;property id=&quot;20300&quot; value=&quot;Slide 55 - &amp;quot;Get vs Post&amp;quot;&quot;/&gt;&lt;property id=&quot;20307&quot; value=&quot;468&quot;/&gt;&lt;/object&gt;&lt;object type=&quot;3&quot; unique_id=&quot;10058&quot;&gt;&lt;property id=&quot;20148&quot; value=&quot;5&quot;/&gt;&lt;property id=&quot;20300&quot; value=&quot;Slide 56 - &amp;quot;Exercise&amp;amp;#x09;&amp;amp;#x09;&amp;amp;#x09;&amp;amp;#x09;&amp;amp;#x09;Time:30 min&amp;quot;&quot;/&gt;&lt;property id=&quot;20307&quot; value=&quot;426&quot;/&gt;&lt;/object&gt;&lt;object type=&quot;3&quot; unique_id=&quot;10059&quot;&gt;&lt;property id=&quot;20148&quot; value=&quot;5&quot;/&gt;&lt;property id=&quot;20300&quot; value=&quot;Slide 57 - &amp;quot;Let us revise&amp;quot;&quot;/&gt;&lt;property id=&quot;20307&quot; value=&quot;427&quot;/&gt;&lt;/object&gt;&lt;object type=&quot;3&quot; unique_id=&quot;10060&quot;&gt;&lt;property id=&quot;20148&quot; value=&quot;5&quot;/&gt;&lt;property id=&quot;20300&quot; value=&quot;Slide 58 - &amp;quot;Let us revise&amp;quot;&quot;/&gt;&lt;property id=&quot;20307&quot; value=&quot;472&quot;/&gt;&lt;/object&gt;&lt;object type=&quot;3&quot; unique_id=&quot;10061&quot;&gt;&lt;property id=&quot;20148&quot; value=&quot;5&quot;/&gt;&lt;property id=&quot;20300&quot; value=&quot;Slide 59 - &amp;quot;Let us revise&amp;quot;&quot;/&gt;&lt;property id=&quot;20307&quot; value=&quot;473&quot;/&gt;&lt;/object&gt;&lt;object type=&quot;3&quot; unique_id=&quot;10062&quot;&gt;&lt;property id=&quot;20148&quot; value=&quot;5&quot;/&gt;&lt;property id=&quot;20300&quot; value=&quot;Slide 60 - &amp;quot;Quiz&amp;quot;&quot;/&gt;&lt;property id=&quot;20307&quot; value=&quot;428&quot;/&gt;&lt;/object&gt;&lt;object type=&quot;3&quot; unique_id=&quot;10063&quot;&gt;&lt;property id=&quot;20148&quot; value=&quot;5&quot;/&gt;&lt;property id=&quot;20300&quot; value=&quot;Slide 61 - &amp;quot;Exercise&amp;amp;#x09;&amp;amp;#x09;&amp;amp;#x09;&amp;amp;#x09;&amp;amp;#x09;Time:30 min&amp;quot;&quot;/&gt;&lt;property id=&quot;20307&quot; value=&quot;507&quot;/&gt;&lt;/object&gt;&lt;object type=&quot;3&quot; unique_id=&quot;10064&quot;&gt;&lt;property id=&quot;20148&quot; value=&quot;5&quot;/&gt;&lt;property id=&quot;20300&quot; value=&quot;Slide 62&quot;/&gt;&lt;property id=&quot;20307&quot; value=&quot;476&quot;/&gt;&lt;/object&gt;&lt;object type=&quot;3&quot; unique_id=&quot;10065&quot;&gt;&lt;property id=&quot;20148&quot; value=&quot;5&quot;/&gt;&lt;property id=&quot;20300&quot; value=&quot;Slide 63 - &amp;quot;Agenda&amp;quot;&quot;/&gt;&lt;property id=&quot;20307&quot; value=&quot;525&quot;/&gt;&lt;/object&gt;&lt;object type=&quot;3&quot; unique_id=&quot;10066&quot;&gt;&lt;property id=&quot;20148&quot; value=&quot;5&quot;/&gt;&lt;property id=&quot;20300&quot; value=&quot;Slide 64 - &amp;quot;Introduction&amp;quot;&quot;/&gt;&lt;property id=&quot;20307&quot; value=&quot;477&quot;/&gt;&lt;/object&gt;&lt;object type=&quot;3&quot; unique_id=&quot;10067&quot;&gt;&lt;property id=&quot;20148&quot; value=&quot;5&quot;/&gt;&lt;property id=&quot;20300&quot; value=&quot;Slide 65 - &amp;quot;Uses of JavaScript&amp;quot;&quot;/&gt;&lt;property id=&quot;20307&quot; value=&quot;478&quot;/&gt;&lt;/object&gt;&lt;object type=&quot;3&quot; unique_id=&quot;10068&quot;&gt;&lt;property id=&quot;20148&quot; value=&quot;5&quot;/&gt;&lt;property id=&quot;20300&quot; value=&quot;Slide 66 - &amp;quot;Where to Put JavaScript&amp;quot;&quot;/&gt;&lt;property id=&quot;20307&quot; value=&quot;479&quot;/&gt;&lt;/object&gt;&lt;object type=&quot;3&quot; unique_id=&quot;10069&quot;&gt;&lt;property id=&quot;20148&quot; value=&quot;5&quot;/&gt;&lt;property id=&quot;20300&quot; value=&quot;Slide 67 - &amp;quot;JavaScript from External Files&amp;quot;&quot;/&gt;&lt;property id=&quot;20307&quot; value=&quot;480&quot;/&gt;&lt;/object&gt;&lt;object type=&quot;3&quot; unique_id=&quot;10070&quot;&gt;&lt;property id=&quot;20148&quot; value=&quot;5&quot;/&gt;&lt;property id=&quot;20300&quot; value=&quot;Slide 68 - &amp;quot;JavaScript Popup Boxes&amp;quot;&quot;/&gt;&lt;property id=&quot;20307&quot; value=&quot;519&quot;/&gt;&lt;/object&gt;&lt;object type=&quot;3&quot; unique_id=&quot;10071&quot;&gt;&lt;property id=&quot;20148&quot; value=&quot;5&quot;/&gt;&lt;property id=&quot;20300&quot; value=&quot;Slide 69 - &amp;quot;Exercise&amp;amp;#x09;&amp;amp;#x09;&amp;amp;#x09;&amp;amp;#x09;&amp;amp;#x09;Time: 10 min&amp;quot;&quot;/&gt;&lt;property id=&quot;20307&quot; value=&quot;520&quot;/&gt;&lt;/object&gt;&lt;object type=&quot;3&quot; unique_id=&quot;10072&quot;&gt;&lt;property id=&quot;20148&quot; value=&quot;5&quot;/&gt;&lt;property id=&quot;20300&quot; value=&quot;Slide 70 - &amp;quot;Data types and Variables&amp;quot;&quot;/&gt;&lt;property id=&quot;20307&quot; value=&quot;481&quot;/&gt;&lt;/object&gt;&lt;object type=&quot;3&quot; unique_id=&quot;10073&quot;&gt;&lt;property id=&quot;20148&quot; value=&quot;5&quot;/&gt;&lt;property id=&quot;20300&quot; value=&quot;Slide 71 - &amp;quot;Datatype Conversion&amp;quot;&quot;/&gt;&lt;property id=&quot;20307&quot; value=&quot;482&quot;/&gt;&lt;/object&gt;&lt;object type=&quot;3&quot; unique_id=&quot;10074&quot;&gt;&lt;property id=&quot;20148&quot; value=&quot;5&quot;/&gt;&lt;property id=&quot;20300&quot; value=&quot;Slide 72 - &amp;quot;Special Operators&amp;quot;&quot;/&gt;&lt;property id=&quot;20307&quot; value=&quot;483&quot;/&gt;&lt;/object&gt;&lt;object type=&quot;3&quot; unique_id=&quot;10075&quot;&gt;&lt;property id=&quot;20148&quot; value=&quot;5&quot;/&gt;&lt;property id=&quot;20300&quot; value=&quot;Slide 73 - &amp;quot;Java Script Syntax&amp;quot;&quot;/&gt;&lt;property id=&quot;20307&quot; value=&quot;484&quot;/&gt;&lt;/object&gt;&lt;object type=&quot;3&quot; unique_id=&quot;10076&quot;&gt;&lt;property id=&quot;20148&quot; value=&quot;5&quot;/&gt;&lt;property id=&quot;20300&quot; value=&quot;Slide 74 - &amp;quot;Java Script Syntax (Contd..)&amp;quot;&quot;/&gt;&lt;property id=&quot;20307&quot; value=&quot;485&quot;/&gt;&lt;/object&gt;&lt;object type=&quot;3&quot; unique_id=&quot;10077&quot;&gt;&lt;property id=&quot;20148&quot; value=&quot;5&quot;/&gt;&lt;property id=&quot;20300&quot; value=&quot;Slide 75 - &amp;quot;Java Script Syntax (Contd..)&amp;quot;&quot;/&gt;&lt;property id=&quot;20307&quot; value=&quot;486&quot;/&gt;&lt;/object&gt;&lt;object type=&quot;3&quot; unique_id=&quot;10078&quot;&gt;&lt;property id=&quot;20148&quot; value=&quot;5&quot;/&gt;&lt;property id=&quot;20300&quot; value=&quot;Slide 76 - &amp;quot;Exercise&amp;amp;#x09;&amp;amp;#x09;&amp;amp;#x09;&amp;amp;#x09;&amp;amp;#x09; Time: 10 min&amp;quot;&quot;/&gt;&lt;property id=&quot;20307&quot; value=&quot;514&quot;/&gt;&lt;/object&gt;&lt;object type=&quot;3&quot; unique_id=&quot;10079&quot;&gt;&lt;property id=&quot;20148&quot; value=&quot;5&quot;/&gt;&lt;property id=&quot;20300&quot; value=&quot;Slide 77 - &amp;quot;Exercise&amp;amp;#x09;&amp;amp;#x09;&amp;amp;#x09;&amp;amp;#x09;&amp;amp;#x09; Time: 10 min&amp;quot;&quot;/&gt;&lt;property id=&quot;20307&quot; value=&quot;531&quot;/&gt;&lt;/object&gt;&lt;object type=&quot;3&quot; unique_id=&quot;10080&quot;&gt;&lt;property id=&quot;20148&quot; value=&quot;5&quot;/&gt;&lt;property id=&quot;20300&quot; value=&quot;Slide 78 - &amp;quot;Document Object Model&amp;quot;&quot;/&gt;&lt;property id=&quot;20307&quot; value=&quot;487&quot;/&gt;&lt;/object&gt;&lt;object type=&quot;3&quot; unique_id=&quot;10081&quot;&gt;&lt;property id=&quot;20148&quot; value=&quot;5&quot;/&gt;&lt;property id=&quot;20300&quot; value=&quot;Slide 79 - &amp;quot;Important DOM API&amp;quot;&quot;/&gt;&lt;property id=&quot;20307&quot; value=&quot;488&quot;/&gt;&lt;/object&gt;&lt;object type=&quot;3&quot; unique_id=&quot;10082&quot;&gt;&lt;property id=&quot;20148&quot; value=&quot;5&quot;/&gt;&lt;property id=&quot;20300&quot; value=&quot;Slide 80 - &amp;quot;Event and Event Handlers&amp;quot;&quot;/&gt;&lt;property id=&quot;20307&quot; value=&quot;490&quot;/&gt;&lt;/object&gt;&lt;object type=&quot;3&quot; unique_id=&quot;10083&quot;&gt;&lt;property id=&quot;20148&quot; value=&quot;5&quot;/&gt;&lt;property id=&quot;20300&quot; value=&quot;Slide 81 - &amp;quot;Handling a Window Event&amp;quot;&quot;/&gt;&lt;property id=&quot;20307&quot; value=&quot;491&quot;/&gt;&lt;/object&gt;&lt;object type=&quot;3&quot; unique_id=&quot;10084&quot;&gt;&lt;property id=&quot;20148&quot; value=&quot;5&quot;/&gt;&lt;property id=&quot;20300&quot; value=&quot;Slide 82 - &amp;quot;Handling a Window Event (Contd..)&amp;quot;&quot;/&gt;&lt;property id=&quot;20307&quot; value=&quot;492&quot;/&gt;&lt;/object&gt;&lt;object type=&quot;3&quot; unique_id=&quot;10085&quot;&gt;&lt;property id=&quot;20148&quot; value=&quot;5&quot;/&gt;&lt;property id=&quot;20300&quot; value=&quot;Slide 83 - &amp;quot;onSubmit&amp;quot;&quot;/&gt;&lt;property id=&quot;20307&quot; value=&quot;493&quot;/&gt;&lt;/object&gt;&lt;object type=&quot;3&quot; unique_id=&quot;10086&quot;&gt;&lt;property id=&quot;20148&quot; value=&quot;5&quot;/&gt;&lt;property id=&quot;20300&quot; value=&quot;Slide 84 - &amp;quot;Exercise&amp;amp;#x09;&amp;amp;#x09;&amp;amp;#x09;&amp;amp;#x09;&amp;amp;#x09; Time: 5 min&amp;quot;&quot;/&gt;&lt;property id=&quot;20307&quot; value=&quot;523&quot;/&gt;&lt;/object&gt;&lt;object type=&quot;3&quot; unique_id=&quot;10087&quot;&gt;&lt;property id=&quot;20148&quot; value=&quot;5&quot;/&gt;&lt;property id=&quot;20300&quot; value=&quot;Slide 85 - &amp;quot;Exercise&amp;amp;#x09;&amp;amp;#x09;&amp;amp;#x09;&amp;amp;#x09;&amp;amp;#x09; Time: 10 min&amp;quot;&quot;/&gt;&lt;property id=&quot;20307&quot; value=&quot;522&quot;/&gt;&lt;/object&gt;&lt;object type=&quot;3&quot; unique_id=&quot;10088&quot;&gt;&lt;property id=&quot;20148&quot; value=&quot;5&quot;/&gt;&lt;property id=&quot;20300&quot; value=&quot;Slide 86 - &amp;quot;Exercise&amp;amp;#x09;&amp;amp;#x09;&amp;amp;#x09;&amp;amp;#x09;&amp;amp;#x09; Time: 10 min&amp;quot;&quot;/&gt;&lt;property id=&quot;20307&quot; value=&quot;530&quot;/&gt;&lt;/object&gt;&lt;object type=&quot;3&quot; unique_id=&quot;10089&quot;&gt;&lt;property id=&quot;20148&quot; value=&quot;5&quot;/&gt;&lt;property id=&quot;20300&quot; value=&quot;Slide 87 - &amp;quot;Handling Error Events&amp;quot;&quot;/&gt;&lt;property id=&quot;20307&quot; value=&quot;494&quot;/&gt;&lt;/object&gt;&lt;object type=&quot;3&quot; unique_id=&quot;10090&quot;&gt;&lt;property id=&quot;20148&quot; value=&quot;5&quot;/&gt;&lt;property id=&quot;20300&quot; value=&quot;Slide 88 - &amp;quot;The event Object&amp;quot;&quot;/&gt;&lt;property id=&quot;20307&quot; value=&quot;495&quot;/&gt;&lt;/object&gt;&lt;object type=&quot;3&quot; unique_id=&quot;10091&quot;&gt;&lt;property id=&quot;20148&quot; value=&quot;5&quot;/&gt;&lt;property id=&quot;20300&quot; value=&quot;Slide 89 - &amp;quot;The event Object (Contd..)&amp;quot;&quot;/&gt;&lt;property id=&quot;20307&quot; value=&quot;496&quot;/&gt;&lt;/object&gt;&lt;object type=&quot;3&quot; unique_id=&quot;10092&quot;&gt;&lt;property id=&quot;20148&quot; value=&quot;5&quot;/&gt;&lt;property id=&quot;20300&quot; value=&quot;Slide 90 - &amp;quot;Let us revise&amp;quot;&quot;/&gt;&lt;property id=&quot;20307&quot; value=&quot;498&quot;/&gt;&lt;/object&gt;&lt;object type=&quot;3&quot; unique_id=&quot;10093&quot;&gt;&lt;property id=&quot;20148&quot; value=&quot;5&quot;/&gt;&lt;property id=&quot;20300&quot; value=&quot;Slide 91 - &amp;quot;Let us revise&amp;quot;&quot;/&gt;&lt;property id=&quot;20307&quot; value=&quot;499&quot;/&gt;&lt;/object&gt;&lt;object type=&quot;3&quot; unique_id=&quot;10094&quot;&gt;&lt;property id=&quot;20148&quot; value=&quot;5&quot;/&gt;&lt;property id=&quot;20300&quot; value=&quot;Slide 92 - &amp;quot;Let us revise&amp;quot;&quot;/&gt;&lt;property id=&quot;20307&quot; value=&quot;500&quot;/&gt;&lt;/object&gt;&lt;object type=&quot;3&quot; unique_id=&quot;10095&quot;&gt;&lt;property id=&quot;20148&quot; value=&quot;5&quot;/&gt;&lt;property id=&quot;20300&quot; value=&quot;Slide 93 - &amp;quot;Quiz&amp;quot;&quot;/&gt;&lt;property id=&quot;20307&quot; value=&quot;501&quot;/&gt;&lt;/object&gt;&lt;object type=&quot;3&quot; unique_id=&quot;10096&quot;&gt;&lt;property id=&quot;20148&quot; value=&quot;5&quot;/&gt;&lt;property id=&quot;20300&quot; value=&quot;Slide 94 - &amp;quot;Self Study&amp;quot;&quot;/&gt;&lt;property id=&quot;20307&quot; value=&quot;536&quot;/&gt;&lt;/object&gt;&lt;object type=&quot;3&quot; unique_id=&quot;10097&quot;&gt;&lt;property id=&quot;20148&quot; value=&quot;5&quot;/&gt;&lt;property id=&quot;20300&quot; value=&quot;Slide 95 - &amp;quot;Lab Exercise&amp;quot;&quot;/&gt;&lt;property id=&quot;20307&quot; value=&quot;543&quot;/&gt;&lt;/object&gt;&lt;object type=&quot;3&quot; unique_id=&quot;10098&quot;&gt;&lt;property id=&quot;20148&quot; value=&quot;5&quot;/&gt;&lt;property id=&quot;20300&quot; value=&quot;Slide 96&quot;/&gt;&lt;property id=&quot;20307&quot; value=&quot;542&quot;/&gt;&lt;/object&gt;&lt;object type=&quot;3&quot; unique_id=&quot;10099&quot;&gt;&lt;property id=&quot;20148&quot; value=&quot;5&quot;/&gt;&lt;property id=&quot;20300&quot; value=&quot;Slide 97&quot;/&gt;&lt;property id=&quot;20307&quot; value=&quot;502&quot;/&gt;&lt;/object&gt;&lt;object type=&quot;3&quot; unique_id=&quot;11417&quot;&gt;&lt;property id=&quot;20148&quot; value=&quot;5&quot;/&gt;&lt;property id=&quot;20300&quot; value=&quot;Slide 9 - &amp;quot;HTML | Introduction – Pop up quiz!&amp;quot;&quot;/&gt;&lt;property id=&quot;20307&quot; value=&quot;544&quot;/&gt;&lt;/object&gt;&lt;object type=&quot;3&quot; unique_id=&quot;13696&quot;&gt;&lt;property id=&quot;20148&quot; value=&quot;5&quot;/&gt;&lt;property id=&quot;20300&quot; value=&quot;Slide 13 - &amp;quot;HTML Elements | The &amp;lt;body&amp;gt; Element&amp;quot;&quot;/&gt;&lt;property id=&quot;20307&quot; value=&quot;545&quot;/&gt;&lt;/object&gt;&lt;object type=&quot;3&quot; unique_id=&quot;15791&quot;&gt;&lt;property id=&quot;20148&quot; value=&quot;5&quot;/&gt;&lt;property id=&quot;20300&quot; value=&quot;Slide 14 - &amp;quot;HTML | Element Attributes&amp;quot;&quot;/&gt;&lt;property id=&quot;20307&quot; value=&quot;546&quot;/&gt;&lt;/object&gt;&lt;object type=&quot;3&quot; unique_id=&quot;17285&quot;&gt;&lt;property id=&quot;20148&quot; value=&quot;5&quot;/&gt;&lt;property id=&quot;20300&quot; value=&quot;Slide 15 - &amp;quot;Empty vs. Container Tags &amp;quot;&quot;/&gt;&lt;property id=&quot;20307&quot; value=&quot;548&quot;/&gt;&lt;/object&gt;&lt;/object&gt;&lt;object type=&quot;8&quot; unique_id=&quot;10198&quot;&gt;&lt;/object&gt;&lt;/object&gt;&lt;/database&gt;"/>
  <p:tag name="SECTOMILLISECCONVERTED" val="1"/>
</p:tagLst>
</file>

<file path=ppt/theme/theme1.xml><?xml version="1.0" encoding="utf-8"?>
<a:theme xmlns:a="http://schemas.openxmlformats.org/drawingml/2006/main" name="sapient1">
  <a:themeElements>
    <a:clrScheme name="GM Theme Colors">
      <a:dk1>
        <a:srgbClr val="355F99"/>
      </a:dk1>
      <a:lt1>
        <a:srgbClr val="5A5A5A"/>
      </a:lt1>
      <a:dk2>
        <a:srgbClr val="254D50"/>
      </a:dk2>
      <a:lt2>
        <a:srgbClr val="600617"/>
      </a:lt2>
      <a:accent1>
        <a:srgbClr val="086482"/>
      </a:accent1>
      <a:accent2>
        <a:srgbClr val="492E4D"/>
      </a:accent2>
      <a:accent3>
        <a:srgbClr val="515F8C"/>
      </a:accent3>
      <a:accent4>
        <a:srgbClr val="EEECCB"/>
      </a:accent4>
      <a:accent5>
        <a:srgbClr val="A7A37E"/>
      </a:accent5>
      <a:accent6>
        <a:srgbClr val="D9A400"/>
      </a:accent6>
      <a:hlink>
        <a:srgbClr val="F07800"/>
      </a:hlink>
      <a:folHlink>
        <a:srgbClr val="00A6AD"/>
      </a:folHlink>
    </a:clrScheme>
    <a:fontScheme name="java Trainin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lnDef>
  </a:objectDefaults>
  <a:extraClrSchemeLst>
    <a:extraClrScheme>
      <a:clrScheme name="Blank Presentation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565832</TotalTime>
  <Words>8490</Words>
  <Application>Microsoft Office PowerPoint</Application>
  <PresentationFormat>On-screen Show (4:3)</PresentationFormat>
  <Paragraphs>1219</Paragraphs>
  <Slides>77</Slides>
  <Notes>69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77</vt:i4>
      </vt:variant>
    </vt:vector>
  </HeadingPairs>
  <TitlesOfParts>
    <vt:vector size="90" baseType="lpstr">
      <vt:lpstr>ＭＳ Ｐゴシック</vt:lpstr>
      <vt:lpstr>Arial</vt:lpstr>
      <vt:lpstr>Calibri</vt:lpstr>
      <vt:lpstr>Courier New</vt:lpstr>
      <vt:lpstr>Georgia</vt:lpstr>
      <vt:lpstr>Times New Roman</vt:lpstr>
      <vt:lpstr>Trebuchet MS</vt:lpstr>
      <vt:lpstr>Verdana</vt:lpstr>
      <vt:lpstr>Verdana</vt:lpstr>
      <vt:lpstr>Wingdings</vt:lpstr>
      <vt:lpstr>Wingdings 3</vt:lpstr>
      <vt:lpstr>sapient1</vt:lpstr>
      <vt:lpstr>Facet</vt:lpstr>
      <vt:lpstr>JavaScript</vt:lpstr>
      <vt:lpstr>Table of Contents</vt:lpstr>
      <vt:lpstr>PowerPoint Presentation</vt:lpstr>
      <vt:lpstr>Introduction (Video)</vt:lpstr>
      <vt:lpstr>Introduction</vt:lpstr>
      <vt:lpstr>Some more uses.</vt:lpstr>
      <vt:lpstr>Development Tools</vt:lpstr>
      <vt:lpstr>PowerPoint Presentation</vt:lpstr>
      <vt:lpstr>My first Program - Hello World (The Inline way)</vt:lpstr>
      <vt:lpstr>My first Program - Hello World (Using external JavaScript)</vt:lpstr>
      <vt:lpstr>External vs Inline JavaScript</vt:lpstr>
      <vt:lpstr>Where to place your JavaScript?</vt:lpstr>
      <vt:lpstr>PowerPoint Presentation</vt:lpstr>
      <vt:lpstr>Basics</vt:lpstr>
      <vt:lpstr>Comments</vt:lpstr>
      <vt:lpstr>Variables</vt:lpstr>
      <vt:lpstr>Variables (contd..)</vt:lpstr>
      <vt:lpstr>Operators</vt:lpstr>
      <vt:lpstr>Operators</vt:lpstr>
      <vt:lpstr>Conditional Statements</vt:lpstr>
      <vt:lpstr>Conditional Statements</vt:lpstr>
      <vt:lpstr>Conditional Statements - Switch</vt:lpstr>
      <vt:lpstr>Looping Constructs</vt:lpstr>
      <vt:lpstr>Looping Constructs</vt:lpstr>
      <vt:lpstr>Looping Constructs</vt:lpstr>
      <vt:lpstr>Looping Constructs</vt:lpstr>
      <vt:lpstr>Looping Constructs</vt:lpstr>
      <vt:lpstr>Functions</vt:lpstr>
      <vt:lpstr>Functions</vt:lpstr>
      <vt:lpstr>Functions</vt:lpstr>
      <vt:lpstr>Functions and Variable Scope</vt:lpstr>
      <vt:lpstr>Exercise</vt:lpstr>
      <vt:lpstr>PowerPoint Presentation</vt:lpstr>
      <vt:lpstr>Document Object Model</vt:lpstr>
      <vt:lpstr>DOM Nodes</vt:lpstr>
      <vt:lpstr>Node Parents, Children and Siblings</vt:lpstr>
      <vt:lpstr>DOM Methods</vt:lpstr>
      <vt:lpstr>DOM Properties</vt:lpstr>
      <vt:lpstr>DOM Manipulation Examples</vt:lpstr>
      <vt:lpstr>DOM Manipulation Examples</vt:lpstr>
      <vt:lpstr>Exercise</vt:lpstr>
      <vt:lpstr>PowerPoint Presentation</vt:lpstr>
      <vt:lpstr>Introduction OO JS</vt:lpstr>
      <vt:lpstr>User Defined  Classes and Objects</vt:lpstr>
      <vt:lpstr>Creating New Objects</vt:lpstr>
      <vt:lpstr>Defining Methods</vt:lpstr>
      <vt:lpstr>Built in Objects and their methods</vt:lpstr>
      <vt:lpstr>Built in Objects and their methods</vt:lpstr>
      <vt:lpstr>JavaScript Object Notation (JSON)</vt:lpstr>
      <vt:lpstr>Sample JSON</vt:lpstr>
      <vt:lpstr>PowerPoint Presentation</vt:lpstr>
      <vt:lpstr>Events and Event Listeners</vt:lpstr>
      <vt:lpstr>Types of Events</vt:lpstr>
      <vt:lpstr>Registering Event Handlers, the INLINE way.</vt:lpstr>
      <vt:lpstr>Registering Event Handlers, the Traditional Event Registration Model </vt:lpstr>
      <vt:lpstr>Event Handling – An Example</vt:lpstr>
      <vt:lpstr>Event Handling – An Example</vt:lpstr>
      <vt:lpstr>Building Smarter Forms(Exercise)</vt:lpstr>
      <vt:lpstr>PowerPoint Presentation</vt:lpstr>
      <vt:lpstr>UI Enhancement</vt:lpstr>
      <vt:lpstr>UI Enhancement – An Exercise </vt:lpstr>
      <vt:lpstr>Debugging JavaScript – An Exercise</vt:lpstr>
      <vt:lpstr>PowerPoint Presentation</vt:lpstr>
      <vt:lpstr>Introducing AJAX</vt:lpstr>
      <vt:lpstr>Step 1 – How to make an HTTP request</vt:lpstr>
      <vt:lpstr>Step 1 – How to make an HTTP request</vt:lpstr>
      <vt:lpstr>Step 2 – Handling the server response</vt:lpstr>
      <vt:lpstr>Step 2 – Handling the server response</vt:lpstr>
      <vt:lpstr>An Example </vt:lpstr>
      <vt:lpstr>Example Explained</vt:lpstr>
      <vt:lpstr>PowerPoint Presentation</vt:lpstr>
      <vt:lpstr>jQuery</vt:lpstr>
      <vt:lpstr>jQuery – An Example</vt:lpstr>
      <vt:lpstr>End of Day Exercise</vt:lpstr>
      <vt:lpstr>PowerPoint Presentation</vt:lpstr>
      <vt:lpstr>References</vt:lpstr>
      <vt:lpstr>PowerPoint Presentation</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Sapient</dc:creator>
  <cp:lastModifiedBy>Kunal Kaushik</cp:lastModifiedBy>
  <cp:revision>2713</cp:revision>
  <cp:lastPrinted>2012-03-15T05:53:21Z</cp:lastPrinted>
  <dcterms:created xsi:type="dcterms:W3CDTF">2010-11-15T08:47:12Z</dcterms:created>
  <dcterms:modified xsi:type="dcterms:W3CDTF">2024-04-01T11:05:18Z</dcterms:modified>
</cp:coreProperties>
</file>