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85" r:id="rId4"/>
    <p:sldId id="286" r:id="rId5"/>
    <p:sldId id="287" r:id="rId6"/>
    <p:sldId id="293" r:id="rId7"/>
    <p:sldId id="294" r:id="rId8"/>
    <p:sldId id="270" r:id="rId9"/>
    <p:sldId id="295" r:id="rId10"/>
    <p:sldId id="274" r:id="rId11"/>
    <p:sldId id="276" r:id="rId12"/>
    <p:sldId id="289" r:id="rId13"/>
    <p:sldId id="290" r:id="rId14"/>
    <p:sldId id="277" r:id="rId15"/>
    <p:sldId id="278" r:id="rId16"/>
    <p:sldId id="291" r:id="rId17"/>
    <p:sldId id="279" r:id="rId18"/>
    <p:sldId id="280" r:id="rId19"/>
    <p:sldId id="281" r:id="rId20"/>
    <p:sldId id="282" r:id="rId21"/>
    <p:sldId id="283" r:id="rId22"/>
    <p:sldId id="284" r:id="rId23"/>
    <p:sldId id="292" r:id="rId24"/>
    <p:sldId id="275" r:id="rId25"/>
    <p:sldId id="272" r:id="rId26"/>
    <p:sldId id="288" r:id="rId27"/>
    <p:sldId id="271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6180B8"/>
    <a:srgbClr val="EC4235"/>
    <a:srgbClr val="4285F6"/>
    <a:srgbClr val="5B9BD5"/>
    <a:srgbClr val="3B5998"/>
    <a:srgbClr val="D28653"/>
    <a:srgbClr val="97C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5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2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1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4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0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4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1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6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E45EE-41C4-4882-99B8-5653461AD12F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FCE2-F383-48C5-971C-8B8E291A4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1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10.png"/><Relationship Id="rId4" Type="http://schemas.microsoft.com/office/2007/relationships/hdphoto" Target="../media/hdphoto6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64D975F-A5FC-4BD6-9125-18EBA8BA0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576" y="2762258"/>
            <a:ext cx="2518846" cy="25188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5943" y="1004794"/>
            <a:ext cx="9820112" cy="229522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“Software Architecture Patterns”</a:t>
            </a:r>
            <a:br>
              <a:rPr lang="en-US" sz="4000" dirty="0"/>
            </a:b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8805" y="6350267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9987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Layered Architectural Pattern and MVC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25065" y="6382120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470331" y="771012"/>
            <a:ext cx="9904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Split up code into </a:t>
            </a:r>
            <a:r>
              <a:rPr lang="en-US" sz="2000" b="1" dirty="0">
                <a:cs typeface="Times New Roman" panose="02020603050405020304" pitchFamily="18" charset="0"/>
              </a:rPr>
              <a:t>layers,</a:t>
            </a:r>
            <a:r>
              <a:rPr lang="en-US" sz="2000" dirty="0">
                <a:cs typeface="Times New Roman" panose="02020603050405020304" pitchFamily="18" charset="0"/>
              </a:rPr>
              <a:t> they have </a:t>
            </a:r>
            <a:r>
              <a:rPr lang="en-US" sz="2000" b="1" dirty="0">
                <a:cs typeface="Times New Roman" panose="02020603050405020304" pitchFamily="18" charset="0"/>
              </a:rPr>
              <a:t>different responsibly for higher layer.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Layer can be </a:t>
            </a:r>
            <a:r>
              <a:rPr lang="en-US" sz="2000" b="1" dirty="0">
                <a:cs typeface="Times New Roman" panose="02020603050405020304" pitchFamily="18" charset="0"/>
              </a:rPr>
              <a:t>logical separation </a:t>
            </a:r>
            <a:r>
              <a:rPr lang="en-US" sz="2000" dirty="0">
                <a:cs typeface="Times New Roman" panose="02020603050405020304" pitchFamily="18" charset="0"/>
              </a:rPr>
              <a:t>of code or </a:t>
            </a:r>
            <a:r>
              <a:rPr lang="en-US" sz="2000" b="1" dirty="0">
                <a:cs typeface="Times New Roman" panose="02020603050405020304" pitchFamily="18" charset="0"/>
              </a:rPr>
              <a:t>physical separation </a:t>
            </a:r>
            <a:r>
              <a:rPr lang="en-US" sz="2000" dirty="0">
                <a:cs typeface="Times New Roman" panose="02020603050405020304" pitchFamily="18" charset="0"/>
              </a:rPr>
              <a:t>of code.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Physical separation of code  is know as </a:t>
            </a:r>
            <a:r>
              <a:rPr lang="en-US" sz="2000" b="1" dirty="0">
                <a:cs typeface="Times New Roman" panose="02020603050405020304" pitchFamily="18" charset="0"/>
              </a:rPr>
              <a:t>tier.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2369DFA-05A4-475C-AE4A-E56C80D2A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5822" y="2071387"/>
            <a:ext cx="1615148" cy="16151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6C0CC7-5590-4D23-A398-6B2D0D6C8D5F}"/>
              </a:ext>
            </a:extLst>
          </p:cNvPr>
          <p:cNvSpPr txBox="1"/>
          <p:nvPr/>
        </p:nvSpPr>
        <p:spPr>
          <a:xfrm>
            <a:off x="6384621" y="4279155"/>
            <a:ext cx="5453301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Explanation</a:t>
            </a:r>
            <a:r>
              <a:rPr lang="en-US" sz="1400" dirty="0"/>
              <a:t>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User click a button from </a:t>
            </a:r>
            <a:r>
              <a:rPr lang="en-US" sz="1400" b="1" dirty="0"/>
              <a:t>Presentation layer</a:t>
            </a:r>
            <a:r>
              <a:rPr lang="en-US" sz="1400" dirty="0"/>
              <a:t>, then it call </a:t>
            </a:r>
            <a:r>
              <a:rPr lang="en-US" sz="1400" b="1" dirty="0"/>
              <a:t>application layer</a:t>
            </a: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Now, </a:t>
            </a:r>
            <a:r>
              <a:rPr lang="en-US" sz="1400" b="1" dirty="0"/>
              <a:t>Application layer </a:t>
            </a:r>
            <a:r>
              <a:rPr lang="en-US" sz="1400" dirty="0"/>
              <a:t>call </a:t>
            </a:r>
            <a:r>
              <a:rPr lang="en-US" sz="1400" b="1" dirty="0"/>
              <a:t>Business layer </a:t>
            </a:r>
            <a:r>
              <a:rPr lang="en-US" sz="1400" dirty="0"/>
              <a:t>and process its logical operations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 And finally store data through </a:t>
            </a:r>
            <a:r>
              <a:rPr lang="en-US" sz="1400" b="1" dirty="0"/>
              <a:t>Persistence layer, </a:t>
            </a:r>
            <a:r>
              <a:rPr lang="en-US" sz="1400" dirty="0"/>
              <a:t>then store it in </a:t>
            </a:r>
            <a:r>
              <a:rPr lang="en-US" sz="1400" b="1" dirty="0"/>
              <a:t>Database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40C73D-09CF-465F-A756-002BBFA737B9}"/>
              </a:ext>
            </a:extLst>
          </p:cNvPr>
          <p:cNvSpPr/>
          <p:nvPr/>
        </p:nvSpPr>
        <p:spPr>
          <a:xfrm>
            <a:off x="438520" y="4020381"/>
            <a:ext cx="545330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Tiers may seem similar to the model-view-controller (MVC).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MVC architecture is triangular</a:t>
            </a:r>
            <a:r>
              <a:rPr lang="en-US" sz="1600" dirty="0"/>
              <a:t>, the </a:t>
            </a:r>
            <a:r>
              <a:rPr lang="en-US" sz="1600" b="1" dirty="0"/>
              <a:t>view sends updates </a:t>
            </a:r>
            <a:r>
              <a:rPr lang="en-US" sz="1600" dirty="0"/>
              <a:t>to the controller, the </a:t>
            </a:r>
            <a:r>
              <a:rPr lang="en-US" sz="1600" b="1" dirty="0"/>
              <a:t>controller updates the model</a:t>
            </a:r>
            <a:r>
              <a:rPr lang="en-US" sz="1600" dirty="0"/>
              <a:t>, and the </a:t>
            </a:r>
            <a:r>
              <a:rPr lang="en-US" sz="1600" b="1" dirty="0"/>
              <a:t>view gets updated</a:t>
            </a:r>
            <a:r>
              <a:rPr lang="en-US" sz="1600" dirty="0"/>
              <a:t> directly from the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MVC components could talk to each other, layered architecture only allows message passing between layers</a:t>
            </a:r>
            <a:r>
              <a:rPr lang="en-US" sz="1600" dirty="0"/>
              <a:t>. MVC architecture is mostly used for presentation, but </a:t>
            </a:r>
            <a:r>
              <a:rPr lang="en-US" sz="1600" b="1" dirty="0"/>
              <a:t>layered architecture is focused on the entire system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00B573-DACC-4F26-AA65-E534074FE8C4}"/>
              </a:ext>
            </a:extLst>
          </p:cNvPr>
          <p:cNvSpPr/>
          <p:nvPr/>
        </p:nvSpPr>
        <p:spPr>
          <a:xfrm flipH="1">
            <a:off x="6062056" y="2053098"/>
            <a:ext cx="45719" cy="421356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1FE75E-29FB-451D-AFEE-514D098842BD}"/>
              </a:ext>
            </a:extLst>
          </p:cNvPr>
          <p:cNvGrpSpPr/>
          <p:nvPr/>
        </p:nvGrpSpPr>
        <p:grpSpPr>
          <a:xfrm>
            <a:off x="6384622" y="1583044"/>
            <a:ext cx="5453301" cy="2675928"/>
            <a:chOff x="6381452" y="1548794"/>
            <a:chExt cx="5453301" cy="267592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B9A62D-0E9C-496D-8BFC-D1ED7EB35584}"/>
                </a:ext>
              </a:extLst>
            </p:cNvPr>
            <p:cNvSpPr/>
            <p:nvPr/>
          </p:nvSpPr>
          <p:spPr>
            <a:xfrm>
              <a:off x="6381452" y="1548794"/>
              <a:ext cx="5453301" cy="26759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AA67C3-D6CE-466B-904A-8B4CFB2941F5}"/>
                </a:ext>
              </a:extLst>
            </p:cNvPr>
            <p:cNvSpPr txBox="1"/>
            <p:nvPr/>
          </p:nvSpPr>
          <p:spPr>
            <a:xfrm>
              <a:off x="6480811" y="1669224"/>
              <a:ext cx="5123316" cy="30777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>
                  <a:cs typeface="Times New Roman" panose="02020603050405020304" pitchFamily="18" charset="0"/>
                </a:rPr>
                <a:t>Layer aren’t predefined. But most common flow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D9E900-8055-4DDA-B712-E230F4A74207}"/>
                </a:ext>
              </a:extLst>
            </p:cNvPr>
            <p:cNvGrpSpPr/>
            <p:nvPr/>
          </p:nvGrpSpPr>
          <p:grpSpPr>
            <a:xfrm>
              <a:off x="6486691" y="2094080"/>
              <a:ext cx="5117436" cy="1969971"/>
              <a:chOff x="6490347" y="2305791"/>
              <a:chExt cx="5117436" cy="196997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CC7E1B-53D8-4E90-8524-A419FA09BE72}"/>
                  </a:ext>
                </a:extLst>
              </p:cNvPr>
              <p:cNvGrpSpPr/>
              <p:nvPr/>
            </p:nvGrpSpPr>
            <p:grpSpPr>
              <a:xfrm>
                <a:off x="6490347" y="2305791"/>
                <a:ext cx="1659978" cy="1969971"/>
                <a:chOff x="6490347" y="2305791"/>
                <a:chExt cx="1659978" cy="1969971"/>
              </a:xfrm>
            </p:grpSpPr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13037AF-4967-4457-96F2-EAAE961235EC}"/>
                    </a:ext>
                  </a:extLst>
                </p:cNvPr>
                <p:cNvSpPr txBox="1"/>
                <p:nvPr/>
              </p:nvSpPr>
              <p:spPr>
                <a:xfrm>
                  <a:off x="6493824" y="2305791"/>
                  <a:ext cx="1656501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Presentation</a:t>
                  </a:r>
                  <a:endParaRPr lang="en-US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07FA4A2-F0DB-4360-BAAF-A32F07F28C76}"/>
                    </a:ext>
                  </a:extLst>
                </p:cNvPr>
                <p:cNvSpPr txBox="1"/>
                <p:nvPr/>
              </p:nvSpPr>
              <p:spPr>
                <a:xfrm>
                  <a:off x="6490348" y="2713574"/>
                  <a:ext cx="1656501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Application</a:t>
                  </a:r>
                  <a:endParaRPr lang="en-US" b="1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A3D503B-F00E-4305-B85B-6317695A0EC6}"/>
                    </a:ext>
                  </a:extLst>
                </p:cNvPr>
                <p:cNvSpPr txBox="1"/>
                <p:nvPr/>
              </p:nvSpPr>
              <p:spPr>
                <a:xfrm>
                  <a:off x="6490348" y="3118133"/>
                  <a:ext cx="1656501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Business</a:t>
                  </a:r>
                  <a:endParaRPr lang="en-US" b="1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3B6B1BA-C38F-4F80-9157-559E9E676485}"/>
                    </a:ext>
                  </a:extLst>
                </p:cNvPr>
                <p:cNvSpPr txBox="1"/>
                <p:nvPr/>
              </p:nvSpPr>
              <p:spPr>
                <a:xfrm>
                  <a:off x="6490347" y="3536327"/>
                  <a:ext cx="1656501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Persistence</a:t>
                  </a:r>
                  <a:endParaRPr lang="en-US" b="1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CC9AA90-5B0C-485E-9811-9C52C89C99E5}"/>
                    </a:ext>
                  </a:extLst>
                </p:cNvPr>
                <p:cNvSpPr txBox="1"/>
                <p:nvPr/>
              </p:nvSpPr>
              <p:spPr>
                <a:xfrm>
                  <a:off x="6490347" y="3967985"/>
                  <a:ext cx="1656501" cy="307777"/>
                </a:xfrm>
                <a:prstGeom prst="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/>
                    <a:t>Databases</a:t>
                  </a:r>
                  <a:endParaRPr lang="en-US" b="1" dirty="0"/>
                </a:p>
              </p:txBody>
            </p:sp>
          </p:grpSp>
          <p:sp>
            <p:nvSpPr>
              <p:cNvPr id="14" name="Arrow: Down 13">
                <a:extLst>
                  <a:ext uri="{FF2B5EF4-FFF2-40B4-BE49-F238E27FC236}">
                    <a16:creationId xmlns:a16="http://schemas.microsoft.com/office/drawing/2014/main" id="{4BECB4B5-56CB-4309-B3B6-F99388B72465}"/>
                  </a:ext>
                </a:extLst>
              </p:cNvPr>
              <p:cNvSpPr/>
              <p:nvPr/>
            </p:nvSpPr>
            <p:spPr>
              <a:xfrm>
                <a:off x="8407356" y="2477374"/>
                <a:ext cx="211603" cy="1720468"/>
              </a:xfrm>
              <a:prstGeom prst="downArrow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2218A8-386E-4CF9-A9CD-F1F00A6FC809}"/>
                  </a:ext>
                </a:extLst>
              </p:cNvPr>
              <p:cNvSpPr txBox="1"/>
              <p:nvPr/>
            </p:nvSpPr>
            <p:spPr>
              <a:xfrm>
                <a:off x="8747776" y="2889996"/>
                <a:ext cx="2860007" cy="64633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Call between layers flow downward</a:t>
                </a:r>
                <a:endParaRPr lang="en-US" sz="2000" dirty="0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23413D0-692C-4A50-8CC4-FA27BC3CCE31}"/>
              </a:ext>
            </a:extLst>
          </p:cNvPr>
          <p:cNvSpPr txBox="1"/>
          <p:nvPr/>
        </p:nvSpPr>
        <p:spPr>
          <a:xfrm>
            <a:off x="2190925" y="2499065"/>
            <a:ext cx="2860007" cy="67710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MVC</a:t>
            </a:r>
          </a:p>
          <a:p>
            <a:pPr algn="ctr"/>
            <a:r>
              <a:rPr lang="en-US" sz="2000" dirty="0"/>
              <a:t>Most Used Pattern</a:t>
            </a:r>
          </a:p>
        </p:txBody>
      </p:sp>
    </p:spTree>
    <p:extLst>
      <p:ext uri="{BB962C8B-B14F-4D97-AF65-F5344CB8AC3E}">
        <p14:creationId xmlns:p14="http://schemas.microsoft.com/office/powerpoint/2010/main" val="159618463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Layered Architectural Pattern and MVC (Pros &amp; Cons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517436" y="1181622"/>
            <a:ext cx="99040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Pros: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Most developers are familiar with this pattern.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It provides an </a:t>
            </a:r>
            <a:r>
              <a:rPr lang="en-US" sz="2000" b="1" dirty="0">
                <a:cs typeface="Times New Roman" panose="02020603050405020304" pitchFamily="18" charset="0"/>
              </a:rPr>
              <a:t>easy way of writing </a:t>
            </a:r>
            <a:r>
              <a:rPr lang="en-US" sz="2000" dirty="0"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cs typeface="Times New Roman" panose="02020603050405020304" pitchFamily="18" charset="0"/>
              </a:rPr>
              <a:t>well-organized</a:t>
            </a:r>
            <a:r>
              <a:rPr lang="en-US" sz="2000" dirty="0"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cs typeface="Times New Roman" panose="02020603050405020304" pitchFamily="18" charset="0"/>
              </a:rPr>
              <a:t>testable application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4FD48-1A9A-407D-9457-7B8DFBC66567}"/>
              </a:ext>
            </a:extLst>
          </p:cNvPr>
          <p:cNvSpPr txBox="1"/>
          <p:nvPr/>
        </p:nvSpPr>
        <p:spPr>
          <a:xfrm>
            <a:off x="517436" y="2854009"/>
            <a:ext cx="1035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Cons: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It </a:t>
            </a:r>
            <a:r>
              <a:rPr lang="en-US" sz="2000" b="1" dirty="0">
                <a:cs typeface="Times New Roman" panose="02020603050405020304" pitchFamily="18" charset="0"/>
              </a:rPr>
              <a:t>tends to lead to monolithic applications </a:t>
            </a:r>
            <a:r>
              <a:rPr lang="en-US" sz="2000" dirty="0">
                <a:cs typeface="Times New Roman" panose="02020603050405020304" pitchFamily="18" charset="0"/>
              </a:rPr>
              <a:t>that are hard to split up afterward.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If you are writing a simple CRUD application, without adding any value in these layers. Need to writing lot of code in different 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D3BF2B-4711-42B1-8D0F-8DE45EF722DA}"/>
              </a:ext>
            </a:extLst>
          </p:cNvPr>
          <p:cNvSpPr txBox="1"/>
          <p:nvPr/>
        </p:nvSpPr>
        <p:spPr>
          <a:xfrm>
            <a:off x="517436" y="4696938"/>
            <a:ext cx="95314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When Choose: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For small business. and small organizations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Individual Development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50F36F-888E-4A5E-8BAC-0E5EF0CA4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4500" y="4879736"/>
            <a:ext cx="1593283" cy="159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55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90">
            <a:extLst>
              <a:ext uri="{FF2B5EF4-FFF2-40B4-BE49-F238E27FC236}">
                <a16:creationId xmlns:a16="http://schemas.microsoft.com/office/drawing/2014/main" id="{837B546C-488F-ADD6-058C-0829F73AF7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81867" y="781050"/>
            <a:ext cx="8748008" cy="60071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3B3A79-B19F-0603-6895-FFDFABF4230E}"/>
              </a:ext>
            </a:extLst>
          </p:cNvPr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Layered Architectural Pattern Example</a:t>
            </a:r>
          </a:p>
        </p:txBody>
      </p:sp>
    </p:spTree>
    <p:extLst>
      <p:ext uri="{BB962C8B-B14F-4D97-AF65-F5344CB8AC3E}">
        <p14:creationId xmlns:p14="http://schemas.microsoft.com/office/powerpoint/2010/main" val="186065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1D98C-9CE7-5DD4-638C-AFA20415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  <a:sym typeface="Roboto"/>
              </a:rPr>
              <a:t>Overall Agility - Low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  <a:sym typeface="Roboto"/>
              </a:rPr>
              <a:t>Ease of Deployment - Low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  <a:sym typeface="Roboto"/>
              </a:rPr>
              <a:t>Testability - High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  <a:sym typeface="Roboto"/>
              </a:rPr>
              <a:t>Performance - Low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  <a:sym typeface="Roboto"/>
              </a:rPr>
              <a:t>Scalability - Low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  <a:sym typeface="Roboto"/>
              </a:rPr>
              <a:t>Ease of Development - High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689855-F611-A70F-11F8-A8A197127410}"/>
              </a:ext>
            </a:extLst>
          </p:cNvPr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Layered Architectural Pattern Analysis</a:t>
            </a:r>
          </a:p>
        </p:txBody>
      </p:sp>
    </p:spTree>
    <p:extLst>
      <p:ext uri="{BB962C8B-B14F-4D97-AF65-F5344CB8AC3E}">
        <p14:creationId xmlns:p14="http://schemas.microsoft.com/office/powerpoint/2010/main" val="314113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Microkernel Architectural Pattern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729847" y="1071669"/>
            <a:ext cx="107323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Most of the application developed on this pattern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Limiting the features</a:t>
            </a:r>
            <a:r>
              <a:rPr lang="en-US" sz="2000" dirty="0">
                <a:cs typeface="Times New Roman" panose="02020603050405020304" pitchFamily="18" charset="0"/>
              </a:rPr>
              <a:t>, so that application makes </a:t>
            </a:r>
            <a:r>
              <a:rPr lang="en-US" sz="2000" b="1" dirty="0">
                <a:cs typeface="Times New Roman" panose="02020603050405020304" pitchFamily="18" charset="0"/>
              </a:rPr>
              <a:t>more light weight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cs typeface="Times New Roman" panose="02020603050405020304" pitchFamily="18" charset="0"/>
              </a:rPr>
              <a:t>functional </a:t>
            </a:r>
            <a:r>
              <a:rPr lang="en-US" sz="2000" dirty="0"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cs typeface="Times New Roman" panose="02020603050405020304" pitchFamily="18" charset="0"/>
              </a:rPr>
              <a:t> extensive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Plug-in pattern</a:t>
            </a:r>
            <a:r>
              <a:rPr lang="en-US" sz="2000" dirty="0">
                <a:cs typeface="Times New Roman" panose="02020603050405020304" pitchFamily="18" charset="0"/>
              </a:rPr>
              <a:t>, is useful when application has a </a:t>
            </a:r>
            <a:r>
              <a:rPr lang="en-US" sz="2000" b="1" dirty="0">
                <a:cs typeface="Times New Roman" panose="02020603050405020304" pitchFamily="18" charset="0"/>
              </a:rPr>
              <a:t>core set of responsibilities </a:t>
            </a:r>
            <a:r>
              <a:rPr lang="en-US" sz="2000" dirty="0"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cs typeface="Times New Roman" panose="02020603050405020304" pitchFamily="18" charset="0"/>
              </a:rPr>
              <a:t>a collection of interchangeable parts </a:t>
            </a:r>
            <a:r>
              <a:rPr lang="en-US" sz="2000" dirty="0">
                <a:cs typeface="Times New Roman" panose="02020603050405020304" pitchFamily="18" charset="0"/>
              </a:rPr>
              <a:t>on the side.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99D93F-BA66-4EA9-898F-E6E35A20CEC0}"/>
              </a:ext>
            </a:extLst>
          </p:cNvPr>
          <p:cNvGrpSpPr/>
          <p:nvPr/>
        </p:nvGrpSpPr>
        <p:grpSpPr>
          <a:xfrm>
            <a:off x="729847" y="2708229"/>
            <a:ext cx="10732306" cy="3393706"/>
            <a:chOff x="867194" y="2889416"/>
            <a:chExt cx="9904022" cy="339370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77715F7-002B-405A-8266-F59CE9DBCA69}"/>
                </a:ext>
              </a:extLst>
            </p:cNvPr>
            <p:cNvGrpSpPr/>
            <p:nvPr/>
          </p:nvGrpSpPr>
          <p:grpSpPr>
            <a:xfrm>
              <a:off x="867194" y="2889416"/>
              <a:ext cx="9904022" cy="3393706"/>
              <a:chOff x="3439486" y="2619302"/>
              <a:chExt cx="8305101" cy="404562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BCD853-55B0-4B54-A745-85C0503866E5}"/>
                  </a:ext>
                </a:extLst>
              </p:cNvPr>
              <p:cNvSpPr/>
              <p:nvPr/>
            </p:nvSpPr>
            <p:spPr>
              <a:xfrm>
                <a:off x="3439486" y="2619302"/>
                <a:ext cx="8305101" cy="404562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AA67C3-D6CE-466B-904A-8B4CFB2941F5}"/>
                  </a:ext>
                </a:extLst>
              </p:cNvPr>
              <p:cNvSpPr txBox="1"/>
              <p:nvPr/>
            </p:nvSpPr>
            <p:spPr>
              <a:xfrm>
                <a:off x="3549842" y="2765101"/>
                <a:ext cx="4350047" cy="36690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cs typeface="Times New Roman" panose="02020603050405020304" pitchFamily="18" charset="0"/>
                  </a:rPr>
                  <a:t>We are familiar with plugins or extensions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6C0CC7-5590-4D23-A398-6B2D0D6C8D5F}"/>
                  </a:ext>
                </a:extLst>
              </p:cNvPr>
              <p:cNvSpPr txBox="1"/>
              <p:nvPr/>
            </p:nvSpPr>
            <p:spPr>
              <a:xfrm>
                <a:off x="7988287" y="2696042"/>
                <a:ext cx="3693196" cy="3668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</a:rPr>
                  <a:t>Explanation</a:t>
                </a:r>
                <a:r>
                  <a:rPr lang="en-US" dirty="0"/>
                  <a:t>:</a:t>
                </a:r>
              </a:p>
              <a:p>
                <a:endParaRPr lang="en-US" sz="16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Like </a:t>
                </a:r>
                <a:r>
                  <a:rPr lang="en-US" sz="1600" b="1" dirty="0"/>
                  <a:t>Chrome</a:t>
                </a:r>
                <a:r>
                  <a:rPr lang="en-US" sz="1600" dirty="0"/>
                  <a:t>, </a:t>
                </a:r>
                <a:r>
                  <a:rPr lang="en-US" sz="1600" b="1" dirty="0"/>
                  <a:t>Eclipse</a:t>
                </a:r>
                <a:r>
                  <a:rPr lang="en-US" sz="1600" dirty="0"/>
                  <a:t>, </a:t>
                </a:r>
                <a:r>
                  <a:rPr lang="en-US" sz="1600" b="1" dirty="0"/>
                  <a:t>Photoshop</a:t>
                </a:r>
                <a:r>
                  <a:rPr lang="en-US" sz="1600" dirty="0"/>
                  <a:t> or other application </a:t>
                </a:r>
                <a:r>
                  <a:rPr lang="en-US" sz="1600" b="1" dirty="0"/>
                  <a:t>we’re adding plugins </a:t>
                </a:r>
                <a:r>
                  <a:rPr lang="en-US" sz="1600" dirty="0"/>
                  <a:t>for extended functionality. 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Microkernel could contain all the logic for scheduling and triggering tasks, of plugins. Or they can share task and logic through APIs.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dirty="0"/>
                  <a:t>But </a:t>
                </a:r>
                <a:r>
                  <a:rPr lang="en-US" sz="1600" b="1" dirty="0"/>
                  <a:t>application should run limited functional, without depends on plugins</a:t>
                </a: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9277420-1C3A-4915-8E70-75AF2CFAE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447" y="3704604"/>
              <a:ext cx="5349298" cy="22629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018630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Microkernel Architectural Pattern (Pros &amp; Cons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517436" y="1181622"/>
            <a:ext cx="1035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Pros: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Provides great flexibility and extensibility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Some implementations allow for </a:t>
            </a:r>
            <a:r>
              <a:rPr lang="en-US" sz="2000" b="1" dirty="0">
                <a:cs typeface="Times New Roman" panose="02020603050405020304" pitchFamily="18" charset="0"/>
              </a:rPr>
              <a:t>adding plugins</a:t>
            </a:r>
            <a:r>
              <a:rPr lang="en-US" sz="2000" dirty="0">
                <a:cs typeface="Times New Roman" panose="02020603050405020304" pitchFamily="18" charset="0"/>
              </a:rPr>
              <a:t> while the </a:t>
            </a:r>
            <a:r>
              <a:rPr lang="en-US" sz="2000" b="1" dirty="0">
                <a:cs typeface="Times New Roman" panose="02020603050405020304" pitchFamily="18" charset="0"/>
              </a:rPr>
              <a:t>application is running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Microkernel and plugins can be </a:t>
            </a:r>
            <a:r>
              <a:rPr lang="en-US" sz="2000" b="1" dirty="0">
                <a:cs typeface="Times New Roman" panose="02020603050405020304" pitchFamily="18" charset="0"/>
              </a:rPr>
              <a:t>developed by separate teams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4FD48-1A9A-407D-9457-7B8DFBC66567}"/>
              </a:ext>
            </a:extLst>
          </p:cNvPr>
          <p:cNvSpPr txBox="1"/>
          <p:nvPr/>
        </p:nvSpPr>
        <p:spPr>
          <a:xfrm>
            <a:off x="517436" y="3108346"/>
            <a:ext cx="1035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Cons: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Difficult to </a:t>
            </a:r>
            <a:r>
              <a:rPr lang="en-US" sz="2000" b="1" dirty="0">
                <a:cs typeface="Times New Roman" panose="02020603050405020304" pitchFamily="18" charset="0"/>
              </a:rPr>
              <a:t>decide what belongs in the microkernel </a:t>
            </a:r>
            <a:r>
              <a:rPr lang="en-US" sz="2000" dirty="0"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cs typeface="Times New Roman" panose="02020603050405020304" pitchFamily="18" charset="0"/>
              </a:rPr>
              <a:t>what doesn’t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Predefined API might not be a good fit for future plugins development for separate teams.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C0F50D-36A4-432F-98D1-ECAB17129AB5}"/>
              </a:ext>
            </a:extLst>
          </p:cNvPr>
          <p:cNvSpPr txBox="1"/>
          <p:nvPr/>
        </p:nvSpPr>
        <p:spPr>
          <a:xfrm>
            <a:off x="517436" y="4696938"/>
            <a:ext cx="1035469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When Choose: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For Workflow Applications.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Applications </a:t>
            </a:r>
            <a:r>
              <a:rPr lang="en-US" b="1" dirty="0"/>
              <a:t>take data from different sources</a:t>
            </a:r>
            <a:r>
              <a:rPr lang="en-US" dirty="0"/>
              <a:t>, </a:t>
            </a:r>
            <a:r>
              <a:rPr lang="en-US" b="1" dirty="0"/>
              <a:t>transform that data and writes it to different destinations</a:t>
            </a:r>
          </a:p>
        </p:txBody>
      </p:sp>
    </p:spTree>
    <p:extLst>
      <p:ext uri="{BB962C8B-B14F-4D97-AF65-F5344CB8AC3E}">
        <p14:creationId xmlns:p14="http://schemas.microsoft.com/office/powerpoint/2010/main" val="16196121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F59B-D075-16E6-3251-45ADD4A1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7D8A-36D5-6F7D-93EC-0D1C757CA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  <a:sym typeface="Roboto"/>
              </a:rPr>
              <a:t>Overall Agility - Low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  <a:sym typeface="Roboto"/>
              </a:rPr>
              <a:t>Ease of Deployment - Low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  <a:sym typeface="Roboto"/>
              </a:rPr>
              <a:t>Testability - High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B050"/>
                </a:solidFill>
                <a:cs typeface="Times New Roman" panose="02020603050405020304" pitchFamily="18" charset="0"/>
                <a:sym typeface="Roboto"/>
              </a:rPr>
              <a:t>Performance - Low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  <a:sym typeface="Roboto"/>
              </a:rPr>
              <a:t>Scalability - Low</a:t>
            </a:r>
          </a:p>
          <a:p>
            <a:pPr marL="457200" lvl="0" indent="-43180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cs typeface="Times New Roman" panose="02020603050405020304" pitchFamily="18" charset="0"/>
                <a:sym typeface="Roboto"/>
              </a:rPr>
              <a:t>Ease of Development - High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6D59E-C96E-F518-51F8-4E097EBE4482}"/>
              </a:ext>
            </a:extLst>
          </p:cNvPr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Microkernel Pattern Analysis</a:t>
            </a:r>
          </a:p>
        </p:txBody>
      </p:sp>
    </p:spTree>
    <p:extLst>
      <p:ext uri="{BB962C8B-B14F-4D97-AF65-F5344CB8AC3E}">
        <p14:creationId xmlns:p14="http://schemas.microsoft.com/office/powerpoint/2010/main" val="114257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CQRS Architectural Pattern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693315" y="1300656"/>
            <a:ext cx="10805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CQRS is an acronym for Command and Query Responsibility Segregation.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The central concept of this pattern is that an application has </a:t>
            </a:r>
            <a:r>
              <a:rPr lang="en-US" b="1" dirty="0">
                <a:cs typeface="Times New Roman" panose="02020603050405020304" pitchFamily="18" charset="0"/>
              </a:rPr>
              <a:t>read operations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b="1" dirty="0">
                <a:cs typeface="Times New Roman" panose="02020603050405020304" pitchFamily="18" charset="0"/>
              </a:rPr>
              <a:t>write operations</a:t>
            </a:r>
            <a:r>
              <a:rPr lang="en-US" dirty="0">
                <a:cs typeface="Times New Roman" panose="02020603050405020304" pitchFamily="18" charset="0"/>
              </a:rPr>
              <a:t> that must </a:t>
            </a:r>
            <a:r>
              <a:rPr lang="en-US" b="1" dirty="0">
                <a:cs typeface="Times New Roman" panose="02020603050405020304" pitchFamily="18" charset="0"/>
              </a:rPr>
              <a:t>be totally separated.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2F5597"/>
                </a:solidFill>
                <a:cs typeface="Times New Roman" panose="02020603050405020304" pitchFamily="18" charset="0"/>
              </a:rPr>
              <a:t>Implementations can be like below:</a:t>
            </a:r>
          </a:p>
          <a:p>
            <a:endParaRPr 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If use a relational database, this means there will be </a:t>
            </a:r>
            <a:r>
              <a:rPr lang="en-US" b="1" dirty="0">
                <a:cs typeface="Times New Roman" panose="02020603050405020304" pitchFamily="18" charset="0"/>
              </a:rPr>
              <a:t>tables for the command model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b="1" dirty="0">
                <a:cs typeface="Times New Roman" panose="02020603050405020304" pitchFamily="18" charset="0"/>
              </a:rPr>
              <a:t>tables for the read model.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>
                <a:cs typeface="Times New Roman" panose="02020603050405020304" pitchFamily="18" charset="0"/>
              </a:rPr>
              <a:t>Some implementations even store the different models in totally different databases</a:t>
            </a:r>
            <a:r>
              <a:rPr lang="en-US" b="1" dirty="0">
                <a:cs typeface="Times New Roman" panose="02020603050405020304" pitchFamily="18" charset="0"/>
              </a:rPr>
              <a:t>, e.g. SQL Server for the command model </a:t>
            </a:r>
            <a:r>
              <a:rPr lang="en-US" dirty="0">
                <a:cs typeface="Times New Roman" panose="02020603050405020304" pitchFamily="18" charset="0"/>
              </a:rPr>
              <a:t>and</a:t>
            </a:r>
            <a:r>
              <a:rPr lang="en-US" b="1" dirty="0">
                <a:cs typeface="Times New Roman" panose="02020603050405020304" pitchFamily="18" charset="0"/>
              </a:rPr>
              <a:t> MongoDB for the read model. </a:t>
            </a:r>
            <a:r>
              <a:rPr lang="en-US" dirty="0">
                <a:cs typeface="Times New Roman" panose="02020603050405020304" pitchFamily="18" charset="0"/>
              </a:rPr>
              <a:t>(Cause </a:t>
            </a:r>
            <a:r>
              <a:rPr lang="en-US" b="1" dirty="0">
                <a:cs typeface="Times New Roman" panose="02020603050405020304" pitchFamily="18" charset="0"/>
              </a:rPr>
              <a:t>RDBMS</a:t>
            </a:r>
            <a:r>
              <a:rPr lang="en-US" dirty="0">
                <a:cs typeface="Times New Roman" panose="02020603050405020304" pitchFamily="18" charset="0"/>
              </a:rPr>
              <a:t> faster for write and </a:t>
            </a:r>
            <a:r>
              <a:rPr lang="en-US" b="1" dirty="0">
                <a:cs typeface="Times New Roman" panose="02020603050405020304" pitchFamily="18" charset="0"/>
              </a:rPr>
              <a:t>NOSQL</a:t>
            </a:r>
            <a:r>
              <a:rPr lang="en-US" dirty="0">
                <a:cs typeface="Times New Roman" panose="02020603050405020304" pitchFamily="18" charset="0"/>
              </a:rPr>
              <a:t> faster for read)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29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CQRS Architectural Pattern 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2991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BAC702-FD4F-44B8-97FB-62EBDDBCBF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404" y="2566939"/>
            <a:ext cx="5668166" cy="3067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E6EFE-786F-4707-8678-3A3504886F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24" y="2370265"/>
            <a:ext cx="5620534" cy="30293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05C1F3-9E9D-47D8-97F3-D433CAA04584}"/>
              </a:ext>
            </a:extLst>
          </p:cNvPr>
          <p:cNvSpPr txBox="1"/>
          <p:nvPr/>
        </p:nvSpPr>
        <p:spPr>
          <a:xfrm>
            <a:off x="201124" y="1397343"/>
            <a:ext cx="575831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to read or fetch data from Databases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4AC72B-BE16-41FA-96A8-B4502186ED39}"/>
              </a:ext>
            </a:extLst>
          </p:cNvPr>
          <p:cNvSpPr txBox="1"/>
          <p:nvPr/>
        </p:nvSpPr>
        <p:spPr>
          <a:xfrm>
            <a:off x="6493824" y="1412977"/>
            <a:ext cx="549705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to write data in Databases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12FEC-6CEC-468D-ADFB-7CF9342B9321}"/>
              </a:ext>
            </a:extLst>
          </p:cNvPr>
          <p:cNvSpPr/>
          <p:nvPr/>
        </p:nvSpPr>
        <p:spPr>
          <a:xfrm>
            <a:off x="6226629" y="1397343"/>
            <a:ext cx="45719" cy="497522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88CB74-69E7-42A3-B738-F48243959DA0}"/>
              </a:ext>
            </a:extLst>
          </p:cNvPr>
          <p:cNvSpPr txBox="1"/>
          <p:nvPr/>
        </p:nvSpPr>
        <p:spPr>
          <a:xfrm>
            <a:off x="6539542" y="5872685"/>
            <a:ext cx="5497052" cy="26161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After send command </a:t>
            </a:r>
            <a:r>
              <a:rPr lang="en-US" sz="1100" b="1" dirty="0"/>
              <a:t>store data in write database </a:t>
            </a:r>
            <a:r>
              <a:rPr lang="en-US" sz="1100" dirty="0"/>
              <a:t>then </a:t>
            </a:r>
            <a:r>
              <a:rPr lang="en-US" sz="1100" b="1" dirty="0"/>
              <a:t>update changes in read database.</a:t>
            </a:r>
          </a:p>
        </p:txBody>
      </p:sp>
    </p:spTree>
    <p:extLst>
      <p:ext uri="{BB962C8B-B14F-4D97-AF65-F5344CB8AC3E}">
        <p14:creationId xmlns:p14="http://schemas.microsoft.com/office/powerpoint/2010/main" val="17059044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CQRS Architectural Pattern (Pros &amp; Cons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517436" y="1181622"/>
            <a:ext cx="103546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Pros: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Command models </a:t>
            </a:r>
            <a:r>
              <a:rPr lang="en-US" sz="2000" dirty="0">
                <a:cs typeface="Times New Roman" panose="02020603050405020304" pitchFamily="18" charset="0"/>
              </a:rPr>
              <a:t>can focus on business logic, other side </a:t>
            </a:r>
            <a:r>
              <a:rPr lang="en-US" sz="2000" b="1" dirty="0">
                <a:cs typeface="Times New Roman" panose="02020603050405020304" pitchFamily="18" charset="0"/>
              </a:rPr>
              <a:t>read models </a:t>
            </a:r>
            <a:r>
              <a:rPr lang="en-US" sz="2000" dirty="0">
                <a:cs typeface="Times New Roman" panose="02020603050405020304" pitchFamily="18" charset="0"/>
              </a:rPr>
              <a:t>can ensure validity of </a:t>
            </a:r>
            <a:r>
              <a:rPr lang="en-US" dirty="0"/>
              <a:t>tailored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You can avoid complex queries (e.g. joins in SQL). which makes the </a:t>
            </a:r>
            <a:r>
              <a:rPr lang="en-US" sz="2000" b="1" dirty="0">
                <a:cs typeface="Times New Roman" panose="02020603050405020304" pitchFamily="18" charset="0"/>
              </a:rPr>
              <a:t>reads more performant.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4FD48-1A9A-407D-9457-7B8DFBC66567}"/>
              </a:ext>
            </a:extLst>
          </p:cNvPr>
          <p:cNvSpPr txBox="1"/>
          <p:nvPr/>
        </p:nvSpPr>
        <p:spPr>
          <a:xfrm>
            <a:off x="517436" y="3131027"/>
            <a:ext cx="1035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Cons: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Keeping the </a:t>
            </a:r>
            <a:r>
              <a:rPr lang="en-US" sz="2000" b="1" dirty="0">
                <a:cs typeface="Times New Roman" panose="02020603050405020304" pitchFamily="18" charset="0"/>
              </a:rPr>
              <a:t>command</a:t>
            </a:r>
            <a:r>
              <a:rPr lang="en-US" sz="2000" dirty="0">
                <a:cs typeface="Times New Roman" panose="02020603050405020304" pitchFamily="18" charset="0"/>
              </a:rPr>
              <a:t> and the </a:t>
            </a:r>
            <a:r>
              <a:rPr lang="en-US" sz="2000" b="1" dirty="0">
                <a:cs typeface="Times New Roman" panose="02020603050405020304" pitchFamily="18" charset="0"/>
              </a:rPr>
              <a:t>read models </a:t>
            </a:r>
            <a:r>
              <a:rPr lang="en-US" sz="2000" dirty="0">
                <a:cs typeface="Times New Roman" panose="02020603050405020304" pitchFamily="18" charset="0"/>
              </a:rPr>
              <a:t>in sync can become complex.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BA723-1E30-42E5-950A-9EE613633552}"/>
              </a:ext>
            </a:extLst>
          </p:cNvPr>
          <p:cNvSpPr txBox="1"/>
          <p:nvPr/>
        </p:nvSpPr>
        <p:spPr>
          <a:xfrm>
            <a:off x="517436" y="4418627"/>
            <a:ext cx="1035469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When Choose: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Applications with complex domains like enterprise applications.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Need when High amount of reads.</a:t>
            </a:r>
          </a:p>
        </p:txBody>
      </p:sp>
    </p:spTree>
    <p:extLst>
      <p:ext uri="{BB962C8B-B14F-4D97-AF65-F5344CB8AC3E}">
        <p14:creationId xmlns:p14="http://schemas.microsoft.com/office/powerpoint/2010/main" val="50414086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85D9014-55DF-424E-A704-5A058C31C6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889" y="3652133"/>
            <a:ext cx="2107387" cy="21073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7" name="TextBox 16"/>
          <p:cNvSpPr txBox="1"/>
          <p:nvPr/>
        </p:nvSpPr>
        <p:spPr>
          <a:xfrm>
            <a:off x="1506757" y="2300423"/>
            <a:ext cx="9904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architecture patterns?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Software architecture patterns?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follows Software architecture patterns?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follows software architecture patterns?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about Essentials Software Architectures?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06757" y="1106928"/>
            <a:ext cx="9904022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Agenda!  We Are Going To Cover:-</a:t>
            </a:r>
          </a:p>
        </p:txBody>
      </p:sp>
      <p:sp>
        <p:nvSpPr>
          <p:cNvPr id="22" name="Title 1"/>
          <p:cNvSpPr>
            <a:spLocks noGrp="1"/>
          </p:cNvSpPr>
          <p:nvPr>
            <p:ph type="ctrTitle"/>
          </p:nvPr>
        </p:nvSpPr>
        <p:spPr>
          <a:xfrm>
            <a:off x="7130642" y="4802905"/>
            <a:ext cx="4801979" cy="193899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“Software Architecture Patterns”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117550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Event Sourcing Architectural Pattern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517435" y="1181622"/>
            <a:ext cx="1080536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CQRS is closely related to Event Sourcing. </a:t>
            </a:r>
          </a:p>
          <a:p>
            <a:endParaRPr lang="en-US" sz="2400" b="1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In this pattern we </a:t>
            </a:r>
            <a:r>
              <a:rPr lang="en-US" sz="2000" b="1" dirty="0">
                <a:cs typeface="Times New Roman" panose="02020603050405020304" pitchFamily="18" charset="0"/>
              </a:rPr>
              <a:t>don’t just store current state of model</a:t>
            </a:r>
            <a:r>
              <a:rPr lang="en-US" sz="2000" dirty="0">
                <a:cs typeface="Times New Roman" panose="02020603050405020304" pitchFamily="18" charset="0"/>
              </a:rPr>
              <a:t> in the database, </a:t>
            </a:r>
            <a:r>
              <a:rPr lang="en-US" sz="2000" b="1" dirty="0">
                <a:cs typeface="Times New Roman" panose="02020603050405020304" pitchFamily="18" charset="0"/>
              </a:rPr>
              <a:t>but also the events that happened to the model</a:t>
            </a:r>
            <a:r>
              <a:rPr lang="en-US" sz="2000" dirty="0">
                <a:cs typeface="Times New Roman" panose="02020603050405020304" pitchFamily="18" charset="0"/>
              </a:rPr>
              <a:t>. (e.g. if want </a:t>
            </a:r>
            <a:r>
              <a:rPr lang="en-US" sz="2000" b="1" dirty="0">
                <a:cs typeface="Times New Roman" panose="02020603050405020304" pitchFamily="18" charset="0"/>
              </a:rPr>
              <a:t>to change the name </a:t>
            </a:r>
            <a:r>
              <a:rPr lang="en-US" sz="2000" dirty="0">
                <a:cs typeface="Times New Roman" panose="02020603050405020304" pitchFamily="18" charset="0"/>
              </a:rPr>
              <a:t>of user then need to store ‘NameChanged’ event with new and possibly the old one too. </a:t>
            </a:r>
            <a:r>
              <a:rPr lang="en-US" sz="2000" b="1" dirty="0">
                <a:cs typeface="Times New Roman" panose="02020603050405020304" pitchFamily="18" charset="0"/>
              </a:rPr>
              <a:t>I</a:t>
            </a:r>
            <a:r>
              <a:rPr lang="en-US" sz="2000" b="1" dirty="0"/>
              <a:t>mmutable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When </a:t>
            </a:r>
            <a:r>
              <a:rPr lang="en-US" sz="2000" b="1" dirty="0">
                <a:cs typeface="Times New Roman" panose="02020603050405020304" pitchFamily="18" charset="0"/>
              </a:rPr>
              <a:t>need to retrieve a model</a:t>
            </a:r>
            <a:r>
              <a:rPr lang="en-US" sz="2000" dirty="0">
                <a:cs typeface="Times New Roman" panose="02020603050405020304" pitchFamily="18" charset="0"/>
              </a:rPr>
              <a:t>, then </a:t>
            </a:r>
            <a:r>
              <a:rPr lang="en-US" sz="2000" b="1" dirty="0">
                <a:cs typeface="Times New Roman" panose="02020603050405020304" pitchFamily="18" charset="0"/>
              </a:rPr>
              <a:t>retrieve all its stored events </a:t>
            </a:r>
            <a:r>
              <a:rPr lang="en-US" sz="2000" dirty="0"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cs typeface="Times New Roman" panose="02020603050405020304" pitchFamily="18" charset="0"/>
              </a:rPr>
              <a:t>reapply them on a new object</a:t>
            </a:r>
            <a:r>
              <a:rPr lang="en-US" sz="2000" dirty="0">
                <a:cs typeface="Times New Roman" panose="02020603050405020304" pitchFamily="18" charset="0"/>
              </a:rPr>
              <a:t>. It’s knows as </a:t>
            </a:r>
            <a:r>
              <a:rPr lang="en-US" sz="2000" b="1" dirty="0">
                <a:cs typeface="Times New Roman" panose="02020603050405020304" pitchFamily="18" charset="0"/>
              </a:rPr>
              <a:t>rehydrating an object.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A real-life analogy of </a:t>
            </a:r>
            <a:r>
              <a:rPr lang="en-US" sz="2000" b="1" dirty="0">
                <a:cs typeface="Times New Roman" panose="02020603050405020304" pitchFamily="18" charset="0"/>
              </a:rPr>
              <a:t>event sourcing is accounting</a:t>
            </a:r>
            <a:r>
              <a:rPr lang="en-US" sz="2000" dirty="0">
                <a:cs typeface="Times New Roman" panose="02020603050405020304" pitchFamily="18" charset="0"/>
              </a:rPr>
              <a:t>. When you add an expense, you don’t change the value of the total. In accounting, </a:t>
            </a:r>
            <a:r>
              <a:rPr lang="en-US" sz="2000" b="1" dirty="0">
                <a:cs typeface="Times New Roman" panose="02020603050405020304" pitchFamily="18" charset="0"/>
              </a:rPr>
              <a:t>a new line </a:t>
            </a:r>
            <a:r>
              <a:rPr lang="en-US" sz="2000" dirty="0">
                <a:cs typeface="Times New Roman" panose="02020603050405020304" pitchFamily="18" charset="0"/>
              </a:rPr>
              <a:t>or </a:t>
            </a:r>
            <a:r>
              <a:rPr lang="en-US" sz="2000" b="1" dirty="0">
                <a:cs typeface="Times New Roman" panose="02020603050405020304" pitchFamily="18" charset="0"/>
              </a:rPr>
              <a:t>record is added with the operation to be performed.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If an error was made. Then </a:t>
            </a:r>
            <a:r>
              <a:rPr lang="en-US" sz="2000" b="1" dirty="0">
                <a:cs typeface="Times New Roman" panose="02020603050405020304" pitchFamily="18" charset="0"/>
              </a:rPr>
              <a:t>just simply add a new line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  <a:r>
              <a:rPr lang="en-US" sz="2000" b="1" dirty="0">
                <a:cs typeface="Times New Roman" panose="02020603050405020304" pitchFamily="18" charset="0"/>
              </a:rPr>
              <a:t>To make your life easier</a:t>
            </a:r>
            <a:r>
              <a:rPr lang="en-US" sz="2000" dirty="0"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cs typeface="Times New Roman" panose="02020603050405020304" pitchFamily="18" charset="0"/>
              </a:rPr>
              <a:t>you could calculate the total every time and add a line</a:t>
            </a:r>
            <a:r>
              <a:rPr lang="en-US" sz="2000" dirty="0">
                <a:cs typeface="Times New Roman" panose="02020603050405020304" pitchFamily="18" charset="0"/>
              </a:rPr>
              <a:t>. This </a:t>
            </a:r>
            <a:r>
              <a:rPr lang="en-US" sz="2000" b="1" dirty="0">
                <a:cs typeface="Times New Roman" panose="02020603050405020304" pitchFamily="18" charset="0"/>
              </a:rPr>
              <a:t>total can be regarded as the read model</a:t>
            </a:r>
            <a:r>
              <a:rPr lang="en-US" sz="2000" dirty="0">
                <a:cs typeface="Times New Roman" panose="02020603050405020304" pitchFamily="18" charset="0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97290730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Event Sourcing Architectural Pattern: Example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FE07B4-14FE-42CA-9018-06CB4BCF5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96235"/>
              </p:ext>
            </p:extLst>
          </p:nvPr>
        </p:nvGraphicFramePr>
        <p:xfrm>
          <a:off x="939566" y="1269847"/>
          <a:ext cx="7801761" cy="40183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3469">
                  <a:extLst>
                    <a:ext uri="{9D8B030D-6E8A-4147-A177-3AD203B41FA5}">
                      <a16:colId xmlns:a16="http://schemas.microsoft.com/office/drawing/2014/main" val="3359210102"/>
                    </a:ext>
                  </a:extLst>
                </a:gridCol>
                <a:gridCol w="1168159">
                  <a:extLst>
                    <a:ext uri="{9D8B030D-6E8A-4147-A177-3AD203B41FA5}">
                      <a16:colId xmlns:a16="http://schemas.microsoft.com/office/drawing/2014/main" val="3885270074"/>
                    </a:ext>
                  </a:extLst>
                </a:gridCol>
                <a:gridCol w="3380133">
                  <a:extLst>
                    <a:ext uri="{9D8B030D-6E8A-4147-A177-3AD203B41FA5}">
                      <a16:colId xmlns:a16="http://schemas.microsoft.com/office/drawing/2014/main" val="443456375"/>
                    </a:ext>
                  </a:extLst>
                </a:gridCol>
              </a:tblGrid>
              <a:tr h="365302">
                <a:tc>
                  <a:txBody>
                    <a:bodyPr/>
                    <a:lstStyle/>
                    <a:p>
                      <a:r>
                        <a:rPr lang="en-US" sz="1600" b="1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662604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295006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Invoice 19_03_22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generate_invoice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92543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r>
                        <a:rPr lang="en-US" sz="1600" dirty="0"/>
                        <a:t>Buy 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expense_add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23191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r>
                        <a:rPr lang="en-US" sz="1600" dirty="0"/>
                        <a:t>Buy Pencil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expense_add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784425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Invoice 19_04_22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generate_invoice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67818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r>
                        <a:rPr lang="en-US" sz="1600" dirty="0"/>
                        <a:t>Buy Bangla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expense_add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316741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Cancellation invoice 19_04_22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- 485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make_invoice_correction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72256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Invoice 19_04_22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00B050"/>
                          </a:solidFill>
                        </a:rPr>
                        <a:t>generate_invoice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830152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44718"/>
                  </a:ext>
                </a:extLst>
              </a:tr>
              <a:tr h="3653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&lt;== Auto-updated read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994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8156B7A-612B-408B-B732-4AA9FFEDCC85}"/>
              </a:ext>
            </a:extLst>
          </p:cNvPr>
          <p:cNvSpPr txBox="1"/>
          <p:nvPr/>
        </p:nvSpPr>
        <p:spPr>
          <a:xfrm>
            <a:off x="8806317" y="2838373"/>
            <a:ext cx="328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Expenses: 10+5+200 = 215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6D523-08AB-41CA-A71D-9EC3E700B074}"/>
              </a:ext>
            </a:extLst>
          </p:cNvPr>
          <p:cNvSpPr txBox="1"/>
          <p:nvPr/>
        </p:nvSpPr>
        <p:spPr>
          <a:xfrm>
            <a:off x="8806317" y="3650295"/>
            <a:ext cx="3218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Expenses: 500 +215 = 715  </a:t>
            </a:r>
          </a:p>
        </p:txBody>
      </p:sp>
    </p:spTree>
    <p:extLst>
      <p:ext uri="{BB962C8B-B14F-4D97-AF65-F5344CB8AC3E}">
        <p14:creationId xmlns:p14="http://schemas.microsoft.com/office/powerpoint/2010/main" val="258006323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Event Sourcing Architectural Pattern (Pros &amp; Cons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517436" y="1181622"/>
            <a:ext cx="104553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Pros: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It can provide an </a:t>
            </a:r>
            <a:r>
              <a:rPr lang="en-US" sz="2000" b="1" dirty="0">
                <a:cs typeface="Times New Roman" panose="02020603050405020304" pitchFamily="18" charset="0"/>
              </a:rPr>
              <a:t>audit log </a:t>
            </a:r>
            <a:r>
              <a:rPr lang="en-US" sz="2000" dirty="0">
                <a:cs typeface="Times New Roman" panose="02020603050405020304" pitchFamily="18" charset="0"/>
              </a:rPr>
              <a:t>out of the box.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Each event represents a manipulation of the data at a certain point in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4FD48-1A9A-407D-9457-7B8DFBC66567}"/>
              </a:ext>
            </a:extLst>
          </p:cNvPr>
          <p:cNvSpPr txBox="1"/>
          <p:nvPr/>
        </p:nvSpPr>
        <p:spPr>
          <a:xfrm>
            <a:off x="516289" y="2408086"/>
            <a:ext cx="1080537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Cons: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Requires some discipline </a:t>
            </a:r>
            <a:r>
              <a:rPr lang="en-US" sz="2000" dirty="0">
                <a:cs typeface="Times New Roman" panose="02020603050405020304" pitchFamily="18" charset="0"/>
              </a:rPr>
              <a:t>because you can’t just fix wrong data with a simple edit in the database.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Not trivial task to change the structure of an event. </a:t>
            </a:r>
            <a:r>
              <a:rPr lang="en-US" sz="2000" dirty="0">
                <a:cs typeface="Times New Roman" panose="02020603050405020304" pitchFamily="18" charset="0"/>
              </a:rPr>
              <a:t>E.g. suppose </a:t>
            </a:r>
            <a:r>
              <a:rPr lang="en-US" sz="2000" b="1" dirty="0">
                <a:cs typeface="Times New Roman" panose="02020603050405020304" pitchFamily="18" charset="0"/>
              </a:rPr>
              <a:t>need to add property</a:t>
            </a:r>
            <a:r>
              <a:rPr lang="en-US" sz="2000" dirty="0">
                <a:cs typeface="Times New Roman" panose="02020603050405020304" pitchFamily="18" charset="0"/>
              </a:rPr>
              <a:t>, then still contains previous events without that property. Now manually need to handle this missing data in code.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BA723-1E30-42E5-950A-9EE613633552}"/>
              </a:ext>
            </a:extLst>
          </p:cNvPr>
          <p:cNvSpPr txBox="1"/>
          <p:nvPr/>
        </p:nvSpPr>
        <p:spPr>
          <a:xfrm>
            <a:off x="517436" y="4103861"/>
            <a:ext cx="1035469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When Choose: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Will be </a:t>
            </a:r>
            <a:r>
              <a:rPr lang="en-US" sz="2000" b="1" dirty="0">
                <a:cs typeface="Times New Roman" panose="02020603050405020304" pitchFamily="18" charset="0"/>
              </a:rPr>
              <a:t>built with CQRS.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Need </a:t>
            </a:r>
            <a:r>
              <a:rPr lang="en-US" sz="2000" b="1" dirty="0">
                <a:cs typeface="Times New Roman" panose="02020603050405020304" pitchFamily="18" charset="0"/>
              </a:rPr>
              <a:t>publish events to external systems.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Have </a:t>
            </a:r>
            <a:r>
              <a:rPr lang="en-US" sz="2000" b="1" dirty="0">
                <a:cs typeface="Times New Roman" panose="02020603050405020304" pitchFamily="18" charset="0"/>
              </a:rPr>
              <a:t>complex domains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Need an </a:t>
            </a:r>
            <a:r>
              <a:rPr lang="en-US" sz="2000" b="1" dirty="0">
                <a:cs typeface="Times New Roman" panose="02020603050405020304" pitchFamily="18" charset="0"/>
              </a:rPr>
              <a:t>audit log of changes to the data.</a:t>
            </a:r>
          </a:p>
        </p:txBody>
      </p:sp>
    </p:spTree>
    <p:extLst>
      <p:ext uri="{BB962C8B-B14F-4D97-AF65-F5344CB8AC3E}">
        <p14:creationId xmlns:p14="http://schemas.microsoft.com/office/powerpoint/2010/main" val="1960052668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E3C7D0-78A6-67E1-5508-B59D1F116D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9661" y="530808"/>
            <a:ext cx="9166548" cy="658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cs typeface="Times New Roman" panose="02020603050405020304" pitchFamily="18" charset="0"/>
              </a:rPr>
              <a:t>Event Generation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>
                <a:cs typeface="Times New Roman" panose="02020603050405020304" pitchFamily="18" charset="0"/>
              </a:rPr>
              <a:t>A customer places an order.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>
                <a:cs typeface="Times New Roman" panose="02020603050405020304" pitchFamily="18" charset="0"/>
              </a:rPr>
              <a:t>Instead of updating an "Orders" table, an "</a:t>
            </a:r>
            <a:r>
              <a:rPr lang="en-US" altLang="en-US" sz="2000" dirty="0" err="1">
                <a:cs typeface="Times New Roman" panose="02020603050405020304" pitchFamily="18" charset="0"/>
              </a:rPr>
              <a:t>OrderPlaced</a:t>
            </a:r>
            <a:r>
              <a:rPr lang="en-US" altLang="en-US" sz="2000" dirty="0">
                <a:cs typeface="Times New Roman" panose="02020603050405020304" pitchFamily="18" charset="0"/>
              </a:rPr>
              <a:t>" event is created,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cs typeface="Times New Roman" panose="02020603050405020304" pitchFamily="18" charset="0"/>
              </a:rPr>
              <a:t>	 with details like order ID, items, and timestamp.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b="1" dirty="0"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Event Storage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cs typeface="Times New Roman" panose="02020603050405020304" pitchFamily="18" charset="0"/>
              </a:rPr>
              <a:t>The "</a:t>
            </a:r>
            <a:r>
              <a:rPr lang="en-US" altLang="en-US" sz="2000" dirty="0" err="1">
                <a:cs typeface="Times New Roman" panose="02020603050405020304" pitchFamily="18" charset="0"/>
              </a:rPr>
              <a:t>OrderPlaced</a:t>
            </a:r>
            <a:r>
              <a:rPr lang="en-US" altLang="en-US" sz="2000" dirty="0">
                <a:cs typeface="Times New Roman" panose="02020603050405020304" pitchFamily="18" charset="0"/>
              </a:rPr>
              <a:t>" event is stored in the event store.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cs typeface="Times New Roman" panose="02020603050405020304" pitchFamily="18" charset="0"/>
              </a:rPr>
              <a:t>Read Model Update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>
                <a:cs typeface="Times New Roman" panose="02020603050405020304" pitchFamily="18" charset="0"/>
              </a:rPr>
              <a:t>Event handlers consume the "</a:t>
            </a:r>
            <a:r>
              <a:rPr lang="en-US" altLang="en-US" sz="2000" dirty="0" err="1">
                <a:cs typeface="Times New Roman" panose="02020603050405020304" pitchFamily="18" charset="0"/>
              </a:rPr>
              <a:t>OrderPlaced</a:t>
            </a:r>
            <a:r>
              <a:rPr lang="en-US" altLang="en-US" sz="2000" dirty="0">
                <a:cs typeface="Times New Roman" panose="02020603050405020304" pitchFamily="18" charset="0"/>
              </a:rPr>
              <a:t>" event and update a read model 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>
                <a:cs typeface="Times New Roman" panose="02020603050405020304" pitchFamily="18" charset="0"/>
              </a:rPr>
              <a:t>(e.g., a denormalized database optimized for querying).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cs typeface="Times New Roman" panose="02020603050405020304" pitchFamily="18" charset="0"/>
              </a:rPr>
              <a:t>State Reconstruction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cs typeface="Times New Roman" panose="02020603050405020304" pitchFamily="18" charset="0"/>
              </a:rPr>
              <a:t>If the system needs the current state of the order, it replays all events for that order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cs typeface="Times New Roman" panose="02020603050405020304" pitchFamily="18" charset="0"/>
              </a:rPr>
              <a:t>(e.g., "</a:t>
            </a:r>
            <a:r>
              <a:rPr lang="en-US" altLang="en-US" sz="2000" dirty="0" err="1">
                <a:cs typeface="Times New Roman" panose="02020603050405020304" pitchFamily="18" charset="0"/>
              </a:rPr>
              <a:t>OrderPlaced</a:t>
            </a:r>
            <a:r>
              <a:rPr lang="en-US" altLang="en-US" sz="2000" dirty="0">
                <a:cs typeface="Times New Roman" panose="02020603050405020304" pitchFamily="18" charset="0"/>
              </a:rPr>
              <a:t>," "</a:t>
            </a:r>
            <a:r>
              <a:rPr lang="en-US" altLang="en-US" sz="2000" dirty="0" err="1">
                <a:cs typeface="Times New Roman" panose="02020603050405020304" pitchFamily="18" charset="0"/>
              </a:rPr>
              <a:t>PaymentReceived</a:t>
            </a:r>
            <a:r>
              <a:rPr lang="en-US" altLang="en-US" sz="2000" dirty="0">
                <a:cs typeface="Times New Roman" panose="02020603050405020304" pitchFamily="18" charset="0"/>
              </a:rPr>
              <a:t>," "</a:t>
            </a:r>
            <a:r>
              <a:rPr lang="en-US" altLang="en-US" sz="2000" dirty="0" err="1">
                <a:cs typeface="Times New Roman" panose="02020603050405020304" pitchFamily="18" charset="0"/>
              </a:rPr>
              <a:t>OrderShipped</a:t>
            </a:r>
            <a:r>
              <a:rPr lang="en-US" altLang="en-US" sz="2000" dirty="0">
                <a:cs typeface="Times New Roman" panose="02020603050405020304" pitchFamily="18" charset="0"/>
              </a:rPr>
              <a:t>").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cs typeface="Times New Roman" panose="02020603050405020304" pitchFamily="18" charset="0"/>
              </a:rPr>
              <a:t>Event Propagation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>
                <a:cs typeface="Times New Roman" panose="02020603050405020304" pitchFamily="18" charset="0"/>
              </a:rPr>
              <a:t>The "</a:t>
            </a:r>
            <a:r>
              <a:rPr lang="en-US" altLang="en-US" sz="2000" dirty="0" err="1">
                <a:cs typeface="Times New Roman" panose="02020603050405020304" pitchFamily="18" charset="0"/>
              </a:rPr>
              <a:t>OrderPlaced</a:t>
            </a:r>
            <a:r>
              <a:rPr lang="en-US" altLang="en-US" sz="2000" dirty="0">
                <a:cs typeface="Times New Roman" panose="02020603050405020304" pitchFamily="18" charset="0"/>
              </a:rPr>
              <a:t>" event is published to other systems, 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000" dirty="0">
                <a:cs typeface="Times New Roman" panose="02020603050405020304" pitchFamily="18" charset="0"/>
              </a:rPr>
              <a:t>such as inventory management or notifications.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06EE6-9330-BDFD-B40D-B7463BBE96A8}"/>
              </a:ext>
            </a:extLst>
          </p:cNvPr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Event Sourcing Architectural Pattern: Typical Workflow</a:t>
            </a:r>
          </a:p>
        </p:txBody>
      </p:sp>
    </p:spTree>
    <p:extLst>
      <p:ext uri="{BB962C8B-B14F-4D97-AF65-F5344CB8AC3E}">
        <p14:creationId xmlns:p14="http://schemas.microsoft.com/office/powerpoint/2010/main" val="429717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99428"/>
            <a:ext cx="9144000" cy="229522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“Microservices”</a:t>
            </a:r>
            <a:br>
              <a:rPr lang="en-US" sz="6600" dirty="0">
                <a:solidFill>
                  <a:srgbClr val="002060"/>
                </a:solidFill>
              </a:rPr>
            </a:b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8805" y="6333819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FE1F67-A4BD-40B5-9F1A-4A41752318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35" y="2791438"/>
            <a:ext cx="1786985" cy="16553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D856D-42A8-4B38-A753-E8A4B5310465}"/>
              </a:ext>
            </a:extLst>
          </p:cNvPr>
          <p:cNvSpPr txBox="1"/>
          <p:nvPr/>
        </p:nvSpPr>
        <p:spPr>
          <a:xfrm>
            <a:off x="1411183" y="5086658"/>
            <a:ext cx="9904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is basically a Software Development Architecture. 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application or services that can Independently deployable.</a:t>
            </a:r>
          </a:p>
        </p:txBody>
      </p:sp>
    </p:spTree>
    <p:extLst>
      <p:ext uri="{BB962C8B-B14F-4D97-AF65-F5344CB8AC3E}">
        <p14:creationId xmlns:p14="http://schemas.microsoft.com/office/powerpoint/2010/main" val="26224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18104" y="893264"/>
            <a:ext cx="99040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know about Monolithic.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Vs Microservices.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Monolithic to Microservices?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What is microservices?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4C646440-B9B8-4531-8E89-D272A4323E9F}"/>
              </a:ext>
            </a:extLst>
          </p:cNvPr>
          <p:cNvGrpSpPr/>
          <p:nvPr/>
        </p:nvGrpSpPr>
        <p:grpSpPr>
          <a:xfrm>
            <a:off x="6109975" y="2554062"/>
            <a:ext cx="5558649" cy="3271707"/>
            <a:chOff x="5959435" y="2466363"/>
            <a:chExt cx="5558649" cy="327170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6B54CC-C825-4B06-B15C-87F82802421A}"/>
                </a:ext>
              </a:extLst>
            </p:cNvPr>
            <p:cNvSpPr/>
            <p:nvPr/>
          </p:nvSpPr>
          <p:spPr>
            <a:xfrm>
              <a:off x="5959435" y="2466363"/>
              <a:ext cx="5558649" cy="32717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69C2DA-C331-4627-8DC8-BC06159414ED}"/>
                </a:ext>
              </a:extLst>
            </p:cNvPr>
            <p:cNvGrpSpPr/>
            <p:nvPr/>
          </p:nvGrpSpPr>
          <p:grpSpPr>
            <a:xfrm>
              <a:off x="6096000" y="2713288"/>
              <a:ext cx="5025240" cy="2788032"/>
              <a:chOff x="4563742" y="3013780"/>
              <a:chExt cx="6105791" cy="27880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34418F8-EE63-428B-84A4-76AD043232CE}"/>
                  </a:ext>
                </a:extLst>
              </p:cNvPr>
              <p:cNvGrpSpPr/>
              <p:nvPr/>
            </p:nvGrpSpPr>
            <p:grpSpPr>
              <a:xfrm>
                <a:off x="8615493" y="3013780"/>
                <a:ext cx="2038608" cy="2788032"/>
                <a:chOff x="9194334" y="2346960"/>
                <a:chExt cx="2038608" cy="27880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097B554-0342-416A-83C7-6B3CCF376F5E}"/>
                    </a:ext>
                  </a:extLst>
                </p:cNvPr>
                <p:cNvSpPr txBox="1"/>
                <p:nvPr/>
              </p:nvSpPr>
              <p:spPr>
                <a:xfrm>
                  <a:off x="9194334" y="2346960"/>
                  <a:ext cx="2023177" cy="5847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User Registration</a:t>
                  </a:r>
                </a:p>
                <a:p>
                  <a:pPr algn="ctr"/>
                  <a:r>
                    <a:rPr lang="en-US" sz="1600" b="1" dirty="0"/>
                    <a:t>Service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B715F03-5511-42AE-9076-3879ABEEE82E}"/>
                    </a:ext>
                  </a:extLst>
                </p:cNvPr>
                <p:cNvSpPr txBox="1"/>
                <p:nvPr/>
              </p:nvSpPr>
              <p:spPr>
                <a:xfrm>
                  <a:off x="9194334" y="3081379"/>
                  <a:ext cx="2023177" cy="5847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Inventory</a:t>
                  </a:r>
                </a:p>
                <a:p>
                  <a:pPr algn="ctr"/>
                  <a:r>
                    <a:rPr lang="en-US" sz="1600" b="1" dirty="0"/>
                    <a:t>Service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E4A5136-93DE-4AA3-93AD-E64FA30306A7}"/>
                    </a:ext>
                  </a:extLst>
                </p:cNvPr>
                <p:cNvSpPr txBox="1"/>
                <p:nvPr/>
              </p:nvSpPr>
              <p:spPr>
                <a:xfrm>
                  <a:off x="9194334" y="3815798"/>
                  <a:ext cx="2023177" cy="5847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Order</a:t>
                  </a:r>
                </a:p>
                <a:p>
                  <a:pPr algn="ctr"/>
                  <a:r>
                    <a:rPr lang="en-US" sz="1600" b="1" dirty="0"/>
                    <a:t>Service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936C2AD-4FB9-4209-8E5C-AAC6739F603B}"/>
                    </a:ext>
                  </a:extLst>
                </p:cNvPr>
                <p:cNvSpPr txBox="1"/>
                <p:nvPr/>
              </p:nvSpPr>
              <p:spPr>
                <a:xfrm>
                  <a:off x="9194334" y="4550217"/>
                  <a:ext cx="2038608" cy="58477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Payment</a:t>
                  </a:r>
                </a:p>
                <a:p>
                  <a:pPr algn="ctr"/>
                  <a:r>
                    <a:rPr lang="en-US" sz="1600" b="1" dirty="0"/>
                    <a:t>Service</a:t>
                  </a: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F7104-7CF7-472D-A7EC-36ED0F5E3718}"/>
                  </a:ext>
                </a:extLst>
              </p:cNvPr>
              <p:cNvSpPr txBox="1"/>
              <p:nvPr/>
            </p:nvSpPr>
            <p:spPr>
              <a:xfrm>
                <a:off x="6489540" y="4297328"/>
                <a:ext cx="762215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API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4AB2D0-9318-4C4B-9BDE-02F0B3E5CBC0}"/>
                  </a:ext>
                </a:extLst>
              </p:cNvPr>
              <p:cNvSpPr txBox="1"/>
              <p:nvPr/>
            </p:nvSpPr>
            <p:spPr>
              <a:xfrm>
                <a:off x="4563742" y="4299001"/>
                <a:ext cx="158465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Application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E9507AEE-4729-43BF-B304-FF4D9576408A}"/>
                  </a:ext>
                </a:extLst>
              </p:cNvPr>
              <p:cNvCxnSpPr>
                <a:cxnSpLocks/>
                <a:stCxn id="14" idx="3"/>
                <a:endCxn id="13" idx="1"/>
              </p:cNvCxnSpPr>
              <p:nvPr/>
            </p:nvCxnSpPr>
            <p:spPr>
              <a:xfrm flipV="1">
                <a:off x="6148394" y="4481994"/>
                <a:ext cx="341146" cy="1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01DF208-F844-4959-83D8-73CB661C568F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 flipV="1">
                <a:off x="7251757" y="3306168"/>
                <a:ext cx="1363735" cy="11982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07AB362-6064-4D6C-BCE4-37FA818229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51758" y="4009938"/>
                <a:ext cx="1303544" cy="4944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6311EEC3-D543-499A-9495-0C4D90B1A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51758" y="4482618"/>
                <a:ext cx="1303544" cy="2923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E92D468-C897-4455-882E-93650D0CFE41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>
                <a:off x="7251756" y="4481994"/>
                <a:ext cx="1303547" cy="90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FC02AE4B-FEC4-4985-AEEE-E6B522E431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54102" y="4933656"/>
                <a:ext cx="15431" cy="734419"/>
              </a:xfrm>
              <a:prstGeom prst="bentConnector3">
                <a:avLst>
                  <a:gd name="adj1" fmla="val -180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0ACC45CB-8C91-4CED-BB8B-A2FD17BD5578}"/>
                  </a:ext>
                </a:extLst>
              </p:cNvPr>
              <p:cNvCxnSpPr>
                <a:cxnSpLocks/>
                <a:stCxn id="11" idx="3"/>
                <a:endCxn id="10" idx="3"/>
              </p:cNvCxnSpPr>
              <p:nvPr/>
            </p:nvCxnSpPr>
            <p:spPr>
              <a:xfrm flipV="1">
                <a:off x="10638670" y="4040587"/>
                <a:ext cx="15431" cy="734419"/>
              </a:xfrm>
              <a:prstGeom prst="bent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63A753A-3608-469E-89F8-05BD16E9CBD5}"/>
              </a:ext>
            </a:extLst>
          </p:cNvPr>
          <p:cNvSpPr/>
          <p:nvPr/>
        </p:nvSpPr>
        <p:spPr>
          <a:xfrm>
            <a:off x="5442270" y="2700519"/>
            <a:ext cx="105527" cy="312525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E6EF79F-60DC-47EF-AAB6-98271E60D136}"/>
              </a:ext>
            </a:extLst>
          </p:cNvPr>
          <p:cNvSpPr txBox="1"/>
          <p:nvPr/>
        </p:nvSpPr>
        <p:spPr>
          <a:xfrm>
            <a:off x="6330702" y="4838396"/>
            <a:ext cx="2244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E-Shop Microservices Base Application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F11C11-B559-4933-BACA-C3BF672E810D}"/>
              </a:ext>
            </a:extLst>
          </p:cNvPr>
          <p:cNvGrpSpPr/>
          <p:nvPr/>
        </p:nvGrpSpPr>
        <p:grpSpPr>
          <a:xfrm>
            <a:off x="877454" y="2368082"/>
            <a:ext cx="3970711" cy="3344499"/>
            <a:chOff x="844234" y="2523555"/>
            <a:chExt cx="3970711" cy="3344499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818A812-CFD6-4B58-A88B-D4853E07A1A2}"/>
                </a:ext>
              </a:extLst>
            </p:cNvPr>
            <p:cNvGrpSpPr/>
            <p:nvPr/>
          </p:nvGrpSpPr>
          <p:grpSpPr>
            <a:xfrm>
              <a:off x="844234" y="3182715"/>
              <a:ext cx="3970711" cy="2685339"/>
              <a:chOff x="1006679" y="2743200"/>
              <a:chExt cx="4091302" cy="326995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393A92-9F1D-40E5-97B3-0E9DC2CB3779}"/>
                  </a:ext>
                </a:extLst>
              </p:cNvPr>
              <p:cNvSpPr/>
              <p:nvPr/>
            </p:nvSpPr>
            <p:spPr>
              <a:xfrm>
                <a:off x="1006679" y="2743200"/>
                <a:ext cx="4091302" cy="32699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A4FC650-F0C6-4ED8-B6F5-A03960DA3319}"/>
                  </a:ext>
                </a:extLst>
              </p:cNvPr>
              <p:cNvGrpSpPr/>
              <p:nvPr/>
            </p:nvGrpSpPr>
            <p:grpSpPr>
              <a:xfrm>
                <a:off x="1133083" y="2947274"/>
                <a:ext cx="3812384" cy="2530281"/>
                <a:chOff x="1133083" y="2947274"/>
                <a:chExt cx="3812384" cy="2530281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C7BC074-B7B1-425D-9347-3E702402E0FE}"/>
                    </a:ext>
                  </a:extLst>
                </p:cNvPr>
                <p:cNvSpPr txBox="1"/>
                <p:nvPr/>
              </p:nvSpPr>
              <p:spPr>
                <a:xfrm>
                  <a:off x="1133083" y="5027817"/>
                  <a:ext cx="3731580" cy="449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E-Shop Monolithic Base Application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4F92FC0-A516-4807-8AE4-BC674F6F6DF6}"/>
                    </a:ext>
                  </a:extLst>
                </p:cNvPr>
                <p:cNvSpPr txBox="1"/>
                <p:nvPr/>
              </p:nvSpPr>
              <p:spPr>
                <a:xfrm>
                  <a:off x="1133083" y="2947274"/>
                  <a:ext cx="3792086" cy="4122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User Registration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8C26399-8B6A-4C0D-AA34-17B4FF9D0AB5}"/>
                    </a:ext>
                  </a:extLst>
                </p:cNvPr>
                <p:cNvSpPr txBox="1"/>
                <p:nvPr/>
              </p:nvSpPr>
              <p:spPr>
                <a:xfrm>
                  <a:off x="2991977" y="3511890"/>
                  <a:ext cx="1953490" cy="4122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Inventory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28EE6C1-50EF-40A2-BB89-8AF289F4F886}"/>
                    </a:ext>
                  </a:extLst>
                </p:cNvPr>
                <p:cNvSpPr txBox="1"/>
                <p:nvPr/>
              </p:nvSpPr>
              <p:spPr>
                <a:xfrm>
                  <a:off x="1133083" y="3495299"/>
                  <a:ext cx="1755859" cy="4122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Order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79DB832-F5AF-46ED-AC47-E39075F0A3D8}"/>
                    </a:ext>
                  </a:extLst>
                </p:cNvPr>
                <p:cNvSpPr txBox="1"/>
                <p:nvPr/>
              </p:nvSpPr>
              <p:spPr>
                <a:xfrm>
                  <a:off x="1153380" y="4072871"/>
                  <a:ext cx="3792086" cy="41225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Payment</a:t>
                  </a:r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90C658D-0685-4954-986E-54DDFFCAE7A7}"/>
                </a:ext>
              </a:extLst>
            </p:cNvPr>
            <p:cNvSpPr txBox="1"/>
            <p:nvPr/>
          </p:nvSpPr>
          <p:spPr>
            <a:xfrm>
              <a:off x="844234" y="2523555"/>
              <a:ext cx="3970711" cy="6463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All the functionality and responsibility into single application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8577FDA-78BD-420C-AC6A-26D4F28D9FA0}"/>
              </a:ext>
            </a:extLst>
          </p:cNvPr>
          <p:cNvSpPr txBox="1"/>
          <p:nvPr/>
        </p:nvSpPr>
        <p:spPr>
          <a:xfrm>
            <a:off x="6109975" y="2194873"/>
            <a:ext cx="555911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the functionality and responsibility are separated.</a:t>
            </a:r>
          </a:p>
        </p:txBody>
      </p:sp>
    </p:spTree>
    <p:extLst>
      <p:ext uri="{BB962C8B-B14F-4D97-AF65-F5344CB8AC3E}">
        <p14:creationId xmlns:p14="http://schemas.microsoft.com/office/powerpoint/2010/main" val="1999043050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Monolithic Vs microservices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63A753A-3608-469E-89F8-05BD16E9CBD5}"/>
              </a:ext>
            </a:extLst>
          </p:cNvPr>
          <p:cNvSpPr/>
          <p:nvPr/>
        </p:nvSpPr>
        <p:spPr>
          <a:xfrm>
            <a:off x="5551327" y="907798"/>
            <a:ext cx="45719" cy="491797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8664317-4B4E-46FE-8C4E-EE0C375E78C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023647" y="1087854"/>
            <a:ext cx="1604276" cy="14176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DE0EC38-56A5-477C-928F-42337E976215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765211" y="1087854"/>
            <a:ext cx="1734140" cy="14176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6CE75A-CCF0-4AB3-B6C6-ADE499A931CB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1023647" y="2587152"/>
            <a:ext cx="1604276" cy="14176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F5716AD-4C6A-463D-B0DA-84DD7B495F0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2765211" y="2587152"/>
            <a:ext cx="1734140" cy="1417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109AC50-9F5B-45E1-B3BA-F03F14492E19}"/>
              </a:ext>
            </a:extLst>
          </p:cNvPr>
          <p:cNvSpPr txBox="1"/>
          <p:nvPr/>
        </p:nvSpPr>
        <p:spPr>
          <a:xfrm>
            <a:off x="415372" y="4270848"/>
            <a:ext cx="477356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To Scale Or replicate a Monolithic application </a:t>
            </a:r>
            <a:r>
              <a:rPr lang="en-US" sz="1400" b="1" dirty="0"/>
              <a:t>need multiple servers. Legacy operations are complex.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Allocate more resources, so it’s increase costs.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Continuous features development, integrations and development are harder and slow.</a:t>
            </a:r>
          </a:p>
          <a:p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CD26CAC-CCD4-4F4E-A26F-B32E4D38DFE7}"/>
              </a:ext>
            </a:extLst>
          </p:cNvPr>
          <p:cNvSpPr txBox="1"/>
          <p:nvPr/>
        </p:nvSpPr>
        <p:spPr>
          <a:xfrm>
            <a:off x="5959434" y="4285651"/>
            <a:ext cx="565931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To Scale Or replicate by </a:t>
            </a:r>
            <a:r>
              <a:rPr lang="en-US" sz="1400" b="1" dirty="0"/>
              <a:t>distribute across servers as needed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It’s </a:t>
            </a:r>
            <a:r>
              <a:rPr lang="en-US" sz="1400" b="1" dirty="0"/>
              <a:t>easier to rewrite pieces of the application </a:t>
            </a:r>
            <a:r>
              <a:rPr lang="en-US" sz="1400" dirty="0"/>
              <a:t>because they’re smaller and </a:t>
            </a:r>
            <a:r>
              <a:rPr lang="en-US" sz="1400" b="1" dirty="0"/>
              <a:t>less coupled to other parts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Need to </a:t>
            </a:r>
            <a:r>
              <a:rPr lang="en-US" sz="1400" b="1" dirty="0"/>
              <a:t>handle communication</a:t>
            </a:r>
            <a:r>
              <a:rPr lang="en-US" sz="1400" dirty="0"/>
              <a:t>, </a:t>
            </a:r>
            <a:r>
              <a:rPr lang="en-US" sz="1400" b="1" dirty="0"/>
              <a:t>coordination</a:t>
            </a:r>
            <a:r>
              <a:rPr lang="en-US" sz="1400" dirty="0"/>
              <a:t>, </a:t>
            </a:r>
            <a:r>
              <a:rPr lang="en-US" sz="1400" b="1" dirty="0"/>
              <a:t>backward compatibility</a:t>
            </a:r>
            <a:r>
              <a:rPr lang="en-US" sz="1400" dirty="0"/>
              <a:t>, </a:t>
            </a:r>
            <a:r>
              <a:rPr lang="en-US" sz="1400" b="1" dirty="0"/>
              <a:t>logging</a:t>
            </a:r>
            <a:r>
              <a:rPr lang="en-US" sz="1400" dirty="0"/>
              <a:t>,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Hard to </a:t>
            </a:r>
            <a:r>
              <a:rPr lang="en-US" sz="1400" b="1" dirty="0"/>
              <a:t>writing a good set of microservices.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6867F-6829-4449-8849-33E8A30FF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954" y="1165276"/>
            <a:ext cx="4625846" cy="255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088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286975" y="1829149"/>
            <a:ext cx="99040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parts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used intensively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be scaled.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that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functionality to several other applications.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that would become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complex if combined into one monolith.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need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mutability.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</a:t>
            </a:r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Choose microservices?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108743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-1191327" y="2501295"/>
            <a:ext cx="8021453" cy="15696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3B59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Comparison</a:t>
            </a:r>
            <a:r>
              <a:rPr lang="en-US" sz="9600" b="1" dirty="0">
                <a:solidFill>
                  <a:srgbClr val="3B599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7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Shape 265">
            <a:extLst>
              <a:ext uri="{FF2B5EF4-FFF2-40B4-BE49-F238E27FC236}">
                <a16:creationId xmlns:a16="http://schemas.microsoft.com/office/drawing/2014/main" id="{5593B9E4-4665-44EE-D91A-DB164DCFC5D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6000" y="980509"/>
            <a:ext cx="4568131" cy="5441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934091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Introduction:- What is Software architecture patterns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811050" y="1911915"/>
            <a:ext cx="9904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Reusable predefined solutions.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Set of instructions, rules, specifications and guidelines.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Customizable and merged able.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6734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Introduction:- Why Software architecture patterns?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811050" y="1911915"/>
            <a:ext cx="99040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To give commonly occurring </a:t>
            </a:r>
            <a:r>
              <a:rPr lang="en-US" sz="2000" b="1" dirty="0">
                <a:cs typeface="Times New Roman" panose="02020603050405020304" pitchFamily="18" charset="0"/>
              </a:rPr>
              <a:t>problems solutions, from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b="1" dirty="0">
                <a:cs typeface="Times New Roman" panose="02020603050405020304" pitchFamily="18" charset="0"/>
              </a:rPr>
              <a:t>previous listens and learns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To </a:t>
            </a:r>
            <a:r>
              <a:rPr lang="en-US" sz="2000" b="1" dirty="0">
                <a:cs typeface="Times New Roman" panose="02020603050405020304" pitchFamily="18" charset="0"/>
              </a:rPr>
              <a:t>avoid common problems, issues and mistakes</a:t>
            </a:r>
            <a:r>
              <a:rPr lang="en-US" sz="2000" dirty="0">
                <a:cs typeface="Times New Roman" panose="02020603050405020304" pitchFamily="18" charset="0"/>
              </a:rPr>
              <a:t>, those are already </a:t>
            </a:r>
            <a:r>
              <a:rPr lang="en-US" sz="2000" b="1" dirty="0">
                <a:cs typeface="Times New Roman" panose="02020603050405020304" pitchFamily="18" charset="0"/>
              </a:rPr>
              <a:t>fetched</a:t>
            </a:r>
            <a:r>
              <a:rPr lang="en-US" sz="2000" dirty="0"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Helps in decision making, creating new design solutions that needs in applications</a:t>
            </a:r>
            <a:r>
              <a:rPr lang="en-US" sz="20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57328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Introduction:- When, Who follows Software architecture patterns?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AD4694-5129-4EB6-B61E-F52B47C0F9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997" y="155547"/>
            <a:ext cx="833573" cy="772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811050" y="1911915"/>
            <a:ext cx="99040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Before any Software Development need to know about those patterns clearly.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cs typeface="Times New Roman" panose="02020603050405020304" pitchFamily="18" charset="0"/>
              </a:rPr>
              <a:t>Before Develop any enterprise application </a:t>
            </a:r>
            <a:r>
              <a:rPr lang="en-US" sz="2000" dirty="0">
                <a:cs typeface="Times New Roman" panose="02020603050405020304" pitchFamily="18" charset="0"/>
              </a:rPr>
              <a:t>need to know about those pattern.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When you want to know, how </a:t>
            </a:r>
            <a:r>
              <a:rPr lang="en-US" sz="2000" b="1" dirty="0">
                <a:cs typeface="Times New Roman" panose="02020603050405020304" pitchFamily="18" charset="0"/>
              </a:rPr>
              <a:t>existing enterprise application overcome their critical salutation and how to solved those.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46011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A810-3A71-5EE1-627D-0051E22D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cs typeface="Times New Roman" panose="02020603050405020304" pitchFamily="18" charset="0"/>
              </a:rPr>
              <a:t>High-Level structural designs for organizing a software system.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cs typeface="Times New Roman" panose="02020603050405020304" pitchFamily="18" charset="0"/>
              </a:rPr>
              <a:t>Provide solutions to common problems related to system-level concerns such as scalability, maintainability, and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cs typeface="Times New Roman" panose="02020603050405020304" pitchFamily="18" charset="0"/>
              </a:rPr>
              <a:t>Key Characteristics: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cs typeface="Times New Roman" panose="02020603050405020304" pitchFamily="18" charset="0"/>
              </a:rPr>
              <a:t>Scope</a:t>
            </a:r>
            <a:r>
              <a:rPr lang="en-GB" sz="2000" dirty="0">
                <a:cs typeface="Times New Roman" panose="02020603050405020304" pitchFamily="18" charset="0"/>
              </a:rPr>
              <a:t>: Applied at the system level, affecting the overall organization and structure.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cs typeface="Times New Roman" panose="02020603050405020304" pitchFamily="18" charset="0"/>
              </a:rPr>
              <a:t>Purpose</a:t>
            </a:r>
            <a:r>
              <a:rPr lang="en-GB" sz="2000" dirty="0">
                <a:cs typeface="Times New Roman" panose="02020603050405020304" pitchFamily="18" charset="0"/>
              </a:rPr>
              <a:t>: Define how components interact, how data flows, and how responsibilities are distributed.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cs typeface="Times New Roman" panose="02020603050405020304" pitchFamily="18" charset="0"/>
              </a:rPr>
              <a:t>Abstraction Level</a:t>
            </a:r>
            <a:r>
              <a:rPr lang="en-GB" sz="2000" dirty="0">
                <a:cs typeface="Times New Roman" panose="02020603050405020304" pitchFamily="18" charset="0"/>
              </a:rPr>
              <a:t>: High-level; focuses on the "big picture."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cs typeface="Times New Roman" panose="02020603050405020304" pitchFamily="18" charset="0"/>
              </a:rPr>
              <a:t>Implementation</a:t>
            </a:r>
            <a:r>
              <a:rPr lang="en-GB" sz="2000" dirty="0">
                <a:cs typeface="Times New Roman" panose="02020603050405020304" pitchFamily="18" charset="0"/>
              </a:rPr>
              <a:t>: Involves multiple subsystems, modules, or layers.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7BEC0-AEAC-3BE1-81D7-C77713589F2C}"/>
              </a:ext>
            </a:extLst>
          </p:cNvPr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Architectural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38441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73EFF-C421-3C1E-75EE-A5402F333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954D-0A42-776C-F027-C4A2FA977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cs typeface="Times New Roman" panose="02020603050405020304" pitchFamily="18" charset="0"/>
              </a:rPr>
              <a:t>Reusable solutions to common problems in software design at the code level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cs typeface="Times New Roman" panose="02020603050405020304" pitchFamily="18" charset="0"/>
              </a:rPr>
              <a:t>Focus on object-oriented design principles and are more concerned with how specific components interact.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2400" dirty="0">
                <a:cs typeface="Times New Roman" panose="02020603050405020304" pitchFamily="18" charset="0"/>
              </a:rPr>
              <a:t>Key Characteristics: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cs typeface="Times New Roman" panose="02020603050405020304" pitchFamily="18" charset="0"/>
              </a:rPr>
              <a:t>Scope</a:t>
            </a:r>
            <a:r>
              <a:rPr lang="en-GB" sz="2000" dirty="0">
                <a:cs typeface="Times New Roman" panose="02020603050405020304" pitchFamily="18" charset="0"/>
              </a:rPr>
              <a:t>: Applied at the component or class level, often within a single module or layer.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cs typeface="Times New Roman" panose="02020603050405020304" pitchFamily="18" charset="0"/>
              </a:rPr>
              <a:t>Purpose</a:t>
            </a:r>
            <a:r>
              <a:rPr lang="en-GB" sz="2000" dirty="0">
                <a:cs typeface="Times New Roman" panose="02020603050405020304" pitchFamily="18" charset="0"/>
              </a:rPr>
              <a:t>: Solve recurring design problems such as object creation, communication, or behaviour.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cs typeface="Times New Roman" panose="02020603050405020304" pitchFamily="18" charset="0"/>
              </a:rPr>
              <a:t>Abstraction Level</a:t>
            </a:r>
            <a:r>
              <a:rPr lang="en-GB" sz="2000" dirty="0">
                <a:cs typeface="Times New Roman" panose="02020603050405020304" pitchFamily="18" charset="0"/>
              </a:rPr>
              <a:t>: </a:t>
            </a:r>
            <a:r>
              <a:rPr lang="en-GB" sz="1600" dirty="0"/>
              <a:t>L</a:t>
            </a:r>
            <a:r>
              <a:rPr lang="en-GB" sz="2000" dirty="0">
                <a:cs typeface="Times New Roman" panose="02020603050405020304" pitchFamily="18" charset="0"/>
              </a:rPr>
              <a:t>ow-level; focuses on implementation details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cs typeface="Times New Roman" panose="02020603050405020304" pitchFamily="18" charset="0"/>
              </a:rPr>
              <a:t>Implementation</a:t>
            </a:r>
            <a:r>
              <a:rPr lang="en-GB" sz="2000" dirty="0">
                <a:cs typeface="Times New Roman" panose="02020603050405020304" pitchFamily="18" charset="0"/>
              </a:rPr>
              <a:t>: Often involves classes, interfaces, or objects.</a:t>
            </a:r>
            <a:endParaRPr lang="en-US" sz="2000" dirty="0"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4905D0-9184-8991-E288-61682AE354AB}"/>
              </a:ext>
            </a:extLst>
          </p:cNvPr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99602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67430" y="155547"/>
            <a:ext cx="108053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Introduction:- Discussion about essentials software architectures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9435" y="6372564"/>
            <a:ext cx="53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B8643-D5BB-4AEA-B617-A67CF6856886}"/>
              </a:ext>
            </a:extLst>
          </p:cNvPr>
          <p:cNvSpPr txBox="1"/>
          <p:nvPr/>
        </p:nvSpPr>
        <p:spPr>
          <a:xfrm>
            <a:off x="1788476" y="2359125"/>
            <a:ext cx="8207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 Architectural Pattern and MVC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Microkernel Architectural Pattern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CQRS Architectural Pattern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Sourcing Architectural Pattern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Architectural Pattern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0761BA-5622-4C02-B2DC-30A2BECE0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519" y="89538"/>
            <a:ext cx="1042976" cy="10429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3583974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ftware Architecture Patterns: What Are the Types and Which Is the ...">
            <a:extLst>
              <a:ext uri="{FF2B5EF4-FFF2-40B4-BE49-F238E27FC236}">
                <a16:creationId xmlns:a16="http://schemas.microsoft.com/office/drawing/2014/main" id="{7315A215-A41D-51EA-F51D-FF73713A3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309" y="149290"/>
            <a:ext cx="73485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38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2296</TotalTime>
  <Words>1924</Words>
  <Application>Microsoft Office PowerPoint</Application>
  <PresentationFormat>Widescreen</PresentationFormat>
  <Paragraphs>267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“Software Architecture Patterns” </vt:lpstr>
      <vt:lpstr>“Software Architecture Patterns”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“Microservices”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One Look</dc:title>
  <dc:creator>Sadhan</dc:creator>
  <cp:lastModifiedBy>Puneet Vashisht</cp:lastModifiedBy>
  <cp:revision>821</cp:revision>
  <dcterms:created xsi:type="dcterms:W3CDTF">2016-10-29T18:11:29Z</dcterms:created>
  <dcterms:modified xsi:type="dcterms:W3CDTF">2025-01-09T01:37:42Z</dcterms:modified>
</cp:coreProperties>
</file>