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405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12192000" cy="6858000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id="{034CCDCD-9082-4F03-8ACA-3257C2DEB541}" name="기본 구역">
          <p14:sldIdLst>
            <p14:sldId id="256"/>
            <p14:sldId id="257"/>
          </p14:sldIdLst>
        </p14:section>
        <p14:section id="{112733F5-3CE3-4A74-808C-FB18DD08D1ED}" name="자동-레시피 선택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id="{317C741F-91CF-4385-A4FC-BAC446DA1B6D}" name="자동-투입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id="{062AFDD0-B900-4BFE-A6B6-CE61D6944D13}" name="배합-자동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id="{9CCDFFFA-BE99-4FD9-97D9-C22F28F0B505}" name="발효-자동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id="{B72C42A4-F97A-44D2-BDD2-88EB6EBDE272}" name="자동-배출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id="{9517F5B9-CF94-41C9-A9D5-D8665B43DDD1}" name="자동-급이">
          <p14:sldIdLst>
            <p14:sldId id="315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clrMode="bw" scaleToFitPaper="1"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5AA7078E-4C9B-446B-88BC-F6036BB1E0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5BABFF-CFC4-484C-9E0F-7C0FAC11D9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0845"/>
    <p:restoredTop sz="98719"/>
  </p:normalViewPr>
  <p:slideViewPr>
    <p:cSldViewPr snapToGrid="0">
      <p:cViewPr>
        <p:scale>
          <a:sx n="110" d="100"/>
          <a:sy n="110" d="100"/>
        </p:scale>
        <p:origin x="1080" y="96"/>
      </p:cViewPr>
      <p:guideLst>
        <p:guide orient="horz" pos="2156"/>
        <p:guide orient="horz" pos="1897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07"/>
        <p:guide pos="2122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slide" Target="slides/slide55.xml"  /><Relationship Id="rId59" Type="http://schemas.openxmlformats.org/officeDocument/2006/relationships/slide" Target="slides/slide56.xml"  /><Relationship Id="rId6" Type="http://schemas.openxmlformats.org/officeDocument/2006/relationships/slide" Target="slides/slide3.xml"  /><Relationship Id="rId60" Type="http://schemas.openxmlformats.org/officeDocument/2006/relationships/slide" Target="slides/slide57.xml"  /><Relationship Id="rId61" Type="http://schemas.openxmlformats.org/officeDocument/2006/relationships/slide" Target="slides/slide58.xml"  /><Relationship Id="rId62" Type="http://schemas.openxmlformats.org/officeDocument/2006/relationships/slide" Target="slides/slide59.xml"  /><Relationship Id="rId63" Type="http://schemas.openxmlformats.org/officeDocument/2006/relationships/slide" Target="slides/slide60.xml"  /><Relationship Id="rId64" Type="http://schemas.openxmlformats.org/officeDocument/2006/relationships/slide" Target="slides/slide61.xml"  /><Relationship Id="rId65" Type="http://schemas.openxmlformats.org/officeDocument/2006/relationships/slide" Target="slides/slide62.xml"  /><Relationship Id="rId66" Type="http://schemas.openxmlformats.org/officeDocument/2006/relationships/presProps" Target="presProps.xml"  /><Relationship Id="rId67" Type="http://schemas.openxmlformats.org/officeDocument/2006/relationships/viewProps" Target="viewProps.xml"  /><Relationship Id="rId68" Type="http://schemas.openxmlformats.org/officeDocument/2006/relationships/theme" Target="theme/theme1.xml"  /><Relationship Id="rId69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0" cy="49331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2022-09-21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0" cy="49331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5375" y="1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5375" y="9371286"/>
            <a:ext cx="2918830" cy="493315"/>
          </a:xfrm>
          <a:prstGeom prst="rect">
            <a:avLst/>
          </a:prstGeom>
          <a:noFill/>
          <a:ln>
            <a:noFill/>
          </a:ln>
        </p:spPr>
        <p:txBody>
          <a:bodyPr wrap="square" lIns="90750" tIns="45375" rIns="90750" bIns="4537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ko-KR" sz="12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1200" b="0" i="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9.xml"  /><Relationship Id="rId2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slide" Target="../slides/slide51.xml"  /><Relationship Id="rId2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slide" Target="../slides/slide5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slide" Target="../slides/slide54.xml"  /><Relationship Id="rId2" Type="http://schemas.openxmlformats.org/officeDocument/2006/relationships/notesMaster" Target="../notesMasters/notesMaster1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5.xml"  /><Relationship Id="rId2" Type="http://schemas.openxmlformats.org/officeDocument/2006/relationships/notesMaster" Target="../notesMasters/notesMaster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6.xml"  /><Relationship Id="rId2" Type="http://schemas.openxmlformats.org/officeDocument/2006/relationships/notesMaster" Target="../notesMasters/notesMaster1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7.xml"  /><Relationship Id="rId2" Type="http://schemas.openxmlformats.org/officeDocument/2006/relationships/notesMaster" Target="../notesMasters/notesMaster1.xml"  /></Relationships>
</file>

<file path=ppt/notesSlides/_rels/notesSlide5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8.xml"  /><Relationship Id="rId2" Type="http://schemas.openxmlformats.org/officeDocument/2006/relationships/notesMaster" Target="../notesMasters/notesMaster1.xml"  /></Relationships>
</file>

<file path=ppt/notesSlides/_rels/notesSlide5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9.xml"  /><Relationship Id="rId2" Type="http://schemas.openxmlformats.org/officeDocument/2006/relationships/notesMaster" Target="../notesMasters/notesMaster1.xml"  /></Relationships>
</file>

<file path=ppt/notesSlides/_rels/notesSlide5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1.xml"  /><Relationship Id="rId2" Type="http://schemas.openxmlformats.org/officeDocument/2006/relationships/notesMaster" Target="../notesMasters/notesMaster1.xml"  /></Relationships>
</file>

<file path=ppt/notesSlides/_rels/notesSlide57.xml.rels><?xml version="1.0" encoding="UTF-8" standalone="yes" ?><Relationships xmlns="http://schemas.openxmlformats.org/package/2006/relationships"><Relationship Id="rId1" Type="http://schemas.openxmlformats.org/officeDocument/2006/relationships/slide" Target="../slides/slide6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3" name="Google Shape;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3" name="Google Shape;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wrap="square" lIns="90750" tIns="45375" rIns="90750" bIns="4537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61" name="Google Shape;61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9992" y="739775"/>
            <a:ext cx="6575778" cy="369887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화면 설명" userDrawn="1">
  <p:cSld name="화면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-주매뉴" userDrawn="1">
  <p:cSld name="설정-주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"/>
          <p:cNvGrpSpPr/>
          <p:nvPr userDrawn="1"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10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104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105" name=""/>
          <p:cNvSpPr txBox="1"/>
          <p:nvPr userDrawn="1"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6" name="Google Shape;67;p2"/>
          <p:cNvSpPr/>
          <p:nvPr userDrawn="1"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16273a"/>
          </a:solidFill>
          <a:ln w="9525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16273a"/>
          </a:solidFill>
          <a:ln w="25400" cap="flat" cmpd="sng">
            <a:solidFill>
              <a:srgbClr val="16273a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제목만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oogle Shape;41;p10"/>
          <p:cNvGraphicFramePr/>
          <p:nvPr/>
        </p:nvGraphicFramePr>
        <p:xfrm>
          <a:off x="246735" y="476671"/>
          <a:ext cx="11698553" cy="434850"/>
        </p:xfrm>
        <a:graphic>
          <a:graphicData uri="http://schemas.openxmlformats.org/drawingml/2006/table">
            <a:tbl>
              <a:tblPr firstRow="1" bandRow="1">
                <a:noFill/>
                <a:tableStyleId>{015BABFF-CFC4-484C-9E0F-7C0FAC11D9B6}</a:tableStyleId>
              </a:tblPr>
              <a:tblGrid>
                <a:gridCol w="709015"/>
                <a:gridCol w="2658769"/>
                <a:gridCol w="797631"/>
                <a:gridCol w="5228892"/>
                <a:gridCol w="797631"/>
                <a:gridCol w="1506615"/>
              </a:tblGrid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 ID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화면경로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구분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  <a:tr h="217425"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 면 명</a:t>
                      </a:r>
                      <a:endParaRPr lang="ko-KR" sz="800" b="1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화면설명</a:t>
                      </a:r>
                      <a:endParaRPr lang="ko-KR"/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b="0" u="none">
                        <a:solidFill>
                          <a:schemeClr val="dk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sz="800" b="1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요구사항</a:t>
                      </a:r>
                      <a:r>
                        <a:rPr lang="ko-KR" sz="800" u="none">
                          <a:latin typeface="Dotum"/>
                          <a:ea typeface="Dotum"/>
                          <a:cs typeface="Dotum"/>
                          <a:sym typeface="Dotum"/>
                        </a:rPr>
                        <a:t> ID</a:t>
                      </a: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 vert="horz" lIns="0" tIns="46800" rIns="0" bIns="46800" anchor="ctr" anchorCtr="0"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0" marR="0" marT="46800" marB="46800" anchor="ctr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ctrTitle" idx="0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788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93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689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344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 idx="0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562722" marR="0" lvl="0" indent="-531459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9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500197" algn="l" rtl="0">
              <a:spcBef>
                <a:spcPts val="68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34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68935" algn="l" rtl="0"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37672" algn="l" rtl="0"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 idx="0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92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L="562722" marR="0" lvl="0" indent="-281361" algn="l" rtl="0">
              <a:spcBef>
                <a:spcPts val="492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46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281361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221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281361" algn="l" rtl="0"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9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281361" algn="l" rtl="0">
              <a:spcBef>
                <a:spcPts val="34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 lang="ko-KR" altLang="en-US"/>
            </a:pPr>
            <a:r>
              <a:rPr lang="ko-KR"/>
              <a:t/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초기화면" userDrawn="1">
  <p:cSld name="초기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" userDrawn="1">
  <p:cSld name="수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매뉴" userDrawn="1">
  <p:cSld name="수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수동-알람" userDrawn="1">
  <p:cSld name="수동-알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ff0000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bg1">
              <a:lumMod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수동-긴급정지" userDrawn="1">
  <p:cSld name="1_수동-긴급정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7"/>
          <p:cNvSpPr/>
          <p:nvPr userDrawn="1"/>
        </p:nvSpPr>
        <p:spPr>
          <a:xfrm>
            <a:off x="220659" y="1705124"/>
            <a:ext cx="7840561" cy="35290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74" name=""/>
          <p:cNvGrpSpPr/>
          <p:nvPr userDrawn="1"/>
        </p:nvGrpSpPr>
        <p:grpSpPr>
          <a:xfrm rot="0">
            <a:off x="7717678" y="1492170"/>
            <a:ext cx="171428" cy="171429"/>
            <a:chOff x="6795657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57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10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0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11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Google Shape;67;p2"/>
          <p:cNvSpPr/>
          <p:nvPr userDrawn="1"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67;p2"/>
          <p:cNvSpPr/>
          <p:nvPr userDrawn="1"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직사각형 7"/>
          <p:cNvSpPr/>
          <p:nvPr userDrawn="1"/>
        </p:nvSpPr>
        <p:spPr>
          <a:xfrm>
            <a:off x="220659" y="5270196"/>
            <a:ext cx="7840561" cy="602113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cxnSp>
        <p:nvCxnSpPr>
          <p:cNvPr id="120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" userDrawn="1">
  <p:cSld name="자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7520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6" name=""/>
          <p:cNvGrpSpPr/>
          <p:nvPr userDrawn="1"/>
        </p:nvGrpSpPr>
        <p:grpSpPr>
          <a:xfrm rot="0">
            <a:off x="332171" y="1753126"/>
            <a:ext cx="396000" cy="395999"/>
            <a:chOff x="8537000" y="2212625"/>
            <a:chExt cx="2721251" cy="3141349"/>
          </a:xfrm>
        </p:grpSpPr>
        <p:sp>
          <p:nvSpPr>
            <p:cNvPr id="87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자동-매뉴" userDrawn="1">
  <p:cSld name="자동-매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1999" cy="171525"/>
            <a:chOff x="8537000" y="2212625"/>
            <a:chExt cx="2721251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817106" y="2509548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1" y="4456083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"/>
          <p:cNvCxnSpPr/>
          <p:nvPr userDrawn="1"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"/>
          <p:cNvCxnSpPr/>
          <p:nvPr userDrawn="1"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"/>
          <p:cNvCxnSpPr/>
          <p:nvPr userDrawn="1"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"/>
          <p:cNvGrpSpPr/>
          <p:nvPr userDrawn="1"/>
        </p:nvGrpSpPr>
        <p:grpSpPr>
          <a:xfrm rot="0">
            <a:off x="6881684" y="1478747"/>
            <a:ext cx="173188" cy="201248"/>
            <a:chOff x="2627797" y="2490086"/>
            <a:chExt cx="2343367" cy="2464558"/>
          </a:xfrm>
        </p:grpSpPr>
        <p:grpSp>
          <p:nvGrpSpPr>
            <p:cNvPr id="100" name=""/>
            <p:cNvGrpSpPr/>
            <p:nvPr/>
          </p:nvGrpSpPr>
          <p:grpSpPr>
            <a:xfrm rot="0">
              <a:off x="2627797" y="2490086"/>
              <a:ext cx="874567" cy="938912"/>
              <a:chOff x="2157520" y="1841087"/>
              <a:chExt cx="874568" cy="938912"/>
            </a:xfrm>
          </p:grpSpPr>
          <p:sp>
            <p:nvSpPr>
              <p:cNvPr id="101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2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"/>
            <p:cNvGrpSpPr/>
            <p:nvPr/>
          </p:nvGrpSpPr>
          <p:grpSpPr>
            <a:xfrm rot="10800000">
              <a:off x="4096597" y="4015732"/>
              <a:ext cx="874567" cy="938912"/>
              <a:chOff x="2157520" y="1841087"/>
              <a:chExt cx="874568" cy="938912"/>
            </a:xfrm>
          </p:grpSpPr>
          <p:sp>
            <p:nvSpPr>
              <p:cNvPr id="106" name=""/>
              <p:cNvSpPr/>
              <p:nvPr/>
            </p:nvSpPr>
            <p:spPr>
              <a:xfrm>
                <a:off x="2157520" y="1905432"/>
                <a:ext cx="874568" cy="874568"/>
              </a:xfrm>
              <a:prstGeom prst="arc">
                <a:avLst>
                  <a:gd name="adj1" fmla="val 15437534"/>
                  <a:gd name="adj2" fmla="val 11703394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107" name=""/>
              <p:cNvCxnSpPr/>
              <p:nvPr/>
            </p:nvCxnSpPr>
            <p:spPr>
              <a:xfrm rot="2700000">
                <a:off x="2446715" y="2062487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"/>
              <p:cNvCxnSpPr/>
              <p:nvPr/>
            </p:nvCxnSpPr>
            <p:spPr>
              <a:xfrm rot="2700000">
                <a:off x="2119077" y="2372158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"/>
              <p:cNvCxnSpPr/>
              <p:nvPr/>
            </p:nvCxnSpPr>
            <p:spPr>
              <a:xfrm rot="18900000">
                <a:off x="2424743" y="2382115"/>
                <a:ext cx="44279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"/>
            <p:cNvCxnSpPr/>
            <p:nvPr/>
          </p:nvCxnSpPr>
          <p:spPr>
            <a:xfrm>
              <a:off x="3231099" y="3400424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"/>
            <p:cNvSpPr/>
            <p:nvPr/>
          </p:nvSpPr>
          <p:spPr>
            <a:xfrm rot="5400000">
              <a:off x="2703991" y="4170084"/>
              <a:ext cx="636443" cy="636443"/>
            </a:xfrm>
            <a:prstGeom prst="arc">
              <a:avLst>
                <a:gd name="adj1" fmla="val 21483780"/>
                <a:gd name="adj2" fmla="val 5406604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2" name=""/>
            <p:cNvCxnSpPr/>
            <p:nvPr/>
          </p:nvCxnSpPr>
          <p:spPr>
            <a:xfrm rot="5400000">
              <a:off x="2693357" y="3598921"/>
              <a:ext cx="892796" cy="89279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"/>
            <p:cNvCxnSpPr/>
            <p:nvPr/>
          </p:nvCxnSpPr>
          <p:spPr>
            <a:xfrm rot="2700000">
              <a:off x="3525795" y="3752241"/>
              <a:ext cx="44279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"/>
            <p:cNvCxnSpPr/>
            <p:nvPr/>
          </p:nvCxnSpPr>
          <p:spPr>
            <a:xfrm rot="5400000">
              <a:off x="3026732" y="3931019"/>
              <a:ext cx="876213" cy="8762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"/>
            <p:cNvCxnSpPr/>
            <p:nvPr/>
          </p:nvCxnSpPr>
          <p:spPr>
            <a:xfrm rot="5400000" flipH="1" flipV="1">
              <a:off x="3753067" y="2994366"/>
              <a:ext cx="765354" cy="76535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"/>
            <p:cNvCxnSpPr/>
            <p:nvPr/>
          </p:nvCxnSpPr>
          <p:spPr>
            <a:xfrm>
              <a:off x="3898350" y="4036093"/>
              <a:ext cx="228608" cy="2286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"/>
            <p:cNvCxnSpPr/>
            <p:nvPr/>
          </p:nvCxnSpPr>
          <p:spPr>
            <a:xfrm>
              <a:off x="3461704" y="3200391"/>
              <a:ext cx="368790" cy="36879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"/>
            <p:cNvCxnSpPr/>
            <p:nvPr/>
          </p:nvCxnSpPr>
          <p:spPr>
            <a:xfrm>
              <a:off x="3994028" y="3701133"/>
              <a:ext cx="363535" cy="3635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"/>
            <p:cNvSpPr/>
            <p:nvPr/>
          </p:nvSpPr>
          <p:spPr>
            <a:xfrm rot="2700000">
              <a:off x="4508041" y="2775809"/>
              <a:ext cx="252000" cy="252000"/>
            </a:xfrm>
            <a:prstGeom prst="trapezoid">
              <a:avLst>
                <a:gd name="adj" fmla="val 25000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설정" userDrawn="1">
  <p:cSld name="설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/>
        </p:nvSpPr>
        <p:spPr>
          <a:xfrm>
            <a:off x="5463550" y="144683"/>
            <a:ext cx="632450" cy="2498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103354" tIns="51662" rIns="103354" bIns="51662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fld id="{00000000-1234-1234-1234-123412341234}" type="slidenum">
              <a:rPr lang="en-US" altLang="ko-KR" sz="9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 lang="ko-KR" altLang="en-US"/>
              </a:pPr>
              <a:t>‹#›</a:t>
            </a:fld>
            <a:endParaRPr lang="ko-KR" sz="98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9"/>
          <p:cNvCxnSpPr/>
          <p:nvPr/>
        </p:nvCxnSpPr>
        <p:spPr>
          <a:xfrm>
            <a:off x="268553" y="541699"/>
            <a:ext cx="115880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aphicFrame>
        <p:nvGraphicFramePr>
          <p:cNvPr id="37" name=""/>
          <p:cNvGraphicFramePr>
            <a:graphicFrameLocks noGrp="1"/>
          </p:cNvGraphicFramePr>
          <p:nvPr userDrawn="1"/>
        </p:nvGraphicFramePr>
        <p:xfrm>
          <a:off x="290513" y="473074"/>
          <a:ext cx="11610973" cy="42735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8812"/>
                <a:gridCol w="1849437"/>
                <a:gridCol w="639762"/>
                <a:gridCol w="5830889"/>
                <a:gridCol w="677861"/>
                <a:gridCol w="1954212"/>
              </a:tblGrid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</a:t>
                      </a:r>
                      <a:r>
                        <a:rPr lang="en-US" altLang="ko-KR" sz="800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화면경로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i="1">
                          <a:solidFill>
                            <a:schemeClr val="tx1"/>
                          </a:solidFill>
                          <a:latin typeface="Verdana"/>
                        </a:rPr>
                        <a:t>구분</a:t>
                      </a: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13677"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화면설명</a:t>
                      </a: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800" b="1" i="1">
                          <a:solidFill>
                            <a:schemeClr val="tx1"/>
                          </a:solidFill>
                          <a:latin typeface="Verdana"/>
                        </a:rPr>
                        <a:t>요구사항 </a:t>
                      </a:r>
                      <a:r>
                        <a:rPr lang="en-US" altLang="ko-KR" sz="800" b="1" i="1">
                          <a:solidFill>
                            <a:schemeClr val="tx1"/>
                          </a:solidFill>
                          <a:latin typeface="Verdana"/>
                          <a:cs typeface="맑은 고딕"/>
                        </a:rPr>
                        <a:t>ID</a:t>
                      </a:r>
                      <a:endParaRPr lang="en-US" altLang="ko-KR" sz="800" b="1" i="1">
                        <a:solidFill>
                          <a:schemeClr val="tx1"/>
                        </a:solidFill>
                        <a:latin typeface="Verdana"/>
                        <a:cs typeface="맑은 고딕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10799" tIns="10799" rIns="10799" bIns="10799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en-US" sz="800" b="1" i="1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Google Shape;36;p10"/>
          <p:cNvSpPr>
            <a:spLocks noChangeAspect="1"/>
          </p:cNvSpPr>
          <p:nvPr userDrawn="1"/>
        </p:nvSpPr>
        <p:spPr>
          <a:xfrm>
            <a:off x="151200" y="1465200"/>
            <a:ext cx="8017200" cy="4510800"/>
          </a:xfrm>
          <a:prstGeom prst="roundRect">
            <a:avLst>
              <a:gd name="adj" fmla="val 580"/>
            </a:avLst>
          </a:prstGeom>
          <a:solidFill>
            <a:srgbClr val="7f7f7f"/>
          </a:solidFill>
          <a:ln w="9525" cap="flat" cmpd="sng">
            <a:solidFill>
              <a:srgbClr val="333333"/>
            </a:solidFill>
            <a:prstDash val="solid"/>
            <a:round/>
          </a:ln>
        </p:spPr>
        <p:txBody>
          <a:bodyPr vert="horz" wrap="square" lIns="88615" tIns="35446" rIns="88615" bIns="35446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1231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LOGFARM v 1.0</a:t>
            </a:r>
            <a:endParaRPr lang="en-US" altLang="ko-KR" sz="1231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직사각형 7"/>
          <p:cNvSpPr/>
          <p:nvPr userDrawn="1"/>
        </p:nvSpPr>
        <p:spPr>
          <a:xfrm>
            <a:off x="220659" y="1705124"/>
            <a:ext cx="7840561" cy="4157661"/>
          </a:xfrm>
          <a:prstGeom prst="rect">
            <a:avLst/>
          </a:prstGeom>
          <a:solidFill>
            <a:schemeClr val="accent1">
              <a:lumMod val="30000"/>
            </a:schemeClr>
          </a:solidFill>
          <a:ln>
            <a:solidFill>
              <a:schemeClr val="accent1">
                <a:lumMod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112542" tIns="56271" rIns="112542" bIns="56271" anchor="ctr" anchorCtr="0">
            <a:noAutofit/>
          </a:bodyPr>
          <a:lstStyle/>
          <a:p>
            <a:pPr algn="ctr">
              <a:defRPr lang="ko-KR" altLang="en-US"/>
            </a:pPr>
            <a:endParaRPr lang="ko-KR" altLang="en-US" sz="1720"/>
          </a:p>
        </p:txBody>
      </p:sp>
      <p:grpSp>
        <p:nvGrpSpPr>
          <p:cNvPr id="57" name=""/>
          <p:cNvGrpSpPr/>
          <p:nvPr userDrawn="1"/>
        </p:nvGrpSpPr>
        <p:grpSpPr>
          <a:xfrm rot="0">
            <a:off x="4137795" y="1509327"/>
            <a:ext cx="162000" cy="162000"/>
            <a:chOff x="2264833" y="2624666"/>
            <a:chExt cx="1269999" cy="1534584"/>
          </a:xfrm>
          <a:noFill/>
        </p:grpSpPr>
        <p:sp>
          <p:nvSpPr>
            <p:cNvPr id="5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chemeClr val="bg1">
                  <a:lumMod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60" name=""/>
          <p:cNvGrpSpPr/>
          <p:nvPr userDrawn="1"/>
        </p:nvGrpSpPr>
        <p:grpSpPr>
          <a:xfrm rot="0">
            <a:off x="3319416" y="1499128"/>
            <a:ext cx="162000" cy="171525"/>
            <a:chOff x="8537000" y="2212625"/>
            <a:chExt cx="2721252" cy="3141349"/>
          </a:xfrm>
        </p:grpSpPr>
        <p:sp>
          <p:nvSpPr>
            <p:cNvPr id="61" name=""/>
            <p:cNvSpPr/>
            <p:nvPr/>
          </p:nvSpPr>
          <p:spPr>
            <a:xfrm>
              <a:off x="9024282" y="2918232"/>
              <a:ext cx="1727638" cy="1892452"/>
            </a:xfrm>
            <a:prstGeom prst="flowChartConnector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9798106" y="2212625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9798106" y="4795944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1091353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8701716" y="3609743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3500000">
              <a:off x="10657105" y="2858435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3500000">
              <a:off x="8935594" y="4508257"/>
              <a:ext cx="180000" cy="50943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8100000">
              <a:off x="8988384" y="271792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8100000">
              <a:off x="10600170" y="4456082"/>
              <a:ext cx="180000" cy="55803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0" name=""/>
          <p:cNvGrpSpPr/>
          <p:nvPr userDrawn="1"/>
        </p:nvGrpSpPr>
        <p:grpSpPr>
          <a:xfrm rot="0">
            <a:off x="4929192" y="1493911"/>
            <a:ext cx="162000" cy="162000"/>
            <a:chOff x="242887" y="1800224"/>
            <a:chExt cx="1952625" cy="1504950"/>
          </a:xfrm>
        </p:grpSpPr>
        <p:cxnSp>
          <p:nvCxnSpPr>
            <p:cNvPr id="7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"/>
          <p:cNvGrpSpPr/>
          <p:nvPr userDrawn="1"/>
        </p:nvGrpSpPr>
        <p:grpSpPr>
          <a:xfrm rot="0">
            <a:off x="7717679" y="1492170"/>
            <a:ext cx="171428" cy="171429"/>
            <a:chOff x="6795661" y="2109224"/>
            <a:chExt cx="1140495" cy="1140498"/>
          </a:xfrm>
        </p:grpSpPr>
        <p:grpSp>
          <p:nvGrpSpPr>
            <p:cNvPr id="75" name=""/>
            <p:cNvGrpSpPr/>
            <p:nvPr/>
          </p:nvGrpSpPr>
          <p:grpSpPr>
            <a:xfrm rot="0">
              <a:off x="6795661" y="2109224"/>
              <a:ext cx="1140495" cy="1140497"/>
              <a:chOff x="7070480" y="3971925"/>
              <a:chExt cx="285750" cy="285750"/>
            </a:xfrm>
          </p:grpSpPr>
          <p:sp>
            <p:nvSpPr>
              <p:cNvPr id="76" name=""/>
              <p:cNvSpPr/>
              <p:nvPr/>
            </p:nvSpPr>
            <p:spPr>
              <a:xfrm>
                <a:off x="7070480" y="3971925"/>
                <a:ext cx="285750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7158403" y="3971925"/>
                <a:ext cx="109904" cy="285750"/>
              </a:xfrm>
              <a:prstGeom prst="flowChartConnector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cxnSp>
          <p:nvCxnSpPr>
            <p:cNvPr id="78" name=""/>
            <p:cNvCxnSpPr/>
            <p:nvPr/>
          </p:nvCxnSpPr>
          <p:spPr>
            <a:xfrm>
              <a:off x="6824870" y="2518327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"/>
            <p:cNvCxnSpPr/>
            <p:nvPr/>
          </p:nvCxnSpPr>
          <p:spPr>
            <a:xfrm>
              <a:off x="6824870" y="2841349"/>
              <a:ext cx="109333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"/>
          <p:cNvGrpSpPr/>
          <p:nvPr userDrawn="1"/>
        </p:nvGrpSpPr>
        <p:grpSpPr>
          <a:xfrm rot="0">
            <a:off x="7359534" y="1568730"/>
            <a:ext cx="244781" cy="70485"/>
            <a:chOff x="7193089" y="1568730"/>
            <a:chExt cx="244781" cy="70485"/>
          </a:xfrm>
        </p:grpSpPr>
        <p:cxnSp>
          <p:nvCxnSpPr>
            <p:cNvPr id="81" name=""/>
            <p:cNvCxnSpPr/>
            <p:nvPr/>
          </p:nvCxnSpPr>
          <p:spPr>
            <a:xfrm>
              <a:off x="7243470" y="1639215"/>
              <a:ext cx="194400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"/>
            <p:cNvCxnSpPr/>
            <p:nvPr/>
          </p:nvCxnSpPr>
          <p:spPr>
            <a:xfrm rot="10800000">
              <a:off x="7193089" y="1568730"/>
              <a:ext cx="191349" cy="0"/>
            </a:xfrm>
            <a:prstGeom prst="straightConnector1">
              <a:avLst/>
            </a:prstGeom>
            <a:ln algn="ctr">
              <a:solidFill>
                <a:schemeClr val="bg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"/>
          <p:cNvGrpSpPr/>
          <p:nvPr userDrawn="1"/>
        </p:nvGrpSpPr>
        <p:grpSpPr>
          <a:xfrm rot="0">
            <a:off x="281400" y="1753126"/>
            <a:ext cx="396000" cy="396000"/>
            <a:chOff x="2264833" y="2624666"/>
            <a:chExt cx="1269999" cy="1534584"/>
          </a:xfrm>
          <a:noFill/>
        </p:grpSpPr>
        <p:sp>
          <p:nvSpPr>
            <p:cNvPr id="8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grpFill/>
            <a:ln w="28575">
              <a:solidFill>
                <a:srgbClr val="cccccc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6" name=""/>
          <p:cNvGrpSpPr/>
          <p:nvPr userDrawn="1"/>
        </p:nvGrpSpPr>
        <p:grpSpPr>
          <a:xfrm rot="0">
            <a:off x="7575025" y="1753126"/>
            <a:ext cx="395999" cy="396000"/>
            <a:chOff x="242888" y="1800224"/>
            <a:chExt cx="1952624" cy="1504950"/>
          </a:xfrm>
        </p:grpSpPr>
        <p:cxnSp>
          <p:nvCxnSpPr>
            <p:cNvPr id="9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16" Type="http://schemas.openxmlformats.org/officeDocument/2006/relationships/image" Target="../media/image2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3_디자인 사용자 지정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152400" y="96319"/>
            <a:ext cx="1416227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ko-KR" altLang="en-US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</a:t>
            </a:r>
            <a:r>
              <a:rPr lang="en-US" altLang="ko-KR" sz="2214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</a:t>
            </a:r>
            <a:endParaRPr lang="en-US" altLang="ko-KR" sz="2214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/>
        </p:nvSpPr>
        <p:spPr>
          <a:xfrm>
            <a:off x="10297399" y="96319"/>
            <a:ext cx="1647868" cy="445702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r>
              <a:rPr lang="en-US" altLang="ko-KR" sz="2214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LOGFARM</a:t>
            </a:r>
            <a:endParaRPr lang="ko-KR" sz="2214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8"/>
          <p:cNvCxnSpPr/>
          <p:nvPr/>
        </p:nvCxnSpPr>
        <p:spPr>
          <a:xfrm>
            <a:off x="0" y="6669360"/>
            <a:ext cx="12192001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</a:ln>
        </p:spPr>
      </p:cxnSp>
      <p:pic>
        <p:nvPicPr>
          <p:cNvPr id="14" name="Google Shape;99;p2"/>
          <p:cNvPicPr/>
          <p:nvPr userDrawn="1"/>
        </p:nvPicPr>
        <p:blipFill rotWithShape="1">
          <a:blip r:embed="rId16">
            <a:alphaModFix/>
          </a:blip>
          <a:srcRect/>
          <a:stretch>
            <a:fillRect/>
          </a:stretch>
        </p:blipFill>
        <p:spPr>
          <a:xfrm>
            <a:off x="144859" y="203768"/>
            <a:ext cx="235972" cy="25495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6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7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8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9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0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1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2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3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4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5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6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7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883139" y="2282093"/>
            <a:ext cx="10839938" cy="1111738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25000"/>
              <a:defRPr lang="ko-KR" altLang="en-US"/>
            </a:pP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TMR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배합기 </a:t>
            </a:r>
            <a:r>
              <a:rPr lang="en-US" altLang="ko-KR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-KR" altLang="en-US" sz="2462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 정의서</a:t>
            </a:r>
            <a:endParaRPr lang="ko-KR" sz="1720"/>
          </a:p>
        </p:txBody>
      </p:sp>
      <p:graphicFrame>
        <p:nvGraphicFramePr>
          <p:cNvPr id="56" name="Google Shape;56;p1"/>
          <p:cNvGraphicFramePr/>
          <p:nvPr/>
        </p:nvGraphicFramePr>
        <p:xfrm>
          <a:off x="6494585" y="4308231"/>
          <a:ext cx="5054936" cy="123437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1055077"/>
                <a:gridCol w="1664677"/>
                <a:gridCol w="1078523"/>
                <a:gridCol w="1256659"/>
              </a:tblGrid>
              <a:tr h="283828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버전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v.1.</a:t>
                      </a:r>
                      <a:r>
                        <a:rPr lang="ko-KR" altLang="en-US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lang="ko-KR" altLang="en-US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문서 구분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286466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김동규</a:t>
                      </a:r>
                      <a:endParaRPr lang="ko-KR" altLang="en-US"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 인 자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  <a:defRPr lang="ko-KR" altLang="en-US"/>
                      </a:pP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77612"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 작성일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</a:t>
                      </a: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2.07.20</a:t>
                      </a:r>
                      <a:endParaRPr lang="ko-KR" sz="1100" b="0" i="0" u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132923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sz="1100" b="0" i="0" u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</a:t>
                      </a:r>
                      <a:endParaRPr lang="ko-KR" sz="1700"/>
                    </a:p>
                  </a:txBody>
                  <a:tcPr marL="132923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vert="horz" lIns="88615" tIns="57508" rIns="110769" bIns="57508" anchor="ctr" anchorCtr="0"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Malgun Gothic"/>
                        <a:buNone/>
                        <a:defRPr lang="ko-KR" altLang="en-US"/>
                      </a:pPr>
                      <a:r>
                        <a:rPr lang="ko-KR" altLang="en-US" sz="1100"/>
                        <a:t>2022.09.08</a:t>
                      </a:r>
                      <a:endParaRPr lang="ko-KR" altLang="en-US" sz="1100"/>
                    </a:p>
                  </a:txBody>
                  <a:tcPr marL="88615" marR="110769" marT="57508" marB="57508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144;p4"/>
          <p:cNvGraphicFramePr/>
          <p:nvPr/>
        </p:nvGraphicFramePr>
        <p:xfrm>
          <a:off x="8281050" y="918000"/>
          <a:ext cx="3640055" cy="6173963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투입버튼 누름시 ,투입 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레시피가 선택되었는지 확인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선택된 레시피가 없다면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"선택된 레시피가 없습니다. 레시피 선택 후 투입을 진행하시요." 확인창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레시피 선택매뉴로 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선택된 레시피가 있다면, 투입화면으로 전환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선택된 레시피 파일 이름을 우측상단에 표시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투입사료량 확인, 사료투입순서 확인 후 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투입시작 버튼 누름시 "투입진행" 변경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투입중 일시정지 버튼 누름시 "투입정지"변경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"투입정지" 버튼눌러 투입정지 해제시 투입진행 변경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 "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투입진행"버튼눌러 투입진행으로 변경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사료투입이 완료된경우 종료버튼을 눌러 사료투입을 종료한다.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⑧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투입량의 1%이내 오차 이면 정상종료 녹색체크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⑨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중량 오차가 1% 초과 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투입중량 보다 많으면 적색 체크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⑩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투입중량 보다 적으면 녹색 체크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2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3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8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  진행 과정</a:t>
            </a:r>
            <a:endParaRPr lang="ko-KR" altLang="en-US" sz="900"/>
          </a:p>
        </p:txBody>
      </p:sp>
      <p:sp>
        <p:nvSpPr>
          <p:cNvPr id="99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cxnSp>
        <p:nvCxnSpPr>
          <p:cNvPr id="157" name="직선 화살표 연결선 483"/>
          <p:cNvCxnSpPr/>
          <p:nvPr/>
        </p:nvCxnSpPr>
        <p:spPr>
          <a:xfrm rot="16200000" flipH="1">
            <a:off x="1348249" y="2765073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485"/>
          <p:cNvCxnSpPr/>
          <p:nvPr/>
        </p:nvCxnSpPr>
        <p:spPr>
          <a:xfrm rot="16200000" flipH="1">
            <a:off x="1373223" y="2045170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수행의 시작/종료 487"/>
          <p:cNvSpPr/>
          <p:nvPr/>
        </p:nvSpPr>
        <p:spPr>
          <a:xfrm>
            <a:off x="1105912" y="1591445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0" name="순서도: 수행의 시작/종료 488"/>
          <p:cNvSpPr/>
          <p:nvPr/>
        </p:nvSpPr>
        <p:spPr>
          <a:xfrm>
            <a:off x="1105912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8" name="Google Shape;67;p2"/>
          <p:cNvSpPr/>
          <p:nvPr/>
        </p:nvSpPr>
        <p:spPr>
          <a:xfrm>
            <a:off x="1040061" y="359704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투입진행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직선 화살표 연결선 483"/>
          <p:cNvCxnSpPr/>
          <p:nvPr/>
        </p:nvCxnSpPr>
        <p:spPr>
          <a:xfrm>
            <a:off x="2237316" y="2405078"/>
            <a:ext cx="44536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67;p2"/>
          <p:cNvSpPr/>
          <p:nvPr/>
        </p:nvSpPr>
        <p:spPr>
          <a:xfrm>
            <a:off x="2718285" y="2294719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레시피선택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828800" y="2026746"/>
            <a:ext cx="391305" cy="3378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2949026" y="2005964"/>
            <a:ext cx="390439" cy="3352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"/>
          <p:cNvSpPr/>
          <p:nvPr/>
        </p:nvSpPr>
        <p:spPr>
          <a:xfrm>
            <a:off x="851263" y="2204550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레시피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76" name="직선 화살표 연결선 483"/>
          <p:cNvCxnSpPr/>
          <p:nvPr/>
        </p:nvCxnSpPr>
        <p:spPr>
          <a:xfrm rot="16200000" flipH="1">
            <a:off x="1338725" y="34290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79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80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81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82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83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84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85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86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87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88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89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90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91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92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94" name=""/>
          <p:cNvSpPr txBox="1"/>
          <p:nvPr/>
        </p:nvSpPr>
        <p:spPr>
          <a:xfrm>
            <a:off x="1597971" y="3294694"/>
            <a:ext cx="297395" cy="268930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98" name=""/>
          <p:cNvSpPr/>
          <p:nvPr/>
        </p:nvSpPr>
        <p:spPr>
          <a:xfrm>
            <a:off x="851263" y="4192677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투입완료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99" name="직선 화살표 연결선 483"/>
          <p:cNvCxnSpPr/>
          <p:nvPr/>
        </p:nvCxnSpPr>
        <p:spPr>
          <a:xfrm rot="16200000" flipH="1">
            <a:off x="1338725" y="40005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Google Shape;67;p2"/>
          <p:cNvSpPr/>
          <p:nvPr/>
        </p:nvSpPr>
        <p:spPr>
          <a:xfrm>
            <a:off x="1040061" y="4998088"/>
            <a:ext cx="922278" cy="597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1%이내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투입완료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직선 화살표 연결선 483"/>
          <p:cNvCxnSpPr>
            <a:stCxn id="198" idx="2"/>
            <a:endCxn id="200" idx="0"/>
          </p:cNvCxnSpPr>
          <p:nvPr/>
        </p:nvCxnSpPr>
        <p:spPr>
          <a:xfrm rot="16200000" flipH="1">
            <a:off x="1298294" y="4795182"/>
            <a:ext cx="40581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"/>
          <p:cNvCxnSpPr>
            <a:stCxn id="198" idx="3"/>
            <a:endCxn id="259" idx="0"/>
          </p:cNvCxnSpPr>
          <p:nvPr/>
        </p:nvCxnSpPr>
        <p:spPr>
          <a:xfrm>
            <a:off x="2151135" y="4392477"/>
            <a:ext cx="921690" cy="605611"/>
          </a:xfrm>
          <a:prstGeom prst="bentConnector2">
            <a:avLst/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483"/>
          <p:cNvCxnSpPr>
            <a:stCxn id="200" idx="2"/>
            <a:endCxn id="160" idx="0"/>
          </p:cNvCxnSpPr>
          <p:nvPr/>
        </p:nvCxnSpPr>
        <p:spPr>
          <a:xfrm rot="5400000">
            <a:off x="1260840" y="5835447"/>
            <a:ext cx="48071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"/>
          <p:cNvCxnSpPr>
            <a:stCxn id="259" idx="2"/>
            <a:endCxn id="160" idx="0"/>
          </p:cNvCxnSpPr>
          <p:nvPr/>
        </p:nvCxnSpPr>
        <p:spPr>
          <a:xfrm rot="5400000">
            <a:off x="2046653" y="5049634"/>
            <a:ext cx="480718" cy="1571625"/>
          </a:xfrm>
          <a:prstGeom prst="bentConnector3">
            <a:avLst>
              <a:gd name="adj1" fmla="val 50000"/>
            </a:avLst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"/>
          <p:cNvSpPr txBox="1"/>
          <p:nvPr/>
        </p:nvSpPr>
        <p:spPr>
          <a:xfrm>
            <a:off x="2147686" y="4007945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209" name=""/>
          <p:cNvSpPr txBox="1"/>
          <p:nvPr/>
        </p:nvSpPr>
        <p:spPr>
          <a:xfrm>
            <a:off x="1546676" y="3859008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210" name=""/>
          <p:cNvSpPr/>
          <p:nvPr/>
        </p:nvSpPr>
        <p:spPr>
          <a:xfrm>
            <a:off x="3782306" y="1333500"/>
            <a:ext cx="3022021" cy="490104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7" name=""/>
          <p:cNvSpPr/>
          <p:nvPr/>
        </p:nvSpPr>
        <p:spPr>
          <a:xfrm>
            <a:off x="4115680" y="2085974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25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256" name=""/>
          <p:cNvSpPr txBox="1"/>
          <p:nvPr/>
        </p:nvSpPr>
        <p:spPr>
          <a:xfrm>
            <a:off x="1594574" y="2684804"/>
            <a:ext cx="216000" cy="269220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259" name="Google Shape;67;p2"/>
          <p:cNvSpPr/>
          <p:nvPr/>
        </p:nvSpPr>
        <p:spPr>
          <a:xfrm>
            <a:off x="2611686" y="4998088"/>
            <a:ext cx="922278" cy="597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1%초과,미만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"/>
          <p:cNvGrpSpPr/>
          <p:nvPr/>
        </p:nvGrpSpPr>
        <p:grpSpPr>
          <a:xfrm rot="0">
            <a:off x="4212624" y="3525604"/>
            <a:ext cx="395999" cy="395999"/>
            <a:chOff x="242888" y="1647825"/>
            <a:chExt cx="1952624" cy="1657349"/>
          </a:xfrm>
        </p:grpSpPr>
        <p:cxnSp>
          <p:nvCxnSpPr>
            <p:cNvPr id="261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65" name=""/>
          <p:cNvSpPr txBox="1"/>
          <p:nvPr/>
        </p:nvSpPr>
        <p:spPr>
          <a:xfrm>
            <a:off x="4807736" y="3551699"/>
            <a:ext cx="362902" cy="42862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266" name=""/>
          <p:cNvSpPr/>
          <p:nvPr/>
        </p:nvSpPr>
        <p:spPr>
          <a:xfrm>
            <a:off x="4099907" y="3470737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68" name=""/>
          <p:cNvGrpSpPr/>
          <p:nvPr/>
        </p:nvGrpSpPr>
        <p:grpSpPr>
          <a:xfrm rot="0">
            <a:off x="4176000" y="2140843"/>
            <a:ext cx="395999" cy="395999"/>
            <a:chOff x="242888" y="1647825"/>
            <a:chExt cx="1952624" cy="1657349"/>
          </a:xfrm>
        </p:grpSpPr>
        <p:cxnSp>
          <p:nvCxnSpPr>
            <p:cNvPr id="269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73" name=""/>
          <p:cNvSpPr txBox="1"/>
          <p:nvPr/>
        </p:nvSpPr>
        <p:spPr>
          <a:xfrm>
            <a:off x="4771112" y="2276476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274" name=""/>
          <p:cNvGrpSpPr/>
          <p:nvPr/>
        </p:nvGrpSpPr>
        <p:grpSpPr>
          <a:xfrm rot="0">
            <a:off x="4270523" y="5049429"/>
            <a:ext cx="395999" cy="395999"/>
            <a:chOff x="242888" y="1647825"/>
            <a:chExt cx="1952624" cy="1657349"/>
          </a:xfrm>
        </p:grpSpPr>
        <p:cxnSp>
          <p:nvCxnSpPr>
            <p:cNvPr id="275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79" name=""/>
          <p:cNvSpPr txBox="1"/>
          <p:nvPr/>
        </p:nvSpPr>
        <p:spPr>
          <a:xfrm>
            <a:off x="4865635" y="5075525"/>
            <a:ext cx="362902" cy="428625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280" name=""/>
          <p:cNvSpPr/>
          <p:nvPr/>
        </p:nvSpPr>
        <p:spPr>
          <a:xfrm>
            <a:off x="4157806" y="499456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95" name=""/>
          <p:cNvGrpSpPr/>
          <p:nvPr/>
        </p:nvGrpSpPr>
        <p:grpSpPr>
          <a:xfrm rot="0">
            <a:off x="4316241" y="5135885"/>
            <a:ext cx="511517" cy="314406"/>
            <a:chOff x="605511" y="2780887"/>
            <a:chExt cx="584586" cy="278701"/>
          </a:xfrm>
        </p:grpSpPr>
        <p:sp>
          <p:nvSpPr>
            <p:cNvPr id="296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7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04" name=""/>
          <p:cNvGrpSpPr/>
          <p:nvPr/>
        </p:nvGrpSpPr>
        <p:grpSpPr>
          <a:xfrm rot="0">
            <a:off x="5577034" y="5046401"/>
            <a:ext cx="395999" cy="395999"/>
            <a:chOff x="242888" y="1647825"/>
            <a:chExt cx="1952624" cy="1657349"/>
          </a:xfrm>
        </p:grpSpPr>
        <p:cxnSp>
          <p:nvCxnSpPr>
            <p:cNvPr id="305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9" name=""/>
          <p:cNvSpPr txBox="1"/>
          <p:nvPr/>
        </p:nvSpPr>
        <p:spPr>
          <a:xfrm>
            <a:off x="6114996" y="50470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</p:txBody>
      </p:sp>
      <p:sp>
        <p:nvSpPr>
          <p:cNvPr id="310" name=""/>
          <p:cNvSpPr/>
          <p:nvPr/>
        </p:nvSpPr>
        <p:spPr>
          <a:xfrm>
            <a:off x="5468550" y="4992254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11" name=""/>
          <p:cNvGrpSpPr/>
          <p:nvPr/>
        </p:nvGrpSpPr>
        <p:grpSpPr>
          <a:xfrm rot="0">
            <a:off x="5563448" y="5100595"/>
            <a:ext cx="511517" cy="314408"/>
            <a:chOff x="605512" y="2780887"/>
            <a:chExt cx="584586" cy="278702"/>
          </a:xfrm>
        </p:grpSpPr>
        <p:sp>
          <p:nvSpPr>
            <p:cNvPr id="31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314" name=""/>
          <p:cNvGrpSpPr/>
          <p:nvPr/>
        </p:nvGrpSpPr>
        <p:grpSpPr>
          <a:xfrm rot="0">
            <a:off x="5577035" y="5665526"/>
            <a:ext cx="395999" cy="395999"/>
            <a:chOff x="242888" y="1647825"/>
            <a:chExt cx="1952624" cy="1657349"/>
          </a:xfrm>
        </p:grpSpPr>
        <p:cxnSp>
          <p:nvCxnSpPr>
            <p:cNvPr id="315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19" name=""/>
          <p:cNvSpPr txBox="1"/>
          <p:nvPr/>
        </p:nvSpPr>
        <p:spPr>
          <a:xfrm>
            <a:off x="6114997" y="5666221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320" name=""/>
          <p:cNvSpPr/>
          <p:nvPr/>
        </p:nvSpPr>
        <p:spPr>
          <a:xfrm>
            <a:off x="5468551" y="5611379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21" name=""/>
          <p:cNvGrpSpPr/>
          <p:nvPr/>
        </p:nvGrpSpPr>
        <p:grpSpPr>
          <a:xfrm rot="0">
            <a:off x="5563449" y="5719720"/>
            <a:ext cx="511517" cy="314408"/>
            <a:chOff x="605512" y="2780887"/>
            <a:chExt cx="584586" cy="278702"/>
          </a:xfrm>
        </p:grpSpPr>
        <p:sp>
          <p:nvSpPr>
            <p:cNvPr id="32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24" name=""/>
          <p:cNvSpPr txBox="1"/>
          <p:nvPr/>
        </p:nvSpPr>
        <p:spPr>
          <a:xfrm>
            <a:off x="2354774" y="3687558"/>
            <a:ext cx="224658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325" name="Google Shape;67;p2"/>
          <p:cNvSpPr/>
          <p:nvPr/>
        </p:nvSpPr>
        <p:spPr>
          <a:xfrm>
            <a:off x="2718285" y="398843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투입정지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직선 화살표 연결선 483"/>
          <p:cNvCxnSpPr/>
          <p:nvPr/>
        </p:nvCxnSpPr>
        <p:spPr>
          <a:xfrm>
            <a:off x="1943966" y="3818659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483"/>
          <p:cNvCxnSpPr/>
          <p:nvPr/>
        </p:nvCxnSpPr>
        <p:spPr>
          <a:xfrm rot="10800000">
            <a:off x="1900671" y="3965863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"/>
          <p:cNvSpPr/>
          <p:nvPr/>
        </p:nvSpPr>
        <p:spPr>
          <a:xfrm>
            <a:off x="4115680" y="4155496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34" name=""/>
          <p:cNvSpPr txBox="1"/>
          <p:nvPr/>
        </p:nvSpPr>
        <p:spPr>
          <a:xfrm>
            <a:off x="4730415" y="4211144"/>
            <a:ext cx="362902" cy="42753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</p:txBody>
      </p:sp>
      <p:grpSp>
        <p:nvGrpSpPr>
          <p:cNvPr id="335" name=""/>
          <p:cNvGrpSpPr/>
          <p:nvPr/>
        </p:nvGrpSpPr>
        <p:grpSpPr>
          <a:xfrm rot="0">
            <a:off x="4212624" y="4209672"/>
            <a:ext cx="395999" cy="395999"/>
            <a:chOff x="242888" y="1647825"/>
            <a:chExt cx="1952624" cy="1657349"/>
          </a:xfrm>
        </p:grpSpPr>
        <p:cxnSp>
          <p:nvCxnSpPr>
            <p:cNvPr id="336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40" name="Google Shape;67;p2"/>
          <p:cNvSpPr/>
          <p:nvPr/>
        </p:nvSpPr>
        <p:spPr>
          <a:xfrm>
            <a:off x="1017836" y="2978788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투입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724983" y="4459084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342" name=""/>
          <p:cNvSpPr txBox="1"/>
          <p:nvPr/>
        </p:nvSpPr>
        <p:spPr>
          <a:xfrm>
            <a:off x="1964772" y="49639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343" name=""/>
          <p:cNvSpPr txBox="1"/>
          <p:nvPr/>
        </p:nvSpPr>
        <p:spPr>
          <a:xfrm>
            <a:off x="2737959" y="4706734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235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투입버튼 누름시 투입화면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중량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선택된 레시피의 사료 및 총투입량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공간 버튼사이즈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사료버튼 기본크기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버튼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제외 사료 개수로 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예) 비육전기 1의 사료 개수 5개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5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x16=80mm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,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160-80=80mm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공간을 사료량에 비례하여 기본사이즈에 추가한다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1000kg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:80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= 사료량 : 추가사이즈" 공식 적용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알팔파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 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16+40=56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 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=500:x)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볏집 300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16+24=40mm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=300:x)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석회석 100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16+8=24mm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=100:x)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비타임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연맥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사료개수가 10개 이상이면 기본크기를 10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16개 이상이면 8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로 변경한다.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56903" y="2966509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56903" y="2187748"/>
            <a:ext cx="395999" cy="395999"/>
            <a:chOff x="242888" y="1647825"/>
            <a:chExt cx="1952624" cy="1657349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56903" y="4524030"/>
            <a:ext cx="396000" cy="396000"/>
            <a:chOff x="3189775" y="3428999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01" name=""/>
          <p:cNvGrpSpPr/>
          <p:nvPr/>
        </p:nvGrpSpPr>
        <p:grpSpPr>
          <a:xfrm rot="0">
            <a:off x="356903" y="3745269"/>
            <a:ext cx="396000" cy="396000"/>
            <a:chOff x="4852986" y="1790699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34" name=""/>
          <p:cNvSpPr txBox="1"/>
          <p:nvPr/>
        </p:nvSpPr>
        <p:spPr>
          <a:xfrm>
            <a:off x="4632960" y="1756583"/>
            <a:ext cx="392430" cy="33701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2283141" y="1410219"/>
            <a:ext cx="389574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2783897" y="3080014"/>
            <a:ext cx="4219568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수동 사료 투입</a:t>
            </a:r>
            <a:endParaRPr lang="ko-KR" altLang="en-US" sz="4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4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0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</p:grpSpPr>
        <p:cxnSp>
          <p:nvCxnSpPr>
            <p:cNvPr id="1111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3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1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115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6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17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9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7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"/>
          <p:cNvSpPr txBox="1"/>
          <p:nvPr/>
        </p:nvSpPr>
        <p:spPr>
          <a:xfrm>
            <a:off x="864991" y="2285065"/>
            <a:ext cx="362902" cy="20904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e6e6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e6e6e6"/>
              </a:solidFill>
              <a:latin typeface="새굴림"/>
              <a:ea typeface="새굴림"/>
            </a:endParaRPr>
          </a:p>
        </p:txBody>
      </p:sp>
      <p:sp>
        <p:nvSpPr>
          <p:cNvPr id="1135" name=""/>
          <p:cNvSpPr txBox="1"/>
          <p:nvPr/>
        </p:nvSpPr>
        <p:spPr>
          <a:xfrm>
            <a:off x="864991" y="305779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864991" y="3840559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864991" y="4613796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41" name=""/>
          <p:cNvSpPr/>
          <p:nvPr/>
        </p:nvSpPr>
        <p:spPr>
          <a:xfrm>
            <a:off x="333375" y="2641022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2" name=""/>
          <p:cNvSpPr/>
          <p:nvPr/>
        </p:nvSpPr>
        <p:spPr>
          <a:xfrm>
            <a:off x="333375" y="3429000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3" name=""/>
          <p:cNvSpPr/>
          <p:nvPr/>
        </p:nvSpPr>
        <p:spPr>
          <a:xfrm>
            <a:off x="333375" y="4200525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4" name=""/>
          <p:cNvSpPr/>
          <p:nvPr/>
        </p:nvSpPr>
        <p:spPr>
          <a:xfrm>
            <a:off x="333375" y="4970317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5" name=""/>
          <p:cNvSpPr txBox="1"/>
          <p:nvPr/>
        </p:nvSpPr>
        <p:spPr>
          <a:xfrm>
            <a:off x="250195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수동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  <p:sp>
        <p:nvSpPr>
          <p:cNvPr id="1146" name=""/>
          <p:cNvSpPr txBox="1"/>
          <p:nvPr/>
        </p:nvSpPr>
        <p:spPr>
          <a:xfrm>
            <a:off x="839013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235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투입버튼 누름시 투입화면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중량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선택된 레시피의 사료 및 총투입량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공간 버튼사이즈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사료버튼 기본크기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버튼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제외 사료 개수로 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예) 비육전기 1의 사료 개수 5개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5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x16=80mm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,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160-80=80mm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공간을 사료량에 비례하여 기본사이즈에 추가한다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1000kg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:80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= 사료량 : 추가사이즈" 공식 적용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알팔파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 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16+40=56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 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=500:x)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볏집 300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16+24=40mm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=300:x)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석회석 100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16+8=24mm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=100:x)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비타임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연맥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사료개수가 10개 이상이면 기본크기를 10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16개 이상이면 8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로 변경한다.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56903" y="2966509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56903" y="2187748"/>
            <a:ext cx="395999" cy="395999"/>
            <a:chOff x="242888" y="1647825"/>
            <a:chExt cx="1952624" cy="1657349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56903" y="4524030"/>
            <a:ext cx="396000" cy="396000"/>
            <a:chOff x="3189775" y="3428999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01" name=""/>
          <p:cNvGrpSpPr/>
          <p:nvPr/>
        </p:nvGrpSpPr>
        <p:grpSpPr>
          <a:xfrm rot="0">
            <a:off x="356903" y="3745269"/>
            <a:ext cx="396000" cy="396000"/>
            <a:chOff x="4852986" y="1790699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34" name=""/>
          <p:cNvSpPr txBox="1"/>
          <p:nvPr/>
        </p:nvSpPr>
        <p:spPr>
          <a:xfrm>
            <a:off x="4632960" y="1756583"/>
            <a:ext cx="392430" cy="33701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2283141" y="1410219"/>
            <a:ext cx="389574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1908000" y="3081600"/>
            <a:ext cx="59688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36000" tIns="20241" rIns="21599" bIns="20241" anchor="ctr" anchorCtr="0">
            <a:noAutofit/>
          </a:bodyPr>
          <a:lstStyle/>
          <a:p>
            <a:pPr>
              <a:defRPr lang="ko-KR" altLang="en-US"/>
            </a:pPr>
            <a:r>
              <a:rPr lang="ko-KR" altLang="en-US" sz="1500" b="1">
                <a:solidFill>
                  <a:schemeClr val="bg1">
                    <a:lumMod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2022.08.30. 09:30:28 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사료1,2,3,4 투입 비용 5만원_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4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0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</p:grpSpPr>
        <p:cxnSp>
          <p:nvCxnSpPr>
            <p:cNvPr id="1111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3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1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115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6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17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9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7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"/>
          <p:cNvSpPr txBox="1"/>
          <p:nvPr/>
        </p:nvSpPr>
        <p:spPr>
          <a:xfrm>
            <a:off x="864991" y="2285065"/>
            <a:ext cx="362902" cy="20904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e6e6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e6e6e6"/>
              </a:solidFill>
              <a:latin typeface="새굴림"/>
              <a:ea typeface="새굴림"/>
            </a:endParaRPr>
          </a:p>
        </p:txBody>
      </p:sp>
      <p:sp>
        <p:nvSpPr>
          <p:cNvPr id="1135" name=""/>
          <p:cNvSpPr txBox="1"/>
          <p:nvPr/>
        </p:nvSpPr>
        <p:spPr>
          <a:xfrm>
            <a:off x="864991" y="305779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864991" y="3840559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864991" y="4613796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41" name=""/>
          <p:cNvSpPr/>
          <p:nvPr/>
        </p:nvSpPr>
        <p:spPr>
          <a:xfrm>
            <a:off x="333375" y="2641022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2" name=""/>
          <p:cNvSpPr/>
          <p:nvPr/>
        </p:nvSpPr>
        <p:spPr>
          <a:xfrm>
            <a:off x="333375" y="3429000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3" name=""/>
          <p:cNvSpPr/>
          <p:nvPr/>
        </p:nvSpPr>
        <p:spPr>
          <a:xfrm>
            <a:off x="333375" y="4200525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4" name=""/>
          <p:cNvSpPr/>
          <p:nvPr/>
        </p:nvSpPr>
        <p:spPr>
          <a:xfrm>
            <a:off x="333375" y="4970317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5" name=""/>
          <p:cNvSpPr txBox="1"/>
          <p:nvPr/>
        </p:nvSpPr>
        <p:spPr>
          <a:xfrm>
            <a:off x="250195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수동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  <p:sp>
        <p:nvSpPr>
          <p:cNvPr id="1146" name=""/>
          <p:cNvSpPr txBox="1"/>
          <p:nvPr/>
        </p:nvSpPr>
        <p:spPr>
          <a:xfrm>
            <a:off x="839013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  <p:sp>
        <p:nvSpPr>
          <p:cNvPr id="1148" name=""/>
          <p:cNvSpPr txBox="1"/>
          <p:nvPr/>
        </p:nvSpPr>
        <p:spPr>
          <a:xfrm>
            <a:off x="1427831" y="305779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235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투입버튼 누름시 투입화면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중량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선택된 레시피의 사료 및 총투입량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공간 버튼사이즈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사료버튼 기본크기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버튼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제외 사료 개수로 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예) 비육전기 1의 사료 개수 5개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5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x16=80mm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,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160-80=80mm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공간을 사료량에 비례하여 기본사이즈에 추가한다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1000kg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:80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= 사료량 : 추가사이즈" 공식 적용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알팔파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 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16+40=56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 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=500:x)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볏집 300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16+24=40mm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=300:x)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석회석 100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16+8=24mm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=100:x)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비타임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연맥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사료개수가 10개 이상이면 기본크기를 10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16개 이상이면 8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로 변경한다.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815834" y="2966509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815834" y="2187748"/>
            <a:ext cx="395999" cy="395999"/>
            <a:chOff x="242888" y="1647825"/>
            <a:chExt cx="1952624" cy="1657349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815834" y="4524030"/>
            <a:ext cx="396000" cy="396000"/>
            <a:chOff x="3189775" y="3428999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01" name=""/>
          <p:cNvGrpSpPr/>
          <p:nvPr/>
        </p:nvGrpSpPr>
        <p:grpSpPr>
          <a:xfrm rot="0">
            <a:off x="815834" y="3745269"/>
            <a:ext cx="396000" cy="396000"/>
            <a:chOff x="4852986" y="1790699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34" name=""/>
          <p:cNvSpPr txBox="1"/>
          <p:nvPr/>
        </p:nvSpPr>
        <p:spPr>
          <a:xfrm>
            <a:off x="4632960" y="1756583"/>
            <a:ext cx="392430" cy="33701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2283141" y="1410219"/>
            <a:ext cx="389574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0" name=""/>
          <p:cNvSpPr txBox="1"/>
          <p:nvPr/>
        </p:nvSpPr>
        <p:spPr>
          <a:xfrm>
            <a:off x="7207567" y="3920489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0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</p:grpSpPr>
        <p:cxnSp>
          <p:nvCxnSpPr>
            <p:cNvPr id="1111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3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1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115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6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17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9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7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"/>
          <p:cNvSpPr txBox="1"/>
          <p:nvPr/>
        </p:nvSpPr>
        <p:spPr>
          <a:xfrm>
            <a:off x="311727" y="2285065"/>
            <a:ext cx="362902" cy="20904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e6e6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e6e6e6"/>
              </a:solidFill>
              <a:latin typeface="새굴림"/>
              <a:ea typeface="새굴림"/>
            </a:endParaRPr>
          </a:p>
        </p:txBody>
      </p:sp>
      <p:sp>
        <p:nvSpPr>
          <p:cNvPr id="1135" name=""/>
          <p:cNvSpPr txBox="1"/>
          <p:nvPr/>
        </p:nvSpPr>
        <p:spPr>
          <a:xfrm>
            <a:off x="311727" y="305779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311727" y="3840559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311727" y="4613796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250195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수동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839013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  <p:sp>
        <p:nvSpPr>
          <p:cNvPr id="1142" name=""/>
          <p:cNvSpPr/>
          <p:nvPr/>
        </p:nvSpPr>
        <p:spPr>
          <a:xfrm>
            <a:off x="852921" y="2641022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3" name=""/>
          <p:cNvSpPr/>
          <p:nvPr/>
        </p:nvSpPr>
        <p:spPr>
          <a:xfrm>
            <a:off x="852921" y="3429000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4" name=""/>
          <p:cNvSpPr/>
          <p:nvPr/>
        </p:nvSpPr>
        <p:spPr>
          <a:xfrm>
            <a:off x="852921" y="4200525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5" name=""/>
          <p:cNvSpPr/>
          <p:nvPr/>
        </p:nvSpPr>
        <p:spPr>
          <a:xfrm>
            <a:off x="852921" y="4970317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6" name="Google Shape;67;p2"/>
          <p:cNvSpPr/>
          <p:nvPr/>
        </p:nvSpPr>
        <p:spPr>
          <a:xfrm>
            <a:off x="2783897" y="3080014"/>
            <a:ext cx="4219568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레시피 확인</a:t>
            </a:r>
            <a:endParaRPr lang="ko-KR" altLang="en-US" sz="4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235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투입버튼 누름시 투입화면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중량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선택된 레시피의 사료 및 총투입량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공간 버튼사이즈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사료버튼 기본크기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버튼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제외 사료 개수로 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예) 비육전기 1의 사료 개수 5개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5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x16=80mm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,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160-80=80mm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공간을 사료량에 비례하여 기본사이즈에 추가한다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1000kg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:80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= 사료량 : 추가사이즈" 공식 적용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알팔파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 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16+40=56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 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=500:x)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볏집 300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16+24=40mm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=300:x)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석회석 100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16+8=24mm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=100:x)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비타임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연맥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사료개수가 10개 이상이면 기본크기를 10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16개 이상이면 8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로 변경한다.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815834" y="2966509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815834" y="2187748"/>
            <a:ext cx="395999" cy="395999"/>
            <a:chOff x="242888" y="1647825"/>
            <a:chExt cx="1952624" cy="1657349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815834" y="4524030"/>
            <a:ext cx="396000" cy="396000"/>
            <a:chOff x="3189775" y="3428999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01" name=""/>
          <p:cNvGrpSpPr/>
          <p:nvPr/>
        </p:nvGrpSpPr>
        <p:grpSpPr>
          <a:xfrm rot="0">
            <a:off x="815834" y="3745269"/>
            <a:ext cx="396000" cy="396000"/>
            <a:chOff x="4852986" y="1790699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36" name=""/>
          <p:cNvSpPr txBox="1"/>
          <p:nvPr/>
        </p:nvSpPr>
        <p:spPr>
          <a:xfrm>
            <a:off x="2283141" y="1410219"/>
            <a:ext cx="389574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0" name=""/>
          <p:cNvSpPr txBox="1"/>
          <p:nvPr/>
        </p:nvSpPr>
        <p:spPr>
          <a:xfrm>
            <a:off x="7207567" y="3920489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0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</p:grpSpPr>
        <p:cxnSp>
          <p:nvCxnSpPr>
            <p:cNvPr id="1111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3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1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115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6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17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9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7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"/>
          <p:cNvSpPr txBox="1"/>
          <p:nvPr/>
        </p:nvSpPr>
        <p:spPr>
          <a:xfrm>
            <a:off x="311727" y="2285065"/>
            <a:ext cx="362902" cy="20904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e6e6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e6e6e6"/>
              </a:solidFill>
              <a:latin typeface="새굴림"/>
              <a:ea typeface="새굴림"/>
            </a:endParaRPr>
          </a:p>
        </p:txBody>
      </p:sp>
      <p:sp>
        <p:nvSpPr>
          <p:cNvPr id="1135" name=""/>
          <p:cNvSpPr txBox="1"/>
          <p:nvPr/>
        </p:nvSpPr>
        <p:spPr>
          <a:xfrm>
            <a:off x="311727" y="305779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311727" y="3840559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311727" y="4613796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250195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수동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839013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  <p:sp>
        <p:nvSpPr>
          <p:cNvPr id="1142" name=""/>
          <p:cNvSpPr/>
          <p:nvPr/>
        </p:nvSpPr>
        <p:spPr>
          <a:xfrm>
            <a:off x="852921" y="2641022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3" name=""/>
          <p:cNvSpPr/>
          <p:nvPr/>
        </p:nvSpPr>
        <p:spPr>
          <a:xfrm>
            <a:off x="852921" y="3429000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4" name=""/>
          <p:cNvSpPr/>
          <p:nvPr/>
        </p:nvSpPr>
        <p:spPr>
          <a:xfrm>
            <a:off x="852921" y="4200525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5" name=""/>
          <p:cNvSpPr/>
          <p:nvPr/>
        </p:nvSpPr>
        <p:spPr>
          <a:xfrm>
            <a:off x="852921" y="4970317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7" name="Google Shape;67;p2"/>
          <p:cNvSpPr/>
          <p:nvPr/>
        </p:nvSpPr>
        <p:spPr>
          <a:xfrm>
            <a:off x="1825431" y="3612025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1200Kg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148" name="Google Shape;67;p2"/>
          <p:cNvSpPr/>
          <p:nvPr/>
        </p:nvSpPr>
        <p:spPr>
          <a:xfrm>
            <a:off x="4270180" y="2883799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149" name="Google Shape;67;p2"/>
          <p:cNvSpPr/>
          <p:nvPr/>
        </p:nvSpPr>
        <p:spPr>
          <a:xfrm>
            <a:off x="5492555" y="2883799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21.12.01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900Kg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151" name="Google Shape;67;p2"/>
          <p:cNvSpPr/>
          <p:nvPr/>
        </p:nvSpPr>
        <p:spPr>
          <a:xfrm>
            <a:off x="3047806" y="2883799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22.01.02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1500Kg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156" name="Google Shape;67;p2"/>
          <p:cNvSpPr/>
          <p:nvPr/>
        </p:nvSpPr>
        <p:spPr>
          <a:xfrm>
            <a:off x="3047806" y="3612025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22.06.06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157" name="Google Shape;67;p2"/>
          <p:cNvSpPr/>
          <p:nvPr/>
        </p:nvSpPr>
        <p:spPr>
          <a:xfrm>
            <a:off x="4270180" y="3612025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+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158" name="Google Shape;67;p2"/>
          <p:cNvSpPr/>
          <p:nvPr/>
        </p:nvSpPr>
        <p:spPr>
          <a:xfrm>
            <a:off x="1818215" y="2883799"/>
            <a:ext cx="973861" cy="55475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</a:t>
            </a: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</a:t>
            </a: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.</a:t>
            </a: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</a:t>
            </a: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0</a:t>
            </a: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159" name=""/>
          <p:cNvSpPr/>
          <p:nvPr/>
        </p:nvSpPr>
        <p:spPr>
          <a:xfrm>
            <a:off x="1380539" y="1710903"/>
            <a:ext cx="6668670" cy="10764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1160" name="표 14"/>
          <p:cNvGraphicFramePr>
            <a:graphicFrameLocks noGrp="1"/>
          </p:cNvGraphicFramePr>
          <p:nvPr/>
        </p:nvGraphicFramePr>
        <p:xfrm>
          <a:off x="1767433" y="1891192"/>
          <a:ext cx="4798146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4055"/>
                <a:gridCol w="936728"/>
                <a:gridCol w="1022056"/>
                <a:gridCol w="1099148"/>
                <a:gridCol w="1016159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알팔파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볏집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석회석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비타민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연맥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65667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1" name=""/>
          <p:cNvGraphicFramePr/>
          <p:nvPr/>
        </p:nvGraphicFramePr>
        <p:xfrm>
          <a:off x="6841660" y="1891192"/>
          <a:ext cx="1109141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141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투입량[</a:t>
                      </a:r>
                      <a:r>
                        <a:rPr lang="en-US" altLang="ko-KR" sz="1100">
                          <a:solidFill>
                            <a:schemeClr val="bg1"/>
                          </a:solidFill>
                        </a:rPr>
                        <a:t>Kg]</a:t>
                      </a:r>
                      <a:endParaRPr lang="en-US" altLang="ko-KR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8714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235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투입버튼 누름시 투입화면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중량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선택된 레시피의 사료 및 총투입량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공간 버튼사이즈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사료버튼 기본크기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버튼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제외 사료 개수로 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예) 비육전기 1의 사료 개수 5개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5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x16=80mm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,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160-80=80mm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공간을 사료량에 비례하여 기본사이즈에 추가한다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1000kg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:80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= 사료량 : 추가사이즈" 공식 적용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알팔파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 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16+40=56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 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=500:x)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볏집 300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16+24=40mm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=300:x)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석회석 100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16+8=24mm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=100:x)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비타임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연맥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사료개수가 10개 이상이면 기본크기를 10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16개 이상이면 8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로 변경한다.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815834" y="2966509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815834" y="2187748"/>
            <a:ext cx="395999" cy="395999"/>
            <a:chOff x="242888" y="1647825"/>
            <a:chExt cx="1952624" cy="1657349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815834" y="4524030"/>
            <a:ext cx="396000" cy="396000"/>
            <a:chOff x="3189775" y="3428999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01" name=""/>
          <p:cNvGrpSpPr/>
          <p:nvPr/>
        </p:nvGrpSpPr>
        <p:grpSpPr>
          <a:xfrm rot="0">
            <a:off x="815834" y="3745269"/>
            <a:ext cx="396000" cy="396000"/>
            <a:chOff x="4852986" y="1790699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34" name=""/>
          <p:cNvSpPr txBox="1"/>
          <p:nvPr/>
        </p:nvSpPr>
        <p:spPr>
          <a:xfrm>
            <a:off x="4632960" y="1756583"/>
            <a:ext cx="392430" cy="33701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2283141" y="1410219"/>
            <a:ext cx="389574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4572000" y="2777491"/>
            <a:ext cx="389573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cxnSp>
        <p:nvCxnSpPr>
          <p:cNvPr id="1098" name=""/>
          <p:cNvCxnSpPr/>
          <p:nvPr/>
        </p:nvCxnSpPr>
        <p:spPr>
          <a:xfrm>
            <a:off x="1433511" y="4081462"/>
            <a:ext cx="5760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"/>
          <p:cNvSpPr txBox="1"/>
          <p:nvPr/>
        </p:nvSpPr>
        <p:spPr>
          <a:xfrm>
            <a:off x="7207567" y="3920489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0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</p:grpSpPr>
        <p:cxnSp>
          <p:nvCxnSpPr>
            <p:cNvPr id="1111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3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1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115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6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17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9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7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9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30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1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34" name=""/>
          <p:cNvSpPr txBox="1"/>
          <p:nvPr/>
        </p:nvSpPr>
        <p:spPr>
          <a:xfrm>
            <a:off x="311727" y="2285065"/>
            <a:ext cx="362902" cy="20904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e6e6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e6e6e6"/>
              </a:solidFill>
              <a:latin typeface="새굴림"/>
              <a:ea typeface="새굴림"/>
            </a:endParaRPr>
          </a:p>
        </p:txBody>
      </p:sp>
      <p:sp>
        <p:nvSpPr>
          <p:cNvPr id="1135" name=""/>
          <p:cNvSpPr txBox="1"/>
          <p:nvPr/>
        </p:nvSpPr>
        <p:spPr>
          <a:xfrm>
            <a:off x="311727" y="3057798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311727" y="3840559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311727" y="4613796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250195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수동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839013" y="1765519"/>
            <a:ext cx="468000" cy="20904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tx1"/>
                </a:solidFill>
                <a:latin typeface="새굴림"/>
                <a:ea typeface="새굴림"/>
              </a:rPr>
              <a:t>자동</a:t>
            </a:r>
            <a:endParaRPr lang="ko-KR" altLang="en-US" b="1">
              <a:solidFill>
                <a:schemeClr val="tx1"/>
              </a:solidFill>
              <a:latin typeface="새굴림"/>
              <a:ea typeface="새굴림"/>
            </a:endParaRPr>
          </a:p>
        </p:txBody>
      </p:sp>
      <p:sp>
        <p:nvSpPr>
          <p:cNvPr id="1142" name=""/>
          <p:cNvSpPr/>
          <p:nvPr/>
        </p:nvSpPr>
        <p:spPr>
          <a:xfrm>
            <a:off x="852921" y="2641022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3" name=""/>
          <p:cNvSpPr/>
          <p:nvPr/>
        </p:nvSpPr>
        <p:spPr>
          <a:xfrm>
            <a:off x="852921" y="3429000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4" name=""/>
          <p:cNvSpPr/>
          <p:nvPr/>
        </p:nvSpPr>
        <p:spPr>
          <a:xfrm>
            <a:off x="852921" y="4200525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5" name=""/>
          <p:cNvSpPr/>
          <p:nvPr/>
        </p:nvSpPr>
        <p:spPr>
          <a:xfrm>
            <a:off x="852921" y="4970317"/>
            <a:ext cx="432954" cy="86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235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투입버튼 누름시 투입화면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중량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선택된 레시피의 사료 및 총투입량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공간 버튼사이즈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사료버튼 기본크기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버튼 16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 제외 사료 개수로 사이즈 계산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예) 비육전기 1의 사료 개수 5개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5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x16=80mm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,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160-80=80mm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공간을 사료량에 비례하여 기본사이즈에 추가한다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1000kg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:80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= 사료량 : 추가사이즈" 공식 적용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알팔파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 ,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16+40=56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  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=500:x)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볏집 300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16+24=40mm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=300:x)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석회석 100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16+8=24mm (1000: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=100:x)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비타임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연맥 50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kg, 16+4=20mm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(1000:80=50: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x)</a:t>
                      </a: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사료개수가 10개 이상이면 기본크기를 10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16개 이상이면 8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mm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로 변경한다.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262312"/>
            <a:ext cx="362902" cy="20478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e6e6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e6e6e6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724505" y="3091988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4" name=""/>
          <p:cNvSpPr txBox="1"/>
          <p:nvPr/>
        </p:nvSpPr>
        <p:spPr>
          <a:xfrm>
            <a:off x="4632960" y="1756583"/>
            <a:ext cx="392430" cy="33701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2283141" y="1410219"/>
            <a:ext cx="389574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4572000" y="2777491"/>
            <a:ext cx="389573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cxnSp>
        <p:nvCxnSpPr>
          <p:cNvPr id="1098" name=""/>
          <p:cNvCxnSpPr/>
          <p:nvPr/>
        </p:nvCxnSpPr>
        <p:spPr>
          <a:xfrm>
            <a:off x="1433511" y="4081462"/>
            <a:ext cx="5760000" cy="0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0" name=""/>
          <p:cNvSpPr txBox="1"/>
          <p:nvPr/>
        </p:nvSpPr>
        <p:spPr>
          <a:xfrm>
            <a:off x="7207567" y="3920489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0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</p:grpSpPr>
        <p:cxnSp>
          <p:nvCxnSpPr>
            <p:cNvPr id="1111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3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1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115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6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117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9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7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9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30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1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495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투입시작-투입진행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일시정지-투입 일시정지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강제종료-투입 강제종료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스크류정-스크류정회전 버튼(토글)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정회전/정지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스크류역-스크류역회전 버튼(토글)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역회전/정지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호퍼열림-버튼을 누르는 동안 호퍼를 아래로 내림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호퍼닫힘-버튼을 누르는 동안 호퍼를 위로 올림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1800830" y="4196714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4" name=""/>
          <p:cNvSpPr txBox="1"/>
          <p:nvPr/>
        </p:nvSpPr>
        <p:spPr>
          <a:xfrm>
            <a:off x="3937635" y="4196714"/>
            <a:ext cx="392430" cy="33701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2921316" y="4196714"/>
            <a:ext cx="389574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4820254" y="4196714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00" name=""/>
          <p:cNvSpPr txBox="1"/>
          <p:nvPr/>
        </p:nvSpPr>
        <p:spPr>
          <a:xfrm>
            <a:off x="5706427" y="4196714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6754177" y="4196714"/>
            <a:ext cx="38576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7601902" y="4196714"/>
            <a:ext cx="38576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grpSp>
        <p:nvGrpSpPr>
          <p:cNvPr id="1111" name=""/>
          <p:cNvGrpSpPr/>
          <p:nvPr/>
        </p:nvGrpSpPr>
        <p:grpSpPr>
          <a:xfrm rot="0">
            <a:off x="365129" y="3188592"/>
            <a:ext cx="395999" cy="395999"/>
            <a:chOff x="242888" y="1647825"/>
            <a:chExt cx="1952624" cy="1657349"/>
          </a:xfrm>
        </p:grpSpPr>
        <p:cxnSp>
          <p:nvCxnSpPr>
            <p:cNvPr id="1112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6" name=""/>
          <p:cNvSpPr txBox="1"/>
          <p:nvPr/>
        </p:nvSpPr>
        <p:spPr>
          <a:xfrm>
            <a:off x="960241" y="3262312"/>
            <a:ext cx="362902" cy="20478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e6e6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e6e6e6"/>
              </a:solidFill>
              <a:latin typeface="새굴림"/>
              <a:ea typeface="새굴림"/>
            </a:endParaRPr>
          </a:p>
        </p:txBody>
      </p:sp>
      <p:grpSp>
        <p:nvGrpSpPr>
          <p:cNvPr id="1120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21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2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235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투입시작전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사료이름을 누르면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투입해야할 사료량이 표시된다.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투입량을 누르면 총투입량을 확인 할 수 있다.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사료투입 순서 고정,변경 아이콘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"투입설정/투입순서/변경"이면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사료투입순서를 사용자가 임의로 변경가능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사료이름 태두리가 백색임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"투입설정/투입순서/고정"이면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사료투입순서를 변경불가, 사료이름 태두리가 회색임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투입할 사료량을 확인한다.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bg1"/>
                </a:solidFill>
              </a:rPr>
              <a:t>/500</a:t>
            </a: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2591404" y="2834638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4" name=""/>
          <p:cNvSpPr txBox="1"/>
          <p:nvPr/>
        </p:nvSpPr>
        <p:spPr>
          <a:xfrm>
            <a:off x="7442835" y="2777489"/>
            <a:ext cx="382905" cy="33701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6350316" y="2101213"/>
            <a:ext cx="389574" cy="335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>
                <a:lumMod val="60000"/>
              </a:schemeClr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>
                <a:lumMod val="60000"/>
              </a:schemeClr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noFill/>
          <a:ln w="25400" cap="flat" cmpd="sng">
            <a:solidFill>
              <a:schemeClr val="bg1">
                <a:lumMod val="60000"/>
              </a:schemeClr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>
                <a:lumMod val="60000"/>
              </a:schemeClr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>
                <a:lumMod val="60000"/>
              </a:schemeClr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rgbClr val="ffff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1" name=""/>
          <p:cNvGrpSpPr/>
          <p:nvPr/>
        </p:nvGrpSpPr>
        <p:grpSpPr>
          <a:xfrm rot="0">
            <a:off x="365129" y="3188592"/>
            <a:ext cx="395999" cy="395999"/>
            <a:chOff x="242888" y="1647825"/>
            <a:chExt cx="1952624" cy="1657349"/>
          </a:xfrm>
        </p:grpSpPr>
        <p:cxnSp>
          <p:nvCxnSpPr>
            <p:cNvPr id="1112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6" name=""/>
          <p:cNvSpPr txBox="1"/>
          <p:nvPr/>
        </p:nvSpPr>
        <p:spPr>
          <a:xfrm>
            <a:off x="960241" y="3262312"/>
            <a:ext cx="362902" cy="20478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e6e6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e6e6e6"/>
              </a:solidFill>
              <a:latin typeface="새굴림"/>
              <a:ea typeface="새굴림"/>
            </a:endParaRPr>
          </a:p>
        </p:txBody>
      </p:sp>
      <p:grpSp>
        <p:nvGrpSpPr>
          <p:cNvPr id="1123" name=""/>
          <p:cNvGrpSpPr/>
          <p:nvPr/>
        </p:nvGrpSpPr>
        <p:grpSpPr>
          <a:xfrm rot="0">
            <a:off x="1485466" y="2841047"/>
            <a:ext cx="122760" cy="162000"/>
            <a:chOff x="5466958" y="2181225"/>
            <a:chExt cx="972000" cy="1247776"/>
          </a:xfrm>
        </p:grpSpPr>
        <p:sp>
          <p:nvSpPr>
            <p:cNvPr id="1124" name=""/>
            <p:cNvSpPr/>
            <p:nvPr/>
          </p:nvSpPr>
          <p:spPr>
            <a:xfrm>
              <a:off x="5466958" y="2181225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>
                  <a:lumMod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5" name=""/>
            <p:cNvSpPr/>
            <p:nvPr/>
          </p:nvSpPr>
          <p:spPr>
            <a:xfrm>
              <a:off x="5466958" y="2797364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>
                  <a:lumMod val="7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29" name=""/>
          <p:cNvSpPr txBox="1"/>
          <p:nvPr/>
        </p:nvSpPr>
        <p:spPr>
          <a:xfrm>
            <a:off x="1581756" y="2717742"/>
            <a:ext cx="389571" cy="3378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352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투입시작전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투입할 순서를 변경하려면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사료이름을 투입하려는 순서대로 누른다.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누르는 순간 촤측에서 사료이름및 버튼 크기가 변경됨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예) 최초  알팔파,볏집,석회석,비타민,연맥에서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 알팔파다음 석회석을 누르면 석회석과 볏집 자리가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 변경됨.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 이후 볏짚,비타민,연맥 순서로 사료이름을 누르면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  알팔파,석회석,볏짚,비타민,연맥 순서로 사료투입이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  변경됨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사료투입순서 변경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bg1"/>
                </a:solidFill>
              </a:rPr>
              <a:t>/500</a:t>
            </a: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3724879" y="2777489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4352059" y="3080014"/>
            <a:ext cx="144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noFill/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1" name=""/>
          <p:cNvGrpSpPr/>
          <p:nvPr/>
        </p:nvGrpSpPr>
        <p:grpSpPr>
          <a:xfrm rot="0">
            <a:off x="365129" y="3188592"/>
            <a:ext cx="395999" cy="395999"/>
            <a:chOff x="242888" y="1647825"/>
            <a:chExt cx="1952624" cy="1657349"/>
          </a:xfrm>
        </p:grpSpPr>
        <p:cxnSp>
          <p:nvCxnSpPr>
            <p:cNvPr id="1112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e6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e6e6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6" name=""/>
          <p:cNvSpPr txBox="1"/>
          <p:nvPr/>
        </p:nvSpPr>
        <p:spPr>
          <a:xfrm>
            <a:off x="960241" y="3262312"/>
            <a:ext cx="362902" cy="20478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e6e6e6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e6e6e6"/>
              </a:solidFill>
              <a:latin typeface="새굴림"/>
              <a:ea typeface="새굴림"/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3481116" y="3080014"/>
            <a:ext cx="864000" cy="900000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"/>
          <p:cNvSpPr txBox="1"/>
          <p:nvPr/>
        </p:nvSpPr>
        <p:spPr>
          <a:xfrm>
            <a:off x="4778692" y="2777489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grpSp>
        <p:nvGrpSpPr>
          <p:cNvPr id="1119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20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1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Group 146"/>
          <p:cNvGraphicFramePr>
            <a:graphicFrameLocks noGrp="1"/>
          </p:cNvGraphicFramePr>
          <p:nvPr/>
        </p:nvGraphicFramePr>
        <p:xfrm>
          <a:off x="1371600" y="2633663"/>
          <a:ext cx="8915401" cy="2300288"/>
        </p:xfrm>
        <a:graphic>
          <a:graphicData uri="http://schemas.openxmlformats.org/drawingml/2006/table">
            <a:tbl>
              <a:tblPr firstRow="1" bandRow="1"/>
              <a:tblGrid>
                <a:gridCol w="1085850"/>
                <a:gridCol w="1109663"/>
                <a:gridCol w="1109663"/>
                <a:gridCol w="4085793"/>
                <a:gridCol w="1524432"/>
              </a:tblGrid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문서버전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작성일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담당자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주요 내용</a:t>
                      </a:r>
                      <a:endParaRPr lang="ko-KR" altLang="en-US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1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lang="en-US" altLang="ko-KR" sz="900" b="1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V1.0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.0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.</a:t>
                      </a: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최초 작성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v1.1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2022.09.08</a:t>
                      </a: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김동규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900" b="0" i="0" u="none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내부회의 수정사항 적용</a:t>
                      </a: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en-US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endParaRPr lang="ko-KR" altLang="ko-KR" sz="900" b="0" i="0" u="none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495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투입시작버튼 누름,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투입진행으로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사료투입순서 변경불가, 좌-&gt;우 순서로 사료투입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바탕화면 프로세스바 색상적용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현재사료의 투입량이 프로세스 진행바처럼 표시됨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0~100%진행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얘) 알팔파 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에 대해 0~100%로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투입량이 레시피 설정량의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1%이내면 녹색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-1%초과면 노란색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+1% 초과면 적색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투입설정화면에서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투입시작버튼에 스크류정회전, 호퍼열림 연동시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같이 동작됨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투입시작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스크류정회전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호퍼열림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알팔파투입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bg1"/>
                </a:solidFill>
              </a:rPr>
              <a:t>/500</a:t>
            </a: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1800830" y="4196714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4" name=""/>
          <p:cNvSpPr txBox="1"/>
          <p:nvPr/>
        </p:nvSpPr>
        <p:spPr>
          <a:xfrm>
            <a:off x="3937635" y="4196714"/>
            <a:ext cx="392430" cy="33701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solidFill>
            <a:srgbClr val="0000ff"/>
          </a:solidFill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1448404" y="1901188"/>
            <a:ext cx="389573" cy="335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00" name=""/>
          <p:cNvSpPr txBox="1"/>
          <p:nvPr/>
        </p:nvSpPr>
        <p:spPr>
          <a:xfrm>
            <a:off x="4820602" y="4196714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01" name=""/>
          <p:cNvSpPr/>
          <p:nvPr/>
        </p:nvSpPr>
        <p:spPr>
          <a:xfrm>
            <a:off x="1385888" y="1733550"/>
            <a:ext cx="47626" cy="1038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6754177" y="4196714"/>
            <a:ext cx="38576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692465" y="3093719"/>
            <a:ext cx="389575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1978342" y="2758439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grpSp>
        <p:nvGrpSpPr>
          <p:cNvPr id="1115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16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7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352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알팔파 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중 480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-1%초과로 노란색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1800830" y="4196714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1448404" y="1901188"/>
            <a:ext cx="389573" cy="335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01" name=""/>
          <p:cNvSpPr/>
          <p:nvPr/>
        </p:nvSpPr>
        <p:spPr>
          <a:xfrm>
            <a:off x="1385888" y="1733550"/>
            <a:ext cx="6105526" cy="1038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1864039" y="2417443"/>
            <a:ext cx="389576" cy="3352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3367087" y="1466850"/>
            <a:ext cx="24241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tx1"/>
                </a:solidFill>
              </a:rPr>
              <a:t>480</a:t>
            </a:r>
            <a:endParaRPr lang="ko-KR" altLang="en-US" sz="9000" b="1" spc="700">
              <a:solidFill>
                <a:schemeClr val="tx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tx1"/>
                </a:solidFill>
              </a:rPr>
              <a:t>/500</a:t>
            </a:r>
            <a:r>
              <a:rPr lang="en-US" altLang="ko-KR" sz="3000" b="1" spc="700">
                <a:solidFill>
                  <a:schemeClr val="tx1"/>
                </a:solidFill>
              </a:rPr>
              <a:t>K</a:t>
            </a:r>
            <a:r>
              <a:rPr lang="en-US" altLang="ko-KR" sz="3000" b="1" spc="700">
                <a:solidFill>
                  <a:schemeClr val="bg1"/>
                </a:solidFill>
              </a:rPr>
              <a:t>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grpSp>
        <p:nvGrpSpPr>
          <p:cNvPr id="1116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17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8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352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알팔파 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중 510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+1%초과로 적색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1800830" y="4196714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1448404" y="1901188"/>
            <a:ext cx="389573" cy="335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01" name=""/>
          <p:cNvSpPr/>
          <p:nvPr/>
        </p:nvSpPr>
        <p:spPr>
          <a:xfrm>
            <a:off x="1385888" y="1733550"/>
            <a:ext cx="6638926" cy="10382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3367087" y="1466850"/>
            <a:ext cx="24241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tx1"/>
                </a:solidFill>
              </a:rPr>
              <a:t>510</a:t>
            </a:r>
            <a:endParaRPr lang="ko-KR" altLang="en-US" sz="9000" b="1" spc="700">
              <a:solidFill>
                <a:schemeClr val="tx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tx1"/>
                </a:solidFill>
              </a:rPr>
              <a:t>/500</a:t>
            </a:r>
            <a:r>
              <a:rPr lang="en-US" altLang="ko-KR" sz="3000" b="1" spc="700">
                <a:solidFill>
                  <a:schemeClr val="tx1"/>
                </a:solidFill>
              </a:rPr>
              <a:t>Kg</a:t>
            </a:r>
            <a:endParaRPr lang="en-US" altLang="ko-KR" sz="3000" b="1" spc="700">
              <a:solidFill>
                <a:schemeClr val="tx1"/>
              </a:solidFill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1864039" y="2417443"/>
            <a:ext cx="389576" cy="335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grpSp>
        <p:nvGrpSpPr>
          <p:cNvPr id="1114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15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6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920949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알팔파 500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중 510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kg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1%이내 녹색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다음사료투입을 위해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"투입설정/사료투입량자동확인/수동확인" 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다음투입할 사료이름 클릭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"투입설정/사료투입량자동확인/자동확인" 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로드셀 배경화면 녹색상태에서 자동확인 카운트를 다운카운트한 후 다음사료로 자동이동됨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&lt;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자동인식인경우&gt;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알팔파 501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Kg]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볏집투입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&lt;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수동인식인경우&gt;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알팔파 501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Kg]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볏집투입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1800830" y="4196714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1448404" y="1901188"/>
            <a:ext cx="389573" cy="335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01" name=""/>
          <p:cNvSpPr/>
          <p:nvPr/>
        </p:nvSpPr>
        <p:spPr>
          <a:xfrm>
            <a:off x="1385888" y="1733550"/>
            <a:ext cx="6638926" cy="1038225"/>
          </a:xfrm>
          <a:prstGeom prst="rect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3367087" y="1466850"/>
            <a:ext cx="24241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tx1"/>
                </a:solidFill>
              </a:rPr>
              <a:t>501</a:t>
            </a:r>
            <a:endParaRPr lang="ko-KR" altLang="en-US" sz="9000" b="1" spc="700">
              <a:solidFill>
                <a:schemeClr val="tx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tx1"/>
                </a:solidFill>
              </a:rPr>
              <a:t>/500</a:t>
            </a:r>
            <a:r>
              <a:rPr lang="en-US" altLang="ko-KR" sz="3000" b="1" spc="700">
                <a:solidFill>
                  <a:schemeClr val="tx1"/>
                </a:solidFill>
              </a:rPr>
              <a:t>Kg</a:t>
            </a:r>
            <a:endParaRPr lang="en-US" altLang="ko-KR" sz="3000" b="1" spc="700">
              <a:solidFill>
                <a:schemeClr val="tx1"/>
              </a:solidFill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1864039" y="2417443"/>
            <a:ext cx="389576" cy="335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grpSp>
        <p:nvGrpSpPr>
          <p:cNvPr id="1116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17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8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9" name=""/>
          <p:cNvSpPr txBox="1"/>
          <p:nvPr/>
        </p:nvSpPr>
        <p:spPr>
          <a:xfrm>
            <a:off x="3685914" y="3093720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352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사료부족등의 이유로 다음사료를 투입하려면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다음사료를 누르면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볏짚투입 종료창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1448404" y="1901188"/>
            <a:ext cx="389573" cy="335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01" name=""/>
          <p:cNvSpPr/>
          <p:nvPr/>
        </p:nvSpPr>
        <p:spPr>
          <a:xfrm>
            <a:off x="1385888" y="1733550"/>
            <a:ext cx="6638926" cy="1038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3367087" y="1466850"/>
            <a:ext cx="24241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9000" b="1" spc="700">
                <a:solidFill>
                  <a:schemeClr val="tx1"/>
                </a:solidFill>
              </a:rPr>
              <a:t>280</a:t>
            </a:r>
            <a:endParaRPr lang="en-US" altLang="ko-KR" sz="9000" b="1" spc="700">
              <a:solidFill>
                <a:schemeClr val="tx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tx1"/>
                </a:solidFill>
              </a:rPr>
              <a:t>/</a:t>
            </a:r>
            <a:r>
              <a:rPr lang="en-US" altLang="ko-KR" sz="3000" b="1" spc="700">
                <a:solidFill>
                  <a:schemeClr val="tx1"/>
                </a:solidFill>
              </a:rPr>
              <a:t>3</a:t>
            </a:r>
            <a:r>
              <a:rPr lang="ko-KR" altLang="en-US" sz="3000" b="1" spc="700">
                <a:solidFill>
                  <a:schemeClr val="tx1"/>
                </a:solidFill>
              </a:rPr>
              <a:t>00</a:t>
            </a:r>
            <a:r>
              <a:rPr lang="en-US" altLang="ko-KR" sz="3000" b="1" spc="700">
                <a:solidFill>
                  <a:schemeClr val="tx1"/>
                </a:solidFill>
              </a:rPr>
              <a:t>Kg</a:t>
            </a:r>
            <a:endParaRPr lang="en-US" altLang="ko-KR" sz="3000" b="1" spc="700">
              <a:solidFill>
                <a:schemeClr val="tx1"/>
              </a:solidFill>
            </a:endParaRPr>
          </a:p>
        </p:txBody>
      </p:sp>
      <p:grpSp>
        <p:nvGrpSpPr>
          <p:cNvPr id="1113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14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5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6" name=""/>
          <p:cNvSpPr txBox="1"/>
          <p:nvPr/>
        </p:nvSpPr>
        <p:spPr>
          <a:xfrm>
            <a:off x="4924165" y="3093720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495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볏짚투입 종료창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-확인버튼 누름시 석회석으로 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-취소버튼 누름시 취소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&lt;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확인버튼누름&gt;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볏짚 280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Kg]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석회석투입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noFill/>
          <a:ln w="25400" cap="flat" cmpd="sng">
            <a:solidFill>
              <a:schemeClr val="bg1">
                <a:lumMod val="60000"/>
              </a:schemeClr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>
                <a:lumMod val="60000"/>
              </a:schemeClr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>
                <a:lumMod val="60000"/>
              </a:schemeClr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1448404" y="1901188"/>
            <a:ext cx="389573" cy="335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01" name=""/>
          <p:cNvSpPr/>
          <p:nvPr/>
        </p:nvSpPr>
        <p:spPr>
          <a:xfrm>
            <a:off x="1385888" y="1733550"/>
            <a:ext cx="6638926" cy="1038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3367087" y="1466850"/>
            <a:ext cx="24241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9000" b="1" spc="700">
                <a:solidFill>
                  <a:schemeClr val="tx1"/>
                </a:solidFill>
              </a:rPr>
              <a:t>280</a:t>
            </a:r>
            <a:endParaRPr lang="en-US" altLang="ko-KR" sz="9000" b="1" spc="700">
              <a:solidFill>
                <a:schemeClr val="tx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tx1"/>
                </a:solidFill>
              </a:rPr>
              <a:t>/</a:t>
            </a:r>
            <a:r>
              <a:rPr lang="en-US" altLang="ko-KR" sz="3000" b="1" spc="700">
                <a:solidFill>
                  <a:schemeClr val="tx1"/>
                </a:solidFill>
              </a:rPr>
              <a:t>3</a:t>
            </a:r>
            <a:r>
              <a:rPr lang="ko-KR" altLang="en-US" sz="3000" b="1" spc="700">
                <a:solidFill>
                  <a:schemeClr val="tx1"/>
                </a:solidFill>
              </a:rPr>
              <a:t>00</a:t>
            </a:r>
            <a:r>
              <a:rPr lang="en-US" altLang="ko-KR" sz="3000" b="1" spc="700">
                <a:solidFill>
                  <a:schemeClr val="tx1"/>
                </a:solidFill>
              </a:rPr>
              <a:t>Kg</a:t>
            </a:r>
            <a:endParaRPr lang="en-US" altLang="ko-KR" sz="3000" b="1" spc="700">
              <a:solidFill>
                <a:schemeClr val="tx1"/>
              </a:solidFill>
            </a:endParaRPr>
          </a:p>
        </p:txBody>
      </p:sp>
      <p:grpSp>
        <p:nvGrpSpPr>
          <p:cNvPr id="1119" name=""/>
          <p:cNvGrpSpPr/>
          <p:nvPr/>
        </p:nvGrpSpPr>
        <p:grpSpPr>
          <a:xfrm rot="0">
            <a:off x="2256498" y="2180647"/>
            <a:ext cx="4814092" cy="2932906"/>
            <a:chOff x="2256498" y="2180647"/>
            <a:chExt cx="4814092" cy="2932906"/>
          </a:xfrm>
        </p:grpSpPr>
        <p:sp>
          <p:nvSpPr>
            <p:cNvPr id="1120" name="직사각형 691"/>
            <p:cNvSpPr/>
            <p:nvPr/>
          </p:nvSpPr>
          <p:spPr>
            <a:xfrm>
              <a:off x="2256498" y="2180647"/>
              <a:ext cx="4814092" cy="2932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500" b="1">
                  <a:solidFill>
                    <a:schemeClr val="tx1"/>
                  </a:solidFill>
                </a:rPr>
                <a:t>볏짚투입을 종료하시겠습니까?</a:t>
              </a:r>
              <a:endParaRPr lang="ko-KR" altLang="en-US" sz="25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endParaRPr lang="ko-KR" altLang="en-US" sz="2500" b="1">
                <a:solidFill>
                  <a:schemeClr val="tx1"/>
                </a:solidFill>
              </a:endParaRPr>
            </a:p>
          </p:txBody>
        </p:sp>
        <p:sp>
          <p:nvSpPr>
            <p:cNvPr id="1121" name="Google Shape;67;p2"/>
            <p:cNvSpPr/>
            <p:nvPr/>
          </p:nvSpPr>
          <p:spPr>
            <a:xfrm>
              <a:off x="6096000" y="4581157"/>
              <a:ext cx="848353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67;p2"/>
            <p:cNvSpPr/>
            <p:nvPr/>
          </p:nvSpPr>
          <p:spPr>
            <a:xfrm>
              <a:off x="2277341" y="2199905"/>
              <a:ext cx="4779580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67;p2"/>
            <p:cNvSpPr/>
            <p:nvPr/>
          </p:nvSpPr>
          <p:spPr>
            <a:xfrm>
              <a:off x="2562224" y="4581157"/>
              <a:ext cx="848353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취소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4" name=""/>
          <p:cNvSpPr txBox="1"/>
          <p:nvPr/>
        </p:nvSpPr>
        <p:spPr>
          <a:xfrm>
            <a:off x="4007167" y="2215514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grpSp>
        <p:nvGrpSpPr>
          <p:cNvPr id="1125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26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7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3520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볏짚투입종료 후 석회석 투입 진행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0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1" name=""/>
          <p:cNvSpPr/>
          <p:nvPr/>
        </p:nvSpPr>
        <p:spPr>
          <a:xfrm>
            <a:off x="1385887" y="1733550"/>
            <a:ext cx="57150" cy="1038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6186487" y="2276475"/>
            <a:ext cx="17954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bg1"/>
                </a:solidFill>
              </a:rPr>
              <a:t>/100</a:t>
            </a: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4905980" y="3091988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09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10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1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628290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 투입량이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1%이내 판단시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"투입진행"-&gt;"투입종료"변경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"투입설정"에 투입량자동인식 이면 자동으로 종료 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"투입설정"에 종료버튼 연동이 호퍼 닫힘 이면 자동으로 호퍼 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&lt;자동인식&gt;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1005Kg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호퍼닫힘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&lt;수동인식&gt;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1005Kg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호퍼닫힘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1599074" y="3093720"/>
            <a:ext cx="391304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  <a:solidFill>
            <a:schemeClr val="bg1"/>
          </a:solidFill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1" name=""/>
          <p:cNvSpPr/>
          <p:nvPr/>
        </p:nvSpPr>
        <p:spPr>
          <a:xfrm>
            <a:off x="1385887" y="1733550"/>
            <a:ext cx="6667501" cy="1038225"/>
          </a:xfrm>
          <a:prstGeom prst="rect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67387" y="2276475"/>
            <a:ext cx="22145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tx1"/>
                </a:solidFill>
              </a:rPr>
              <a:t>/1000</a:t>
            </a:r>
            <a:r>
              <a:rPr lang="en-US" altLang="ko-KR" sz="3000" b="1" spc="700">
                <a:solidFill>
                  <a:schemeClr val="tx1"/>
                </a:solidFill>
              </a:rPr>
              <a:t>Kg</a:t>
            </a:r>
            <a:endParaRPr lang="en-US" altLang="ko-KR" sz="3000" b="1" spc="700">
              <a:solidFill>
                <a:schemeClr val="tx1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4905980" y="3091988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16" name=""/>
          <p:cNvGrpSpPr/>
          <p:nvPr/>
        </p:nvGrpSpPr>
        <p:grpSpPr>
          <a:xfrm rot="0">
            <a:off x="334224" y="3271796"/>
            <a:ext cx="511517" cy="314408"/>
            <a:chOff x="605512" y="2780887"/>
            <a:chExt cx="584586" cy="278702"/>
          </a:xfrm>
        </p:grpSpPr>
        <p:sp>
          <p:nvSpPr>
            <p:cNvPr id="111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tx1"/>
                </a:solidFill>
              </a:rPr>
              <a:t>1005</a:t>
            </a:r>
            <a:endParaRPr lang="ko-KR" altLang="en-US" sz="9000" b="1" spc="700">
              <a:solidFill>
                <a:schemeClr val="tx1"/>
              </a:solidFill>
            </a:endParaRPr>
          </a:p>
        </p:txBody>
      </p:sp>
      <p:grpSp>
        <p:nvGrpSpPr>
          <p:cNvPr id="1119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20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1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628290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 투입량이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1%이내 판단시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"투입진행"-&gt;"투입종료"변경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"투입설정"에 투입량자동인식 이면 자동으로 종료 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"투입설정"에 종료버튼 연동이 호퍼 닫힘 이면 자동으로 호퍼 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&lt;자동인식&gt;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1005Kg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호퍼닫힘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&lt;수동인식&gt;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1005Kg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호퍼닫힘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  <a:solidFill>
            <a:schemeClr val="bg1"/>
          </a:solidFill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1" name=""/>
          <p:cNvSpPr/>
          <p:nvPr/>
        </p:nvSpPr>
        <p:spPr>
          <a:xfrm>
            <a:off x="1385887" y="1733550"/>
            <a:ext cx="6667501" cy="1038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67387" y="2276475"/>
            <a:ext cx="22145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tx1"/>
                </a:solidFill>
              </a:rPr>
              <a:t>/1000</a:t>
            </a:r>
            <a:r>
              <a:rPr lang="en-US" altLang="ko-KR" sz="3000" b="1" spc="700">
                <a:solidFill>
                  <a:schemeClr val="tx1"/>
                </a:solidFill>
              </a:rPr>
              <a:t>Kg</a:t>
            </a:r>
            <a:endParaRPr lang="en-US" altLang="ko-KR" sz="3000" b="1" spc="700">
              <a:solidFill>
                <a:schemeClr val="tx1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4905980" y="3091988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16" name=""/>
          <p:cNvGrpSpPr/>
          <p:nvPr/>
        </p:nvGrpSpPr>
        <p:grpSpPr>
          <a:xfrm rot="0">
            <a:off x="334224" y="3271796"/>
            <a:ext cx="511517" cy="314408"/>
            <a:chOff x="605512" y="2780887"/>
            <a:chExt cx="584586" cy="278702"/>
          </a:xfrm>
          <a:solidFill>
            <a:srgbClr val="ffff00"/>
          </a:solidFill>
        </p:grpSpPr>
        <p:sp>
          <p:nvSpPr>
            <p:cNvPr id="111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tx1"/>
                </a:solidFill>
              </a:rPr>
              <a:t>985</a:t>
            </a:r>
            <a:endParaRPr lang="ko-KR" altLang="en-US" sz="9000" b="1" spc="700">
              <a:solidFill>
                <a:schemeClr val="tx1"/>
              </a:solidFill>
            </a:endParaRPr>
          </a:p>
        </p:txBody>
      </p:sp>
      <p:grpSp>
        <p:nvGrpSpPr>
          <p:cNvPr id="1119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20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1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628290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 투입량이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1%이내 판단시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"투입진행"-&gt;"투입종료"변경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"투입설정"에 투입량자동인식 이면 자동으로 종료 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"투입설정"에 종료버튼 연동이 호퍼 닫힘 이면 자동으로 호퍼 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&lt;자동인식&gt;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1005Kg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호퍼닫힘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&lt;수동인식&gt;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1005Kg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호퍼닫힘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  <a:solidFill>
            <a:schemeClr val="bg1"/>
          </a:solidFill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1" name=""/>
          <p:cNvSpPr/>
          <p:nvPr/>
        </p:nvSpPr>
        <p:spPr>
          <a:xfrm>
            <a:off x="1385887" y="1733550"/>
            <a:ext cx="6667501" cy="1038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67387" y="2276475"/>
            <a:ext cx="22145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tx1"/>
                </a:solidFill>
              </a:rPr>
              <a:t>/1000</a:t>
            </a:r>
            <a:r>
              <a:rPr lang="en-US" altLang="ko-KR" sz="3000" b="1" spc="700">
                <a:solidFill>
                  <a:schemeClr val="tx1"/>
                </a:solidFill>
              </a:rPr>
              <a:t>Kg</a:t>
            </a:r>
            <a:endParaRPr lang="en-US" altLang="ko-KR" sz="3000" b="1" spc="700">
              <a:solidFill>
                <a:schemeClr val="tx1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4905980" y="3091988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16" name=""/>
          <p:cNvGrpSpPr/>
          <p:nvPr/>
        </p:nvGrpSpPr>
        <p:grpSpPr>
          <a:xfrm rot="0">
            <a:off x="334224" y="3271796"/>
            <a:ext cx="511517" cy="314408"/>
            <a:chOff x="605512" y="2780887"/>
            <a:chExt cx="584586" cy="278702"/>
          </a:xfrm>
          <a:solidFill>
            <a:srgbClr val="ffff00"/>
          </a:solidFill>
        </p:grpSpPr>
        <p:sp>
          <p:nvSpPr>
            <p:cNvPr id="111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tx1"/>
                </a:solidFill>
              </a:rPr>
              <a:t>985</a:t>
            </a:r>
            <a:endParaRPr lang="ko-KR" altLang="en-US" sz="9000" b="1" spc="700">
              <a:solidFill>
                <a:schemeClr val="tx1"/>
              </a:solidFill>
            </a:endParaRPr>
          </a:p>
        </p:txBody>
      </p:sp>
      <p:grpSp>
        <p:nvGrpSpPr>
          <p:cNvPr id="1119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20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1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61" name="Google Shape;67;p2"/>
          <p:cNvSpPr/>
          <p:nvPr/>
        </p:nvSpPr>
        <p:spPr>
          <a:xfrm>
            <a:off x="2978011" y="5322424"/>
            <a:ext cx="375725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자동조작 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설정버튼 : 설정화면으로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화면의 위치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홈(수동조작)버튼 : 홈화면으로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예) 레시피 버튼 누름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자동조작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자동으로 </a:t>
            </a:r>
            <a:r>
              <a:rPr lang="en-US" altLang="ko-KR" sz="900"/>
              <a:t>TMR</a:t>
            </a:r>
            <a:r>
              <a:rPr lang="ko-KR" altLang="en-US" sz="900"/>
              <a:t>을 조작한다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</a:t>
            </a:r>
            <a:endParaRPr lang="ko-KR" altLang="en-US" sz="900"/>
          </a:p>
        </p:txBody>
      </p:sp>
      <p:sp>
        <p:nvSpPr>
          <p:cNvPr id="855" name=""/>
          <p:cNvSpPr txBox="1"/>
          <p:nvPr/>
        </p:nvSpPr>
        <p:spPr>
          <a:xfrm>
            <a:off x="815778" y="3942059"/>
            <a:ext cx="362902" cy="20955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6" name=""/>
          <p:cNvSpPr txBox="1"/>
          <p:nvPr/>
        </p:nvSpPr>
        <p:spPr>
          <a:xfrm>
            <a:off x="2005768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3179883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4390549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26" name=""/>
          <p:cNvGrpSpPr/>
          <p:nvPr/>
        </p:nvGrpSpPr>
        <p:grpSpPr>
          <a:xfrm rot="0">
            <a:off x="2003745" y="3429000"/>
            <a:ext cx="396000" cy="395998"/>
            <a:chOff x="5348287" y="1763886"/>
            <a:chExt cx="1952625" cy="1541287"/>
          </a:xfrm>
        </p:grpSpPr>
        <p:cxnSp>
          <p:nvCxnSpPr>
            <p:cNvPr id="927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0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31" name=""/>
          <p:cNvGrpSpPr/>
          <p:nvPr/>
        </p:nvGrpSpPr>
        <p:grpSpPr>
          <a:xfrm rot="0">
            <a:off x="835029" y="3429000"/>
            <a:ext cx="396000" cy="396000"/>
            <a:chOff x="242887" y="1647825"/>
            <a:chExt cx="1952625" cy="1657350"/>
          </a:xfrm>
        </p:grpSpPr>
        <p:cxnSp>
          <p:nvCxnSpPr>
            <p:cNvPr id="932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5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36" name=""/>
          <p:cNvGrpSpPr/>
          <p:nvPr/>
        </p:nvGrpSpPr>
        <p:grpSpPr>
          <a:xfrm rot="0">
            <a:off x="4341179" y="3429000"/>
            <a:ext cx="396000" cy="396000"/>
            <a:chOff x="3189775" y="3429000"/>
            <a:chExt cx="1966236" cy="1499721"/>
          </a:xfrm>
          <a:noFill/>
        </p:grpSpPr>
        <p:cxnSp>
          <p:nvCxnSpPr>
            <p:cNvPr id="93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1" name=""/>
          <p:cNvGrpSpPr/>
          <p:nvPr/>
        </p:nvGrpSpPr>
        <p:grpSpPr>
          <a:xfrm rot="0">
            <a:off x="3172462" y="3429000"/>
            <a:ext cx="396000" cy="396000"/>
            <a:chOff x="4852987" y="1790700"/>
            <a:chExt cx="1952625" cy="1504950"/>
          </a:xfrm>
        </p:grpSpPr>
        <p:cxnSp>
          <p:nvCxnSpPr>
            <p:cNvPr id="94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grpSp>
        <p:nvGrpSpPr>
          <p:cNvPr id="947" name=""/>
          <p:cNvGrpSpPr/>
          <p:nvPr/>
        </p:nvGrpSpPr>
        <p:grpSpPr>
          <a:xfrm rot="0">
            <a:off x="5509895" y="3429000"/>
            <a:ext cx="396000" cy="431999"/>
            <a:chOff x="5738905" y="2498154"/>
            <a:chExt cx="2190500" cy="1351729"/>
          </a:xfrm>
        </p:grpSpPr>
        <p:sp>
          <p:nvSpPr>
            <p:cNvPr id="94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53" name=""/>
          <p:cNvSpPr txBox="1"/>
          <p:nvPr/>
        </p:nvSpPr>
        <p:spPr>
          <a:xfrm>
            <a:off x="5428533" y="3942060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6737153" y="3942060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55" name=""/>
          <p:cNvGrpSpPr/>
          <p:nvPr/>
        </p:nvGrpSpPr>
        <p:grpSpPr>
          <a:xfrm rot="0">
            <a:off x="6678612" y="3429000"/>
            <a:ext cx="589280" cy="682913"/>
            <a:chOff x="730249" y="1903757"/>
            <a:chExt cx="582930" cy="1305213"/>
          </a:xfrm>
        </p:grpSpPr>
        <p:sp>
          <p:nvSpPr>
            <p:cNvPr id="95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0" name="Google Shape;67;p2"/>
          <p:cNvSpPr/>
          <p:nvPr/>
        </p:nvSpPr>
        <p:spPr>
          <a:xfrm>
            <a:off x="2432926" y="1938891"/>
            <a:ext cx="3619981" cy="10487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"/>
          <p:cNvSpPr txBox="1"/>
          <p:nvPr/>
        </p:nvSpPr>
        <p:spPr>
          <a:xfrm>
            <a:off x="5036731" y="1402425"/>
            <a:ext cx="392172" cy="33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03" name=""/>
          <p:cNvSpPr txBox="1"/>
          <p:nvPr/>
        </p:nvSpPr>
        <p:spPr>
          <a:xfrm>
            <a:off x="745286" y="1795549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7198907" y="1828453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006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7" name=""/>
          <p:cNvSpPr/>
          <p:nvPr/>
        </p:nvSpPr>
        <p:spPr>
          <a:xfrm>
            <a:off x="5352616" y="3306040"/>
            <a:ext cx="727363" cy="8607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8" name=""/>
          <p:cNvSpPr txBox="1"/>
          <p:nvPr/>
        </p:nvSpPr>
        <p:spPr>
          <a:xfrm>
            <a:off x="5764096" y="2951537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009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2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628290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8043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194178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 투입량이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1%이내 판단시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"투입진행"-&gt;"투입종료"변경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"투입설정"에 투입량자동인식 이면 자동으로 종료 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"투입설정"에 종료버튼 연동이 호퍼 닫힘 이면 자동으로 호퍼 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53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684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&lt;자동인식&gt;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1005Kg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호퍼닫힘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&lt;수동인식&gt;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투입량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1005Kg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호퍼닫힘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90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6589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투입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5-1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선택한 래시피로 사료를 투입한다.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자동/투입</a:t>
            </a:r>
            <a:endParaRPr lang="ko-KR" altLang="en-US" sz="900"/>
          </a:p>
        </p:txBody>
      </p: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62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2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8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87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8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7" name=""/>
          <p:cNvSpPr txBox="1"/>
          <p:nvPr/>
        </p:nvSpPr>
        <p:spPr>
          <a:xfrm>
            <a:off x="960241" y="3178968"/>
            <a:ext cx="362902" cy="42386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0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3" name=""/>
          <p:cNvSpPr/>
          <p:nvPr/>
        </p:nvSpPr>
        <p:spPr>
          <a:xfrm>
            <a:off x="252412" y="313372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24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8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39" name="Google Shape;67;p2"/>
          <p:cNvSpPr/>
          <p:nvPr/>
        </p:nvSpPr>
        <p:spPr>
          <a:xfrm>
            <a:off x="4919391" y="3080014"/>
            <a:ext cx="864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석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67;p2"/>
          <p:cNvSpPr/>
          <p:nvPr/>
        </p:nvSpPr>
        <p:spPr>
          <a:xfrm>
            <a:off x="6515121" y="3080014"/>
            <a:ext cx="720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연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맥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67;p2"/>
          <p:cNvSpPr/>
          <p:nvPr/>
        </p:nvSpPr>
        <p:spPr>
          <a:xfrm>
            <a:off x="3485284" y="3080014"/>
            <a:ext cx="1440000" cy="9000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볏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짚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67;p2"/>
          <p:cNvSpPr/>
          <p:nvPr/>
        </p:nvSpPr>
        <p:spPr>
          <a:xfrm>
            <a:off x="5778535" y="3080014"/>
            <a:ext cx="720000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비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타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민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7436350" y="3080014"/>
            <a:ext cx="576000" cy="900000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t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입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량</a:t>
            </a:r>
            <a:endParaRPr lang="ko-KR" altLang="en-US" sz="2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5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5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"/>
          <p:cNvSpPr/>
          <p:nvPr/>
        </p:nvSpPr>
        <p:spPr>
          <a:xfrm rot="16200000">
            <a:off x="254663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3" name=""/>
          <p:cNvSpPr/>
          <p:nvPr/>
        </p:nvSpPr>
        <p:spPr>
          <a:xfrm>
            <a:off x="1762822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Google Shape;67;p2"/>
          <p:cNvSpPr/>
          <p:nvPr/>
        </p:nvSpPr>
        <p:spPr>
          <a:xfrm>
            <a:off x="143797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/>
        </p:nvSpPr>
        <p:spPr>
          <a:xfrm>
            <a:off x="233881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67;p2"/>
          <p:cNvSpPr/>
          <p:nvPr/>
        </p:nvSpPr>
        <p:spPr>
          <a:xfrm>
            <a:off x="3310633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투입종료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3590754" y="4486275"/>
            <a:ext cx="371475" cy="371475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3" name=""/>
          <p:cNvGrpSpPr/>
          <p:nvPr/>
        </p:nvGrpSpPr>
        <p:grpSpPr>
          <a:xfrm rot="0">
            <a:off x="6358453" y="4394409"/>
            <a:ext cx="469387" cy="472407"/>
            <a:chOff x="5700624" y="4394409"/>
            <a:chExt cx="469387" cy="472407"/>
          </a:xfrm>
          <a:noFill/>
        </p:grpSpPr>
        <p:cxnSp>
          <p:nvCxnSpPr>
            <p:cNvPr id="1069" name=""/>
            <p:cNvCxnSpPr/>
            <p:nvPr/>
          </p:nvCxnSpPr>
          <p:spPr>
            <a:xfrm rot="5400000">
              <a:off x="5957262" y="4629778"/>
              <a:ext cx="425498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"/>
            <p:cNvSpPr/>
            <p:nvPr/>
          </p:nvSpPr>
          <p:spPr>
            <a:xfrm rot="16200000" flipH="1">
              <a:off x="5700624" y="4394409"/>
              <a:ext cx="360000" cy="360000"/>
            </a:xfrm>
            <a:prstGeom prst="swooshArrow">
              <a:avLst>
                <a:gd name="adj1" fmla="val 25000"/>
                <a:gd name="adj2" fmla="val 43333"/>
              </a:avLst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1" name=""/>
            <p:cNvSpPr/>
            <p:nvPr/>
          </p:nvSpPr>
          <p:spPr>
            <a:xfrm>
              <a:off x="5715010" y="4787804"/>
              <a:ext cx="448478" cy="79012"/>
            </a:xfrm>
            <a:prstGeom prst="rect">
              <a:avLst/>
            </a:prstGeom>
            <a:grp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84" name=""/>
          <p:cNvGrpSpPr/>
          <p:nvPr/>
        </p:nvGrpSpPr>
        <p:grpSpPr>
          <a:xfrm rot="0">
            <a:off x="7104263" y="4394409"/>
            <a:ext cx="586286" cy="472895"/>
            <a:chOff x="6700749" y="4394408"/>
            <a:chExt cx="586286" cy="472895"/>
          </a:xfrm>
          <a:solidFill>
            <a:schemeClr val="bg1"/>
          </a:solidFill>
        </p:grpSpPr>
        <p:sp>
          <p:nvSpPr>
            <p:cNvPr id="1079" name=""/>
            <p:cNvSpPr/>
            <p:nvPr/>
          </p:nvSpPr>
          <p:spPr>
            <a:xfrm rot="10800000" flipH="1" flipV="1">
              <a:off x="6700749" y="4394408"/>
              <a:ext cx="360000" cy="360000"/>
            </a:xfrm>
            <a:prstGeom prst="swooshArrow">
              <a:avLst>
                <a:gd name="adj1" fmla="val 25000"/>
                <a:gd name="adj2" fmla="val 38333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 rot="5400000">
              <a:off x="6987030" y="4594706"/>
              <a:ext cx="448478" cy="79012"/>
            </a:xfrm>
            <a:prstGeom prst="rect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81" name=""/>
            <p:cNvCxnSpPr/>
            <p:nvPr/>
          </p:nvCxnSpPr>
          <p:spPr>
            <a:xfrm rot="10800000">
              <a:off x="6715058" y="4867303"/>
              <a:ext cx="450747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 rot="5400000">
              <a:off x="7074286" y="4629778"/>
              <a:ext cx="425498" cy="0"/>
            </a:xfrm>
            <a:prstGeom prst="lin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" name="Google Shape;67;p2"/>
          <p:cNvSpPr/>
          <p:nvPr/>
        </p:nvSpPr>
        <p:spPr>
          <a:xfrm>
            <a:off x="6096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호퍼열림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7019322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호퍼닫힘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1" name=""/>
          <p:cNvSpPr/>
          <p:nvPr/>
        </p:nvSpPr>
        <p:spPr>
          <a:xfrm>
            <a:off x="1385887" y="1733550"/>
            <a:ext cx="6667501" cy="10382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3" name=""/>
          <p:cNvSpPr/>
          <p:nvPr/>
        </p:nvSpPr>
        <p:spPr>
          <a:xfrm>
            <a:off x="4548187" y="4424362"/>
            <a:ext cx="438150" cy="438150"/>
          </a:xfrm>
          <a:prstGeom prst="ellipse">
            <a:avLst/>
          </a:prstGeom>
          <a:solidFill>
            <a:srgbClr val="baff1a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4" name=""/>
          <p:cNvSpPr/>
          <p:nvPr/>
        </p:nvSpPr>
        <p:spPr>
          <a:xfrm rot="16200000">
            <a:off x="4814887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5457825" y="4424362"/>
            <a:ext cx="438150" cy="43815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"/>
          <p:cNvSpPr/>
          <p:nvPr/>
        </p:nvSpPr>
        <p:spPr>
          <a:xfrm>
            <a:off x="5372100" y="4433887"/>
            <a:ext cx="257175" cy="257175"/>
          </a:xfrm>
          <a:prstGeom prst="rtTriangle">
            <a:avLst/>
          </a:prstGeom>
          <a:solidFill>
            <a:schemeClr val="tx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8" name="Google Shape;67;p2"/>
          <p:cNvSpPr/>
          <p:nvPr/>
        </p:nvSpPr>
        <p:spPr>
          <a:xfrm>
            <a:off x="514200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스크류역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432435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스크류정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67;p2"/>
          <p:cNvSpPr/>
          <p:nvPr/>
        </p:nvSpPr>
        <p:spPr>
          <a:xfrm>
            <a:off x="1455002" y="3080014"/>
            <a:ext cx="2015999" cy="900000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팔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파</a:t>
            </a:r>
            <a:endParaRPr lang="ko-KR" altLang="en-US" sz="20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67387" y="2276475"/>
            <a:ext cx="221456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3000" b="1" spc="700">
                <a:solidFill>
                  <a:schemeClr val="bg1"/>
                </a:solidFill>
              </a:rPr>
              <a:t>/1000</a:t>
            </a: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4905980" y="3091988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16" name=""/>
          <p:cNvGrpSpPr/>
          <p:nvPr/>
        </p:nvGrpSpPr>
        <p:grpSpPr>
          <a:xfrm rot="0">
            <a:off x="334224" y="3271796"/>
            <a:ext cx="511517" cy="314408"/>
            <a:chOff x="605512" y="2780887"/>
            <a:chExt cx="584586" cy="278702"/>
          </a:xfrm>
          <a:solidFill>
            <a:srgbClr val="ff0000"/>
          </a:solidFill>
        </p:grpSpPr>
        <p:sp>
          <p:nvSpPr>
            <p:cNvPr id="111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28" name=""/>
          <p:cNvSpPr txBox="1"/>
          <p:nvPr/>
        </p:nvSpPr>
        <p:spPr>
          <a:xfrm>
            <a:off x="2890837" y="1466850"/>
            <a:ext cx="290036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 algn="r"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1025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grpSp>
        <p:nvGrpSpPr>
          <p:cNvPr id="1119" name=""/>
          <p:cNvGrpSpPr/>
          <p:nvPr/>
        </p:nvGrpSpPr>
        <p:grpSpPr>
          <a:xfrm rot="0">
            <a:off x="1485901" y="2845360"/>
            <a:ext cx="225525" cy="163615"/>
            <a:chOff x="5429250" y="2181226"/>
            <a:chExt cx="1786389" cy="1247775"/>
          </a:xfrm>
        </p:grpSpPr>
        <p:sp>
          <p:nvSpPr>
            <p:cNvPr id="1120" name=""/>
            <p:cNvSpPr/>
            <p:nvPr/>
          </p:nvSpPr>
          <p:spPr>
            <a:xfrm>
              <a:off x="6243639" y="2181226"/>
              <a:ext cx="972000" cy="1247775"/>
            </a:xfrm>
            <a:prstGeom prst="arc">
              <a:avLst>
                <a:gd name="adj1" fmla="val 10539705"/>
                <a:gd name="adj2" fmla="val 0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1" name=""/>
            <p:cNvSpPr/>
            <p:nvPr/>
          </p:nvSpPr>
          <p:spPr>
            <a:xfrm>
              <a:off x="5429250" y="2797362"/>
              <a:ext cx="972000" cy="631637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144;p4"/>
          <p:cNvGraphicFramePr/>
          <p:nvPr/>
        </p:nvGraphicFramePr>
        <p:xfrm>
          <a:off x="8281050" y="918000"/>
          <a:ext cx="3640055" cy="5806339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배합버튼 누름시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화면으로 전환됨,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화면 : 배합 시간설정 및 동작 입력 대기 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시간설정 완료 후 시작 버튼 누름시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사료 투입진행 이라면  배합대기 모드 유지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투입완료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투입종료 모드시 배합 즉시 시작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배합진행 모드 전환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배합대기상태에서 투입완료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투입종료 모드시 배합 즉시 시작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배합진행 모드 전환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일시정지 버튼누름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배합대기 모드 전환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일시정지 해제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배합진행 모드 전환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배합정상 종료시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배합종료 녹색 체크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비정상 정지 </a:t>
                      </a: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or </a:t>
                      </a: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종료 버튼 누름시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배합종료 적색 체크 표시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2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3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6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97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98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  진행 과정</a:t>
            </a:r>
            <a:endParaRPr lang="ko-KR" altLang="en-US" sz="900"/>
          </a:p>
        </p:txBody>
      </p:sp>
      <p:sp>
        <p:nvSpPr>
          <p:cNvPr id="99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sp>
        <p:nvSpPr>
          <p:cNvPr id="156" name="Google Shape;67;p2"/>
          <p:cNvSpPr/>
          <p:nvPr/>
        </p:nvSpPr>
        <p:spPr>
          <a:xfrm>
            <a:off x="1046411" y="2254887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직선 화살표 연결선 483"/>
          <p:cNvCxnSpPr/>
          <p:nvPr/>
        </p:nvCxnSpPr>
        <p:spPr>
          <a:xfrm rot="16200000" flipH="1">
            <a:off x="1338725" y="2650773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485"/>
          <p:cNvCxnSpPr/>
          <p:nvPr/>
        </p:nvCxnSpPr>
        <p:spPr>
          <a:xfrm rot="16200000" flipH="1">
            <a:off x="1373223" y="2045170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수행의 시작/종료 487"/>
          <p:cNvSpPr/>
          <p:nvPr/>
        </p:nvSpPr>
        <p:spPr>
          <a:xfrm>
            <a:off x="1105912" y="1591445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0" name="순서도: 수행의 시작/종료 488"/>
          <p:cNvSpPr/>
          <p:nvPr/>
        </p:nvSpPr>
        <p:spPr>
          <a:xfrm>
            <a:off x="1105912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8" name="Google Shape;67;p2"/>
          <p:cNvSpPr/>
          <p:nvPr/>
        </p:nvSpPr>
        <p:spPr>
          <a:xfrm>
            <a:off x="1040061" y="359704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배합진행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966960" y="1912446"/>
            <a:ext cx="391305" cy="3378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"/>
          <p:cNvSpPr/>
          <p:nvPr/>
        </p:nvSpPr>
        <p:spPr>
          <a:xfrm>
            <a:off x="851263" y="2833200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투입진행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76" name="직선 화살표 연결선 483"/>
          <p:cNvCxnSpPr/>
          <p:nvPr/>
        </p:nvCxnSpPr>
        <p:spPr>
          <a:xfrm rot="16200000" flipH="1">
            <a:off x="1338725" y="34290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79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80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81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82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83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84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85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86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87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88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89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90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91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92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93" name=""/>
          <p:cNvSpPr txBox="1"/>
          <p:nvPr/>
        </p:nvSpPr>
        <p:spPr>
          <a:xfrm>
            <a:off x="1080226" y="3294405"/>
            <a:ext cx="216000" cy="269220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98" name=""/>
          <p:cNvSpPr/>
          <p:nvPr/>
        </p:nvSpPr>
        <p:spPr>
          <a:xfrm>
            <a:off x="851263" y="4192677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종료버튼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99" name="직선 화살표 연결선 483"/>
          <p:cNvCxnSpPr/>
          <p:nvPr/>
        </p:nvCxnSpPr>
        <p:spPr>
          <a:xfrm rot="16200000" flipH="1">
            <a:off x="1338725" y="40005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Google Shape;67;p2"/>
          <p:cNvSpPr/>
          <p:nvPr/>
        </p:nvSpPr>
        <p:spPr>
          <a:xfrm>
            <a:off x="1040061" y="5017138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배합종료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직선 화살표 연결선 483"/>
          <p:cNvCxnSpPr>
            <a:stCxn id="198" idx="2"/>
            <a:endCxn id="200" idx="0"/>
          </p:cNvCxnSpPr>
          <p:nvPr/>
        </p:nvCxnSpPr>
        <p:spPr>
          <a:xfrm rot="16200000" flipH="1">
            <a:off x="1288769" y="4804707"/>
            <a:ext cx="4248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Google Shape;67;p2"/>
          <p:cNvSpPr/>
          <p:nvPr/>
        </p:nvSpPr>
        <p:spPr>
          <a:xfrm>
            <a:off x="2616107" y="5017138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배합종료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"/>
          <p:cNvCxnSpPr>
            <a:stCxn id="198" idx="3"/>
            <a:endCxn id="202" idx="0"/>
          </p:cNvCxnSpPr>
          <p:nvPr/>
        </p:nvCxnSpPr>
        <p:spPr>
          <a:xfrm>
            <a:off x="2151136" y="4392477"/>
            <a:ext cx="926109" cy="624661"/>
          </a:xfrm>
          <a:prstGeom prst="bentConnector2">
            <a:avLst/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483"/>
          <p:cNvCxnSpPr>
            <a:stCxn id="200" idx="2"/>
            <a:endCxn id="160" idx="0"/>
          </p:cNvCxnSpPr>
          <p:nvPr/>
        </p:nvCxnSpPr>
        <p:spPr>
          <a:xfrm rot="16200000" flipH="1">
            <a:off x="1079866" y="5654472"/>
            <a:ext cx="8426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"/>
          <p:cNvCxnSpPr>
            <a:stCxn id="202" idx="2"/>
            <a:endCxn id="160" idx="0"/>
          </p:cNvCxnSpPr>
          <p:nvPr/>
        </p:nvCxnSpPr>
        <p:spPr>
          <a:xfrm rot="5400000">
            <a:off x="1867889" y="4866448"/>
            <a:ext cx="842667" cy="1576046"/>
          </a:xfrm>
          <a:prstGeom prst="bentConnector3">
            <a:avLst>
              <a:gd name="adj1" fmla="val 50000"/>
            </a:avLst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"/>
          <p:cNvSpPr txBox="1"/>
          <p:nvPr/>
        </p:nvSpPr>
        <p:spPr>
          <a:xfrm>
            <a:off x="1128511" y="4674695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209" name=""/>
          <p:cNvSpPr txBox="1"/>
          <p:nvPr/>
        </p:nvSpPr>
        <p:spPr>
          <a:xfrm>
            <a:off x="2775401" y="4640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210" name=""/>
          <p:cNvSpPr/>
          <p:nvPr/>
        </p:nvSpPr>
        <p:spPr>
          <a:xfrm>
            <a:off x="3782306" y="1333500"/>
            <a:ext cx="3022021" cy="490104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1" name=""/>
          <p:cNvGrpSpPr/>
          <p:nvPr/>
        </p:nvGrpSpPr>
        <p:grpSpPr>
          <a:xfrm rot="0">
            <a:off x="4176000" y="2128845"/>
            <a:ext cx="396000" cy="395998"/>
            <a:chOff x="5348287" y="1763886"/>
            <a:chExt cx="1952625" cy="1541287"/>
          </a:xfrm>
        </p:grpSpPr>
        <p:cxnSp>
          <p:nvCxnSpPr>
            <p:cNvPr id="21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16" name=""/>
          <p:cNvSpPr txBox="1"/>
          <p:nvPr/>
        </p:nvSpPr>
        <p:spPr>
          <a:xfrm>
            <a:off x="4761588" y="221089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217" name=""/>
          <p:cNvSpPr/>
          <p:nvPr/>
        </p:nvSpPr>
        <p:spPr>
          <a:xfrm>
            <a:off x="4115680" y="2085974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8" name=""/>
          <p:cNvGrpSpPr/>
          <p:nvPr/>
        </p:nvGrpSpPr>
        <p:grpSpPr>
          <a:xfrm rot="0">
            <a:off x="4251007" y="2825182"/>
            <a:ext cx="396000" cy="395998"/>
            <a:chOff x="5348287" y="1763886"/>
            <a:chExt cx="1952625" cy="1541287"/>
          </a:xfrm>
        </p:grpSpPr>
        <p:cxnSp>
          <p:nvCxnSpPr>
            <p:cNvPr id="219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"/>
            <p:cNvSpPr/>
            <p:nvPr/>
          </p:nvSpPr>
          <p:spPr>
            <a:xfrm rot="10800000">
              <a:off x="5714377" y="1763886"/>
              <a:ext cx="1313313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42c7f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23" name=""/>
          <p:cNvSpPr txBox="1"/>
          <p:nvPr/>
        </p:nvSpPr>
        <p:spPr>
          <a:xfrm>
            <a:off x="4779445" y="2851666"/>
            <a:ext cx="362902" cy="426666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sp>
        <p:nvSpPr>
          <p:cNvPr id="224" name=""/>
          <p:cNvSpPr/>
          <p:nvPr/>
        </p:nvSpPr>
        <p:spPr>
          <a:xfrm>
            <a:off x="4115680" y="279977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5" name=""/>
          <p:cNvSpPr/>
          <p:nvPr/>
        </p:nvSpPr>
        <p:spPr>
          <a:xfrm>
            <a:off x="4115680" y="353204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26" name=""/>
          <p:cNvGrpSpPr/>
          <p:nvPr/>
        </p:nvGrpSpPr>
        <p:grpSpPr>
          <a:xfrm rot="0">
            <a:off x="4201977" y="3561205"/>
            <a:ext cx="396000" cy="395998"/>
            <a:chOff x="5348287" y="1763886"/>
            <a:chExt cx="1952625" cy="1541287"/>
          </a:xfrm>
        </p:grpSpPr>
        <p:cxnSp>
          <p:nvCxnSpPr>
            <p:cNvPr id="227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"/>
            <p:cNvSpPr/>
            <p:nvPr/>
          </p:nvSpPr>
          <p:spPr>
            <a:xfrm rot="10800000">
              <a:off x="5714377" y="1763886"/>
              <a:ext cx="1313313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31" name=""/>
          <p:cNvSpPr txBox="1"/>
          <p:nvPr/>
        </p:nvSpPr>
        <p:spPr>
          <a:xfrm>
            <a:off x="4730415" y="3587689"/>
            <a:ext cx="362902" cy="426666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232" name=""/>
          <p:cNvGrpSpPr/>
          <p:nvPr/>
        </p:nvGrpSpPr>
        <p:grpSpPr>
          <a:xfrm rot="0">
            <a:off x="4251007" y="4808112"/>
            <a:ext cx="396000" cy="395998"/>
            <a:chOff x="5348287" y="1763886"/>
            <a:chExt cx="1952625" cy="1541287"/>
          </a:xfrm>
        </p:grpSpPr>
        <p:cxnSp>
          <p:nvCxnSpPr>
            <p:cNvPr id="23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37" name=""/>
          <p:cNvSpPr txBox="1"/>
          <p:nvPr/>
        </p:nvSpPr>
        <p:spPr>
          <a:xfrm>
            <a:off x="4779445" y="4834593"/>
            <a:ext cx="362902" cy="427536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죵료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238" name=""/>
          <p:cNvSpPr/>
          <p:nvPr/>
        </p:nvSpPr>
        <p:spPr>
          <a:xfrm>
            <a:off x="4115680" y="478270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39" name=""/>
          <p:cNvGrpSpPr/>
          <p:nvPr/>
        </p:nvGrpSpPr>
        <p:grpSpPr>
          <a:xfrm rot="0">
            <a:off x="4210578" y="4917887"/>
            <a:ext cx="511517" cy="314408"/>
            <a:chOff x="605512" y="2780887"/>
            <a:chExt cx="584586" cy="278702"/>
          </a:xfrm>
        </p:grpSpPr>
        <p:sp>
          <p:nvSpPr>
            <p:cNvPr id="24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42" name=""/>
          <p:cNvGrpSpPr/>
          <p:nvPr/>
        </p:nvGrpSpPr>
        <p:grpSpPr>
          <a:xfrm rot="0">
            <a:off x="5593166" y="4808113"/>
            <a:ext cx="396000" cy="395998"/>
            <a:chOff x="5348287" y="1763886"/>
            <a:chExt cx="1952625" cy="1541287"/>
          </a:xfrm>
        </p:grpSpPr>
        <p:cxnSp>
          <p:nvCxnSpPr>
            <p:cNvPr id="24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47" name=""/>
          <p:cNvSpPr txBox="1"/>
          <p:nvPr/>
        </p:nvSpPr>
        <p:spPr>
          <a:xfrm>
            <a:off x="6121603" y="4834596"/>
            <a:ext cx="362902" cy="42753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</p:txBody>
      </p:sp>
      <p:sp>
        <p:nvSpPr>
          <p:cNvPr id="248" name=""/>
          <p:cNvSpPr/>
          <p:nvPr/>
        </p:nvSpPr>
        <p:spPr>
          <a:xfrm>
            <a:off x="5457839" y="478270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49" name=""/>
          <p:cNvGrpSpPr/>
          <p:nvPr/>
        </p:nvGrpSpPr>
        <p:grpSpPr>
          <a:xfrm rot="0">
            <a:off x="5552737" y="4917888"/>
            <a:ext cx="511517" cy="314408"/>
            <a:chOff x="605512" y="2780887"/>
            <a:chExt cx="584586" cy="278702"/>
          </a:xfrm>
        </p:grpSpPr>
        <p:sp>
          <p:nvSpPr>
            <p:cNvPr id="25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52" name="직선 화살표 연결선 483"/>
          <p:cNvCxnSpPr/>
          <p:nvPr/>
        </p:nvCxnSpPr>
        <p:spPr>
          <a:xfrm>
            <a:off x="2237316" y="3033728"/>
            <a:ext cx="44536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oogle Shape;67;p2"/>
          <p:cNvSpPr/>
          <p:nvPr/>
        </p:nvSpPr>
        <p:spPr>
          <a:xfrm>
            <a:off x="2718285" y="2923369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배합대기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2196551" y="2691765"/>
            <a:ext cx="390439" cy="335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2346116" y="3295012"/>
            <a:ext cx="267954" cy="268612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2354774" y="3687558"/>
            <a:ext cx="224658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257" name="Google Shape;67;p2"/>
          <p:cNvSpPr/>
          <p:nvPr/>
        </p:nvSpPr>
        <p:spPr>
          <a:xfrm>
            <a:off x="2718285" y="398843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배합정지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직선 화살표 연결선 483"/>
          <p:cNvCxnSpPr/>
          <p:nvPr/>
        </p:nvCxnSpPr>
        <p:spPr>
          <a:xfrm>
            <a:off x="1943966" y="3818659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483"/>
          <p:cNvCxnSpPr/>
          <p:nvPr/>
        </p:nvCxnSpPr>
        <p:spPr>
          <a:xfrm rot="10800000">
            <a:off x="1900671" y="3965863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화살표 연결선 483"/>
          <p:cNvCxnSpPr/>
          <p:nvPr/>
        </p:nvCxnSpPr>
        <p:spPr>
          <a:xfrm rot="10800000" flipV="1">
            <a:off x="1978603" y="3138503"/>
            <a:ext cx="665689" cy="4290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"/>
          <p:cNvSpPr/>
          <p:nvPr/>
        </p:nvSpPr>
        <p:spPr>
          <a:xfrm>
            <a:off x="4115680" y="4155496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62" name=""/>
          <p:cNvGrpSpPr/>
          <p:nvPr/>
        </p:nvGrpSpPr>
        <p:grpSpPr>
          <a:xfrm rot="0">
            <a:off x="4201977" y="4184659"/>
            <a:ext cx="396000" cy="395998"/>
            <a:chOff x="5348287" y="1763886"/>
            <a:chExt cx="1952625" cy="1541287"/>
          </a:xfrm>
        </p:grpSpPr>
        <p:cxnSp>
          <p:nvCxnSpPr>
            <p:cNvPr id="263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"/>
            <p:cNvSpPr/>
            <p:nvPr/>
          </p:nvSpPr>
          <p:spPr>
            <a:xfrm rot="10800000">
              <a:off x="5714377" y="1763886"/>
              <a:ext cx="1313313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67" name=""/>
          <p:cNvSpPr txBox="1"/>
          <p:nvPr/>
        </p:nvSpPr>
        <p:spPr>
          <a:xfrm>
            <a:off x="4730415" y="4211144"/>
            <a:ext cx="362902" cy="42753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49189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배합버튼 누름시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27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무개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시간설정 화면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총배합시간 : 배합에 필요한 총 시간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 가동시간 : 스크류 동작 시간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스크류 정지 시간 : 스크류 동작후 정지 시간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종료 예상 시간 : 총배합시간이 완료되는 시간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총 배합시간동안 스크류 동작/정지를 반복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자동배합 시작버튼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설정한 시간동안 배합 진행을 시작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총배합시간&lt;스크류 가동주기 보다 작으면 알람팝업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배합진행 안됨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자동배합 일시 정지버튼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배합진행상태에서 배합일시정지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자동배합  강제종료버튼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배합진행상태에서 배합 강제종료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배합 시간설정 및 동작 입력 대기 상태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2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93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94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3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35" name=""/>
          <p:cNvSpPr txBox="1"/>
          <p:nvPr/>
        </p:nvSpPr>
        <p:spPr>
          <a:xfrm>
            <a:off x="611937" y="3429000"/>
            <a:ext cx="391305" cy="337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7" name=""/>
          <p:cNvSpPr txBox="1"/>
          <p:nvPr/>
        </p:nvSpPr>
        <p:spPr>
          <a:xfrm>
            <a:off x="2265823" y="1410217"/>
            <a:ext cx="392171" cy="337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40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2" name=""/>
          <p:cNvSpPr txBox="1"/>
          <p:nvPr/>
        </p:nvSpPr>
        <p:spPr>
          <a:xfrm>
            <a:off x="2006050" y="3429000"/>
            <a:ext cx="392171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054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67;p2"/>
          <p:cNvSpPr/>
          <p:nvPr/>
        </p:nvSpPr>
        <p:spPr>
          <a:xfrm>
            <a:off x="4370952" y="3883966"/>
            <a:ext cx="1904570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"/>
          <p:cNvSpPr txBox="1"/>
          <p:nvPr/>
        </p:nvSpPr>
        <p:spPr>
          <a:xfrm>
            <a:off x="2995784" y="4221048"/>
            <a:ext cx="389573" cy="3352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061" name=""/>
          <p:cNvSpPr txBox="1"/>
          <p:nvPr/>
        </p:nvSpPr>
        <p:spPr>
          <a:xfrm>
            <a:off x="4874805" y="4241480"/>
            <a:ext cx="392172" cy="3381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062" name=""/>
          <p:cNvSpPr txBox="1"/>
          <p:nvPr/>
        </p:nvSpPr>
        <p:spPr>
          <a:xfrm>
            <a:off x="6996283" y="4252044"/>
            <a:ext cx="392172" cy="33710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06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72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3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4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67;p2"/>
          <p:cNvSpPr/>
          <p:nvPr/>
        </p:nvSpPr>
        <p:spPr>
          <a:xfrm>
            <a:off x="2544605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67;p2"/>
          <p:cNvSpPr/>
          <p:nvPr/>
        </p:nvSpPr>
        <p:spPr>
          <a:xfrm>
            <a:off x="2647792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67;p2"/>
          <p:cNvSpPr/>
          <p:nvPr/>
        </p:nvSpPr>
        <p:spPr>
          <a:xfrm>
            <a:off x="3776361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67;p2"/>
          <p:cNvSpPr/>
          <p:nvPr/>
        </p:nvSpPr>
        <p:spPr>
          <a:xfrm>
            <a:off x="4982139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67;p2"/>
          <p:cNvSpPr/>
          <p:nvPr/>
        </p:nvSpPr>
        <p:spPr>
          <a:xfrm>
            <a:off x="3925008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67;p2"/>
          <p:cNvSpPr/>
          <p:nvPr/>
        </p:nvSpPr>
        <p:spPr>
          <a:xfrm>
            <a:off x="5106975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8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89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0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1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92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"/>
          <p:cNvSpPr txBox="1"/>
          <p:nvPr/>
        </p:nvSpPr>
        <p:spPr>
          <a:xfrm>
            <a:off x="3426142" y="5228880"/>
            <a:ext cx="389573" cy="338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4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"/>
          <p:cNvSpPr/>
          <p:nvPr/>
        </p:nvSpPr>
        <p:spPr>
          <a:xfrm>
            <a:off x="6551636" y="4403195"/>
            <a:ext cx="551864" cy="551864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19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0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1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36901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0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총배합시간 변경을 위해 시간표시부 누름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중량표시부는 선택된 설정시간을 표시한다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조작표시부는 숫자값 변경을 위한 키패드가 나타남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시간값이 노란색이며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키패드 숫자 누름시 변경됨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예)키패드 2,4를 순서대로 누르면, 24시로 변경됨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시간설정 범위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 : 00 ~23시까지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분 : 00~59분 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초 : 00~59초 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초기값: </a:t>
                      </a: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00:00:00 </a:t>
                      </a:r>
                      <a:endParaRPr lang="en-US" alt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지움버튼을 누르면 낮은자리 부터 지워짐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확인 버튼을 누르면 시-&gt;분으로 넘어감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확인버튼을 누를때마다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ⓐⓑⓒⓓⓔⓕⓐ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순서로 설정 할수 있게 넘어감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총배합시간 설정 완료시 시간표시부  한번더 누름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중량 및 조작 부분 표시됨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4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5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8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9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0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91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9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6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1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2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3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4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5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09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0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6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8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9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9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2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3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1084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1085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 시간설정</a:t>
            </a:r>
            <a:endParaRPr lang="ko-KR" altLang="en-US" sz="900"/>
          </a:p>
        </p:txBody>
      </p:sp>
      <p:sp>
        <p:nvSpPr>
          <p:cNvPr id="1086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sp>
        <p:nvSpPr>
          <p:cNvPr id="1110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4963024" y="1764511"/>
            <a:ext cx="696050" cy="96504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초기화</a:t>
            </a:r>
            <a:endParaRPr lang="ko-KR" altLang="en-US"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"/>
          <p:cNvSpPr/>
          <p:nvPr/>
        </p:nvSpPr>
        <p:spPr>
          <a:xfrm>
            <a:off x="1350818" y="1691909"/>
            <a:ext cx="6710796" cy="1108364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7" name="Google Shape;67;p2"/>
          <p:cNvSpPr/>
          <p:nvPr/>
        </p:nvSpPr>
        <p:spPr>
          <a:xfrm>
            <a:off x="3780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5036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572000" y="2065193"/>
            <a:ext cx="513185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ko-KR" altLang="en-US" sz="4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3429545" y="2117148"/>
            <a:ext cx="1142454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6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lang="ko-KR" altLang="en-US" sz="60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5092896" y="2117148"/>
            <a:ext cx="1099158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6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lang="ko-KR" altLang="en-US" sz="6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7" name="표 4"/>
          <p:cNvGraphicFramePr>
            <a:graphicFrameLocks noGrp="1"/>
          </p:cNvGraphicFramePr>
          <p:nvPr/>
        </p:nvGraphicFramePr>
        <p:xfrm>
          <a:off x="1338696" y="4196914"/>
          <a:ext cx="6724192" cy="10591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9144"/>
                <a:gridCol w="1009144"/>
                <a:gridCol w="1009144"/>
                <a:gridCol w="1009144"/>
                <a:gridCol w="1009144"/>
                <a:gridCol w="1678472"/>
              </a:tblGrid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←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0504d"/>
                    </a:solidFill>
                  </a:tcPr>
                </a:tc>
              </a:tr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확인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136" name=""/>
          <p:cNvSpPr txBox="1"/>
          <p:nvPr/>
        </p:nvSpPr>
        <p:spPr>
          <a:xfrm>
            <a:off x="2153255" y="3091988"/>
            <a:ext cx="389572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37" name=""/>
          <p:cNvSpPr txBox="1"/>
          <p:nvPr/>
        </p:nvSpPr>
        <p:spPr>
          <a:xfrm>
            <a:off x="6188391" y="2509923"/>
            <a:ext cx="389574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38" name=""/>
          <p:cNvSpPr txBox="1"/>
          <p:nvPr/>
        </p:nvSpPr>
        <p:spPr>
          <a:xfrm>
            <a:off x="5391755" y="4241744"/>
            <a:ext cx="389572" cy="3378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39" name=""/>
          <p:cNvSpPr txBox="1"/>
          <p:nvPr/>
        </p:nvSpPr>
        <p:spPr>
          <a:xfrm>
            <a:off x="3296255" y="2111605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40" name=""/>
          <p:cNvSpPr txBox="1"/>
          <p:nvPr/>
        </p:nvSpPr>
        <p:spPr>
          <a:xfrm>
            <a:off x="7461278" y="4319674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41" name=""/>
          <p:cNvSpPr txBox="1"/>
          <p:nvPr/>
        </p:nvSpPr>
        <p:spPr>
          <a:xfrm>
            <a:off x="7478596" y="4761287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0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67;p2"/>
          <p:cNvSpPr/>
          <p:nvPr/>
        </p:nvSpPr>
        <p:spPr>
          <a:xfrm>
            <a:off x="4370952" y="3883966"/>
            <a:ext cx="1904570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67;p2"/>
          <p:cNvSpPr/>
          <p:nvPr/>
        </p:nvSpPr>
        <p:spPr>
          <a:xfrm>
            <a:off x="2544605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67;p2"/>
          <p:cNvSpPr/>
          <p:nvPr/>
        </p:nvSpPr>
        <p:spPr>
          <a:xfrm>
            <a:off x="3776361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67;p2"/>
          <p:cNvSpPr/>
          <p:nvPr/>
        </p:nvSpPr>
        <p:spPr>
          <a:xfrm>
            <a:off x="4982139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67;p2"/>
          <p:cNvSpPr/>
          <p:nvPr/>
        </p:nvSpPr>
        <p:spPr>
          <a:xfrm>
            <a:off x="2647792" y="3295726"/>
            <a:ext cx="943413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67;p2"/>
          <p:cNvSpPr/>
          <p:nvPr/>
        </p:nvSpPr>
        <p:spPr>
          <a:xfrm>
            <a:off x="3925008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67;p2"/>
          <p:cNvSpPr/>
          <p:nvPr/>
        </p:nvSpPr>
        <p:spPr>
          <a:xfrm>
            <a:off x="5106975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"/>
          <p:cNvSpPr txBox="1"/>
          <p:nvPr/>
        </p:nvSpPr>
        <p:spPr>
          <a:xfrm>
            <a:off x="3921183" y="3292792"/>
            <a:ext cx="344805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ⓒ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7" name=""/>
          <p:cNvSpPr txBox="1"/>
          <p:nvPr/>
        </p:nvSpPr>
        <p:spPr>
          <a:xfrm>
            <a:off x="4572000" y="3292792"/>
            <a:ext cx="342381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ⓓ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8" name=""/>
          <p:cNvSpPr txBox="1"/>
          <p:nvPr/>
        </p:nvSpPr>
        <p:spPr>
          <a:xfrm>
            <a:off x="5064183" y="3293268"/>
            <a:ext cx="344805" cy="27146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9" name=""/>
          <p:cNvSpPr txBox="1"/>
          <p:nvPr/>
        </p:nvSpPr>
        <p:spPr>
          <a:xfrm>
            <a:off x="5744614" y="3292835"/>
            <a:ext cx="344112" cy="27232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3" name=""/>
          <p:cNvSpPr txBox="1"/>
          <p:nvPr/>
        </p:nvSpPr>
        <p:spPr>
          <a:xfrm>
            <a:off x="2648297" y="3293400"/>
            <a:ext cx="344805" cy="27120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4" name=""/>
          <p:cNvSpPr txBox="1"/>
          <p:nvPr/>
        </p:nvSpPr>
        <p:spPr>
          <a:xfrm>
            <a:off x="3273137" y="3292967"/>
            <a:ext cx="342553" cy="27206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ⓑ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61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62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3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4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65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"/>
          <p:cNvSpPr txBox="1"/>
          <p:nvPr/>
        </p:nvSpPr>
        <p:spPr>
          <a:xfrm>
            <a:off x="3426142" y="5228880"/>
            <a:ext cx="389573" cy="338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85680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배합시작 버튼 누름 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27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-배합조건 정상 시, 배합진행 확인창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-아래의 경우 알람창 팝업, 배합일시정지됨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1) 총배합시간&lt;스크류 가동주기 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"총배합시간이 스크류 가동주기보다 작습니다, 총 배합시간을 재설정 하십시오"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2) 배출구 열림 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"좌/우 배출구가 열려있습니다, 배출구를 닫아 주십시오"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3)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호퍼 열림 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"호퍼가 열려있습니다.호퍼를 닫아 주십시오"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4) 스크류 역회전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"스크류가 역회전 상태입니다. 스크류를 정지상태로 조작 하십시오."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배합 시작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2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93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94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3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72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3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4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949892" y="4215768"/>
            <a:ext cx="389573" cy="3370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78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67;p2"/>
          <p:cNvSpPr/>
          <p:nvPr/>
        </p:nvSpPr>
        <p:spPr>
          <a:xfrm>
            <a:off x="4370952" y="3883966"/>
            <a:ext cx="1904570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67;p2"/>
          <p:cNvSpPr/>
          <p:nvPr/>
        </p:nvSpPr>
        <p:spPr>
          <a:xfrm>
            <a:off x="2544605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67;p2"/>
          <p:cNvSpPr/>
          <p:nvPr/>
        </p:nvSpPr>
        <p:spPr>
          <a:xfrm>
            <a:off x="3776361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67;p2"/>
          <p:cNvSpPr/>
          <p:nvPr/>
        </p:nvSpPr>
        <p:spPr>
          <a:xfrm>
            <a:off x="4982139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67;p2"/>
          <p:cNvSpPr/>
          <p:nvPr/>
        </p:nvSpPr>
        <p:spPr>
          <a:xfrm>
            <a:off x="2647792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67;p2"/>
          <p:cNvSpPr/>
          <p:nvPr/>
        </p:nvSpPr>
        <p:spPr>
          <a:xfrm>
            <a:off x="3925008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67;p2"/>
          <p:cNvSpPr/>
          <p:nvPr/>
        </p:nvSpPr>
        <p:spPr>
          <a:xfrm>
            <a:off x="5106975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91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92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3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4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95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"/>
          <p:cNvSpPr txBox="1"/>
          <p:nvPr/>
        </p:nvSpPr>
        <p:spPr>
          <a:xfrm>
            <a:off x="3426142" y="5228880"/>
            <a:ext cx="389573" cy="338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538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정상조건이면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27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배합확인창 팝업,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확인버튼 눌러 팝업창 닫음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또는 5초후 자동 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메시지 생성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배합진행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배합 진행 확인창 팝업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Google Shape;67;p2"/>
          <p:cNvSpPr/>
          <p:nvPr/>
        </p:nvSpPr>
        <p:spPr>
          <a:xfrm>
            <a:off x="2276174" y="3023471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67;p2"/>
          <p:cNvSpPr/>
          <p:nvPr/>
        </p:nvSpPr>
        <p:spPr>
          <a:xfrm>
            <a:off x="2276174" y="3309220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67;p2"/>
          <p:cNvSpPr/>
          <p:nvPr/>
        </p:nvSpPr>
        <p:spPr>
          <a:xfrm>
            <a:off x="2276174" y="3606876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67;p2"/>
          <p:cNvSpPr/>
          <p:nvPr/>
        </p:nvSpPr>
        <p:spPr>
          <a:xfrm>
            <a:off x="4284361" y="3023471"/>
            <a:ext cx="109927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67;p2"/>
          <p:cNvSpPr/>
          <p:nvPr/>
        </p:nvSpPr>
        <p:spPr>
          <a:xfrm>
            <a:off x="4284361" y="3309220"/>
            <a:ext cx="109927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00:10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67;p2"/>
          <p:cNvSpPr/>
          <p:nvPr/>
        </p:nvSpPr>
        <p:spPr>
          <a:xfrm>
            <a:off x="4284361" y="3606876"/>
            <a:ext cx="1099276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2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93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94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3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4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67;p2"/>
          <p:cNvSpPr/>
          <p:nvPr/>
        </p:nvSpPr>
        <p:spPr>
          <a:xfrm>
            <a:off x="428436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71" name=""/>
          <p:cNvSpPr/>
          <p:nvPr/>
        </p:nvSpPr>
        <p:spPr>
          <a:xfrm>
            <a:off x="6551636" y="4403195"/>
            <a:ext cx="551864" cy="551864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2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3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4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9" name=""/>
          <p:cNvGrpSpPr/>
          <p:nvPr/>
        </p:nvGrpSpPr>
        <p:grpSpPr>
          <a:xfrm rot="0">
            <a:off x="2256498" y="2180647"/>
            <a:ext cx="4814092" cy="2932906"/>
            <a:chOff x="2256498" y="2180647"/>
            <a:chExt cx="4814092" cy="2932906"/>
          </a:xfrm>
        </p:grpSpPr>
        <p:sp>
          <p:nvSpPr>
            <p:cNvPr id="1083" name="직사각형 691"/>
            <p:cNvSpPr/>
            <p:nvPr/>
          </p:nvSpPr>
          <p:spPr>
            <a:xfrm>
              <a:off x="2256498" y="2180647"/>
              <a:ext cx="4814092" cy="2932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800" b="1">
                  <a:solidFill>
                    <a:schemeClr val="tx1"/>
                  </a:solidFill>
                </a:rPr>
                <a:t>2022.09.09  18:30:30 종료</a:t>
              </a:r>
              <a:endParaRPr lang="ko-KR" altLang="en-US" sz="28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2500" b="1">
                  <a:solidFill>
                    <a:schemeClr val="tx1"/>
                  </a:solidFill>
                </a:rPr>
                <a:t>12시간동안</a:t>
              </a:r>
              <a:endParaRPr lang="ko-KR" altLang="en-US" sz="25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2500" b="1">
                  <a:solidFill>
                    <a:schemeClr val="tx1"/>
                  </a:solidFill>
                </a:rPr>
                <a:t>스크류가 정방향 10분 동작, 1시간 정지를 반복 합니다.</a:t>
              </a:r>
              <a:endParaRPr lang="ko-KR" altLang="en-US" sz="25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endParaRPr lang="ko-KR" altLang="en-US" sz="2500" b="1">
                <a:solidFill>
                  <a:schemeClr val="tx1"/>
                </a:solidFill>
              </a:endParaRPr>
            </a:p>
          </p:txBody>
        </p:sp>
        <p:sp>
          <p:nvSpPr>
            <p:cNvPr id="1084" name="Google Shape;67;p2"/>
            <p:cNvSpPr/>
            <p:nvPr/>
          </p:nvSpPr>
          <p:spPr>
            <a:xfrm>
              <a:off x="6096000" y="4581157"/>
              <a:ext cx="848353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 5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67;p2"/>
            <p:cNvSpPr/>
            <p:nvPr/>
          </p:nvSpPr>
          <p:spPr>
            <a:xfrm>
              <a:off x="2277341" y="2199905"/>
              <a:ext cx="4779580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6" name=""/>
          <p:cNvSpPr txBox="1"/>
          <p:nvPr/>
        </p:nvSpPr>
        <p:spPr>
          <a:xfrm>
            <a:off x="4049596" y="2224172"/>
            <a:ext cx="389572" cy="3387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9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9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9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3876413" y="5540605"/>
            <a:ext cx="389575" cy="3387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49189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진행시 설정값 우측에 현재 진행 시간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27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다운카은트로 진행한다.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 가동시간  다운카운트가 0이되면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 정지시간 다운카운트가 진행된다.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총배합시간 다운 카운트가 0이 되는 동안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 가동/정지 시간은 반복된다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총배합시간을 제외한 스크류 가동/정지 시간은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다운카운트시 녹색 바탕화면 유지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배합시간에의해 스크류는 자동으로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정회전/정지를 반복한다.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배합진행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2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4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72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3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4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213870" y="3429000"/>
            <a:ext cx="392170" cy="3370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grpSp>
        <p:nvGrpSpPr>
          <p:cNvPr id="1079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1080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3" name=""/>
            <p:cNvSpPr/>
            <p:nvPr/>
          </p:nvSpPr>
          <p:spPr>
            <a:xfrm rot="10800000">
              <a:off x="5714377" y="1763886"/>
              <a:ext cx="1313313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84" name=""/>
          <p:cNvSpPr txBox="1"/>
          <p:nvPr/>
        </p:nvSpPr>
        <p:spPr>
          <a:xfrm>
            <a:off x="903091" y="3769529"/>
            <a:ext cx="362902" cy="42147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3625301" y="3429000"/>
            <a:ext cx="390439" cy="3371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89" name=""/>
          <p:cNvSpPr txBox="1"/>
          <p:nvPr/>
        </p:nvSpPr>
        <p:spPr>
          <a:xfrm>
            <a:off x="282894" y="5410723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0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67;p2"/>
          <p:cNvSpPr/>
          <p:nvPr/>
        </p:nvSpPr>
        <p:spPr>
          <a:xfrm>
            <a:off x="4370952" y="3883966"/>
            <a:ext cx="1904570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67;p2"/>
          <p:cNvSpPr/>
          <p:nvPr/>
        </p:nvSpPr>
        <p:spPr>
          <a:xfrm>
            <a:off x="2544605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67;p2"/>
          <p:cNvSpPr/>
          <p:nvPr/>
        </p:nvSpPr>
        <p:spPr>
          <a:xfrm>
            <a:off x="3776361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67;p2"/>
          <p:cNvSpPr/>
          <p:nvPr/>
        </p:nvSpPr>
        <p:spPr>
          <a:xfrm>
            <a:off x="4982139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2647792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67;p2"/>
          <p:cNvSpPr/>
          <p:nvPr/>
        </p:nvSpPr>
        <p:spPr>
          <a:xfrm>
            <a:off x="3925008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67;p2"/>
          <p:cNvSpPr/>
          <p:nvPr/>
        </p:nvSpPr>
        <p:spPr>
          <a:xfrm>
            <a:off x="5106975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67;p2"/>
          <p:cNvSpPr/>
          <p:nvPr/>
        </p:nvSpPr>
        <p:spPr>
          <a:xfrm>
            <a:off x="2647792" y="3607454"/>
            <a:ext cx="943413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67;p2"/>
          <p:cNvSpPr/>
          <p:nvPr/>
        </p:nvSpPr>
        <p:spPr>
          <a:xfrm>
            <a:off x="3925008" y="3607454"/>
            <a:ext cx="943413" cy="266547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67;p2"/>
          <p:cNvSpPr/>
          <p:nvPr/>
        </p:nvSpPr>
        <p:spPr>
          <a:xfrm>
            <a:off x="5106975" y="3607454"/>
            <a:ext cx="943412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2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13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4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5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6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준비가 안된 상태에서 시작버튼 누름시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알람창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메시지 생성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알람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 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배출구열림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Google Shape;67;p2"/>
          <p:cNvSpPr/>
          <p:nvPr/>
        </p:nvSpPr>
        <p:spPr>
          <a:xfrm>
            <a:off x="2276174" y="3023471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67;p2"/>
          <p:cNvSpPr/>
          <p:nvPr/>
        </p:nvSpPr>
        <p:spPr>
          <a:xfrm>
            <a:off x="2276174" y="3309220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67;p2"/>
          <p:cNvSpPr/>
          <p:nvPr/>
        </p:nvSpPr>
        <p:spPr>
          <a:xfrm>
            <a:off x="2276174" y="3606876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67;p2"/>
          <p:cNvSpPr/>
          <p:nvPr/>
        </p:nvSpPr>
        <p:spPr>
          <a:xfrm>
            <a:off x="3791607" y="4283749"/>
            <a:ext cx="1658967" cy="8280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bg1">
                <a:lumMod val="70000"/>
              </a:schemeClr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700" b="1">
                <a:solidFill>
                  <a:schemeClr val="tx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700" b="1">
              <a:solidFill>
                <a:schemeClr val="tx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700" b="1">
                <a:solidFill>
                  <a:schemeClr val="tx1"/>
                </a:solidFill>
                <a:latin typeface="새굴림"/>
                <a:ea typeface="새굴림"/>
                <a:cs typeface="굴림"/>
                <a:sym typeface="Calibri"/>
              </a:rPr>
              <a:t>정지</a:t>
            </a:r>
            <a:endParaRPr lang="ko-KR" altLang="en-US" sz="1700" b="1">
              <a:solidFill>
                <a:schemeClr val="tx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962" name="Google Shape;67;p2"/>
          <p:cNvSpPr/>
          <p:nvPr/>
        </p:nvSpPr>
        <p:spPr>
          <a:xfrm>
            <a:off x="4284361" y="3023471"/>
            <a:ext cx="109927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67;p2"/>
          <p:cNvSpPr/>
          <p:nvPr/>
        </p:nvSpPr>
        <p:spPr>
          <a:xfrm>
            <a:off x="4284361" y="3309220"/>
            <a:ext cx="109927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00:10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67;p2"/>
          <p:cNvSpPr/>
          <p:nvPr/>
        </p:nvSpPr>
        <p:spPr>
          <a:xfrm>
            <a:off x="4284361" y="3606876"/>
            <a:ext cx="1099276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2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93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94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7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3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1945438" y="2977513"/>
            <a:ext cx="389572" cy="3361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3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103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103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 알람창 팝업</a:t>
            </a:r>
            <a:endParaRPr lang="ko-KR" altLang="en-US" sz="900"/>
          </a:p>
        </p:txBody>
      </p:sp>
      <p:sp>
        <p:nvSpPr>
          <p:cNvPr id="103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sp>
        <p:nvSpPr>
          <p:cNvPr id="1043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1058" name=""/>
          <p:cNvGrpSpPr/>
          <p:nvPr/>
        </p:nvGrpSpPr>
        <p:grpSpPr>
          <a:xfrm rot="0">
            <a:off x="2256498" y="2163329"/>
            <a:ext cx="4814092" cy="2932906"/>
            <a:chOff x="2256498" y="2492375"/>
            <a:chExt cx="4814092" cy="2932906"/>
          </a:xfrm>
        </p:grpSpPr>
        <p:sp>
          <p:nvSpPr>
            <p:cNvPr id="966" name="직사각형 691"/>
            <p:cNvSpPr/>
            <p:nvPr/>
          </p:nvSpPr>
          <p:spPr>
            <a:xfrm>
              <a:off x="2256498" y="2492375"/>
              <a:ext cx="4814092" cy="2932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ko-KR" altLang="en-US" sz="2800">
                  <a:solidFill>
                    <a:schemeClr val="tx1"/>
                  </a:solidFill>
                  <a:latin typeface="새굴림"/>
                  <a:ea typeface="새굴림"/>
                </a:rPr>
                <a:t>좌/우 배출구가 열려 있습니다, </a:t>
              </a:r>
              <a:endParaRPr lang="ko-KR" altLang="en-US" sz="2800">
                <a:solidFill>
                  <a:schemeClr val="tx1"/>
                </a:solidFill>
                <a:latin typeface="새굴림"/>
                <a:ea typeface="새굴림"/>
              </a:endParaRPr>
            </a:p>
            <a:p>
              <a:pPr>
                <a:defRPr lang="ko-KR" altLang="en-US"/>
              </a:pPr>
              <a:r>
                <a:rPr lang="ko-KR" altLang="en-US" sz="2800">
                  <a:solidFill>
                    <a:schemeClr val="tx1"/>
                  </a:solidFill>
                  <a:latin typeface="새굴림"/>
                  <a:ea typeface="새굴림"/>
                </a:rPr>
                <a:t>배출구를 닫아 주십시오</a:t>
              </a:r>
              <a:endParaRPr lang="ko-KR" altLang="en-US" sz="2800">
                <a:solidFill>
                  <a:schemeClr val="tx1"/>
                </a:solidFill>
                <a:latin typeface="새굴림"/>
                <a:ea typeface="새굴림"/>
              </a:endParaRPr>
            </a:p>
            <a:p>
              <a:pPr algn="ctr">
                <a:defRPr lang="ko-KR" altLang="en-US"/>
              </a:pPr>
              <a:endParaRPr lang="ko-KR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967" name="Google Shape;67;p2"/>
            <p:cNvSpPr/>
            <p:nvPr/>
          </p:nvSpPr>
          <p:spPr>
            <a:xfrm>
              <a:off x="6096000" y="4892884"/>
              <a:ext cx="848353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67;p2"/>
            <p:cNvSpPr/>
            <p:nvPr/>
          </p:nvSpPr>
          <p:spPr>
            <a:xfrm>
              <a:off x="2277341" y="2511633"/>
              <a:ext cx="4779580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알람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2" name="그림 40" descr="&lt;strong&gt;경고&lt;/strong&gt; 표시 빨간색 삼각형에 느낌표가 경보 - Pixabay의 무료 벡터 ...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319510" y="2546543"/>
              <a:ext cx="447067" cy="372322"/>
            </a:xfrm>
            <a:prstGeom prst="rect">
              <a:avLst/>
            </a:prstGeom>
          </p:spPr>
        </p:pic>
      </p:grpSp>
      <p:grpSp>
        <p:nvGrpSpPr>
          <p:cNvPr id="1059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60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1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2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63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"/>
          <p:cNvSpPr txBox="1"/>
          <p:nvPr/>
        </p:nvSpPr>
        <p:spPr>
          <a:xfrm>
            <a:off x="3408822" y="5194241"/>
            <a:ext cx="392172" cy="337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62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36901" cy="5632339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0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배합진행 상태에서 일시정지 버튼 누름시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 배합대기로 전환됨,스크류 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메시지 표시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배합정지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스크류정지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배합대기 상태에서 "시작"버튼을 다시 누르면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배합은 다시 시작되며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지연된 시간만큼 종료 예상시간이 변경된다.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840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841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4" name=""/>
            <p:cNvSpPr/>
            <p:nvPr/>
          </p:nvSpPr>
          <p:spPr>
            <a:xfrm rot="10800000">
              <a:off x="5714377" y="1763886"/>
              <a:ext cx="1313313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56" name=""/>
          <p:cNvSpPr txBox="1"/>
          <p:nvPr/>
        </p:nvSpPr>
        <p:spPr>
          <a:xfrm>
            <a:off x="903091" y="3769529"/>
            <a:ext cx="362902" cy="426666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9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90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3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4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5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1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02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5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7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9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10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4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4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7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1038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1039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 일시정지 (배합대기)</a:t>
            </a:r>
            <a:endParaRPr lang="ko-KR" altLang="en-US" sz="900"/>
          </a:p>
        </p:txBody>
      </p:sp>
      <p:sp>
        <p:nvSpPr>
          <p:cNvPr id="1040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sp>
        <p:nvSpPr>
          <p:cNvPr id="1041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2" name=""/>
          <p:cNvSpPr txBox="1"/>
          <p:nvPr/>
        </p:nvSpPr>
        <p:spPr>
          <a:xfrm>
            <a:off x="4180696" y="4265813"/>
            <a:ext cx="391304" cy="3371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5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64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66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5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6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"/>
          <p:cNvSpPr txBox="1"/>
          <p:nvPr/>
        </p:nvSpPr>
        <p:spPr>
          <a:xfrm>
            <a:off x="1192097" y="3756831"/>
            <a:ext cx="389572" cy="33701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70" name=""/>
          <p:cNvSpPr txBox="1"/>
          <p:nvPr/>
        </p:nvSpPr>
        <p:spPr>
          <a:xfrm>
            <a:off x="2993187" y="4276379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083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67;p2"/>
          <p:cNvSpPr/>
          <p:nvPr/>
        </p:nvSpPr>
        <p:spPr>
          <a:xfrm>
            <a:off x="4370952" y="3883966"/>
            <a:ext cx="1904570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67;p2"/>
          <p:cNvSpPr/>
          <p:nvPr/>
        </p:nvSpPr>
        <p:spPr>
          <a:xfrm>
            <a:off x="2544605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67;p2"/>
          <p:cNvSpPr/>
          <p:nvPr/>
        </p:nvSpPr>
        <p:spPr>
          <a:xfrm>
            <a:off x="3776361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67;p2"/>
          <p:cNvSpPr/>
          <p:nvPr/>
        </p:nvSpPr>
        <p:spPr>
          <a:xfrm>
            <a:off x="4982139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67;p2"/>
          <p:cNvSpPr/>
          <p:nvPr/>
        </p:nvSpPr>
        <p:spPr>
          <a:xfrm>
            <a:off x="2647792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67;p2"/>
          <p:cNvSpPr/>
          <p:nvPr/>
        </p:nvSpPr>
        <p:spPr>
          <a:xfrm>
            <a:off x="3925008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67;p2"/>
          <p:cNvSpPr/>
          <p:nvPr/>
        </p:nvSpPr>
        <p:spPr>
          <a:xfrm>
            <a:off x="5106975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67;p2"/>
          <p:cNvSpPr/>
          <p:nvPr/>
        </p:nvSpPr>
        <p:spPr>
          <a:xfrm>
            <a:off x="2647792" y="3607454"/>
            <a:ext cx="943413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67;p2"/>
          <p:cNvSpPr/>
          <p:nvPr/>
        </p:nvSpPr>
        <p:spPr>
          <a:xfrm>
            <a:off x="3925008" y="3607454"/>
            <a:ext cx="943413" cy="266547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67;p2"/>
          <p:cNvSpPr/>
          <p:nvPr/>
        </p:nvSpPr>
        <p:spPr>
          <a:xfrm>
            <a:off x="5106975" y="3607454"/>
            <a:ext cx="943412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"/>
          <p:cNvSpPr txBox="1"/>
          <p:nvPr/>
        </p:nvSpPr>
        <p:spPr>
          <a:xfrm>
            <a:off x="4268153" y="3869401"/>
            <a:ext cx="389572" cy="33874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094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99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00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1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2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03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"/>
          <p:cNvSpPr txBox="1"/>
          <p:nvPr/>
        </p:nvSpPr>
        <p:spPr>
          <a:xfrm>
            <a:off x="3423285" y="5272173"/>
            <a:ext cx="392430" cy="336147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64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5253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배합이 정상적으로 종료되면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배합시작버튼 초기화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설정시간 다운카운트 창이 사라짐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종료가 정상적으로 완료된 시간을 표시한다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녹색 체크 표시됨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스크류 정지됨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메시지 표시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16:30:49.200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[OK]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스크류 정지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16:30:50.100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[OK]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배합 완료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840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841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4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56" name=""/>
          <p:cNvSpPr txBox="1"/>
          <p:nvPr/>
        </p:nvSpPr>
        <p:spPr>
          <a:xfrm>
            <a:off x="903091" y="3769528"/>
            <a:ext cx="362902" cy="42666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5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96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9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0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1001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0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7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9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10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4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4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7" name=""/>
          <p:cNvGrpSpPr/>
          <p:nvPr/>
        </p:nvGrpSpPr>
        <p:grpSpPr>
          <a:xfrm rot="0">
            <a:off x="334224" y="3852820"/>
            <a:ext cx="511517" cy="314408"/>
            <a:chOff x="605512" y="2780887"/>
            <a:chExt cx="584586" cy="278702"/>
          </a:xfrm>
        </p:grpSpPr>
        <p:sp>
          <p:nvSpPr>
            <p:cNvPr id="1038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104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104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 정상 완료</a:t>
            </a:r>
            <a:endParaRPr lang="ko-KR" altLang="en-US" sz="900"/>
          </a:p>
        </p:txBody>
      </p:sp>
      <p:sp>
        <p:nvSpPr>
          <p:cNvPr id="104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sp>
        <p:nvSpPr>
          <p:cNvPr id="1044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428436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baff1a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rgbClr val="baff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2568891" y="3557672"/>
            <a:ext cx="389574" cy="33614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52" name=""/>
          <p:cNvSpPr txBox="1"/>
          <p:nvPr/>
        </p:nvSpPr>
        <p:spPr>
          <a:xfrm>
            <a:off x="594620" y="3947334"/>
            <a:ext cx="392170" cy="3370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053" name=""/>
          <p:cNvSpPr txBox="1"/>
          <p:nvPr/>
        </p:nvSpPr>
        <p:spPr>
          <a:xfrm>
            <a:off x="274234" y="5419379"/>
            <a:ext cx="392170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5" name=""/>
          <p:cNvSpPr txBox="1"/>
          <p:nvPr/>
        </p:nvSpPr>
        <p:spPr>
          <a:xfrm>
            <a:off x="2525596" y="4311017"/>
            <a:ext cx="389572" cy="3387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57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66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7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8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67;p2"/>
          <p:cNvSpPr/>
          <p:nvPr/>
        </p:nvSpPr>
        <p:spPr>
          <a:xfrm>
            <a:off x="4370952" y="3883966"/>
            <a:ext cx="1904570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baff1a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rgbClr val="baff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67;p2"/>
          <p:cNvSpPr/>
          <p:nvPr/>
        </p:nvSpPr>
        <p:spPr>
          <a:xfrm>
            <a:off x="2544605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67;p2"/>
          <p:cNvSpPr/>
          <p:nvPr/>
        </p:nvSpPr>
        <p:spPr>
          <a:xfrm>
            <a:off x="3776361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982139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2647792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67;p2"/>
          <p:cNvSpPr/>
          <p:nvPr/>
        </p:nvSpPr>
        <p:spPr>
          <a:xfrm>
            <a:off x="3925008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67;p2"/>
          <p:cNvSpPr/>
          <p:nvPr/>
        </p:nvSpPr>
        <p:spPr>
          <a:xfrm>
            <a:off x="5106975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"/>
          <p:cNvSpPr txBox="1"/>
          <p:nvPr/>
        </p:nvSpPr>
        <p:spPr>
          <a:xfrm>
            <a:off x="4182428" y="3852084"/>
            <a:ext cx="389571" cy="3370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079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84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85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6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7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88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"/>
          <p:cNvSpPr txBox="1"/>
          <p:nvPr/>
        </p:nvSpPr>
        <p:spPr>
          <a:xfrm>
            <a:off x="3426142" y="5168265"/>
            <a:ext cx="389573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69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761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76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66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76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771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772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5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76" name=""/>
          <p:cNvSpPr txBox="1"/>
          <p:nvPr/>
        </p:nvSpPr>
        <p:spPr>
          <a:xfrm>
            <a:off x="960241" y="3324225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780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781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4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793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835" name="Google Shape;144;p4"/>
          <p:cNvGraphicFramePr/>
          <p:nvPr/>
        </p:nvGraphicFramePr>
        <p:xfrm>
          <a:off x="8281050" y="918000"/>
          <a:ext cx="3640055" cy="575253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자동조작의 하위매뉴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 : 투입할 사료 등록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레시피 : 축종별 사료를 모아 레시피를 생성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 : 불러온 레시피대로 사료를 투입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: 설정된 시간동안 사료 배합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 :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설정된 시간동안, 히터 온도로 사료 발효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 : 지정된 시간에 사료를 배출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레시피 버튼 노란색태두르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최근사용한 순서로 정리된 레시피 리스트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수동(홈) 화면 이동버튼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자동 하위매뉴(사료,레시피,투입,배합,발효,배출,급이)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에서 수동(홈)버튼 누름시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수동(홈)화면 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6" name=""/>
          <p:cNvSpPr txBox="1"/>
          <p:nvPr/>
        </p:nvSpPr>
        <p:spPr>
          <a:xfrm>
            <a:off x="146845" y="1722040"/>
            <a:ext cx="390633" cy="338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842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43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56" name=""/>
          <p:cNvSpPr txBox="1"/>
          <p:nvPr/>
        </p:nvSpPr>
        <p:spPr>
          <a:xfrm>
            <a:off x="1470919" y="3093720"/>
            <a:ext cx="392171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grpSp>
        <p:nvGrpSpPr>
          <p:cNvPr id="861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862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3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4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5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6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67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869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870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1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2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3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4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5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6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78" name=""/>
          <p:cNvSpPr/>
          <p:nvPr/>
        </p:nvSpPr>
        <p:spPr>
          <a:xfrm>
            <a:off x="252412" y="257001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9" name="Google Shape;67;p2"/>
          <p:cNvSpPr/>
          <p:nvPr/>
        </p:nvSpPr>
        <p:spPr>
          <a:xfrm>
            <a:off x="1825431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1200Kg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81" name="Google Shape;67;p2"/>
          <p:cNvSpPr/>
          <p:nvPr/>
        </p:nvSpPr>
        <p:spPr>
          <a:xfrm>
            <a:off x="4270180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82" name="Google Shape;67;p2"/>
          <p:cNvSpPr/>
          <p:nvPr/>
        </p:nvSpPr>
        <p:spPr>
          <a:xfrm>
            <a:off x="5492555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21.12.01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900Kg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83" name="Google Shape;67;p2"/>
          <p:cNvSpPr/>
          <p:nvPr/>
        </p:nvSpPr>
        <p:spPr>
          <a:xfrm>
            <a:off x="3047806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22.01.02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1500Kg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85" name="Google Shape;67;p2"/>
          <p:cNvSpPr/>
          <p:nvPr/>
        </p:nvSpPr>
        <p:spPr>
          <a:xfrm>
            <a:off x="1819080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</a:t>
            </a: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</a:t>
            </a: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.</a:t>
            </a: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</a:t>
            </a: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</a:t>
            </a: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0</a:t>
            </a: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39" name=""/>
          <p:cNvSpPr txBox="1"/>
          <p:nvPr/>
        </p:nvSpPr>
        <p:spPr>
          <a:xfrm>
            <a:off x="947714" y="2296907"/>
            <a:ext cx="392366" cy="33740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886" name="Google Shape;67;p2"/>
          <p:cNvSpPr/>
          <p:nvPr/>
        </p:nvSpPr>
        <p:spPr>
          <a:xfrm>
            <a:off x="2432926" y="1938891"/>
            <a:ext cx="3619981" cy="1048769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1</a:t>
            </a:r>
            <a:r>
              <a:rPr lang="ko-KR" altLang="en-US" sz="49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"/>
          <p:cNvSpPr txBox="1"/>
          <p:nvPr/>
        </p:nvSpPr>
        <p:spPr>
          <a:xfrm>
            <a:off x="1304665" y="5220220"/>
            <a:ext cx="390439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889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</a:t>
            </a:r>
            <a:endParaRPr lang="ko-KR" altLang="en-US" sz="900"/>
          </a:p>
        </p:txBody>
      </p:sp>
      <p:sp>
        <p:nvSpPr>
          <p:cNvPr id="890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5-5</a:t>
            </a:r>
            <a:endParaRPr lang="ko-KR" altLang="en-US" sz="900"/>
          </a:p>
        </p:txBody>
      </p:sp>
      <p:sp>
        <p:nvSpPr>
          <p:cNvPr id="891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레시피를 관리한다</a:t>
            </a:r>
            <a:endParaRPr lang="ko-KR" altLang="en-US" sz="900"/>
          </a:p>
        </p:txBody>
      </p:sp>
      <p:sp>
        <p:nvSpPr>
          <p:cNvPr id="892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자동/레시피</a:t>
            </a:r>
            <a:endParaRPr lang="ko-KR" altLang="en-US" sz="900"/>
          </a:p>
        </p:txBody>
      </p:sp>
      <p:sp>
        <p:nvSpPr>
          <p:cNvPr id="893" name="Google Shape;67;p2"/>
          <p:cNvSpPr/>
          <p:nvPr/>
        </p:nvSpPr>
        <p:spPr>
          <a:xfrm>
            <a:off x="3047806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22.06.06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4270180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+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8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899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0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1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02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"/>
          <p:cNvSpPr/>
          <p:nvPr/>
        </p:nvSpPr>
        <p:spPr>
          <a:xfrm>
            <a:off x="6551636" y="4403195"/>
            <a:ext cx="551864" cy="551864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4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5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6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62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배합이 정상적으로 종료되면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배합완료 확인창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팝업창 5초후 자동 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840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841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4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56" name=""/>
          <p:cNvSpPr txBox="1"/>
          <p:nvPr/>
        </p:nvSpPr>
        <p:spPr>
          <a:xfrm>
            <a:off x="903091" y="3769528"/>
            <a:ext cx="362902" cy="42666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Google Shape;67;p2"/>
          <p:cNvSpPr/>
          <p:nvPr/>
        </p:nvSpPr>
        <p:spPr>
          <a:xfrm>
            <a:off x="2276174" y="3023471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67;p2"/>
          <p:cNvSpPr/>
          <p:nvPr/>
        </p:nvSpPr>
        <p:spPr>
          <a:xfrm>
            <a:off x="2276174" y="3309220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67;p2"/>
          <p:cNvSpPr/>
          <p:nvPr/>
        </p:nvSpPr>
        <p:spPr>
          <a:xfrm>
            <a:off x="2276174" y="3606876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67;p2"/>
          <p:cNvSpPr/>
          <p:nvPr/>
        </p:nvSpPr>
        <p:spPr>
          <a:xfrm>
            <a:off x="4284361" y="3023471"/>
            <a:ext cx="1099277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67;p2"/>
          <p:cNvSpPr/>
          <p:nvPr/>
        </p:nvSpPr>
        <p:spPr>
          <a:xfrm>
            <a:off x="4284361" y="3309220"/>
            <a:ext cx="1099277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00:10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67;p2"/>
          <p:cNvSpPr/>
          <p:nvPr/>
        </p:nvSpPr>
        <p:spPr>
          <a:xfrm>
            <a:off x="4284361" y="3606876"/>
            <a:ext cx="1099276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67;p2"/>
          <p:cNvSpPr/>
          <p:nvPr/>
        </p:nvSpPr>
        <p:spPr>
          <a:xfrm>
            <a:off x="5546361" y="3023471"/>
            <a:ext cx="109927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67;p2"/>
          <p:cNvSpPr/>
          <p:nvPr/>
        </p:nvSpPr>
        <p:spPr>
          <a:xfrm>
            <a:off x="5546361" y="3309220"/>
            <a:ext cx="109927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00:10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67;p2"/>
          <p:cNvSpPr/>
          <p:nvPr/>
        </p:nvSpPr>
        <p:spPr>
          <a:xfrm>
            <a:off x="5546361" y="3606876"/>
            <a:ext cx="1099276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5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96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9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0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1001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0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7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9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10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4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4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7" name=""/>
          <p:cNvGrpSpPr/>
          <p:nvPr/>
        </p:nvGrpSpPr>
        <p:grpSpPr>
          <a:xfrm rot="0">
            <a:off x="334224" y="3852820"/>
            <a:ext cx="511517" cy="314408"/>
            <a:chOff x="605512" y="2780887"/>
            <a:chExt cx="584586" cy="278702"/>
          </a:xfrm>
        </p:grpSpPr>
        <p:sp>
          <p:nvSpPr>
            <p:cNvPr id="1038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104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104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배합완료 확인창 팝업</a:t>
            </a:r>
            <a:endParaRPr lang="ko-KR" altLang="en-US" sz="900"/>
          </a:p>
        </p:txBody>
      </p:sp>
      <p:sp>
        <p:nvSpPr>
          <p:cNvPr id="104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sp>
        <p:nvSpPr>
          <p:cNvPr id="1044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428436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0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1076" name=""/>
          <p:cNvGrpSpPr/>
          <p:nvPr/>
        </p:nvGrpSpPr>
        <p:grpSpPr>
          <a:xfrm rot="0">
            <a:off x="2256498" y="2189306"/>
            <a:ext cx="4814092" cy="2932906"/>
            <a:chOff x="2256498" y="2492375"/>
            <a:chExt cx="4814092" cy="2932906"/>
          </a:xfrm>
        </p:grpSpPr>
        <p:sp>
          <p:nvSpPr>
            <p:cNvPr id="1069" name="직사각형 691"/>
            <p:cNvSpPr/>
            <p:nvPr/>
          </p:nvSpPr>
          <p:spPr>
            <a:xfrm>
              <a:off x="2256498" y="2492375"/>
              <a:ext cx="4814092" cy="2932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2022.08.25</a:t>
              </a: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16:30:50.100</a:t>
              </a: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lang="ko-KR" altLang="en-US" sz="2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defRPr lang="ko-KR" altLang="en-US"/>
              </a:pP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[MCU][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배합 완료</a:t>
              </a: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]</a:t>
              </a:r>
              <a:endParaRPr lang="en-US" altLang="ko-KR" sz="2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defRPr lang="ko-KR" altLang="en-US"/>
              </a:pPr>
              <a:endParaRPr lang="ko-KR" altLang="en-US" sz="28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endParaRPr lang="ko-KR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1070" name="Google Shape;67;p2"/>
            <p:cNvSpPr/>
            <p:nvPr/>
          </p:nvSpPr>
          <p:spPr>
            <a:xfrm>
              <a:off x="6096000" y="4892884"/>
              <a:ext cx="848353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 5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67;p2"/>
            <p:cNvSpPr/>
            <p:nvPr/>
          </p:nvSpPr>
          <p:spPr>
            <a:xfrm>
              <a:off x="2277341" y="2511633"/>
              <a:ext cx="4779580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79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0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1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82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52530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배합진행 강제종료버튼을 누르면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"시작","정지" 버튼은 비활성화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"종료"버튼이 적색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설정시간 다운카운트 창이 백색이 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남은 배합시간을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종료버튼 누른 시간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배합완료 표시, 적색 채크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메시지 표시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16:30:50.100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배합 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16:30:49.200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스크류 정지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840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841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4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56" name=""/>
          <p:cNvSpPr txBox="1"/>
          <p:nvPr/>
        </p:nvSpPr>
        <p:spPr>
          <a:xfrm>
            <a:off x="903091" y="3769528"/>
            <a:ext cx="362902" cy="42666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5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96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9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0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1001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0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7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9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10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4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4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7" name=""/>
          <p:cNvGrpSpPr/>
          <p:nvPr/>
        </p:nvGrpSpPr>
        <p:grpSpPr>
          <a:xfrm rot="0">
            <a:off x="334224" y="3852820"/>
            <a:ext cx="511517" cy="314408"/>
            <a:chOff x="605512" y="2780887"/>
            <a:chExt cx="584586" cy="278702"/>
          </a:xfrm>
          <a:solidFill>
            <a:srgbClr val="ff0000"/>
          </a:solidFill>
        </p:grpSpPr>
        <p:sp>
          <p:nvSpPr>
            <p:cNvPr id="1038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104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104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배합진행중 강제종료</a:t>
            </a:r>
            <a:endParaRPr lang="ko-KR" altLang="en-US" sz="900"/>
          </a:p>
        </p:txBody>
      </p:sp>
      <p:sp>
        <p:nvSpPr>
          <p:cNvPr id="104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sp>
        <p:nvSpPr>
          <p:cNvPr id="1049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2239845" y="3566329"/>
            <a:ext cx="389571" cy="3370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52" name=""/>
          <p:cNvSpPr txBox="1"/>
          <p:nvPr/>
        </p:nvSpPr>
        <p:spPr>
          <a:xfrm>
            <a:off x="655232" y="4319674"/>
            <a:ext cx="389572" cy="3370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054" name=""/>
          <p:cNvSpPr txBox="1"/>
          <p:nvPr/>
        </p:nvSpPr>
        <p:spPr>
          <a:xfrm>
            <a:off x="6621347" y="4215765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5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62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63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65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6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7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67;p2"/>
          <p:cNvSpPr/>
          <p:nvPr/>
        </p:nvSpPr>
        <p:spPr>
          <a:xfrm>
            <a:off x="4370952" y="3883966"/>
            <a:ext cx="1904570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67;p2"/>
          <p:cNvSpPr/>
          <p:nvPr/>
        </p:nvSpPr>
        <p:spPr>
          <a:xfrm>
            <a:off x="2544605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67;p2"/>
          <p:cNvSpPr/>
          <p:nvPr/>
        </p:nvSpPr>
        <p:spPr>
          <a:xfrm>
            <a:off x="3776361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67;p2"/>
          <p:cNvSpPr/>
          <p:nvPr/>
        </p:nvSpPr>
        <p:spPr>
          <a:xfrm>
            <a:off x="4982139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2647792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3925008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67;p2"/>
          <p:cNvSpPr/>
          <p:nvPr/>
        </p:nvSpPr>
        <p:spPr>
          <a:xfrm>
            <a:off x="5106975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67;p2"/>
          <p:cNvSpPr/>
          <p:nvPr/>
        </p:nvSpPr>
        <p:spPr>
          <a:xfrm>
            <a:off x="2647792" y="3607454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67;p2"/>
          <p:cNvSpPr/>
          <p:nvPr/>
        </p:nvSpPr>
        <p:spPr>
          <a:xfrm>
            <a:off x="3925008" y="3607454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67;p2"/>
          <p:cNvSpPr/>
          <p:nvPr/>
        </p:nvSpPr>
        <p:spPr>
          <a:xfrm>
            <a:off x="5106975" y="3607454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"/>
          <p:cNvSpPr txBox="1"/>
          <p:nvPr/>
        </p:nvSpPr>
        <p:spPr>
          <a:xfrm>
            <a:off x="4182428" y="3852084"/>
            <a:ext cx="389572" cy="33701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081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93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9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6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97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"/>
          <p:cNvSpPr txBox="1"/>
          <p:nvPr/>
        </p:nvSpPr>
        <p:spPr>
          <a:xfrm>
            <a:off x="3382846" y="5194241"/>
            <a:ext cx="392171" cy="3378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"/>
          <p:cNvSpPr/>
          <p:nvPr/>
        </p:nvSpPr>
        <p:spPr>
          <a:xfrm>
            <a:off x="6551636" y="4403195"/>
            <a:ext cx="551864" cy="551864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0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1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62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배합시작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58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배합진행 종료버튼을 누르면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배합종료창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팝업창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5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초후 자동 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840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841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4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56" name=""/>
          <p:cNvSpPr txBox="1"/>
          <p:nvPr/>
        </p:nvSpPr>
        <p:spPr>
          <a:xfrm>
            <a:off x="903091" y="3769528"/>
            <a:ext cx="362902" cy="42666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Google Shape;67;p2"/>
          <p:cNvSpPr/>
          <p:nvPr/>
        </p:nvSpPr>
        <p:spPr>
          <a:xfrm>
            <a:off x="2276174" y="3023471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배합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67;p2"/>
          <p:cNvSpPr/>
          <p:nvPr/>
        </p:nvSpPr>
        <p:spPr>
          <a:xfrm>
            <a:off x="2276174" y="3309220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67;p2"/>
          <p:cNvSpPr/>
          <p:nvPr/>
        </p:nvSpPr>
        <p:spPr>
          <a:xfrm>
            <a:off x="2276174" y="3606876"/>
            <a:ext cx="1940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67;p2"/>
          <p:cNvSpPr/>
          <p:nvPr/>
        </p:nvSpPr>
        <p:spPr>
          <a:xfrm>
            <a:off x="4284361" y="3023471"/>
            <a:ext cx="1099277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67;p2"/>
          <p:cNvSpPr/>
          <p:nvPr/>
        </p:nvSpPr>
        <p:spPr>
          <a:xfrm>
            <a:off x="4284361" y="3309220"/>
            <a:ext cx="1099277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00:10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67;p2"/>
          <p:cNvSpPr/>
          <p:nvPr/>
        </p:nvSpPr>
        <p:spPr>
          <a:xfrm>
            <a:off x="4284361" y="3606876"/>
            <a:ext cx="1099276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67;p2"/>
          <p:cNvSpPr/>
          <p:nvPr/>
        </p:nvSpPr>
        <p:spPr>
          <a:xfrm>
            <a:off x="5546361" y="3023471"/>
            <a:ext cx="109927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04:28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67;p2"/>
          <p:cNvSpPr/>
          <p:nvPr/>
        </p:nvSpPr>
        <p:spPr>
          <a:xfrm>
            <a:off x="5546361" y="3309220"/>
            <a:ext cx="109927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00:09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67;p2"/>
          <p:cNvSpPr/>
          <p:nvPr/>
        </p:nvSpPr>
        <p:spPr>
          <a:xfrm>
            <a:off x="5546361" y="3606876"/>
            <a:ext cx="1099276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5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96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9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0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1001" name=""/>
          <p:cNvSpPr/>
          <p:nvPr/>
        </p:nvSpPr>
        <p:spPr>
          <a:xfrm>
            <a:off x="239326" y="3717635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02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03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6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7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9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10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3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4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4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7" name=""/>
          <p:cNvGrpSpPr/>
          <p:nvPr/>
        </p:nvGrpSpPr>
        <p:grpSpPr>
          <a:xfrm rot="0">
            <a:off x="334224" y="3852820"/>
            <a:ext cx="511517" cy="314408"/>
            <a:chOff x="605512" y="2780887"/>
            <a:chExt cx="584586" cy="278702"/>
          </a:xfrm>
        </p:grpSpPr>
        <p:sp>
          <p:nvSpPr>
            <p:cNvPr id="1038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배합</a:t>
            </a:r>
            <a:endParaRPr lang="ko-KR" altLang="en-US" sz="900"/>
          </a:p>
        </p:txBody>
      </p:sp>
      <p:sp>
        <p:nvSpPr>
          <p:cNvPr id="104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5-2</a:t>
            </a:r>
            <a:endParaRPr lang="ko-KR" altLang="en-US" sz="900"/>
          </a:p>
        </p:txBody>
      </p:sp>
      <p:sp>
        <p:nvSpPr>
          <p:cNvPr id="104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강제종료 확인창 팝업.</a:t>
            </a:r>
            <a:endParaRPr lang="ko-KR" altLang="en-US" sz="900"/>
          </a:p>
        </p:txBody>
      </p:sp>
      <p:sp>
        <p:nvSpPr>
          <p:cNvPr id="104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자동/배합</a:t>
            </a:r>
            <a:endParaRPr lang="ko-KR" altLang="en-US" sz="900"/>
          </a:p>
        </p:txBody>
      </p:sp>
      <p:sp>
        <p:nvSpPr>
          <p:cNvPr id="1044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67;p2"/>
          <p:cNvSpPr/>
          <p:nvPr/>
        </p:nvSpPr>
        <p:spPr>
          <a:xfrm>
            <a:off x="428436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2022.09.08 13:00:03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56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1072" name=""/>
          <p:cNvGrpSpPr/>
          <p:nvPr/>
        </p:nvGrpSpPr>
        <p:grpSpPr>
          <a:xfrm rot="0">
            <a:off x="2256498" y="2147951"/>
            <a:ext cx="4814092" cy="3026216"/>
            <a:chOff x="2256498" y="2511633"/>
            <a:chExt cx="4814092" cy="3026216"/>
          </a:xfrm>
        </p:grpSpPr>
        <p:sp>
          <p:nvSpPr>
            <p:cNvPr id="1065" name="직사각형 691"/>
            <p:cNvSpPr/>
            <p:nvPr/>
          </p:nvSpPr>
          <p:spPr>
            <a:xfrm>
              <a:off x="2256498" y="2604943"/>
              <a:ext cx="4814092" cy="2932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 lang="ko-KR" altLang="en-US"/>
              </a:pP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2022.08.25</a:t>
              </a: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[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16:30:50.100</a:t>
              </a: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]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lang="ko-KR" altLang="en-US" sz="2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defRPr lang="ko-KR" altLang="en-US"/>
              </a:pP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[HMI][</a:t>
              </a:r>
              <a:r>
                <a:rPr lang="ko-KR" altLang="en-US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배합 종료</a:t>
              </a:r>
              <a:r>
                <a:rPr lang="en-US" altLang="ko-KR" sz="280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rPr>
                <a:t> ]</a:t>
              </a:r>
              <a:endParaRPr lang="en-US" altLang="ko-KR" sz="2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>
                <a:defRPr lang="ko-KR" altLang="en-US"/>
              </a:pPr>
              <a:endParaRPr lang="ko-KR" altLang="en-US" sz="28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endParaRPr lang="ko-KR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1066" name="Google Shape;67;p2"/>
            <p:cNvSpPr/>
            <p:nvPr/>
          </p:nvSpPr>
          <p:spPr>
            <a:xfrm>
              <a:off x="6096000" y="4892884"/>
              <a:ext cx="848353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 5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67;p2"/>
            <p:cNvSpPr/>
            <p:nvPr/>
          </p:nvSpPr>
          <p:spPr>
            <a:xfrm>
              <a:off x="2277341" y="2511633"/>
              <a:ext cx="4779580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7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6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7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144;p4"/>
          <p:cNvGraphicFramePr/>
          <p:nvPr/>
        </p:nvGraphicFramePr>
        <p:xfrm>
          <a:off x="8281050" y="918000"/>
          <a:ext cx="3640055" cy="5806339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발효버튼 누름시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 화면으로 전환됨,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 화면 : 발효 시간, 온도 설정 및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동작 입력 대기 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시간,온도 설정 완료 후 시작 버튼 누름시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배합진행 이라면  발효대기 모드 유지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배합완료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배합종료 모드시 발효 즉시 시작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발효진행 모드 전환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발효대기상태에서 배합완료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배합종료 모드시 발효 즉시 시작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발효진행 모드 전환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일시정지 버튼누름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발효정지 모드 전환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일시정지 해제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발효진행 모드 전환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발효정상 종료시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발효완료 녹색 체크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비정상 정지 </a:t>
                      </a: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or </a:t>
                      </a: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종료 버튼 누름시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발효종료 적색 체크 표시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2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3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6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97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98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900" b="0" i="0" u="none" kern="120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발효 </a:t>
            </a:r>
            <a:r>
              <a:rPr lang="ko-KR" altLang="en-US" sz="900"/>
              <a:t>진행 과정</a:t>
            </a:r>
            <a:endParaRPr lang="ko-KR" altLang="en-US" sz="900"/>
          </a:p>
        </p:txBody>
      </p:sp>
      <p:sp>
        <p:nvSpPr>
          <p:cNvPr id="99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sp>
        <p:nvSpPr>
          <p:cNvPr id="156" name="Google Shape;67;p2"/>
          <p:cNvSpPr/>
          <p:nvPr/>
        </p:nvSpPr>
        <p:spPr>
          <a:xfrm>
            <a:off x="1046411" y="2254887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직선 화살표 연결선 483"/>
          <p:cNvCxnSpPr/>
          <p:nvPr/>
        </p:nvCxnSpPr>
        <p:spPr>
          <a:xfrm rot="16200000" flipH="1">
            <a:off x="1338725" y="2650773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485"/>
          <p:cNvCxnSpPr/>
          <p:nvPr/>
        </p:nvCxnSpPr>
        <p:spPr>
          <a:xfrm rot="16200000" flipH="1">
            <a:off x="1373223" y="2045170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수행의 시작/종료 487"/>
          <p:cNvSpPr/>
          <p:nvPr/>
        </p:nvSpPr>
        <p:spPr>
          <a:xfrm>
            <a:off x="1105912" y="1591445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0" name="순서도: 수행의 시작/종료 488"/>
          <p:cNvSpPr/>
          <p:nvPr/>
        </p:nvSpPr>
        <p:spPr>
          <a:xfrm>
            <a:off x="1105912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8" name="Google Shape;67;p2"/>
          <p:cNvSpPr/>
          <p:nvPr/>
        </p:nvSpPr>
        <p:spPr>
          <a:xfrm>
            <a:off x="1040061" y="359704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발효진행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966960" y="1912446"/>
            <a:ext cx="391305" cy="3378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"/>
          <p:cNvSpPr/>
          <p:nvPr/>
        </p:nvSpPr>
        <p:spPr>
          <a:xfrm>
            <a:off x="851263" y="2833200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배합진행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76" name="직선 화살표 연결선 483"/>
          <p:cNvCxnSpPr/>
          <p:nvPr/>
        </p:nvCxnSpPr>
        <p:spPr>
          <a:xfrm rot="16200000" flipH="1">
            <a:off x="1338725" y="34290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79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80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81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82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83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84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85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86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87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88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89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90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91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92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93" name=""/>
          <p:cNvSpPr txBox="1"/>
          <p:nvPr/>
        </p:nvSpPr>
        <p:spPr>
          <a:xfrm>
            <a:off x="1080226" y="3294405"/>
            <a:ext cx="216000" cy="269220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98" name=""/>
          <p:cNvSpPr/>
          <p:nvPr/>
        </p:nvSpPr>
        <p:spPr>
          <a:xfrm>
            <a:off x="851263" y="4192677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강제종료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99" name="직선 화살표 연결선 483"/>
          <p:cNvCxnSpPr/>
          <p:nvPr/>
        </p:nvCxnSpPr>
        <p:spPr>
          <a:xfrm rot="16200000" flipH="1">
            <a:off x="1338725" y="40005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Google Shape;67;p2"/>
          <p:cNvSpPr/>
          <p:nvPr/>
        </p:nvSpPr>
        <p:spPr>
          <a:xfrm>
            <a:off x="1040061" y="5017138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발효완료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직선 화살표 연결선 483"/>
          <p:cNvCxnSpPr>
            <a:stCxn id="198" idx="2"/>
            <a:endCxn id="200" idx="0"/>
          </p:cNvCxnSpPr>
          <p:nvPr/>
        </p:nvCxnSpPr>
        <p:spPr>
          <a:xfrm rot="16200000" flipH="1">
            <a:off x="1288769" y="4804707"/>
            <a:ext cx="4248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Google Shape;67;p2"/>
          <p:cNvSpPr/>
          <p:nvPr/>
        </p:nvSpPr>
        <p:spPr>
          <a:xfrm>
            <a:off x="2616107" y="5017138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발효종료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"/>
          <p:cNvCxnSpPr>
            <a:stCxn id="198" idx="3"/>
            <a:endCxn id="202" idx="0"/>
          </p:cNvCxnSpPr>
          <p:nvPr/>
        </p:nvCxnSpPr>
        <p:spPr>
          <a:xfrm>
            <a:off x="2151136" y="4392477"/>
            <a:ext cx="926109" cy="624661"/>
          </a:xfrm>
          <a:prstGeom prst="bentConnector2">
            <a:avLst/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483"/>
          <p:cNvCxnSpPr>
            <a:stCxn id="200" idx="2"/>
            <a:endCxn id="160" idx="0"/>
          </p:cNvCxnSpPr>
          <p:nvPr/>
        </p:nvCxnSpPr>
        <p:spPr>
          <a:xfrm rot="16200000" flipH="1">
            <a:off x="1079866" y="5654472"/>
            <a:ext cx="8426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"/>
          <p:cNvCxnSpPr>
            <a:stCxn id="202" idx="2"/>
            <a:endCxn id="160" idx="0"/>
          </p:cNvCxnSpPr>
          <p:nvPr/>
        </p:nvCxnSpPr>
        <p:spPr>
          <a:xfrm rot="5400000">
            <a:off x="1867889" y="4866448"/>
            <a:ext cx="842667" cy="1576046"/>
          </a:xfrm>
          <a:prstGeom prst="bentConnector3">
            <a:avLst>
              <a:gd name="adj1" fmla="val 50000"/>
            </a:avLst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"/>
          <p:cNvSpPr txBox="1"/>
          <p:nvPr/>
        </p:nvSpPr>
        <p:spPr>
          <a:xfrm>
            <a:off x="1128511" y="4674695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209" name=""/>
          <p:cNvSpPr txBox="1"/>
          <p:nvPr/>
        </p:nvSpPr>
        <p:spPr>
          <a:xfrm>
            <a:off x="2775401" y="4640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210" name=""/>
          <p:cNvSpPr/>
          <p:nvPr/>
        </p:nvSpPr>
        <p:spPr>
          <a:xfrm>
            <a:off x="3782306" y="1333500"/>
            <a:ext cx="3022021" cy="490104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7" name=""/>
          <p:cNvSpPr/>
          <p:nvPr/>
        </p:nvSpPr>
        <p:spPr>
          <a:xfrm>
            <a:off x="4115680" y="2085974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3" name=""/>
          <p:cNvSpPr txBox="1"/>
          <p:nvPr/>
        </p:nvSpPr>
        <p:spPr>
          <a:xfrm>
            <a:off x="4779445" y="2851666"/>
            <a:ext cx="362902" cy="426666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sp>
        <p:nvSpPr>
          <p:cNvPr id="224" name=""/>
          <p:cNvSpPr/>
          <p:nvPr/>
        </p:nvSpPr>
        <p:spPr>
          <a:xfrm>
            <a:off x="4115680" y="279977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5" name=""/>
          <p:cNvSpPr/>
          <p:nvPr/>
        </p:nvSpPr>
        <p:spPr>
          <a:xfrm>
            <a:off x="4115680" y="353204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1" name=""/>
          <p:cNvSpPr txBox="1"/>
          <p:nvPr/>
        </p:nvSpPr>
        <p:spPr>
          <a:xfrm>
            <a:off x="4730415" y="3587689"/>
            <a:ext cx="362902" cy="426666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4779445" y="4834593"/>
            <a:ext cx="362902" cy="42320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발효완료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238" name=""/>
          <p:cNvSpPr/>
          <p:nvPr/>
        </p:nvSpPr>
        <p:spPr>
          <a:xfrm>
            <a:off x="4115680" y="478270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7" name=""/>
          <p:cNvSpPr txBox="1"/>
          <p:nvPr/>
        </p:nvSpPr>
        <p:spPr>
          <a:xfrm>
            <a:off x="6121603" y="4834596"/>
            <a:ext cx="362902" cy="427533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</p:txBody>
      </p:sp>
      <p:sp>
        <p:nvSpPr>
          <p:cNvPr id="248" name=""/>
          <p:cNvSpPr/>
          <p:nvPr/>
        </p:nvSpPr>
        <p:spPr>
          <a:xfrm>
            <a:off x="5457839" y="478270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8" name=""/>
          <p:cNvSpPr txBox="1"/>
          <p:nvPr/>
        </p:nvSpPr>
        <p:spPr>
          <a:xfrm>
            <a:off x="4775783" y="2212624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259" name=""/>
          <p:cNvGrpSpPr/>
          <p:nvPr/>
        </p:nvGrpSpPr>
        <p:grpSpPr>
          <a:xfrm rot="0">
            <a:off x="4176000" y="2164135"/>
            <a:ext cx="396000" cy="396000"/>
            <a:chOff x="4852987" y="1790700"/>
            <a:chExt cx="1952625" cy="1504950"/>
          </a:xfrm>
        </p:grpSpPr>
        <p:cxnSp>
          <p:nvCxnSpPr>
            <p:cNvPr id="260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grpSp>
        <p:nvGrpSpPr>
          <p:cNvPr id="264" name=""/>
          <p:cNvGrpSpPr/>
          <p:nvPr/>
        </p:nvGrpSpPr>
        <p:grpSpPr>
          <a:xfrm rot="0">
            <a:off x="4176000" y="2848203"/>
            <a:ext cx="396000" cy="396000"/>
            <a:chOff x="4852987" y="1790700"/>
            <a:chExt cx="1952625" cy="1504950"/>
          </a:xfrm>
        </p:grpSpPr>
        <p:cxnSp>
          <p:nvCxnSpPr>
            <p:cNvPr id="265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42c7f1"/>
              </a:solidFill>
            </a:ln>
          </p:spPr>
        </p:pic>
      </p:grpSp>
      <p:grpSp>
        <p:nvGrpSpPr>
          <p:cNvPr id="269" name=""/>
          <p:cNvGrpSpPr/>
          <p:nvPr/>
        </p:nvGrpSpPr>
        <p:grpSpPr>
          <a:xfrm rot="0">
            <a:off x="4176000" y="3592885"/>
            <a:ext cx="396000" cy="396000"/>
            <a:chOff x="4852987" y="1790700"/>
            <a:chExt cx="1952625" cy="1504950"/>
          </a:xfrm>
        </p:grpSpPr>
        <p:cxnSp>
          <p:nvCxnSpPr>
            <p:cNvPr id="270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  <p:grpSp>
        <p:nvGrpSpPr>
          <p:cNvPr id="274" name=""/>
          <p:cNvGrpSpPr/>
          <p:nvPr/>
        </p:nvGrpSpPr>
        <p:grpSpPr>
          <a:xfrm rot="0">
            <a:off x="4176000" y="4848454"/>
            <a:ext cx="396000" cy="396000"/>
            <a:chOff x="4852987" y="1790700"/>
            <a:chExt cx="1952625" cy="1504950"/>
          </a:xfrm>
        </p:grpSpPr>
        <p:cxnSp>
          <p:nvCxnSpPr>
            <p:cNvPr id="275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baff1a"/>
              </a:solidFill>
            </a:ln>
          </p:spPr>
        </p:pic>
      </p:grpSp>
      <p:grpSp>
        <p:nvGrpSpPr>
          <p:cNvPr id="279" name=""/>
          <p:cNvGrpSpPr/>
          <p:nvPr/>
        </p:nvGrpSpPr>
        <p:grpSpPr>
          <a:xfrm rot="0">
            <a:off x="5535477" y="4848454"/>
            <a:ext cx="396000" cy="396000"/>
            <a:chOff x="4852987" y="1790700"/>
            <a:chExt cx="1952625" cy="1504950"/>
          </a:xfrm>
        </p:grpSpPr>
        <p:cxnSp>
          <p:nvCxnSpPr>
            <p:cNvPr id="280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pSp>
        <p:nvGrpSpPr>
          <p:cNvPr id="239" name=""/>
          <p:cNvGrpSpPr/>
          <p:nvPr/>
        </p:nvGrpSpPr>
        <p:grpSpPr>
          <a:xfrm rot="0">
            <a:off x="4210578" y="4917887"/>
            <a:ext cx="511517" cy="314408"/>
            <a:chOff x="605512" y="2780887"/>
            <a:chExt cx="584586" cy="278702"/>
          </a:xfrm>
        </p:grpSpPr>
        <p:sp>
          <p:nvSpPr>
            <p:cNvPr id="24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49" name=""/>
          <p:cNvGrpSpPr/>
          <p:nvPr/>
        </p:nvGrpSpPr>
        <p:grpSpPr>
          <a:xfrm rot="0">
            <a:off x="5552737" y="4917888"/>
            <a:ext cx="511517" cy="314408"/>
            <a:chOff x="605512" y="2780887"/>
            <a:chExt cx="584586" cy="278702"/>
          </a:xfrm>
        </p:grpSpPr>
        <p:sp>
          <p:nvSpPr>
            <p:cNvPr id="25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284" name="직선 화살표 연결선 483"/>
          <p:cNvCxnSpPr/>
          <p:nvPr/>
        </p:nvCxnSpPr>
        <p:spPr>
          <a:xfrm>
            <a:off x="2237316" y="3033728"/>
            <a:ext cx="44536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Google Shape;67;p2"/>
          <p:cNvSpPr/>
          <p:nvPr/>
        </p:nvSpPr>
        <p:spPr>
          <a:xfrm>
            <a:off x="2718285" y="2923369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발효대기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2196551" y="2691765"/>
            <a:ext cx="390439" cy="335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346116" y="3295012"/>
            <a:ext cx="267954" cy="268612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2354774" y="3687558"/>
            <a:ext cx="224658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289" name="Google Shape;67;p2"/>
          <p:cNvSpPr/>
          <p:nvPr/>
        </p:nvSpPr>
        <p:spPr>
          <a:xfrm>
            <a:off x="2718285" y="398843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발효정지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직선 화살표 연결선 483"/>
          <p:cNvCxnSpPr/>
          <p:nvPr/>
        </p:nvCxnSpPr>
        <p:spPr>
          <a:xfrm>
            <a:off x="1943966" y="3818659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483"/>
          <p:cNvCxnSpPr/>
          <p:nvPr/>
        </p:nvCxnSpPr>
        <p:spPr>
          <a:xfrm rot="10800000">
            <a:off x="1900671" y="3965863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483"/>
          <p:cNvCxnSpPr/>
          <p:nvPr/>
        </p:nvCxnSpPr>
        <p:spPr>
          <a:xfrm rot="10800000" flipV="1">
            <a:off x="1978603" y="3138503"/>
            <a:ext cx="665689" cy="4290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"/>
          <p:cNvSpPr/>
          <p:nvPr/>
        </p:nvSpPr>
        <p:spPr>
          <a:xfrm>
            <a:off x="4115680" y="413817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94" name=""/>
          <p:cNvSpPr txBox="1"/>
          <p:nvPr/>
        </p:nvSpPr>
        <p:spPr>
          <a:xfrm>
            <a:off x="4730415" y="4193825"/>
            <a:ext cx="362902" cy="426666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</p:txBody>
      </p:sp>
      <p:grpSp>
        <p:nvGrpSpPr>
          <p:cNvPr id="295" name=""/>
          <p:cNvGrpSpPr/>
          <p:nvPr/>
        </p:nvGrpSpPr>
        <p:grpSpPr>
          <a:xfrm rot="0">
            <a:off x="4176000" y="4199022"/>
            <a:ext cx="396000" cy="396000"/>
            <a:chOff x="4852987" y="1790700"/>
            <a:chExt cx="1952625" cy="1504950"/>
          </a:xfrm>
        </p:grpSpPr>
        <p:cxnSp>
          <p:nvCxnSpPr>
            <p:cNvPr id="296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ff6600"/>
              </a:solidFill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5253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발효버튼 누름시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무개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발효시간, 온도설정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총발효시간 : 발효에 필요한 총 시간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스크류 가동시간 : 스크류 동작 시간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스크류 정지 시간 : 스크류 동작후 정지 시간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종료 예상 시간 : 발효가 완료되는 시간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총 발효시간 동안 스크류 동작/정지를 반복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발효시작 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설정한 시간동안 발효진행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총발효시간&lt;스크류 가동주기 보다 작으면 알람팝업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발효진행 안됨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 일시정지 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발효진행상태에서 발효 일시정지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  강제종료버튼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발효진행상태에서 발효 강제종료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설정된 시간으로 사료를 발효한다.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Google Shape;67;p2"/>
          <p:cNvSpPr/>
          <p:nvPr/>
        </p:nvSpPr>
        <p:spPr>
          <a:xfrm>
            <a:off x="1834560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발효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67;p2"/>
          <p:cNvSpPr/>
          <p:nvPr/>
        </p:nvSpPr>
        <p:spPr>
          <a:xfrm>
            <a:off x="1937747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101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2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24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2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9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3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3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36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3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3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4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4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59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060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64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1023" name=""/>
          <p:cNvSpPr/>
          <p:nvPr/>
        </p:nvSpPr>
        <p:spPr>
          <a:xfrm>
            <a:off x="239326" y="422852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65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66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7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68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6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5" name=""/>
          <p:cNvSpPr txBox="1"/>
          <p:nvPr/>
        </p:nvSpPr>
        <p:spPr>
          <a:xfrm>
            <a:off x="1356619" y="4215762"/>
            <a:ext cx="392171" cy="335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8" name=""/>
          <p:cNvSpPr txBox="1"/>
          <p:nvPr/>
        </p:nvSpPr>
        <p:spPr>
          <a:xfrm>
            <a:off x="1512482" y="2890926"/>
            <a:ext cx="392171" cy="336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084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91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2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3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681209" y="4355523"/>
            <a:ext cx="391306" cy="338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97" name=""/>
          <p:cNvSpPr txBox="1"/>
          <p:nvPr/>
        </p:nvSpPr>
        <p:spPr>
          <a:xfrm>
            <a:off x="2265823" y="1410217"/>
            <a:ext cx="392171" cy="337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98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0" name=""/>
          <p:cNvSpPr txBox="1"/>
          <p:nvPr/>
        </p:nvSpPr>
        <p:spPr>
          <a:xfrm>
            <a:off x="2995784" y="4221048"/>
            <a:ext cx="389573" cy="335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01" name=""/>
          <p:cNvSpPr txBox="1"/>
          <p:nvPr/>
        </p:nvSpPr>
        <p:spPr>
          <a:xfrm>
            <a:off x="4874805" y="4241480"/>
            <a:ext cx="392172" cy="33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02" name=""/>
          <p:cNvSpPr txBox="1"/>
          <p:nvPr/>
        </p:nvSpPr>
        <p:spPr>
          <a:xfrm>
            <a:off x="6996283" y="4252044"/>
            <a:ext cx="392172" cy="337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952" name="Google Shape;67;p2"/>
          <p:cNvSpPr/>
          <p:nvPr/>
        </p:nvSpPr>
        <p:spPr>
          <a:xfrm>
            <a:off x="3066315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67;p2"/>
          <p:cNvSpPr/>
          <p:nvPr/>
        </p:nvSpPr>
        <p:spPr>
          <a:xfrm>
            <a:off x="4272093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67;p2"/>
          <p:cNvSpPr/>
          <p:nvPr/>
        </p:nvSpPr>
        <p:spPr>
          <a:xfrm>
            <a:off x="5642394" y="2915669"/>
            <a:ext cx="76301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67;p2"/>
          <p:cNvSpPr/>
          <p:nvPr/>
        </p:nvSpPr>
        <p:spPr>
          <a:xfrm>
            <a:off x="6770242" y="2915669"/>
            <a:ext cx="884244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67;p2"/>
          <p:cNvSpPr/>
          <p:nvPr/>
        </p:nvSpPr>
        <p:spPr>
          <a:xfrm>
            <a:off x="3214963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67;p2"/>
          <p:cNvSpPr/>
          <p:nvPr/>
        </p:nvSpPr>
        <p:spPr>
          <a:xfrm>
            <a:off x="4396930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67;p2"/>
          <p:cNvSpPr/>
          <p:nvPr/>
        </p:nvSpPr>
        <p:spPr>
          <a:xfrm>
            <a:off x="5578895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67;p2"/>
          <p:cNvSpPr/>
          <p:nvPr/>
        </p:nvSpPr>
        <p:spPr>
          <a:xfrm>
            <a:off x="6760862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196444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67;p2"/>
          <p:cNvSpPr/>
          <p:nvPr/>
        </p:nvSpPr>
        <p:spPr>
          <a:xfrm>
            <a:off x="379945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2022.09.08 13:00:03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0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11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2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3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4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4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"/>
          <p:cNvSpPr/>
          <p:nvPr/>
        </p:nvSpPr>
        <p:spPr>
          <a:xfrm>
            <a:off x="6551636" y="4403195"/>
            <a:ext cx="551864" cy="551864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19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0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1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36901" cy="5781107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0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총발효시간 변경을 위해 시간표시부 누름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중량표시부는 선택된 설정시간을 표시한다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조작표시부는 숫자값 변경을 위한 키패드가 나타남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시간값이 노란색이며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키패드 숫자 누름시 변경됨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예)키패드 2,4를 순서대로 누르면, 24시로 변경됨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시간설정 범위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 : 00 ~23시까지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분 : 00~59분 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초 : 00~59초 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초기값: </a:t>
                      </a: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00:00:00 </a:t>
                      </a:r>
                      <a:endParaRPr lang="en-US" alt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지움버튼을 누르면 낮은자리 부터 지워짐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확인 버튼을 누르면 시-&gt;분으로 넘어감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확인버튼을 누를때마다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ⓐⓑⓒⓓⓔⓕⓖⓗⓘⓙⓐ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순서로 설정 할수 있게 넘어감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총발효시간 설정 완료시 시간표시부  한번더 누름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중량 및 조작 부분 표시됨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4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5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8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9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0" name=""/>
          <p:cNvSpPr/>
          <p:nvPr/>
        </p:nvSpPr>
        <p:spPr>
          <a:xfrm>
            <a:off x="239326" y="4228521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96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2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3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4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5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grpSp>
        <p:nvGrpSpPr>
          <p:cNvPr id="1010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6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8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9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9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2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3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1084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1085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 시간설정</a:t>
            </a:r>
            <a:endParaRPr lang="ko-KR" altLang="en-US" sz="900"/>
          </a:p>
        </p:txBody>
      </p:sp>
      <p:sp>
        <p:nvSpPr>
          <p:cNvPr id="1086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sp>
        <p:nvSpPr>
          <p:cNvPr id="1110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4963024" y="1764511"/>
            <a:ext cx="696050" cy="96504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초기화</a:t>
            </a:r>
            <a:endParaRPr lang="ko-KR" altLang="en-US"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"/>
          <p:cNvSpPr/>
          <p:nvPr/>
        </p:nvSpPr>
        <p:spPr>
          <a:xfrm>
            <a:off x="1350818" y="1691909"/>
            <a:ext cx="6710796" cy="1108364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7" name="Google Shape;67;p2"/>
          <p:cNvSpPr/>
          <p:nvPr/>
        </p:nvSpPr>
        <p:spPr>
          <a:xfrm>
            <a:off x="3780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5036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572000" y="2065193"/>
            <a:ext cx="513185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ko-KR" altLang="en-US" sz="4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3429545" y="2117148"/>
            <a:ext cx="1142454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6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lang="ko-KR" altLang="en-US" sz="60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5092896" y="2117148"/>
            <a:ext cx="1099158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6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lang="ko-KR" altLang="en-US" sz="6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7" name="표 4"/>
          <p:cNvGraphicFramePr>
            <a:graphicFrameLocks noGrp="1"/>
          </p:cNvGraphicFramePr>
          <p:nvPr/>
        </p:nvGraphicFramePr>
        <p:xfrm>
          <a:off x="1338696" y="4196914"/>
          <a:ext cx="6724192" cy="10591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9144"/>
                <a:gridCol w="1009144"/>
                <a:gridCol w="1009144"/>
                <a:gridCol w="1009144"/>
                <a:gridCol w="1009144"/>
                <a:gridCol w="1678472"/>
              </a:tblGrid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←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0504d"/>
                    </a:solidFill>
                  </a:tcPr>
                </a:tc>
              </a:tr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확인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136" name=""/>
          <p:cNvSpPr txBox="1"/>
          <p:nvPr/>
        </p:nvSpPr>
        <p:spPr>
          <a:xfrm>
            <a:off x="1399914" y="3091988"/>
            <a:ext cx="389572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37" name=""/>
          <p:cNvSpPr txBox="1"/>
          <p:nvPr/>
        </p:nvSpPr>
        <p:spPr>
          <a:xfrm>
            <a:off x="6188391" y="2509923"/>
            <a:ext cx="389574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38" name=""/>
          <p:cNvSpPr txBox="1"/>
          <p:nvPr/>
        </p:nvSpPr>
        <p:spPr>
          <a:xfrm>
            <a:off x="5391755" y="4241744"/>
            <a:ext cx="389572" cy="3378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39" name=""/>
          <p:cNvSpPr txBox="1"/>
          <p:nvPr/>
        </p:nvSpPr>
        <p:spPr>
          <a:xfrm>
            <a:off x="3296255" y="2111605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40" name=""/>
          <p:cNvSpPr txBox="1"/>
          <p:nvPr/>
        </p:nvSpPr>
        <p:spPr>
          <a:xfrm>
            <a:off x="7461278" y="4319674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41" name=""/>
          <p:cNvSpPr txBox="1"/>
          <p:nvPr/>
        </p:nvSpPr>
        <p:spPr>
          <a:xfrm>
            <a:off x="7478596" y="4761287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0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67;p2"/>
          <p:cNvSpPr/>
          <p:nvPr/>
        </p:nvSpPr>
        <p:spPr>
          <a:xfrm>
            <a:off x="4370952" y="3883966"/>
            <a:ext cx="1904570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67;p2"/>
          <p:cNvSpPr/>
          <p:nvPr/>
        </p:nvSpPr>
        <p:spPr>
          <a:xfrm>
            <a:off x="1834560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발효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67;p2"/>
          <p:cNvSpPr/>
          <p:nvPr/>
        </p:nvSpPr>
        <p:spPr>
          <a:xfrm>
            <a:off x="1937747" y="3295726"/>
            <a:ext cx="943413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67;p2"/>
          <p:cNvSpPr/>
          <p:nvPr/>
        </p:nvSpPr>
        <p:spPr>
          <a:xfrm>
            <a:off x="3066315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67;p2"/>
          <p:cNvSpPr/>
          <p:nvPr/>
        </p:nvSpPr>
        <p:spPr>
          <a:xfrm>
            <a:off x="4272093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67;p2"/>
          <p:cNvSpPr/>
          <p:nvPr/>
        </p:nvSpPr>
        <p:spPr>
          <a:xfrm>
            <a:off x="5642394" y="2915669"/>
            <a:ext cx="76301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67;p2"/>
          <p:cNvSpPr/>
          <p:nvPr/>
        </p:nvSpPr>
        <p:spPr>
          <a:xfrm>
            <a:off x="6770242" y="2915669"/>
            <a:ext cx="884244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67;p2"/>
          <p:cNvSpPr/>
          <p:nvPr/>
        </p:nvSpPr>
        <p:spPr>
          <a:xfrm>
            <a:off x="3214963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67;p2"/>
          <p:cNvSpPr/>
          <p:nvPr/>
        </p:nvSpPr>
        <p:spPr>
          <a:xfrm>
            <a:off x="4396930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67;p2"/>
          <p:cNvSpPr/>
          <p:nvPr/>
        </p:nvSpPr>
        <p:spPr>
          <a:xfrm>
            <a:off x="5578895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67;p2"/>
          <p:cNvSpPr/>
          <p:nvPr/>
        </p:nvSpPr>
        <p:spPr>
          <a:xfrm>
            <a:off x="6760862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"/>
          <p:cNvSpPr txBox="1"/>
          <p:nvPr/>
        </p:nvSpPr>
        <p:spPr>
          <a:xfrm>
            <a:off x="3199447" y="3292792"/>
            <a:ext cx="344805" cy="27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ⓒ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2" name=""/>
          <p:cNvSpPr txBox="1"/>
          <p:nvPr/>
        </p:nvSpPr>
        <p:spPr>
          <a:xfrm>
            <a:off x="3850264" y="3292792"/>
            <a:ext cx="342381" cy="27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ⓓ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3" name=""/>
          <p:cNvSpPr txBox="1"/>
          <p:nvPr/>
        </p:nvSpPr>
        <p:spPr>
          <a:xfrm>
            <a:off x="4342447" y="3293268"/>
            <a:ext cx="344805" cy="271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4" name=""/>
          <p:cNvSpPr txBox="1"/>
          <p:nvPr/>
        </p:nvSpPr>
        <p:spPr>
          <a:xfrm>
            <a:off x="5022879" y="3292835"/>
            <a:ext cx="344112" cy="272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5" name=""/>
          <p:cNvSpPr txBox="1"/>
          <p:nvPr/>
        </p:nvSpPr>
        <p:spPr>
          <a:xfrm>
            <a:off x="1926561" y="3293400"/>
            <a:ext cx="344805" cy="271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6" name=""/>
          <p:cNvSpPr txBox="1"/>
          <p:nvPr/>
        </p:nvSpPr>
        <p:spPr>
          <a:xfrm>
            <a:off x="2551401" y="3292967"/>
            <a:ext cx="342553" cy="272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7" name=""/>
          <p:cNvSpPr txBox="1"/>
          <p:nvPr/>
        </p:nvSpPr>
        <p:spPr>
          <a:xfrm>
            <a:off x="5580091" y="3296602"/>
            <a:ext cx="340649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ⓖ</a:t>
            </a:r>
            <a:endParaRPr lang="ko-KR" altLang="en-US"/>
          </a:p>
        </p:txBody>
      </p:sp>
      <p:sp>
        <p:nvSpPr>
          <p:cNvPr id="1178" name=""/>
          <p:cNvSpPr txBox="1"/>
          <p:nvPr/>
        </p:nvSpPr>
        <p:spPr>
          <a:xfrm>
            <a:off x="6168910" y="3296602"/>
            <a:ext cx="342380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ⓗ</a:t>
            </a:r>
            <a:endParaRPr lang="ko-KR" altLang="en-US"/>
          </a:p>
        </p:txBody>
      </p:sp>
      <p:sp>
        <p:nvSpPr>
          <p:cNvPr id="1179" name=""/>
          <p:cNvSpPr txBox="1"/>
          <p:nvPr/>
        </p:nvSpPr>
        <p:spPr>
          <a:xfrm>
            <a:off x="6757728" y="3296602"/>
            <a:ext cx="344112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ⓘ</a:t>
            </a:r>
            <a:endParaRPr lang="ko-KR" altLang="en-US"/>
          </a:p>
        </p:txBody>
      </p:sp>
      <p:sp>
        <p:nvSpPr>
          <p:cNvPr id="1180" name=""/>
          <p:cNvSpPr txBox="1"/>
          <p:nvPr/>
        </p:nvSpPr>
        <p:spPr>
          <a:xfrm>
            <a:off x="7355205" y="3296602"/>
            <a:ext cx="339090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ⓙ</a:t>
            </a:r>
            <a:endParaRPr lang="ko-KR" altLang="en-US"/>
          </a:p>
        </p:txBody>
      </p:sp>
      <p:grpSp>
        <p:nvGrpSpPr>
          <p:cNvPr id="1181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18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86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1187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8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0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91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4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"/>
          <p:cNvSpPr/>
          <p:nvPr/>
        </p:nvSpPr>
        <p:spPr>
          <a:xfrm>
            <a:off x="6551636" y="4403195"/>
            <a:ext cx="551864" cy="551864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19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0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1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36901" cy="5781107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0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발효온도 변경을 위해 시간표시부 누름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중량표시부는 선택된 온도를 표시한다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조작표시부는 숫자값 변경을 위한 키패드가 나타남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온도값이 노란색이며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키패드 숫자 누름시 변경됨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예)키패드 2,4를 순서대로 누르면, 24시로 변경됨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온도설정 범위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 : 00 ~100 도 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초기값: </a:t>
                      </a: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0</a:t>
                      </a: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지움버튼을 누르면 낮은자리 부터 지워짐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확인 버튼을 누르면 시-&gt;분으로 넘어감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확인버튼을 누를때마다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ⓐⓑⓒⓓⓔⓕⓖⓗⓘⓙⓐ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순서로 설정 할수 있게 넘어감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발효온서 설정 완료시 설정중인 표시부  한번더 누름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중량 및 조작 부분 표시됨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4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5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8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9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0" name=""/>
          <p:cNvSpPr/>
          <p:nvPr/>
        </p:nvSpPr>
        <p:spPr>
          <a:xfrm>
            <a:off x="239326" y="4228521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96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2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3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4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5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grpSp>
        <p:nvGrpSpPr>
          <p:cNvPr id="1010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6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8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9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9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2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3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1084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1085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 온도설정</a:t>
            </a:r>
            <a:endParaRPr lang="ko-KR" altLang="en-US" sz="900"/>
          </a:p>
        </p:txBody>
      </p:sp>
      <p:sp>
        <p:nvSpPr>
          <p:cNvPr id="1086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sp>
        <p:nvSpPr>
          <p:cNvPr id="1110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4963024" y="1764511"/>
            <a:ext cx="696050" cy="96504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초기화</a:t>
            </a:r>
            <a:endParaRPr lang="ko-KR" altLang="en-US"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"/>
          <p:cNvSpPr/>
          <p:nvPr/>
        </p:nvSpPr>
        <p:spPr>
          <a:xfrm>
            <a:off x="1350818" y="1691909"/>
            <a:ext cx="6710796" cy="1108364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7" name="Google Shape;67;p2"/>
          <p:cNvSpPr/>
          <p:nvPr/>
        </p:nvSpPr>
        <p:spPr>
          <a:xfrm>
            <a:off x="3780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5036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978977" y="2199409"/>
            <a:ext cx="513185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℃</a:t>
            </a:r>
            <a:endParaRPr lang="ko-KR" altLang="en-US" sz="4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3836522" y="2117148"/>
            <a:ext cx="1142454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6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endParaRPr lang="ko-KR" altLang="en-US" sz="60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7" name="표 4"/>
          <p:cNvGraphicFramePr>
            <a:graphicFrameLocks noGrp="1"/>
          </p:cNvGraphicFramePr>
          <p:nvPr/>
        </p:nvGraphicFramePr>
        <p:xfrm>
          <a:off x="1338696" y="4196914"/>
          <a:ext cx="6724192" cy="10591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9144"/>
                <a:gridCol w="1009144"/>
                <a:gridCol w="1009144"/>
                <a:gridCol w="1009144"/>
                <a:gridCol w="1009144"/>
                <a:gridCol w="1678472"/>
              </a:tblGrid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←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0504d"/>
                    </a:solidFill>
                  </a:tcPr>
                </a:tc>
              </a:tr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확인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136" name=""/>
          <p:cNvSpPr txBox="1"/>
          <p:nvPr/>
        </p:nvSpPr>
        <p:spPr>
          <a:xfrm>
            <a:off x="5365778" y="3015788"/>
            <a:ext cx="389572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37" name=""/>
          <p:cNvSpPr txBox="1"/>
          <p:nvPr/>
        </p:nvSpPr>
        <p:spPr>
          <a:xfrm>
            <a:off x="6188391" y="2509923"/>
            <a:ext cx="389574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38" name=""/>
          <p:cNvSpPr txBox="1"/>
          <p:nvPr/>
        </p:nvSpPr>
        <p:spPr>
          <a:xfrm>
            <a:off x="5391755" y="4241744"/>
            <a:ext cx="389572" cy="3378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39" name=""/>
          <p:cNvSpPr txBox="1"/>
          <p:nvPr/>
        </p:nvSpPr>
        <p:spPr>
          <a:xfrm>
            <a:off x="3625300" y="2111605"/>
            <a:ext cx="390440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40" name=""/>
          <p:cNvSpPr txBox="1"/>
          <p:nvPr/>
        </p:nvSpPr>
        <p:spPr>
          <a:xfrm>
            <a:off x="7461278" y="4319674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41" name=""/>
          <p:cNvSpPr txBox="1"/>
          <p:nvPr/>
        </p:nvSpPr>
        <p:spPr>
          <a:xfrm>
            <a:off x="7478596" y="4761287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0" name="Google Shape;67;p2"/>
          <p:cNvSpPr/>
          <p:nvPr/>
        </p:nvSpPr>
        <p:spPr>
          <a:xfrm>
            <a:off x="244935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67;p2"/>
          <p:cNvSpPr/>
          <p:nvPr/>
        </p:nvSpPr>
        <p:spPr>
          <a:xfrm>
            <a:off x="4370952" y="3883966"/>
            <a:ext cx="1904570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2022.09.09 18:30:30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67;p2"/>
          <p:cNvSpPr/>
          <p:nvPr/>
        </p:nvSpPr>
        <p:spPr>
          <a:xfrm>
            <a:off x="1834560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발효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67;p2"/>
          <p:cNvSpPr/>
          <p:nvPr/>
        </p:nvSpPr>
        <p:spPr>
          <a:xfrm>
            <a:off x="1937747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67;p2"/>
          <p:cNvSpPr/>
          <p:nvPr/>
        </p:nvSpPr>
        <p:spPr>
          <a:xfrm>
            <a:off x="3066315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67;p2"/>
          <p:cNvSpPr/>
          <p:nvPr/>
        </p:nvSpPr>
        <p:spPr>
          <a:xfrm>
            <a:off x="4272093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67;p2"/>
          <p:cNvSpPr/>
          <p:nvPr/>
        </p:nvSpPr>
        <p:spPr>
          <a:xfrm>
            <a:off x="5642394" y="2915669"/>
            <a:ext cx="76301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67;p2"/>
          <p:cNvSpPr/>
          <p:nvPr/>
        </p:nvSpPr>
        <p:spPr>
          <a:xfrm>
            <a:off x="6770242" y="2915669"/>
            <a:ext cx="884244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67;p2"/>
          <p:cNvSpPr/>
          <p:nvPr/>
        </p:nvSpPr>
        <p:spPr>
          <a:xfrm>
            <a:off x="3214963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67;p2"/>
          <p:cNvSpPr/>
          <p:nvPr/>
        </p:nvSpPr>
        <p:spPr>
          <a:xfrm>
            <a:off x="4396930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67;p2"/>
          <p:cNvSpPr/>
          <p:nvPr/>
        </p:nvSpPr>
        <p:spPr>
          <a:xfrm>
            <a:off x="5578895" y="3295726"/>
            <a:ext cx="943413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67;p2"/>
          <p:cNvSpPr/>
          <p:nvPr/>
        </p:nvSpPr>
        <p:spPr>
          <a:xfrm>
            <a:off x="6760862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"/>
          <p:cNvSpPr txBox="1"/>
          <p:nvPr/>
        </p:nvSpPr>
        <p:spPr>
          <a:xfrm>
            <a:off x="3199447" y="3292792"/>
            <a:ext cx="344805" cy="27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ⓒ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2" name=""/>
          <p:cNvSpPr txBox="1"/>
          <p:nvPr/>
        </p:nvSpPr>
        <p:spPr>
          <a:xfrm>
            <a:off x="3850264" y="3292792"/>
            <a:ext cx="342381" cy="27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ⓓ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3" name=""/>
          <p:cNvSpPr txBox="1"/>
          <p:nvPr/>
        </p:nvSpPr>
        <p:spPr>
          <a:xfrm>
            <a:off x="4342447" y="3293268"/>
            <a:ext cx="344805" cy="2714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4" name=""/>
          <p:cNvSpPr txBox="1"/>
          <p:nvPr/>
        </p:nvSpPr>
        <p:spPr>
          <a:xfrm>
            <a:off x="5022879" y="3292835"/>
            <a:ext cx="344112" cy="272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5" name=""/>
          <p:cNvSpPr txBox="1"/>
          <p:nvPr/>
        </p:nvSpPr>
        <p:spPr>
          <a:xfrm>
            <a:off x="1926561" y="3293400"/>
            <a:ext cx="344805" cy="271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6" name=""/>
          <p:cNvSpPr txBox="1"/>
          <p:nvPr/>
        </p:nvSpPr>
        <p:spPr>
          <a:xfrm>
            <a:off x="2551401" y="3292967"/>
            <a:ext cx="342553" cy="272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7" name=""/>
          <p:cNvSpPr txBox="1"/>
          <p:nvPr/>
        </p:nvSpPr>
        <p:spPr>
          <a:xfrm>
            <a:off x="5580091" y="3296602"/>
            <a:ext cx="340649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ⓖ</a:t>
            </a:r>
            <a:endParaRPr lang="ko-KR" altLang="en-US"/>
          </a:p>
        </p:txBody>
      </p:sp>
      <p:sp>
        <p:nvSpPr>
          <p:cNvPr id="1178" name=""/>
          <p:cNvSpPr txBox="1"/>
          <p:nvPr/>
        </p:nvSpPr>
        <p:spPr>
          <a:xfrm>
            <a:off x="6168910" y="3296602"/>
            <a:ext cx="342380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ⓗ</a:t>
            </a:r>
            <a:endParaRPr lang="ko-KR" altLang="en-US"/>
          </a:p>
        </p:txBody>
      </p:sp>
      <p:sp>
        <p:nvSpPr>
          <p:cNvPr id="1179" name=""/>
          <p:cNvSpPr txBox="1"/>
          <p:nvPr/>
        </p:nvSpPr>
        <p:spPr>
          <a:xfrm>
            <a:off x="6757728" y="3296602"/>
            <a:ext cx="344112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ⓘ</a:t>
            </a:r>
            <a:endParaRPr lang="ko-KR" altLang="en-US"/>
          </a:p>
        </p:txBody>
      </p:sp>
      <p:sp>
        <p:nvSpPr>
          <p:cNvPr id="1180" name=""/>
          <p:cNvSpPr txBox="1"/>
          <p:nvPr/>
        </p:nvSpPr>
        <p:spPr>
          <a:xfrm>
            <a:off x="7355205" y="3296602"/>
            <a:ext cx="339090" cy="2647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ⓙ</a:t>
            </a:r>
            <a:endParaRPr lang="ko-KR" altLang="en-US"/>
          </a:p>
        </p:txBody>
      </p:sp>
      <p:grpSp>
        <p:nvGrpSpPr>
          <p:cNvPr id="1181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18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86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1187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8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0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91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36901" cy="5664544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0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배합진행상태에서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발효시작, 일시정지 버튼 누름 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발효정지 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일시정지 버튼 눌림 상태로 전환됨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-확인창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팝업내용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배합완료 후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12시간동안 스크류가 정방향 10분 동작, 1시간 정지를 반복 합니다.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좌히터 60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'C,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우히터 60'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 유지합니다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 lang="ko-KR" altLang="en-US"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</a:rPr>
                        <a:t>2022.09.09  18:30:30 종료됩니다.</a:t>
                      </a:r>
                      <a:endParaRPr lang="ko-KR" altLang="en-US" sz="1000" b="1">
                        <a:solidFill>
                          <a:schemeClr val="tx1"/>
                        </a:solidFill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종료예상시간=배합완료시간+발효완료시간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84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5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8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9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990" name=""/>
          <p:cNvSpPr/>
          <p:nvPr/>
        </p:nvSpPr>
        <p:spPr>
          <a:xfrm>
            <a:off x="239326" y="4228521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96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3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4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5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ff6600"/>
              </a:solidFill>
            </a:ln>
          </p:spPr>
        </p:pic>
      </p:grpSp>
      <p:grpSp>
        <p:nvGrpSpPr>
          <p:cNvPr id="1010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6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8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9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9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2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83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1084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1085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발요 일시 정지상태인 발효대기 화면</a:t>
            </a:r>
            <a:endParaRPr lang="ko-KR" altLang="en-US" sz="900"/>
          </a:p>
        </p:txBody>
      </p:sp>
      <p:sp>
        <p:nvSpPr>
          <p:cNvPr id="1086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grpSp>
        <p:nvGrpSpPr>
          <p:cNvPr id="1181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18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86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cxnSp>
        <p:nvCxnSpPr>
          <p:cNvPr id="1187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1189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66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92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93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"/>
          <p:cNvSpPr txBox="1"/>
          <p:nvPr/>
        </p:nvSpPr>
        <p:spPr>
          <a:xfrm>
            <a:off x="2949892" y="4215768"/>
            <a:ext cx="389573" cy="337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97" name="Google Shape;67;p2"/>
          <p:cNvSpPr/>
          <p:nvPr/>
        </p:nvSpPr>
        <p:spPr>
          <a:xfrm>
            <a:off x="1834560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발효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67;p2"/>
          <p:cNvSpPr/>
          <p:nvPr/>
        </p:nvSpPr>
        <p:spPr>
          <a:xfrm>
            <a:off x="1937747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67;p2"/>
          <p:cNvSpPr/>
          <p:nvPr/>
        </p:nvSpPr>
        <p:spPr>
          <a:xfrm>
            <a:off x="3066315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67;p2"/>
          <p:cNvSpPr/>
          <p:nvPr/>
        </p:nvSpPr>
        <p:spPr>
          <a:xfrm>
            <a:off x="4272093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67;p2"/>
          <p:cNvSpPr/>
          <p:nvPr/>
        </p:nvSpPr>
        <p:spPr>
          <a:xfrm>
            <a:off x="5642394" y="2915669"/>
            <a:ext cx="76301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67;p2"/>
          <p:cNvSpPr/>
          <p:nvPr/>
        </p:nvSpPr>
        <p:spPr>
          <a:xfrm>
            <a:off x="6770242" y="2915669"/>
            <a:ext cx="884244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67;p2"/>
          <p:cNvSpPr/>
          <p:nvPr/>
        </p:nvSpPr>
        <p:spPr>
          <a:xfrm>
            <a:off x="3214963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67;p2"/>
          <p:cNvSpPr/>
          <p:nvPr/>
        </p:nvSpPr>
        <p:spPr>
          <a:xfrm>
            <a:off x="4396930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67;p2"/>
          <p:cNvSpPr/>
          <p:nvPr/>
        </p:nvSpPr>
        <p:spPr>
          <a:xfrm>
            <a:off x="5578895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67;p2"/>
          <p:cNvSpPr/>
          <p:nvPr/>
        </p:nvSpPr>
        <p:spPr>
          <a:xfrm>
            <a:off x="6760862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67;p2"/>
          <p:cNvSpPr/>
          <p:nvPr/>
        </p:nvSpPr>
        <p:spPr>
          <a:xfrm>
            <a:off x="196444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67;p2"/>
          <p:cNvSpPr/>
          <p:nvPr/>
        </p:nvSpPr>
        <p:spPr>
          <a:xfrm>
            <a:off x="379945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2022.09.08 13:00:03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발효정지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</p:txBody>
      </p:sp>
      <p:sp>
        <p:nvSpPr>
          <p:cNvPr id="1211" name=""/>
          <p:cNvSpPr txBox="1"/>
          <p:nvPr/>
        </p:nvSpPr>
        <p:spPr>
          <a:xfrm>
            <a:off x="663892" y="4328333"/>
            <a:ext cx="389573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212" name=""/>
          <p:cNvSpPr txBox="1"/>
          <p:nvPr/>
        </p:nvSpPr>
        <p:spPr>
          <a:xfrm>
            <a:off x="4182428" y="4241742"/>
            <a:ext cx="389571" cy="3378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213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218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219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20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21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22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85680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배합완료상태에서 발효시작 버튼 누름 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27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-발효조건 정상 시, 발효진행 확인창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-아래의 경우 알람창 팝업, 발효일시정지됨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1) 총발효시간&lt;스크류 가동주기 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"총발효시간이 스크류 가동주기보다 작습니다, 총 발효시간을 재설정 하십시오"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2) 배출구 열림 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"좌/우 배출구가 열려있습니다, 배출구를 닫아 주십시오"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3)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호퍼 열림 상태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"호퍼가 열려있습니다.호퍼를 닫아 주십시오"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4) 스크류 역회전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"스크류가 역회전 상태입니다. 스크류를 정지상태로 조작 하십시오."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발효 시작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4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72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3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4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949892" y="4215768"/>
            <a:ext cx="389573" cy="3370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92" name="Google Shape;67;p2"/>
          <p:cNvSpPr/>
          <p:nvPr/>
        </p:nvSpPr>
        <p:spPr>
          <a:xfrm>
            <a:off x="1834560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발효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67;p2"/>
          <p:cNvSpPr/>
          <p:nvPr/>
        </p:nvSpPr>
        <p:spPr>
          <a:xfrm>
            <a:off x="1937747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3066315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67;p2"/>
          <p:cNvSpPr/>
          <p:nvPr/>
        </p:nvSpPr>
        <p:spPr>
          <a:xfrm>
            <a:off x="4272093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67;p2"/>
          <p:cNvSpPr/>
          <p:nvPr/>
        </p:nvSpPr>
        <p:spPr>
          <a:xfrm>
            <a:off x="5642394" y="2915669"/>
            <a:ext cx="76301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6770242" y="2915669"/>
            <a:ext cx="884244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67;p2"/>
          <p:cNvSpPr/>
          <p:nvPr/>
        </p:nvSpPr>
        <p:spPr>
          <a:xfrm>
            <a:off x="3214963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396930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67;p2"/>
          <p:cNvSpPr/>
          <p:nvPr/>
        </p:nvSpPr>
        <p:spPr>
          <a:xfrm>
            <a:off x="5578895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6760862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196444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67;p2"/>
          <p:cNvSpPr/>
          <p:nvPr/>
        </p:nvSpPr>
        <p:spPr>
          <a:xfrm>
            <a:off x="379945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2022.09.08 13:00:03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228521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06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1107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1" name=""/>
          <p:cNvSpPr txBox="1"/>
          <p:nvPr/>
        </p:nvSpPr>
        <p:spPr>
          <a:xfrm>
            <a:off x="903091" y="3769528"/>
            <a:ext cx="362902" cy="42666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113" name=""/>
          <p:cNvGrpSpPr/>
          <p:nvPr/>
        </p:nvGrpSpPr>
        <p:grpSpPr>
          <a:xfrm rot="0">
            <a:off x="334224" y="3852820"/>
            <a:ext cx="511517" cy="314408"/>
            <a:chOff x="605512" y="2780887"/>
            <a:chExt cx="584586" cy="278702"/>
          </a:xfrm>
        </p:grpSpPr>
        <p:sp>
          <p:nvSpPr>
            <p:cNvPr id="1114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5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6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21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22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3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4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25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538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정상조건이면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27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배합확인창 팝업,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확인버튼 눌러 팝업창 닫음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또는 5초후 자동 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새굴림"/>
                          <a:ea typeface="새굴림"/>
                        </a:rPr>
                        <a:t>메시지 생성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발효진행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발효 시작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4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71" name=""/>
          <p:cNvSpPr/>
          <p:nvPr/>
        </p:nvSpPr>
        <p:spPr>
          <a:xfrm>
            <a:off x="6551636" y="4403195"/>
            <a:ext cx="551864" cy="551864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2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3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4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949892" y="4215768"/>
            <a:ext cx="389573" cy="3370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92" name="Google Shape;67;p2"/>
          <p:cNvSpPr/>
          <p:nvPr/>
        </p:nvSpPr>
        <p:spPr>
          <a:xfrm>
            <a:off x="1834560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발효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67;p2"/>
          <p:cNvSpPr/>
          <p:nvPr/>
        </p:nvSpPr>
        <p:spPr>
          <a:xfrm>
            <a:off x="1937747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3066315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67;p2"/>
          <p:cNvSpPr/>
          <p:nvPr/>
        </p:nvSpPr>
        <p:spPr>
          <a:xfrm>
            <a:off x="4272093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67;p2"/>
          <p:cNvSpPr/>
          <p:nvPr/>
        </p:nvSpPr>
        <p:spPr>
          <a:xfrm>
            <a:off x="5642394" y="2915669"/>
            <a:ext cx="76301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6770242" y="2915669"/>
            <a:ext cx="884244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67;p2"/>
          <p:cNvSpPr/>
          <p:nvPr/>
        </p:nvSpPr>
        <p:spPr>
          <a:xfrm>
            <a:off x="3214963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396930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67;p2"/>
          <p:cNvSpPr/>
          <p:nvPr/>
        </p:nvSpPr>
        <p:spPr>
          <a:xfrm>
            <a:off x="5578895" y="3295726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6760862" y="3295726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60'C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196444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67;p2"/>
          <p:cNvSpPr/>
          <p:nvPr/>
        </p:nvSpPr>
        <p:spPr>
          <a:xfrm>
            <a:off x="379945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2022.09.08 13:00:03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228521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06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1107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1" name=""/>
          <p:cNvSpPr txBox="1"/>
          <p:nvPr/>
        </p:nvSpPr>
        <p:spPr>
          <a:xfrm>
            <a:off x="903091" y="3769528"/>
            <a:ext cx="362902" cy="42666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113" name=""/>
          <p:cNvGrpSpPr/>
          <p:nvPr/>
        </p:nvGrpSpPr>
        <p:grpSpPr>
          <a:xfrm rot="0">
            <a:off x="334224" y="3852820"/>
            <a:ext cx="511517" cy="314408"/>
            <a:chOff x="605512" y="2780887"/>
            <a:chExt cx="584586" cy="278702"/>
          </a:xfrm>
        </p:grpSpPr>
        <p:sp>
          <p:nvSpPr>
            <p:cNvPr id="1114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5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20" name=""/>
          <p:cNvGrpSpPr/>
          <p:nvPr/>
        </p:nvGrpSpPr>
        <p:grpSpPr>
          <a:xfrm rot="0">
            <a:off x="2256498" y="2223943"/>
            <a:ext cx="4814092" cy="2932906"/>
            <a:chOff x="2256498" y="2492375"/>
            <a:chExt cx="4814092" cy="2932906"/>
          </a:xfrm>
        </p:grpSpPr>
        <p:sp>
          <p:nvSpPr>
            <p:cNvPr id="1116" name="직사각형 691"/>
            <p:cNvSpPr/>
            <p:nvPr/>
          </p:nvSpPr>
          <p:spPr>
            <a:xfrm>
              <a:off x="2256498" y="2492375"/>
              <a:ext cx="4814092" cy="2932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2700" b="1">
                  <a:solidFill>
                    <a:schemeClr val="tx1"/>
                  </a:solidFill>
                </a:rPr>
                <a:t>2022.09.09  18:30:30 종료</a:t>
              </a:r>
              <a:endParaRPr lang="ko-KR" altLang="en-US" sz="27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2400" b="1">
                  <a:solidFill>
                    <a:schemeClr val="tx1"/>
                  </a:solidFill>
                </a:rPr>
                <a:t>12시간동안</a:t>
              </a:r>
              <a:endParaRPr lang="ko-KR" altLang="en-US" sz="24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2400" b="1">
                  <a:solidFill>
                    <a:schemeClr val="tx1"/>
                  </a:solidFill>
                </a:rPr>
                <a:t>스크류가 정방향 10분 동작, 1시간 정지를 반복 합니다.</a:t>
              </a:r>
              <a:endParaRPr lang="ko-KR" altLang="en-US" sz="2400" b="1">
                <a:solidFill>
                  <a:schemeClr val="tx1"/>
                </a:solidFill>
              </a:endParaRPr>
            </a:p>
            <a:p>
              <a:pPr algn="ctr">
                <a:defRPr lang="ko-KR" altLang="en-US"/>
              </a:pPr>
              <a:r>
                <a:rPr lang="ko-KR" altLang="en-US" sz="2400" b="1">
                  <a:solidFill>
                    <a:schemeClr val="tx1"/>
                  </a:solidFill>
                </a:rPr>
                <a:t>좌히터 60</a:t>
              </a:r>
              <a:r>
                <a:rPr lang="en-US" altLang="ko-KR" sz="2400" b="1">
                  <a:solidFill>
                    <a:schemeClr val="tx1"/>
                  </a:solidFill>
                </a:rPr>
                <a:t>'C, </a:t>
              </a:r>
              <a:r>
                <a:rPr lang="ko-KR" altLang="en-US" sz="2400" b="1">
                  <a:solidFill>
                    <a:schemeClr val="tx1"/>
                  </a:solidFill>
                </a:rPr>
                <a:t>우히터 60'</a:t>
              </a:r>
              <a:r>
                <a:rPr lang="en-US" altLang="ko-KR" sz="2400" b="1">
                  <a:solidFill>
                    <a:schemeClr val="tx1"/>
                  </a:solidFill>
                </a:rPr>
                <a:t>C</a:t>
              </a:r>
              <a:r>
                <a:rPr lang="ko-KR" altLang="en-US" sz="2400" b="1">
                  <a:solidFill>
                    <a:schemeClr val="tx1"/>
                  </a:solidFill>
                </a:rPr>
                <a:t> 유지합니다</a:t>
              </a:r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117" name="Google Shape;67;p2"/>
            <p:cNvSpPr/>
            <p:nvPr/>
          </p:nvSpPr>
          <p:spPr>
            <a:xfrm>
              <a:off x="6096000" y="4892884"/>
              <a:ext cx="848353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 5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67;p2"/>
            <p:cNvSpPr/>
            <p:nvPr/>
          </p:nvSpPr>
          <p:spPr>
            <a:xfrm>
              <a:off x="2277341" y="2511633"/>
              <a:ext cx="4779580" cy="398045"/>
            </a:xfrm>
            <a:prstGeom prst="rect">
              <a:avLst/>
            </a:prstGeom>
            <a:solidFill>
              <a:schemeClr val="bg1">
                <a:lumMod val="80000"/>
              </a:schemeClr>
            </a:solidFill>
            <a:ln w="254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76518" tIns="20241" rIns="76518" bIns="20241" anchor="ctr" anchorCtr="0">
              <a:noAutofit/>
            </a:bodyPr>
            <a:lstStyle/>
            <a:p>
              <a:pPr algn="ctr">
                <a:defRPr lang="ko-KR" altLang="en-US"/>
              </a:pPr>
              <a:r>
                <a:rPr lang="ko-KR" altLang="en-US" sz="1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확인</a:t>
              </a:r>
              <a:endParaRPr lang="ko-KR" alt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9" name=""/>
          <p:cNvSpPr txBox="1"/>
          <p:nvPr/>
        </p:nvSpPr>
        <p:spPr>
          <a:xfrm>
            <a:off x="4049596" y="2267468"/>
            <a:ext cx="389572" cy="33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21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22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3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4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25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</a:t>
            </a:r>
            <a:endParaRPr lang="ko-KR" altLang="en-US" sz="900"/>
          </a:p>
        </p:txBody>
      </p:sp>
      <p:sp>
        <p:nvSpPr>
          <p:cNvPr id="566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4</a:t>
            </a:r>
            <a:endParaRPr lang="ko-KR" altLang="en-US" sz="900"/>
          </a:p>
        </p:txBody>
      </p:sp>
      <p:sp>
        <p:nvSpPr>
          <p:cNvPr id="567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900"/>
              <a:t>TMR</a:t>
            </a:r>
            <a:r>
              <a:rPr lang="ko-KR" altLang="en-US" sz="900"/>
              <a:t> 사용 버튼 및 장비 현 상태 표시</a:t>
            </a:r>
            <a:endParaRPr lang="ko-KR" altLang="en-US" sz="900"/>
          </a:p>
        </p:txBody>
      </p:sp>
      <p:sp>
        <p:nvSpPr>
          <p:cNvPr id="568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홈(화식)</a:t>
            </a:r>
            <a:endParaRPr lang="ko-KR" altLang="en-US" sz="900"/>
          </a:p>
        </p:txBody>
      </p:sp>
      <p:sp>
        <p:nvSpPr>
          <p:cNvPr id="569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570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7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772" name="Google Shape;144;p4"/>
          <p:cNvGraphicFramePr/>
          <p:nvPr/>
        </p:nvGraphicFramePr>
        <p:xfrm>
          <a:off x="8281050" y="918000"/>
          <a:ext cx="3640055" cy="5698721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수동(홈) 버튼 자리에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이전 하위매뉴 아이콘이 표시됨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이전 매뉴 이동버튼개념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73" name=""/>
          <p:cNvSpPr txBox="1"/>
          <p:nvPr/>
        </p:nvSpPr>
        <p:spPr>
          <a:xfrm>
            <a:off x="1202677" y="5193329"/>
            <a:ext cx="391115" cy="3387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92" name="Google Shape;67;p2"/>
          <p:cNvSpPr/>
          <p:nvPr/>
        </p:nvSpPr>
        <p:spPr>
          <a:xfrm>
            <a:off x="4809171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3" name="Google Shape;67;p2"/>
          <p:cNvSpPr/>
          <p:nvPr/>
        </p:nvSpPr>
        <p:spPr>
          <a:xfrm>
            <a:off x="5862212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컨-유압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4" name="Google Shape;67;p2"/>
          <p:cNvSpPr/>
          <p:nvPr/>
        </p:nvSpPr>
        <p:spPr>
          <a:xfrm>
            <a:off x="6915253" y="3560597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5" name="Google Shape;67;p2"/>
          <p:cNvSpPr/>
          <p:nvPr/>
        </p:nvSpPr>
        <p:spPr>
          <a:xfrm>
            <a:off x="16500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호퍼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6" name="Google Shape;67;p2"/>
          <p:cNvSpPr/>
          <p:nvPr/>
        </p:nvSpPr>
        <p:spPr>
          <a:xfrm>
            <a:off x="2703088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7" name="Google Shape;67;p2"/>
          <p:cNvSpPr/>
          <p:nvPr/>
        </p:nvSpPr>
        <p:spPr>
          <a:xfrm>
            <a:off x="3756130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컨베이어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798" name="Google Shape;67;p2"/>
          <p:cNvSpPr/>
          <p:nvPr/>
        </p:nvSpPr>
        <p:spPr>
          <a:xfrm>
            <a:off x="6915253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유압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모터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2" name="Google Shape;67;p2"/>
          <p:cNvSpPr/>
          <p:nvPr/>
        </p:nvSpPr>
        <p:spPr>
          <a:xfrm>
            <a:off x="570547" y="3030372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스크류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3" name="Google Shape;67;p2"/>
          <p:cNvSpPr/>
          <p:nvPr/>
        </p:nvSpPr>
        <p:spPr>
          <a:xfrm>
            <a:off x="1650047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급수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4" name="Google Shape;67;p2"/>
          <p:cNvSpPr/>
          <p:nvPr/>
        </p:nvSpPr>
        <p:spPr>
          <a:xfrm>
            <a:off x="2703088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5" name="Google Shape;67;p2"/>
          <p:cNvSpPr/>
          <p:nvPr/>
        </p:nvSpPr>
        <p:spPr>
          <a:xfrm>
            <a:off x="3756130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히터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8" name="Google Shape;67;p2"/>
          <p:cNvSpPr/>
          <p:nvPr/>
        </p:nvSpPr>
        <p:spPr>
          <a:xfrm>
            <a:off x="4809171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좌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09" name="Google Shape;67;p2"/>
          <p:cNvSpPr/>
          <p:nvPr/>
        </p:nvSpPr>
        <p:spPr>
          <a:xfrm>
            <a:off x="5862212" y="3572240"/>
            <a:ext cx="825695" cy="396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우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배출구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0" name="Google Shape;67;p2"/>
          <p:cNvSpPr/>
          <p:nvPr/>
        </p:nvSpPr>
        <p:spPr>
          <a:xfrm>
            <a:off x="3756130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#4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1" name="Google Shape;67;p2"/>
          <p:cNvSpPr/>
          <p:nvPr/>
        </p:nvSpPr>
        <p:spPr>
          <a:xfrm>
            <a:off x="570547" y="4179722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#1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3000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2" name="Google Shape;67;p2"/>
          <p:cNvSpPr/>
          <p:nvPr/>
        </p:nvSpPr>
        <p:spPr>
          <a:xfrm>
            <a:off x="1650047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#2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2500Kg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3" name="Google Shape;67;p2"/>
          <p:cNvSpPr/>
          <p:nvPr/>
        </p:nvSpPr>
        <p:spPr>
          <a:xfrm>
            <a:off x="2703088" y="4191365"/>
            <a:ext cx="825695" cy="7920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사료빈</a:t>
            </a: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 </a:t>
            </a:r>
            <a:r>
              <a:rPr lang="ko-KR" altLang="en-US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#3</a:t>
            </a:r>
            <a:endParaRPr lang="ko-KR" altLang="en-US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2800Kg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1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26'C</a:t>
            </a:r>
            <a:endParaRPr lang="en-US" altLang="ko-KR" sz="11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14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15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rgbClr val="4d4d4d"/>
          </a:solidFill>
          <a:ln w="9525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rgbClr val="4d4d4d"/>
          </a:solidFill>
          <a:ln w="254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8" name=""/>
          <p:cNvGrpSpPr/>
          <p:nvPr/>
        </p:nvGrpSpPr>
        <p:grpSpPr>
          <a:xfrm rot="0">
            <a:off x="1485396" y="5341604"/>
            <a:ext cx="396000" cy="431999"/>
            <a:chOff x="5738905" y="2498154"/>
            <a:chExt cx="2190500" cy="1351729"/>
          </a:xfrm>
        </p:grpSpPr>
        <p:sp>
          <p:nvSpPr>
            <p:cNvPr id="819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0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1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2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3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52532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 진행시 설정값 아래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진행 시간, 현재 온도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27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시간은 다운카운트됨,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총발효시간을 제외한 스크류 가동/정지 시간은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다운카운트시 녹색 바탕화면 유지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온도값 변경시 녹색, 유지시 노란색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발효시간에의해 스크류는 자동으로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정회전/정지를 반복한다.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발효진행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72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3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4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949892" y="4215768"/>
            <a:ext cx="389573" cy="3370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92" name="Google Shape;67;p2"/>
          <p:cNvSpPr/>
          <p:nvPr/>
        </p:nvSpPr>
        <p:spPr>
          <a:xfrm>
            <a:off x="1834560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발효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67;p2"/>
          <p:cNvSpPr/>
          <p:nvPr/>
        </p:nvSpPr>
        <p:spPr>
          <a:xfrm>
            <a:off x="1937747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3066315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67;p2"/>
          <p:cNvSpPr/>
          <p:nvPr/>
        </p:nvSpPr>
        <p:spPr>
          <a:xfrm>
            <a:off x="4272093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67;p2"/>
          <p:cNvSpPr/>
          <p:nvPr/>
        </p:nvSpPr>
        <p:spPr>
          <a:xfrm>
            <a:off x="5642394" y="2915669"/>
            <a:ext cx="76301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6770242" y="2915669"/>
            <a:ext cx="884244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67;p2"/>
          <p:cNvSpPr/>
          <p:nvPr/>
        </p:nvSpPr>
        <p:spPr>
          <a:xfrm>
            <a:off x="3214963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396930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67;p2"/>
          <p:cNvSpPr/>
          <p:nvPr/>
        </p:nvSpPr>
        <p:spPr>
          <a:xfrm>
            <a:off x="5578895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60'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6760862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60'C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196444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67;p2"/>
          <p:cNvSpPr/>
          <p:nvPr/>
        </p:nvSpPr>
        <p:spPr>
          <a:xfrm>
            <a:off x="379945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2022.09.08 13:00:03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228521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06" name="Google Shape;67;p2"/>
          <p:cNvSpPr/>
          <p:nvPr/>
        </p:nvSpPr>
        <p:spPr>
          <a:xfrm>
            <a:off x="1937747" y="3616112"/>
            <a:ext cx="943413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1:59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67;p2"/>
          <p:cNvSpPr/>
          <p:nvPr/>
        </p:nvSpPr>
        <p:spPr>
          <a:xfrm>
            <a:off x="3214963" y="3616112"/>
            <a:ext cx="943413" cy="266547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00:01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67;p2"/>
          <p:cNvSpPr/>
          <p:nvPr/>
        </p:nvSpPr>
        <p:spPr>
          <a:xfrm>
            <a:off x="4396930" y="3616112"/>
            <a:ext cx="943412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67;p2"/>
          <p:cNvSpPr/>
          <p:nvPr/>
        </p:nvSpPr>
        <p:spPr>
          <a:xfrm>
            <a:off x="5578895" y="3616112"/>
            <a:ext cx="943413" cy="266547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45'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67;p2"/>
          <p:cNvSpPr/>
          <p:nvPr/>
        </p:nvSpPr>
        <p:spPr>
          <a:xfrm>
            <a:off x="6760862" y="3616112"/>
            <a:ext cx="943412" cy="266547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'C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1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111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6" name=""/>
          <p:cNvSpPr txBox="1"/>
          <p:nvPr/>
        </p:nvSpPr>
        <p:spPr>
          <a:xfrm>
            <a:off x="903091" y="3769528"/>
            <a:ext cx="362902" cy="42666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118" name=""/>
          <p:cNvGrpSpPr/>
          <p:nvPr/>
        </p:nvGrpSpPr>
        <p:grpSpPr>
          <a:xfrm rot="0">
            <a:off x="334224" y="3852820"/>
            <a:ext cx="511517" cy="314408"/>
            <a:chOff x="605512" y="2780887"/>
            <a:chExt cx="584586" cy="278702"/>
          </a:xfrm>
        </p:grpSpPr>
        <p:sp>
          <p:nvSpPr>
            <p:cNvPr id="111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21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발효진행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1122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23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2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6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27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49189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 정상 종료되면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27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발효시작버튼 초기화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설정시간 다운카운트 창이 사라짐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종료가 정상적으로 완료된 시간을 표시한다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녹색 체크 표시됨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스크류 정지됨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메시지 표시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16:30:49.200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스크류 정지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16:30:50.100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발효 완료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배합완료 확인창 팝업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팝업창 5초후 자동 닫힘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- 팝업창 내용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16:30:50.100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발효 완료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발효정상 종료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baff1a"/>
              </a:solidFill>
            </a:ln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72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3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4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949892" y="4215768"/>
            <a:ext cx="389573" cy="3370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92" name="Google Shape;67;p2"/>
          <p:cNvSpPr/>
          <p:nvPr/>
        </p:nvSpPr>
        <p:spPr>
          <a:xfrm>
            <a:off x="1834560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발효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67;p2"/>
          <p:cNvSpPr/>
          <p:nvPr/>
        </p:nvSpPr>
        <p:spPr>
          <a:xfrm>
            <a:off x="1937747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3066315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67;p2"/>
          <p:cNvSpPr/>
          <p:nvPr/>
        </p:nvSpPr>
        <p:spPr>
          <a:xfrm>
            <a:off x="4272093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67;p2"/>
          <p:cNvSpPr/>
          <p:nvPr/>
        </p:nvSpPr>
        <p:spPr>
          <a:xfrm>
            <a:off x="5642394" y="2915669"/>
            <a:ext cx="76301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6770242" y="2915669"/>
            <a:ext cx="884244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67;p2"/>
          <p:cNvSpPr/>
          <p:nvPr/>
        </p:nvSpPr>
        <p:spPr>
          <a:xfrm>
            <a:off x="3214963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396930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67;p2"/>
          <p:cNvSpPr/>
          <p:nvPr/>
        </p:nvSpPr>
        <p:spPr>
          <a:xfrm>
            <a:off x="5578895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60'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6760862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60'C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196444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67;p2"/>
          <p:cNvSpPr/>
          <p:nvPr/>
        </p:nvSpPr>
        <p:spPr>
          <a:xfrm>
            <a:off x="379945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baff1a"/>
                </a:solidFill>
                <a:latin typeface="Calibri"/>
                <a:ea typeface="Calibri"/>
                <a:cs typeface="Calibri"/>
                <a:sym typeface="Calibri"/>
              </a:rPr>
              <a:t>2022.09.08 13:00:03</a:t>
            </a:r>
            <a:endParaRPr lang="ko-KR" altLang="en-US" sz="1500" b="1">
              <a:solidFill>
                <a:srgbClr val="baff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228521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1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111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6" name=""/>
          <p:cNvSpPr txBox="1"/>
          <p:nvPr/>
        </p:nvSpPr>
        <p:spPr>
          <a:xfrm>
            <a:off x="903091" y="3769528"/>
            <a:ext cx="362902" cy="42666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118" name=""/>
          <p:cNvGrpSpPr/>
          <p:nvPr/>
        </p:nvGrpSpPr>
        <p:grpSpPr>
          <a:xfrm rot="0">
            <a:off x="334224" y="3852820"/>
            <a:ext cx="511517" cy="314408"/>
            <a:chOff x="605512" y="2780887"/>
            <a:chExt cx="584586" cy="278702"/>
          </a:xfrm>
        </p:grpSpPr>
        <p:sp>
          <p:nvSpPr>
            <p:cNvPr id="111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21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발효완료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2118619" y="3574990"/>
            <a:ext cx="392171" cy="3378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23" name=""/>
          <p:cNvSpPr txBox="1"/>
          <p:nvPr/>
        </p:nvSpPr>
        <p:spPr>
          <a:xfrm>
            <a:off x="4572000" y="3670242"/>
            <a:ext cx="389571" cy="3378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grpSp>
        <p:nvGrpSpPr>
          <p:cNvPr id="1124" name=""/>
          <p:cNvGrpSpPr/>
          <p:nvPr/>
        </p:nvGrpSpPr>
        <p:grpSpPr>
          <a:xfrm rot="0">
            <a:off x="334224" y="4355047"/>
            <a:ext cx="511517" cy="314408"/>
            <a:chOff x="605512" y="2780887"/>
            <a:chExt cx="584586" cy="278702"/>
          </a:xfrm>
        </p:grpSpPr>
        <p:sp>
          <p:nvSpPr>
            <p:cNvPr id="11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27" name=""/>
          <p:cNvSpPr txBox="1"/>
          <p:nvPr/>
        </p:nvSpPr>
        <p:spPr>
          <a:xfrm>
            <a:off x="620596" y="4302352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28" name=""/>
          <p:cNvSpPr txBox="1"/>
          <p:nvPr/>
        </p:nvSpPr>
        <p:spPr>
          <a:xfrm>
            <a:off x="291550" y="5410717"/>
            <a:ext cx="390440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0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35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36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7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8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39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3400164" y="5194242"/>
            <a:ext cx="392171" cy="3378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49187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발효진행상태에서  강제종료버튼을 누르면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27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"발효시작","일시정지" 버튼은 비활성화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"종료"버튼이 적색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 설정시간 다운카운트 창이 백색이 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남은 배합시간을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종료버튼 누른 시간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발효종료 표시, 적색 채크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메시지 표시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16:30:49.200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스크류 정지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16:30:50.100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발효 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확인창 팝업됨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- 팝업창 내용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16:30:50.100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발효종료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발효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5-3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새굴림"/>
                <a:ea typeface="새굴림"/>
              </a:rPr>
              <a:t>발효 강제종료</a:t>
            </a:r>
            <a:endParaRPr lang="ko-KR" altLang="en-US" sz="900">
              <a:latin typeface="새굴림"/>
              <a:ea typeface="새굴림"/>
            </a:endParaRPr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자동/발효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6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7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0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91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99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5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0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1011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2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3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7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8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20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21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8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1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2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3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72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3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74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6257664" y="4215768"/>
            <a:ext cx="389573" cy="3370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92" name="Google Shape;67;p2"/>
          <p:cNvSpPr/>
          <p:nvPr/>
        </p:nvSpPr>
        <p:spPr>
          <a:xfrm>
            <a:off x="1834560" y="2915669"/>
            <a:ext cx="119597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총 발효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67;p2"/>
          <p:cNvSpPr/>
          <p:nvPr/>
        </p:nvSpPr>
        <p:spPr>
          <a:xfrm>
            <a:off x="1937747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3066315" y="2915669"/>
            <a:ext cx="123060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가동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67;p2"/>
          <p:cNvSpPr/>
          <p:nvPr/>
        </p:nvSpPr>
        <p:spPr>
          <a:xfrm>
            <a:off x="4272093" y="2915669"/>
            <a:ext cx="1178652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스크류 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67;p2"/>
          <p:cNvSpPr/>
          <p:nvPr/>
        </p:nvSpPr>
        <p:spPr>
          <a:xfrm>
            <a:off x="5642394" y="2915669"/>
            <a:ext cx="763016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좌히터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6770242" y="2915669"/>
            <a:ext cx="884244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우히터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67;p2"/>
          <p:cNvSpPr/>
          <p:nvPr/>
        </p:nvSpPr>
        <p:spPr>
          <a:xfrm>
            <a:off x="3214963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00:0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396930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67;p2"/>
          <p:cNvSpPr/>
          <p:nvPr/>
        </p:nvSpPr>
        <p:spPr>
          <a:xfrm>
            <a:off x="5578895" y="3295726"/>
            <a:ext cx="943413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60'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6760862" y="3295726"/>
            <a:ext cx="943412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60'C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1964446" y="3875307"/>
            <a:ext cx="1594288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종료 예상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67;p2"/>
          <p:cNvSpPr/>
          <p:nvPr/>
        </p:nvSpPr>
        <p:spPr>
          <a:xfrm>
            <a:off x="3799451" y="3883966"/>
            <a:ext cx="2337525" cy="266547"/>
          </a:xfrm>
          <a:prstGeom prst="rect">
            <a:avLst/>
          </a:prstGeom>
          <a:solidFill>
            <a:srgbClr val="0000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2022.09.08 13:00:03</a:t>
            </a:r>
            <a:endParaRPr lang="ko-KR" altLang="en-US" sz="15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228521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11" name=""/>
          <p:cNvGrpSpPr/>
          <p:nvPr/>
        </p:nvGrpSpPr>
        <p:grpSpPr>
          <a:xfrm rot="0">
            <a:off x="374653" y="3743045"/>
            <a:ext cx="396000" cy="395998"/>
            <a:chOff x="5348287" y="1763886"/>
            <a:chExt cx="1952625" cy="1541287"/>
          </a:xfrm>
        </p:grpSpPr>
        <p:cxnSp>
          <p:nvCxnSpPr>
            <p:cNvPr id="111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6" name=""/>
          <p:cNvSpPr txBox="1"/>
          <p:nvPr/>
        </p:nvSpPr>
        <p:spPr>
          <a:xfrm>
            <a:off x="903091" y="3769528"/>
            <a:ext cx="362902" cy="42666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118" name=""/>
          <p:cNvGrpSpPr/>
          <p:nvPr/>
        </p:nvGrpSpPr>
        <p:grpSpPr>
          <a:xfrm rot="0">
            <a:off x="334224" y="3852820"/>
            <a:ext cx="511517" cy="314408"/>
            <a:chOff x="605512" y="2780887"/>
            <a:chExt cx="584586" cy="278702"/>
          </a:xfrm>
        </p:grpSpPr>
        <p:sp>
          <p:nvSpPr>
            <p:cNvPr id="111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21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발효종료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1529800" y="3600967"/>
            <a:ext cx="392171" cy="3378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23" name=""/>
          <p:cNvSpPr txBox="1"/>
          <p:nvPr/>
        </p:nvSpPr>
        <p:spPr>
          <a:xfrm>
            <a:off x="3758045" y="3869400"/>
            <a:ext cx="391045" cy="3387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grpSp>
        <p:nvGrpSpPr>
          <p:cNvPr id="1124" name=""/>
          <p:cNvGrpSpPr/>
          <p:nvPr/>
        </p:nvGrpSpPr>
        <p:grpSpPr>
          <a:xfrm rot="0">
            <a:off x="334224" y="4355047"/>
            <a:ext cx="511517" cy="314408"/>
            <a:chOff x="605512" y="2780887"/>
            <a:chExt cx="584586" cy="278702"/>
          </a:xfrm>
          <a:solidFill>
            <a:srgbClr val="ff0000"/>
          </a:solidFill>
        </p:grpSpPr>
        <p:sp>
          <p:nvSpPr>
            <p:cNvPr id="112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27" name=""/>
          <p:cNvSpPr txBox="1"/>
          <p:nvPr/>
        </p:nvSpPr>
        <p:spPr>
          <a:xfrm>
            <a:off x="620596" y="4302352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28" name=""/>
          <p:cNvSpPr txBox="1"/>
          <p:nvPr/>
        </p:nvSpPr>
        <p:spPr>
          <a:xfrm>
            <a:off x="291550" y="5410717"/>
            <a:ext cx="390440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0" name="Google Shape;67;p2"/>
          <p:cNvSpPr/>
          <p:nvPr/>
        </p:nvSpPr>
        <p:spPr>
          <a:xfrm>
            <a:off x="1937747" y="3616112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1:59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67;p2"/>
          <p:cNvSpPr/>
          <p:nvPr/>
        </p:nvSpPr>
        <p:spPr>
          <a:xfrm>
            <a:off x="3214963" y="3616112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00:01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67;p2"/>
          <p:cNvSpPr/>
          <p:nvPr/>
        </p:nvSpPr>
        <p:spPr>
          <a:xfrm>
            <a:off x="4396930" y="3616112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67;p2"/>
          <p:cNvSpPr/>
          <p:nvPr/>
        </p:nvSpPr>
        <p:spPr>
          <a:xfrm>
            <a:off x="5578895" y="3616112"/>
            <a:ext cx="943413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45'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67;p2"/>
          <p:cNvSpPr/>
          <p:nvPr/>
        </p:nvSpPr>
        <p:spPr>
          <a:xfrm>
            <a:off x="6760862" y="3616112"/>
            <a:ext cx="943412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'C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40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41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2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3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44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3443460" y="5211560"/>
            <a:ext cx="392171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144;p4"/>
          <p:cNvGraphicFramePr/>
          <p:nvPr/>
        </p:nvGraphicFramePr>
        <p:xfrm>
          <a:off x="8281050" y="918000"/>
          <a:ext cx="3640055" cy="5806337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배출버튼 누름시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 화면으로 전환됨,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 화면 : 배출시간, 배출량 설정 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배출시간 1개이상 선택, 시작버튼 누름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투입,배합,발효 중 완료안된 모드가 있다면 배출대기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배출외 모든 모드가 완료되었다면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배출진행 모드 전환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배출시간이 되면 배출시작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배출대기상태에서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배출외 모든 모드가 완료되었다면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배출진행 모드 전환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배출시간이 되면 배출시작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일시정지 버튼누름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배출대기 모드 전환,배출관련 장비일시정지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일시정지 해제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배출진행 전환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배출정상 종료시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배출완료 녹색 체크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비정상 배출 </a:t>
                      </a: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or </a:t>
                      </a: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종료 버튼 누름시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배출종료 적색 체크 표시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2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3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8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900" b="0" i="0" u="none" kern="120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배출 </a:t>
            </a:r>
            <a:r>
              <a:rPr lang="ko-KR" altLang="en-US" sz="900"/>
              <a:t>진행 과정</a:t>
            </a:r>
            <a:endParaRPr lang="ko-KR" altLang="en-US" sz="900"/>
          </a:p>
        </p:txBody>
      </p:sp>
      <p:sp>
        <p:nvSpPr>
          <p:cNvPr id="99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자동/배출</a:t>
            </a:r>
            <a:endParaRPr lang="ko-KR" altLang="en-US" sz="900"/>
          </a:p>
        </p:txBody>
      </p:sp>
      <p:sp>
        <p:nvSpPr>
          <p:cNvPr id="156" name="Google Shape;67;p2"/>
          <p:cNvSpPr/>
          <p:nvPr/>
        </p:nvSpPr>
        <p:spPr>
          <a:xfrm>
            <a:off x="1046411" y="2254887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직선 화살표 연결선 483"/>
          <p:cNvCxnSpPr/>
          <p:nvPr/>
        </p:nvCxnSpPr>
        <p:spPr>
          <a:xfrm rot="16200000" flipH="1">
            <a:off x="1338725" y="2650773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485"/>
          <p:cNvCxnSpPr/>
          <p:nvPr/>
        </p:nvCxnSpPr>
        <p:spPr>
          <a:xfrm rot="16200000" flipH="1">
            <a:off x="1373223" y="2045170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수행의 시작/종료 487"/>
          <p:cNvSpPr/>
          <p:nvPr/>
        </p:nvSpPr>
        <p:spPr>
          <a:xfrm>
            <a:off x="1105912" y="1591445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0" name="순서도: 수행의 시작/종료 488"/>
          <p:cNvSpPr/>
          <p:nvPr/>
        </p:nvSpPr>
        <p:spPr>
          <a:xfrm>
            <a:off x="1105912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8" name="Google Shape;67;p2"/>
          <p:cNvSpPr/>
          <p:nvPr/>
        </p:nvSpPr>
        <p:spPr>
          <a:xfrm>
            <a:off x="1040061" y="359704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배출진행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직선 화살표 연결선 483"/>
          <p:cNvCxnSpPr/>
          <p:nvPr/>
        </p:nvCxnSpPr>
        <p:spPr>
          <a:xfrm>
            <a:off x="2237316" y="3033728"/>
            <a:ext cx="44536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67;p2"/>
          <p:cNvSpPr/>
          <p:nvPr/>
        </p:nvSpPr>
        <p:spPr>
          <a:xfrm>
            <a:off x="2718285" y="2923369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배출대기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966960" y="1912446"/>
            <a:ext cx="391305" cy="3378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2196551" y="2691765"/>
            <a:ext cx="390439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"/>
          <p:cNvSpPr/>
          <p:nvPr/>
        </p:nvSpPr>
        <p:spPr>
          <a:xfrm>
            <a:off x="851263" y="2833200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투입,배합,발효중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76" name="직선 화살표 연결선 483"/>
          <p:cNvCxnSpPr/>
          <p:nvPr/>
        </p:nvCxnSpPr>
        <p:spPr>
          <a:xfrm rot="16200000" flipH="1">
            <a:off x="1338725" y="34290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79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80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81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82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83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84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85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86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87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88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89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90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91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92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93" name=""/>
          <p:cNvSpPr txBox="1"/>
          <p:nvPr/>
        </p:nvSpPr>
        <p:spPr>
          <a:xfrm>
            <a:off x="1080226" y="3294405"/>
            <a:ext cx="216000" cy="269220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94" name=""/>
          <p:cNvSpPr txBox="1"/>
          <p:nvPr/>
        </p:nvSpPr>
        <p:spPr>
          <a:xfrm>
            <a:off x="2346116" y="3295012"/>
            <a:ext cx="267954" cy="268612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2354774" y="3687558"/>
            <a:ext cx="224658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98" name=""/>
          <p:cNvSpPr/>
          <p:nvPr/>
        </p:nvSpPr>
        <p:spPr>
          <a:xfrm>
            <a:off x="851263" y="4192677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강제종료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99" name="직선 화살표 연결선 483"/>
          <p:cNvCxnSpPr/>
          <p:nvPr/>
        </p:nvCxnSpPr>
        <p:spPr>
          <a:xfrm rot="16200000" flipH="1">
            <a:off x="1338725" y="40005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Google Shape;67;p2"/>
          <p:cNvSpPr/>
          <p:nvPr/>
        </p:nvSpPr>
        <p:spPr>
          <a:xfrm>
            <a:off x="1040061" y="5017138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배출완료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직선 화살표 연결선 483"/>
          <p:cNvCxnSpPr>
            <a:stCxn id="198" idx="2"/>
            <a:endCxn id="200" idx="0"/>
          </p:cNvCxnSpPr>
          <p:nvPr/>
        </p:nvCxnSpPr>
        <p:spPr>
          <a:xfrm rot="16200000" flipH="1">
            <a:off x="1288769" y="4804707"/>
            <a:ext cx="4248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Google Shape;67;p2"/>
          <p:cNvSpPr/>
          <p:nvPr/>
        </p:nvSpPr>
        <p:spPr>
          <a:xfrm>
            <a:off x="2616107" y="5017138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배출종료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"/>
          <p:cNvCxnSpPr>
            <a:stCxn id="198" idx="3"/>
            <a:endCxn id="202" idx="0"/>
          </p:cNvCxnSpPr>
          <p:nvPr/>
        </p:nvCxnSpPr>
        <p:spPr>
          <a:xfrm>
            <a:off x="2151136" y="4392477"/>
            <a:ext cx="926109" cy="624661"/>
          </a:xfrm>
          <a:prstGeom prst="bentConnector2">
            <a:avLst/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483"/>
          <p:cNvCxnSpPr>
            <a:stCxn id="200" idx="2"/>
            <a:endCxn id="160" idx="0"/>
          </p:cNvCxnSpPr>
          <p:nvPr/>
        </p:nvCxnSpPr>
        <p:spPr>
          <a:xfrm rot="16200000" flipH="1">
            <a:off x="1079866" y="5654472"/>
            <a:ext cx="8426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"/>
          <p:cNvCxnSpPr>
            <a:stCxn id="202" idx="2"/>
            <a:endCxn id="160" idx="0"/>
          </p:cNvCxnSpPr>
          <p:nvPr/>
        </p:nvCxnSpPr>
        <p:spPr>
          <a:xfrm rot="5400000">
            <a:off x="1867889" y="4866448"/>
            <a:ext cx="842667" cy="1576046"/>
          </a:xfrm>
          <a:prstGeom prst="bentConnector3">
            <a:avLst>
              <a:gd name="adj1" fmla="val 50000"/>
            </a:avLst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"/>
          <p:cNvSpPr txBox="1"/>
          <p:nvPr/>
        </p:nvSpPr>
        <p:spPr>
          <a:xfrm>
            <a:off x="1128511" y="4674695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209" name=""/>
          <p:cNvSpPr txBox="1"/>
          <p:nvPr/>
        </p:nvSpPr>
        <p:spPr>
          <a:xfrm>
            <a:off x="2775401" y="4640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210" name=""/>
          <p:cNvSpPr/>
          <p:nvPr/>
        </p:nvSpPr>
        <p:spPr>
          <a:xfrm>
            <a:off x="3782306" y="1333500"/>
            <a:ext cx="3022021" cy="490104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7" name=""/>
          <p:cNvSpPr/>
          <p:nvPr/>
        </p:nvSpPr>
        <p:spPr>
          <a:xfrm>
            <a:off x="4115680" y="2085974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4" name=""/>
          <p:cNvSpPr/>
          <p:nvPr/>
        </p:nvSpPr>
        <p:spPr>
          <a:xfrm>
            <a:off x="4115680" y="279977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5" name=""/>
          <p:cNvSpPr/>
          <p:nvPr/>
        </p:nvSpPr>
        <p:spPr>
          <a:xfrm>
            <a:off x="4115680" y="353204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8" name=""/>
          <p:cNvSpPr/>
          <p:nvPr/>
        </p:nvSpPr>
        <p:spPr>
          <a:xfrm>
            <a:off x="4115680" y="478270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8" name=""/>
          <p:cNvSpPr/>
          <p:nvPr/>
        </p:nvSpPr>
        <p:spPr>
          <a:xfrm>
            <a:off x="5457839" y="478270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4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배출</a:t>
            </a:r>
            <a:endParaRPr lang="ko-KR" altLang="en-US" sz="900"/>
          </a:p>
        </p:txBody>
      </p:sp>
      <p:sp>
        <p:nvSpPr>
          <p:cNvPr id="285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5-4</a:t>
            </a:r>
            <a:endParaRPr lang="ko-KR" altLang="en-US" sz="900"/>
          </a:p>
        </p:txBody>
      </p:sp>
      <p:grpSp>
        <p:nvGrpSpPr>
          <p:cNvPr id="286" name=""/>
          <p:cNvGrpSpPr/>
          <p:nvPr/>
        </p:nvGrpSpPr>
        <p:grpSpPr>
          <a:xfrm rot="0">
            <a:off x="4176000" y="2134693"/>
            <a:ext cx="396000" cy="396000"/>
            <a:chOff x="3189775" y="3428999"/>
            <a:chExt cx="1966236" cy="1499721"/>
          </a:xfrm>
          <a:noFill/>
        </p:grpSpPr>
        <p:cxnSp>
          <p:nvCxnSpPr>
            <p:cNvPr id="28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91" name=""/>
          <p:cNvSpPr txBox="1"/>
          <p:nvPr/>
        </p:nvSpPr>
        <p:spPr>
          <a:xfrm>
            <a:off x="4761587" y="219501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298" name=""/>
          <p:cNvGrpSpPr/>
          <p:nvPr/>
        </p:nvGrpSpPr>
        <p:grpSpPr>
          <a:xfrm rot="0">
            <a:off x="4176000" y="2839542"/>
            <a:ext cx="396000" cy="396000"/>
            <a:chOff x="3189775" y="3428999"/>
            <a:chExt cx="1966236" cy="1499721"/>
          </a:xfrm>
          <a:noFill/>
        </p:grpSpPr>
        <p:cxnSp>
          <p:nvCxnSpPr>
            <p:cNvPr id="2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42c7f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3" name=""/>
          <p:cNvSpPr txBox="1"/>
          <p:nvPr/>
        </p:nvSpPr>
        <p:spPr>
          <a:xfrm>
            <a:off x="4761587" y="2842716"/>
            <a:ext cx="362902" cy="42435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grpSp>
        <p:nvGrpSpPr>
          <p:cNvPr id="304" name=""/>
          <p:cNvGrpSpPr/>
          <p:nvPr/>
        </p:nvGrpSpPr>
        <p:grpSpPr>
          <a:xfrm rot="0">
            <a:off x="4176000" y="3601542"/>
            <a:ext cx="396000" cy="396000"/>
            <a:chOff x="3189775" y="3428999"/>
            <a:chExt cx="1966236" cy="1499721"/>
          </a:xfrm>
          <a:noFill/>
        </p:grpSpPr>
        <p:cxnSp>
          <p:nvCxnSpPr>
            <p:cNvPr id="30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9" name=""/>
          <p:cNvSpPr txBox="1"/>
          <p:nvPr/>
        </p:nvSpPr>
        <p:spPr>
          <a:xfrm>
            <a:off x="4761587" y="3604716"/>
            <a:ext cx="362902" cy="42435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310" name=""/>
          <p:cNvGrpSpPr/>
          <p:nvPr/>
        </p:nvGrpSpPr>
        <p:grpSpPr>
          <a:xfrm rot="0">
            <a:off x="4176000" y="4839792"/>
            <a:ext cx="396000" cy="396000"/>
            <a:chOff x="3189775" y="3428999"/>
            <a:chExt cx="1966236" cy="1499721"/>
          </a:xfrm>
          <a:noFill/>
        </p:grpSpPr>
        <p:cxnSp>
          <p:nvCxnSpPr>
            <p:cNvPr id="311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15" name=""/>
          <p:cNvSpPr txBox="1"/>
          <p:nvPr/>
        </p:nvSpPr>
        <p:spPr>
          <a:xfrm>
            <a:off x="4761587" y="4842966"/>
            <a:ext cx="362902" cy="42435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316" name=""/>
          <p:cNvGrpSpPr/>
          <p:nvPr/>
        </p:nvGrpSpPr>
        <p:grpSpPr>
          <a:xfrm rot="0">
            <a:off x="5490450" y="4830267"/>
            <a:ext cx="396000" cy="396000"/>
            <a:chOff x="3189775" y="3428999"/>
            <a:chExt cx="1966236" cy="1499721"/>
          </a:xfrm>
          <a:noFill/>
        </p:grpSpPr>
        <p:cxnSp>
          <p:nvCxnSpPr>
            <p:cNvPr id="31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21" name=""/>
          <p:cNvSpPr txBox="1"/>
          <p:nvPr/>
        </p:nvSpPr>
        <p:spPr>
          <a:xfrm>
            <a:off x="6076037" y="4833441"/>
            <a:ext cx="362902" cy="42435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</p:txBody>
      </p:sp>
      <p:grpSp>
        <p:nvGrpSpPr>
          <p:cNvPr id="249" name=""/>
          <p:cNvGrpSpPr/>
          <p:nvPr/>
        </p:nvGrpSpPr>
        <p:grpSpPr>
          <a:xfrm rot="0">
            <a:off x="5552737" y="4917888"/>
            <a:ext cx="511517" cy="314408"/>
            <a:chOff x="605512" y="2780887"/>
            <a:chExt cx="584586" cy="278702"/>
          </a:xfrm>
        </p:grpSpPr>
        <p:sp>
          <p:nvSpPr>
            <p:cNvPr id="25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39" name=""/>
          <p:cNvGrpSpPr/>
          <p:nvPr/>
        </p:nvGrpSpPr>
        <p:grpSpPr>
          <a:xfrm rot="0">
            <a:off x="4210578" y="4917887"/>
            <a:ext cx="511517" cy="314408"/>
            <a:chOff x="605512" y="2780887"/>
            <a:chExt cx="584586" cy="278702"/>
          </a:xfrm>
        </p:grpSpPr>
        <p:sp>
          <p:nvSpPr>
            <p:cNvPr id="24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22" name="Google Shape;67;p2"/>
          <p:cNvSpPr/>
          <p:nvPr/>
        </p:nvSpPr>
        <p:spPr>
          <a:xfrm>
            <a:off x="2718285" y="398843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배출정지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직선 화살표 연결선 483"/>
          <p:cNvCxnSpPr/>
          <p:nvPr/>
        </p:nvCxnSpPr>
        <p:spPr>
          <a:xfrm>
            <a:off x="1943966" y="3818659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483"/>
          <p:cNvCxnSpPr/>
          <p:nvPr/>
        </p:nvCxnSpPr>
        <p:spPr>
          <a:xfrm rot="10800000">
            <a:off x="1900671" y="3965863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483"/>
          <p:cNvCxnSpPr/>
          <p:nvPr/>
        </p:nvCxnSpPr>
        <p:spPr>
          <a:xfrm rot="10800000" flipV="1">
            <a:off x="1978603" y="3138503"/>
            <a:ext cx="665689" cy="4290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"/>
          <p:cNvSpPr/>
          <p:nvPr/>
        </p:nvSpPr>
        <p:spPr>
          <a:xfrm>
            <a:off x="4115680" y="4120860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27" name=""/>
          <p:cNvGrpSpPr/>
          <p:nvPr/>
        </p:nvGrpSpPr>
        <p:grpSpPr>
          <a:xfrm rot="0">
            <a:off x="4176000" y="4190360"/>
            <a:ext cx="396000" cy="396000"/>
            <a:chOff x="3189775" y="3428999"/>
            <a:chExt cx="1966236" cy="1499721"/>
          </a:xfrm>
          <a:noFill/>
        </p:grpSpPr>
        <p:cxnSp>
          <p:nvCxnSpPr>
            <p:cNvPr id="328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32" name=""/>
          <p:cNvSpPr txBox="1"/>
          <p:nvPr/>
        </p:nvSpPr>
        <p:spPr>
          <a:xfrm>
            <a:off x="4761587" y="4193534"/>
            <a:ext cx="362902" cy="42609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배출버튼 누름시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무개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 시작시간 설정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최대 8개 설정가능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설정된 시간에 배출 자동 시작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배출 중량 설정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한화면에 3개씩, 총 화면 3개 이동가능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배출시작 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설정한 시간동안 배출진행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⑧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 일시정지 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배출진행상태에서 배출 일시정지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⑨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  강제종료버튼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배출진행상태에서 배출 강제종료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⑩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수동(홈)화면 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장비조작시 수동(홈)화면으로 즉시이동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배출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5-4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설정된 시간 사료를 배출한다.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자동/배출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19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7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101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2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24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2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3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3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4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4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59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060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64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1065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66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7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68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6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5" name=""/>
          <p:cNvSpPr txBox="1"/>
          <p:nvPr/>
        </p:nvSpPr>
        <p:spPr>
          <a:xfrm>
            <a:off x="1356619" y="4215762"/>
            <a:ext cx="392171" cy="335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91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2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3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2265823" y="1410217"/>
            <a:ext cx="392171" cy="337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98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73074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1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42c7f1"/>
              </a:solidFill>
            </a:ln>
          </p:spPr>
        </p:pic>
      </p:grpSp>
      <p:sp>
        <p:nvSpPr>
          <p:cNvPr id="1111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발효대기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sp>
        <p:nvSpPr>
          <p:cNvPr id="1113" name="Google Shape;67;p2"/>
          <p:cNvSpPr/>
          <p:nvPr/>
        </p:nvSpPr>
        <p:spPr>
          <a:xfrm>
            <a:off x="1624144" y="2843799"/>
            <a:ext cx="1412447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 시작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67;p2"/>
          <p:cNvSpPr/>
          <p:nvPr/>
        </p:nvSpPr>
        <p:spPr>
          <a:xfrm>
            <a:off x="2087701" y="3162453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08:00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67;p2"/>
          <p:cNvSpPr/>
          <p:nvPr/>
        </p:nvSpPr>
        <p:spPr>
          <a:xfrm>
            <a:off x="3767132" y="3162453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67;p2"/>
          <p:cNvSpPr/>
          <p:nvPr/>
        </p:nvSpPr>
        <p:spPr>
          <a:xfrm>
            <a:off x="5503713" y="3162453"/>
            <a:ext cx="80486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16:00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715847" y="4925813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28" name="Google Shape;67;p2"/>
          <p:cNvSpPr/>
          <p:nvPr/>
        </p:nvSpPr>
        <p:spPr>
          <a:xfrm>
            <a:off x="2087701" y="3534794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67;p2"/>
          <p:cNvSpPr/>
          <p:nvPr/>
        </p:nvSpPr>
        <p:spPr>
          <a:xfrm>
            <a:off x="3767132" y="3534794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500Kg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67;p2"/>
          <p:cNvSpPr/>
          <p:nvPr/>
        </p:nvSpPr>
        <p:spPr>
          <a:xfrm>
            <a:off x="5503713" y="3534794"/>
            <a:ext cx="80486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400Kg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34" name=""/>
          <p:cNvGrpSpPr/>
          <p:nvPr/>
        </p:nvGrpSpPr>
        <p:grpSpPr>
          <a:xfrm rot="0">
            <a:off x="1531696" y="5330393"/>
            <a:ext cx="396000" cy="431999"/>
            <a:chOff x="2264833" y="2624666"/>
            <a:chExt cx="1269999" cy="1534584"/>
          </a:xfrm>
        </p:grpSpPr>
        <p:sp>
          <p:nvSpPr>
            <p:cNvPr id="1135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6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7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8" name=""/>
          <p:cNvSpPr txBox="1"/>
          <p:nvPr/>
        </p:nvSpPr>
        <p:spPr>
          <a:xfrm>
            <a:off x="1373936" y="2890926"/>
            <a:ext cx="392171" cy="336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40" name=""/>
          <p:cNvSpPr/>
          <p:nvPr/>
        </p:nvSpPr>
        <p:spPr>
          <a:xfrm>
            <a:off x="3995738" y="3962400"/>
            <a:ext cx="180974" cy="1809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1" name=""/>
          <p:cNvSpPr/>
          <p:nvPr/>
        </p:nvSpPr>
        <p:spPr>
          <a:xfrm>
            <a:off x="4481512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8" name=""/>
          <p:cNvSpPr txBox="1"/>
          <p:nvPr/>
        </p:nvSpPr>
        <p:spPr>
          <a:xfrm>
            <a:off x="3597592" y="3853814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0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51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52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53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54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55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6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157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158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159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160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161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162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163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164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165" name=""/>
          <p:cNvSpPr txBox="1"/>
          <p:nvPr/>
        </p:nvSpPr>
        <p:spPr>
          <a:xfrm>
            <a:off x="3123495" y="4259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6" name=""/>
          <p:cNvSpPr txBox="1"/>
          <p:nvPr/>
        </p:nvSpPr>
        <p:spPr>
          <a:xfrm>
            <a:off x="4677734" y="4259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7" name=""/>
          <p:cNvSpPr txBox="1"/>
          <p:nvPr/>
        </p:nvSpPr>
        <p:spPr>
          <a:xfrm>
            <a:off x="6670122" y="4259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8" name=""/>
          <p:cNvSpPr txBox="1"/>
          <p:nvPr/>
        </p:nvSpPr>
        <p:spPr>
          <a:xfrm>
            <a:off x="1442560" y="5249658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9" name=""/>
          <p:cNvSpPr txBox="1"/>
          <p:nvPr/>
        </p:nvSpPr>
        <p:spPr>
          <a:xfrm>
            <a:off x="1406842" y="3529963"/>
            <a:ext cx="389573" cy="335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76" name=""/>
          <p:cNvSpPr/>
          <p:nvPr/>
        </p:nvSpPr>
        <p:spPr>
          <a:xfrm>
            <a:off x="4891087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4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"/>
          <p:cNvSpPr/>
          <p:nvPr/>
        </p:nvSpPr>
        <p:spPr>
          <a:xfrm>
            <a:off x="6551636" y="4403195"/>
            <a:ext cx="551864" cy="551864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19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0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1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36901" cy="5806338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0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배출시간 변경을 위해 시간표시부 누름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중량표시부는 선택된 설정시간을 표시한다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조작표시부는 숫자값 변경을 위한 키패드가 나타남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시간값이 노란색이며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키패드 숫자 누름시 변경됨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예)키패드 2,4를 순서대로 누르면, 24시로 변경됨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시간설정 범위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 : 00 ~23시까지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분 : 00~59분 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지움버튼을 누르면 낮은자리 부터 지워짐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확인 버튼을 누르면 시-&gt;분으로 넘어감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확인버튼을 누를때마다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ⓐⓑⓒⓓⓔⓕⓖⓗⓘⓐ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순서로 설정 할수 있게 넘어감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시간표시부 1회누름 : 시간설정 진입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시간표시부 2회 누름 : 배출시간으로 설정, 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채크표시, 시간 및 중량 표시부 노란색 변경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시간표시부 3회 누름 : 배출시간설정 해제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체크표시 삭제, 시간 및 중량 표시부 백색 변경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4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5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8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9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10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6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8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9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9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0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4963024" y="1764511"/>
            <a:ext cx="696050" cy="96504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초기화</a:t>
            </a:r>
            <a:endParaRPr lang="ko-KR" altLang="en-US"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"/>
          <p:cNvSpPr/>
          <p:nvPr/>
        </p:nvSpPr>
        <p:spPr>
          <a:xfrm>
            <a:off x="1350818" y="1691909"/>
            <a:ext cx="6710796" cy="1108364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7" name="Google Shape;67;p2"/>
          <p:cNvSpPr/>
          <p:nvPr/>
        </p:nvSpPr>
        <p:spPr>
          <a:xfrm>
            <a:off x="3780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5036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572000" y="2065193"/>
            <a:ext cx="513185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ko-KR" altLang="en-US" sz="4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3429545" y="2117148"/>
            <a:ext cx="1142454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6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lang="ko-KR" altLang="en-US" sz="60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5092896" y="2117148"/>
            <a:ext cx="1099158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6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lang="ko-KR" altLang="en-US" sz="6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7" name="표 4"/>
          <p:cNvGraphicFramePr>
            <a:graphicFrameLocks noGrp="1"/>
          </p:cNvGraphicFramePr>
          <p:nvPr/>
        </p:nvGraphicFramePr>
        <p:xfrm>
          <a:off x="1338696" y="4196914"/>
          <a:ext cx="6724192" cy="10591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9144"/>
                <a:gridCol w="1009144"/>
                <a:gridCol w="1009144"/>
                <a:gridCol w="1009144"/>
                <a:gridCol w="1009144"/>
                <a:gridCol w="1678472"/>
              </a:tblGrid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←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0504d"/>
                    </a:solidFill>
                  </a:tcPr>
                </a:tc>
              </a:tr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확인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137" name=""/>
          <p:cNvSpPr txBox="1"/>
          <p:nvPr/>
        </p:nvSpPr>
        <p:spPr>
          <a:xfrm>
            <a:off x="6188391" y="2509923"/>
            <a:ext cx="389574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38" name=""/>
          <p:cNvSpPr txBox="1"/>
          <p:nvPr/>
        </p:nvSpPr>
        <p:spPr>
          <a:xfrm>
            <a:off x="5391755" y="4241744"/>
            <a:ext cx="389572" cy="3378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39" name=""/>
          <p:cNvSpPr txBox="1"/>
          <p:nvPr/>
        </p:nvSpPr>
        <p:spPr>
          <a:xfrm>
            <a:off x="3296255" y="2111605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40" name=""/>
          <p:cNvSpPr txBox="1"/>
          <p:nvPr/>
        </p:nvSpPr>
        <p:spPr>
          <a:xfrm>
            <a:off x="7461278" y="4319674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41" name=""/>
          <p:cNvSpPr txBox="1"/>
          <p:nvPr/>
        </p:nvSpPr>
        <p:spPr>
          <a:xfrm>
            <a:off x="7478596" y="4761287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grpSp>
        <p:nvGrpSpPr>
          <p:cNvPr id="1181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18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86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1187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8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0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91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4" name=""/>
          <p:cNvGrpSpPr/>
          <p:nvPr/>
        </p:nvGrpSpPr>
        <p:grpSpPr>
          <a:xfrm rot="0">
            <a:off x="374654" y="4782643"/>
            <a:ext cx="396000" cy="396000"/>
            <a:chOff x="3189775" y="3428999"/>
            <a:chExt cx="1966236" cy="1499721"/>
          </a:xfrm>
          <a:noFill/>
        </p:grpSpPr>
        <p:cxnSp>
          <p:nvCxnSpPr>
            <p:cNvPr id="119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99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200" name=""/>
          <p:cNvSpPr/>
          <p:nvPr/>
        </p:nvSpPr>
        <p:spPr>
          <a:xfrm>
            <a:off x="239326" y="473074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2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2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42c7f1"/>
              </a:solidFill>
            </a:ln>
          </p:spPr>
        </p:pic>
      </p:grpSp>
      <p:sp>
        <p:nvSpPr>
          <p:cNvPr id="1206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발효대기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sp>
        <p:nvSpPr>
          <p:cNvPr id="1207" name=""/>
          <p:cNvSpPr txBox="1"/>
          <p:nvPr/>
        </p:nvSpPr>
        <p:spPr>
          <a:xfrm>
            <a:off x="1417233" y="3091815"/>
            <a:ext cx="389572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208" name="Google Shape;67;p2"/>
          <p:cNvSpPr/>
          <p:nvPr/>
        </p:nvSpPr>
        <p:spPr>
          <a:xfrm>
            <a:off x="1624144" y="2843799"/>
            <a:ext cx="1412447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 시작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67;p2"/>
          <p:cNvSpPr/>
          <p:nvPr/>
        </p:nvSpPr>
        <p:spPr>
          <a:xfrm>
            <a:off x="1897201" y="3162453"/>
            <a:ext cx="804868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08:00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67;p2"/>
          <p:cNvSpPr/>
          <p:nvPr/>
        </p:nvSpPr>
        <p:spPr>
          <a:xfrm>
            <a:off x="3767132" y="3162453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67;p2"/>
          <p:cNvSpPr/>
          <p:nvPr/>
        </p:nvSpPr>
        <p:spPr>
          <a:xfrm>
            <a:off x="5945327" y="3162453"/>
            <a:ext cx="804867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16:00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67;p2"/>
          <p:cNvSpPr/>
          <p:nvPr/>
        </p:nvSpPr>
        <p:spPr>
          <a:xfrm>
            <a:off x="1897201" y="3534794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67;p2"/>
          <p:cNvSpPr/>
          <p:nvPr/>
        </p:nvSpPr>
        <p:spPr>
          <a:xfrm>
            <a:off x="3767132" y="3534794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500Kg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67;p2"/>
          <p:cNvSpPr/>
          <p:nvPr/>
        </p:nvSpPr>
        <p:spPr>
          <a:xfrm>
            <a:off x="5945327" y="3534794"/>
            <a:ext cx="804867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400Kg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"/>
          <p:cNvSpPr/>
          <p:nvPr/>
        </p:nvSpPr>
        <p:spPr>
          <a:xfrm>
            <a:off x="3995738" y="3962400"/>
            <a:ext cx="180974" cy="1809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6" name=""/>
          <p:cNvSpPr/>
          <p:nvPr/>
        </p:nvSpPr>
        <p:spPr>
          <a:xfrm>
            <a:off x="4481512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8" name=""/>
          <p:cNvSpPr/>
          <p:nvPr/>
        </p:nvSpPr>
        <p:spPr>
          <a:xfrm>
            <a:off x="4891087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9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배출</a:t>
            </a:r>
            <a:endParaRPr lang="ko-KR" altLang="en-US" sz="900"/>
          </a:p>
        </p:txBody>
      </p:sp>
      <p:sp>
        <p:nvSpPr>
          <p:cNvPr id="1220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5-4</a:t>
            </a:r>
            <a:endParaRPr lang="ko-KR" altLang="en-US" sz="900"/>
          </a:p>
        </p:txBody>
      </p:sp>
      <p:sp>
        <p:nvSpPr>
          <p:cNvPr id="1221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배출시간을 설정한다.</a:t>
            </a:r>
            <a:endParaRPr lang="ko-KR" altLang="en-US" sz="900"/>
          </a:p>
        </p:txBody>
      </p:sp>
      <p:sp>
        <p:nvSpPr>
          <p:cNvPr id="1222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자동/배출</a:t>
            </a:r>
            <a:endParaRPr lang="ko-KR" altLang="en-US" sz="900"/>
          </a:p>
        </p:txBody>
      </p:sp>
      <p:sp>
        <p:nvSpPr>
          <p:cNvPr id="1223" name=""/>
          <p:cNvSpPr txBox="1"/>
          <p:nvPr/>
        </p:nvSpPr>
        <p:spPr>
          <a:xfrm>
            <a:off x="1818582" y="3164205"/>
            <a:ext cx="339783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ⓐ</a:t>
            </a:r>
            <a:endParaRPr lang="ko-KR" altLang="en-US"/>
          </a:p>
        </p:txBody>
      </p:sp>
      <p:sp>
        <p:nvSpPr>
          <p:cNvPr id="1224" name=""/>
          <p:cNvSpPr txBox="1"/>
          <p:nvPr/>
        </p:nvSpPr>
        <p:spPr>
          <a:xfrm>
            <a:off x="2429048" y="3164205"/>
            <a:ext cx="339090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ⓑ</a:t>
            </a:r>
            <a:endParaRPr lang="ko-KR" altLang="en-US"/>
          </a:p>
        </p:txBody>
      </p:sp>
      <p:sp>
        <p:nvSpPr>
          <p:cNvPr id="1225" name=""/>
          <p:cNvSpPr txBox="1"/>
          <p:nvPr/>
        </p:nvSpPr>
        <p:spPr>
          <a:xfrm>
            <a:off x="2443769" y="3530397"/>
            <a:ext cx="343246" cy="2681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ⓒ</a:t>
            </a:r>
            <a:endParaRPr lang="ko-KR" altLang="en-US"/>
          </a:p>
        </p:txBody>
      </p:sp>
      <p:sp>
        <p:nvSpPr>
          <p:cNvPr id="1226" name=""/>
          <p:cNvSpPr txBox="1"/>
          <p:nvPr/>
        </p:nvSpPr>
        <p:spPr>
          <a:xfrm>
            <a:off x="3704532" y="3164205"/>
            <a:ext cx="339783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ⓓ</a:t>
            </a:r>
            <a:endParaRPr lang="ko-KR" altLang="en-US"/>
          </a:p>
        </p:txBody>
      </p:sp>
      <p:sp>
        <p:nvSpPr>
          <p:cNvPr id="1227" name=""/>
          <p:cNvSpPr txBox="1"/>
          <p:nvPr/>
        </p:nvSpPr>
        <p:spPr>
          <a:xfrm>
            <a:off x="4309110" y="3164205"/>
            <a:ext cx="344805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ⓔ</a:t>
            </a:r>
            <a:endParaRPr lang="ko-KR" altLang="en-US"/>
          </a:p>
        </p:txBody>
      </p:sp>
      <p:sp>
        <p:nvSpPr>
          <p:cNvPr id="1228" name=""/>
          <p:cNvSpPr txBox="1"/>
          <p:nvPr/>
        </p:nvSpPr>
        <p:spPr>
          <a:xfrm>
            <a:off x="4309110" y="3539056"/>
            <a:ext cx="344805" cy="26903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ⓕ</a:t>
            </a:r>
            <a:endParaRPr lang="ko-KR" altLang="en-US"/>
          </a:p>
        </p:txBody>
      </p:sp>
      <p:sp>
        <p:nvSpPr>
          <p:cNvPr id="1229" name=""/>
          <p:cNvSpPr txBox="1"/>
          <p:nvPr/>
        </p:nvSpPr>
        <p:spPr>
          <a:xfrm>
            <a:off x="5879696" y="3164205"/>
            <a:ext cx="339783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ⓖ</a:t>
            </a:r>
            <a:endParaRPr lang="ko-KR" altLang="en-US"/>
          </a:p>
        </p:txBody>
      </p:sp>
      <p:sp>
        <p:nvSpPr>
          <p:cNvPr id="1230" name=""/>
          <p:cNvSpPr txBox="1"/>
          <p:nvPr/>
        </p:nvSpPr>
        <p:spPr>
          <a:xfrm>
            <a:off x="6475441" y="3164205"/>
            <a:ext cx="344113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ⓗ</a:t>
            </a:r>
            <a:endParaRPr lang="ko-KR" altLang="en-US"/>
          </a:p>
        </p:txBody>
      </p:sp>
      <p:sp>
        <p:nvSpPr>
          <p:cNvPr id="1231" name=""/>
          <p:cNvSpPr txBox="1"/>
          <p:nvPr/>
        </p:nvSpPr>
        <p:spPr>
          <a:xfrm>
            <a:off x="6493624" y="3531264"/>
            <a:ext cx="341516" cy="26903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ⓘ</a:t>
            </a:r>
            <a:endParaRPr lang="ko-KR" altLang="en-US"/>
          </a:p>
        </p:txBody>
      </p:sp>
      <p:grpSp>
        <p:nvGrpSpPr>
          <p:cNvPr id="1232" name=""/>
          <p:cNvGrpSpPr/>
          <p:nvPr/>
        </p:nvGrpSpPr>
        <p:grpSpPr>
          <a:xfrm rot="0">
            <a:off x="5650905" y="3271795"/>
            <a:ext cx="255760" cy="157204"/>
            <a:chOff x="605511" y="2780887"/>
            <a:chExt cx="584586" cy="278701"/>
          </a:xfrm>
          <a:solidFill>
            <a:srgbClr val="ffff00"/>
          </a:solidFill>
        </p:grpSpPr>
        <p:sp>
          <p:nvSpPr>
            <p:cNvPr id="1233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34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35" name=""/>
          <p:cNvSpPr txBox="1"/>
          <p:nvPr/>
        </p:nvSpPr>
        <p:spPr>
          <a:xfrm>
            <a:off x="5599574" y="2890924"/>
            <a:ext cx="391305" cy="3361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배출시작 시간을 1개이상 선택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배출시작 버튼을 눌러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이전모드 진행시 배출대기 전환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이전모드 완료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or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종료시 배출진행 전환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배출대기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or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 배출진행 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배출시작시간 표시부 색상 검정, 글씨 백색 변경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우측에 배출진행시간, 배출중량 표시 생성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선택안된 배출시간은 삭제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-매시지창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[HMI]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배출시작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배출대기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배출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5-4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설정된 시간 사료를 배출한다.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자동/배출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19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7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101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2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24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2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42c7f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3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4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4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65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66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7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68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6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5" name=""/>
          <p:cNvSpPr txBox="1"/>
          <p:nvPr/>
        </p:nvSpPr>
        <p:spPr>
          <a:xfrm>
            <a:off x="1356619" y="4215762"/>
            <a:ext cx="392171" cy="335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91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2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3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2508278" y="4345822"/>
            <a:ext cx="392171" cy="338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05" name=""/>
          <p:cNvSpPr/>
          <p:nvPr/>
        </p:nvSpPr>
        <p:spPr>
          <a:xfrm>
            <a:off x="239326" y="473074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13" name="Google Shape;67;p2"/>
          <p:cNvSpPr/>
          <p:nvPr/>
        </p:nvSpPr>
        <p:spPr>
          <a:xfrm>
            <a:off x="1624144" y="2843799"/>
            <a:ext cx="1412447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 시작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67;p2"/>
          <p:cNvSpPr/>
          <p:nvPr/>
        </p:nvSpPr>
        <p:spPr>
          <a:xfrm>
            <a:off x="1845246" y="3162453"/>
            <a:ext cx="804868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08:00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67;p2"/>
          <p:cNvSpPr/>
          <p:nvPr/>
        </p:nvSpPr>
        <p:spPr>
          <a:xfrm>
            <a:off x="6014599" y="3162453"/>
            <a:ext cx="804867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16:00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67;p2"/>
          <p:cNvSpPr/>
          <p:nvPr/>
        </p:nvSpPr>
        <p:spPr>
          <a:xfrm>
            <a:off x="1845246" y="3534794"/>
            <a:ext cx="804868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67;p2"/>
          <p:cNvSpPr/>
          <p:nvPr/>
        </p:nvSpPr>
        <p:spPr>
          <a:xfrm>
            <a:off x="6014599" y="3534794"/>
            <a:ext cx="804867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400Kg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34" name=""/>
          <p:cNvGrpSpPr/>
          <p:nvPr/>
        </p:nvGrpSpPr>
        <p:grpSpPr>
          <a:xfrm rot="0">
            <a:off x="1531696" y="5330393"/>
            <a:ext cx="396000" cy="431999"/>
            <a:chOff x="2264833" y="2624666"/>
            <a:chExt cx="1269999" cy="1534584"/>
          </a:xfrm>
        </p:grpSpPr>
        <p:sp>
          <p:nvSpPr>
            <p:cNvPr id="1135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6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7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40" name=""/>
          <p:cNvSpPr/>
          <p:nvPr/>
        </p:nvSpPr>
        <p:spPr>
          <a:xfrm>
            <a:off x="3995738" y="3962400"/>
            <a:ext cx="180974" cy="18097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1" name=""/>
          <p:cNvSpPr/>
          <p:nvPr/>
        </p:nvSpPr>
        <p:spPr>
          <a:xfrm>
            <a:off x="4481512" y="3962400"/>
            <a:ext cx="180974" cy="18097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50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51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52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53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54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55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6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157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158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159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160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161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162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163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164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176" name=""/>
          <p:cNvSpPr/>
          <p:nvPr/>
        </p:nvSpPr>
        <p:spPr>
          <a:xfrm>
            <a:off x="4891087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77" name=""/>
          <p:cNvGrpSpPr/>
          <p:nvPr/>
        </p:nvGrpSpPr>
        <p:grpSpPr>
          <a:xfrm rot="0">
            <a:off x="5720178" y="3271795"/>
            <a:ext cx="255760" cy="157204"/>
            <a:chOff x="605511" y="2780887"/>
            <a:chExt cx="584586" cy="278701"/>
          </a:xfrm>
          <a:solidFill>
            <a:srgbClr val="ffff00"/>
          </a:solidFill>
        </p:grpSpPr>
        <p:sp>
          <p:nvSpPr>
            <p:cNvPr id="1178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9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80" name=""/>
          <p:cNvGrpSpPr/>
          <p:nvPr/>
        </p:nvGrpSpPr>
        <p:grpSpPr>
          <a:xfrm rot="0">
            <a:off x="1563814" y="3271795"/>
            <a:ext cx="255760" cy="157204"/>
            <a:chOff x="605511" y="2780887"/>
            <a:chExt cx="584586" cy="278701"/>
          </a:xfrm>
          <a:solidFill>
            <a:srgbClr val="ffff00"/>
          </a:solidFill>
        </p:grpSpPr>
        <p:sp>
          <p:nvSpPr>
            <p:cNvPr id="1181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2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89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190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2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3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94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1195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196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99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42c7f1"/>
              </a:solidFill>
            </a:ln>
          </p:spPr>
        </p:pic>
      </p:grpSp>
      <p:sp>
        <p:nvSpPr>
          <p:cNvPr id="1200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발효대기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sp>
        <p:nvSpPr>
          <p:cNvPr id="1201" name=""/>
          <p:cNvSpPr txBox="1"/>
          <p:nvPr/>
        </p:nvSpPr>
        <p:spPr>
          <a:xfrm>
            <a:off x="1443210" y="2998469"/>
            <a:ext cx="392170" cy="335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202" name=""/>
          <p:cNvSpPr txBox="1"/>
          <p:nvPr/>
        </p:nvSpPr>
        <p:spPr>
          <a:xfrm>
            <a:off x="903091" y="4799959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배출대기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sp>
        <p:nvSpPr>
          <p:cNvPr id="1203" name=""/>
          <p:cNvSpPr txBox="1"/>
          <p:nvPr/>
        </p:nvSpPr>
        <p:spPr>
          <a:xfrm>
            <a:off x="707187" y="4813240"/>
            <a:ext cx="389572" cy="3378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204" name="Google Shape;67;p2"/>
          <p:cNvSpPr/>
          <p:nvPr/>
        </p:nvSpPr>
        <p:spPr>
          <a:xfrm>
            <a:off x="2685177" y="3162453"/>
            <a:ext cx="804868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67;p2"/>
          <p:cNvSpPr/>
          <p:nvPr/>
        </p:nvSpPr>
        <p:spPr>
          <a:xfrm>
            <a:off x="2685177" y="3534794"/>
            <a:ext cx="804868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67;p2"/>
          <p:cNvSpPr/>
          <p:nvPr/>
        </p:nvSpPr>
        <p:spPr>
          <a:xfrm>
            <a:off x="6889167" y="3162453"/>
            <a:ext cx="804867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67;p2"/>
          <p:cNvSpPr/>
          <p:nvPr/>
        </p:nvSpPr>
        <p:spPr>
          <a:xfrm>
            <a:off x="6889167" y="3534794"/>
            <a:ext cx="804867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"/>
          <p:cNvSpPr txBox="1"/>
          <p:nvPr/>
        </p:nvSpPr>
        <p:spPr>
          <a:xfrm>
            <a:off x="332219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09" name=""/>
          <p:cNvSpPr txBox="1"/>
          <p:nvPr/>
        </p:nvSpPr>
        <p:spPr>
          <a:xfrm>
            <a:off x="619631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0" name=""/>
          <p:cNvSpPr txBox="1"/>
          <p:nvPr/>
        </p:nvSpPr>
        <p:spPr>
          <a:xfrm>
            <a:off x="907044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1" name=""/>
          <p:cNvSpPr txBox="1"/>
          <p:nvPr/>
        </p:nvSpPr>
        <p:spPr>
          <a:xfrm>
            <a:off x="1194457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2" name=""/>
          <p:cNvSpPr txBox="1"/>
          <p:nvPr/>
        </p:nvSpPr>
        <p:spPr>
          <a:xfrm>
            <a:off x="1481870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3" name=""/>
          <p:cNvSpPr txBox="1"/>
          <p:nvPr/>
        </p:nvSpPr>
        <p:spPr>
          <a:xfrm>
            <a:off x="1769283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4" name=""/>
          <p:cNvSpPr txBox="1"/>
          <p:nvPr/>
        </p:nvSpPr>
        <p:spPr>
          <a:xfrm>
            <a:off x="2056696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5" name=""/>
          <p:cNvSpPr txBox="1"/>
          <p:nvPr/>
        </p:nvSpPr>
        <p:spPr>
          <a:xfrm>
            <a:off x="2344109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2631522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7" name=""/>
          <p:cNvSpPr txBox="1"/>
          <p:nvPr/>
        </p:nvSpPr>
        <p:spPr>
          <a:xfrm>
            <a:off x="2918935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8" name=""/>
          <p:cNvSpPr txBox="1"/>
          <p:nvPr/>
        </p:nvSpPr>
        <p:spPr>
          <a:xfrm>
            <a:off x="3206348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9" name=""/>
          <p:cNvSpPr txBox="1"/>
          <p:nvPr/>
        </p:nvSpPr>
        <p:spPr>
          <a:xfrm>
            <a:off x="3493761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0" name=""/>
          <p:cNvSpPr txBox="1"/>
          <p:nvPr/>
        </p:nvSpPr>
        <p:spPr>
          <a:xfrm>
            <a:off x="3781174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1" name=""/>
          <p:cNvSpPr txBox="1"/>
          <p:nvPr/>
        </p:nvSpPr>
        <p:spPr>
          <a:xfrm>
            <a:off x="4068587" y="6164059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2" name=""/>
          <p:cNvSpPr txBox="1"/>
          <p:nvPr/>
        </p:nvSpPr>
        <p:spPr>
          <a:xfrm>
            <a:off x="4356000" y="6164059"/>
            <a:ext cx="216000" cy="26918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3" name=""/>
          <p:cNvSpPr txBox="1"/>
          <p:nvPr/>
        </p:nvSpPr>
        <p:spPr>
          <a:xfrm>
            <a:off x="4182428" y="3093720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224" name=""/>
          <p:cNvSpPr txBox="1"/>
          <p:nvPr/>
        </p:nvSpPr>
        <p:spPr>
          <a:xfrm>
            <a:off x="2311478" y="3352217"/>
            <a:ext cx="216000" cy="268557"/>
          </a:xfrm>
          <a:prstGeom prst="rect">
            <a:avLst/>
          </a:prstGeom>
          <a:noFill/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이전모두 완료 </a:t>
                      </a:r>
                      <a:r>
                        <a:rPr lang="en-US" altLang="ko-KR" sz="1000">
                          <a:latin typeface="새굴림"/>
                          <a:ea typeface="새굴림"/>
                        </a:rPr>
                        <a:t>or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종료시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배출대기에서 배출진행으로 전환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해당배출시간 진행시간, 투입사료량을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배출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5-4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설정된 시간 사료를 배출한다.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자동/배출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19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7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101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2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24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2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3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4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4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59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060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64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65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66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7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68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6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5" name=""/>
          <p:cNvSpPr txBox="1"/>
          <p:nvPr/>
        </p:nvSpPr>
        <p:spPr>
          <a:xfrm>
            <a:off x="1356619" y="4215762"/>
            <a:ext cx="392171" cy="335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91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2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3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73074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1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baff1a"/>
              </a:solidFill>
            </a:ln>
          </p:spPr>
        </p:pic>
      </p:grpSp>
      <p:sp>
        <p:nvSpPr>
          <p:cNvPr id="1111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발효완료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1113" name="Google Shape;67;p2"/>
          <p:cNvSpPr/>
          <p:nvPr/>
        </p:nvSpPr>
        <p:spPr>
          <a:xfrm>
            <a:off x="1624144" y="2843799"/>
            <a:ext cx="1412447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 시작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1261370" y="4834196"/>
            <a:ext cx="392170" cy="3359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33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34" name=""/>
          <p:cNvGrpSpPr/>
          <p:nvPr/>
        </p:nvGrpSpPr>
        <p:grpSpPr>
          <a:xfrm rot="0">
            <a:off x="1531696" y="5330393"/>
            <a:ext cx="396000" cy="431999"/>
            <a:chOff x="2264833" y="2624666"/>
            <a:chExt cx="1269999" cy="1534584"/>
          </a:xfrm>
        </p:grpSpPr>
        <p:sp>
          <p:nvSpPr>
            <p:cNvPr id="1135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6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7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40" name=""/>
          <p:cNvSpPr/>
          <p:nvPr/>
        </p:nvSpPr>
        <p:spPr>
          <a:xfrm>
            <a:off x="3995738" y="3962400"/>
            <a:ext cx="180974" cy="18097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1" name=""/>
          <p:cNvSpPr/>
          <p:nvPr/>
        </p:nvSpPr>
        <p:spPr>
          <a:xfrm>
            <a:off x="4481512" y="3962400"/>
            <a:ext cx="180974" cy="18097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50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51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52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53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54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55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6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157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158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159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160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161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162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163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164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176" name=""/>
          <p:cNvSpPr/>
          <p:nvPr/>
        </p:nvSpPr>
        <p:spPr>
          <a:xfrm>
            <a:off x="4891087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83" name=""/>
          <p:cNvGrpSpPr/>
          <p:nvPr/>
        </p:nvGrpSpPr>
        <p:grpSpPr>
          <a:xfrm rot="0">
            <a:off x="334224" y="3817317"/>
            <a:ext cx="511517" cy="314408"/>
            <a:chOff x="605512" y="2780887"/>
            <a:chExt cx="584586" cy="278702"/>
          </a:xfrm>
        </p:grpSpPr>
        <p:sp>
          <p:nvSpPr>
            <p:cNvPr id="1184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5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86" name=""/>
          <p:cNvGrpSpPr/>
          <p:nvPr/>
        </p:nvGrpSpPr>
        <p:grpSpPr>
          <a:xfrm rot="0">
            <a:off x="334224" y="4345521"/>
            <a:ext cx="511517" cy="314408"/>
            <a:chOff x="605512" y="2780887"/>
            <a:chExt cx="584586" cy="278702"/>
          </a:xfrm>
        </p:grpSpPr>
        <p:sp>
          <p:nvSpPr>
            <p:cNvPr id="118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89" name=""/>
          <p:cNvSpPr txBox="1"/>
          <p:nvPr/>
        </p:nvSpPr>
        <p:spPr>
          <a:xfrm>
            <a:off x="903091" y="4799959"/>
            <a:ext cx="362902" cy="41974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배출진행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sp>
        <p:nvSpPr>
          <p:cNvPr id="1190" name="Google Shape;67;p2"/>
          <p:cNvSpPr/>
          <p:nvPr/>
        </p:nvSpPr>
        <p:spPr>
          <a:xfrm>
            <a:off x="1845246" y="3162453"/>
            <a:ext cx="804868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08:00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67;p2"/>
          <p:cNvSpPr/>
          <p:nvPr/>
        </p:nvSpPr>
        <p:spPr>
          <a:xfrm>
            <a:off x="6014599" y="3162453"/>
            <a:ext cx="804867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16:00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67;p2"/>
          <p:cNvSpPr/>
          <p:nvPr/>
        </p:nvSpPr>
        <p:spPr>
          <a:xfrm>
            <a:off x="1845246" y="3534794"/>
            <a:ext cx="804868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67;p2"/>
          <p:cNvSpPr/>
          <p:nvPr/>
        </p:nvSpPr>
        <p:spPr>
          <a:xfrm>
            <a:off x="6014599" y="3534794"/>
            <a:ext cx="804867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400Kg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4" name=""/>
          <p:cNvGrpSpPr/>
          <p:nvPr/>
        </p:nvGrpSpPr>
        <p:grpSpPr>
          <a:xfrm rot="0">
            <a:off x="5720178" y="3271795"/>
            <a:ext cx="255760" cy="157204"/>
            <a:chOff x="605511" y="2780887"/>
            <a:chExt cx="584586" cy="278701"/>
          </a:xfrm>
          <a:solidFill>
            <a:srgbClr val="ffff00"/>
          </a:solidFill>
        </p:grpSpPr>
        <p:sp>
          <p:nvSpPr>
            <p:cNvPr id="119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97" name=""/>
          <p:cNvGrpSpPr/>
          <p:nvPr/>
        </p:nvGrpSpPr>
        <p:grpSpPr>
          <a:xfrm rot="0">
            <a:off x="1563814" y="3271795"/>
            <a:ext cx="255760" cy="157204"/>
            <a:chOff x="605511" y="2780887"/>
            <a:chExt cx="584586" cy="278701"/>
          </a:xfrm>
          <a:solidFill>
            <a:srgbClr val="ffff00"/>
          </a:solidFill>
        </p:grpSpPr>
        <p:sp>
          <p:nvSpPr>
            <p:cNvPr id="1198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9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00" name="Google Shape;67;p2"/>
          <p:cNvSpPr/>
          <p:nvPr/>
        </p:nvSpPr>
        <p:spPr>
          <a:xfrm>
            <a:off x="2685177" y="3162453"/>
            <a:ext cx="804868" cy="266547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00:12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67;p2"/>
          <p:cNvSpPr/>
          <p:nvPr/>
        </p:nvSpPr>
        <p:spPr>
          <a:xfrm>
            <a:off x="2685177" y="3534794"/>
            <a:ext cx="804868" cy="266547"/>
          </a:xfrm>
          <a:prstGeom prst="rect">
            <a:avLst/>
          </a:prstGeom>
          <a:solidFill>
            <a:srgbClr val="baff1a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125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67;p2"/>
          <p:cNvSpPr/>
          <p:nvPr/>
        </p:nvSpPr>
        <p:spPr>
          <a:xfrm>
            <a:off x="6889167" y="3162453"/>
            <a:ext cx="804867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67;p2"/>
          <p:cNvSpPr/>
          <p:nvPr/>
        </p:nvSpPr>
        <p:spPr>
          <a:xfrm>
            <a:off x="6889167" y="3534794"/>
            <a:ext cx="804867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3071119" y="2899754"/>
            <a:ext cx="392171" cy="338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75587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배출일시정지 버튼 누름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배출관련 컨베이어벨트 즉시 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배출진행에서 배출정지로 전환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채크표시 색상 주황색전환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시간,중량 표시부 주황색 전환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배출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5-4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설정된 시간 사료를 배출한다.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자동/배출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19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7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101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2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24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2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3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4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4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59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060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64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65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66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7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68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6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5" name=""/>
          <p:cNvSpPr txBox="1"/>
          <p:nvPr/>
        </p:nvSpPr>
        <p:spPr>
          <a:xfrm>
            <a:off x="1356619" y="4215762"/>
            <a:ext cx="392171" cy="335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91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6600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2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3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73074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1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baff1a"/>
              </a:solidFill>
            </a:ln>
          </p:spPr>
        </p:pic>
      </p:grpSp>
      <p:sp>
        <p:nvSpPr>
          <p:cNvPr id="1111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발효완료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1113" name="Google Shape;67;p2"/>
          <p:cNvSpPr/>
          <p:nvPr/>
        </p:nvSpPr>
        <p:spPr>
          <a:xfrm>
            <a:off x="1624144" y="2843799"/>
            <a:ext cx="1412447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 시작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4179830" y="4453197"/>
            <a:ext cx="392170" cy="3359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33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34" name=""/>
          <p:cNvGrpSpPr/>
          <p:nvPr/>
        </p:nvGrpSpPr>
        <p:grpSpPr>
          <a:xfrm rot="0">
            <a:off x="1531696" y="5330393"/>
            <a:ext cx="396000" cy="431999"/>
            <a:chOff x="2264833" y="2624666"/>
            <a:chExt cx="1269999" cy="1534584"/>
          </a:xfrm>
        </p:grpSpPr>
        <p:sp>
          <p:nvSpPr>
            <p:cNvPr id="1135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6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7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40" name=""/>
          <p:cNvSpPr/>
          <p:nvPr/>
        </p:nvSpPr>
        <p:spPr>
          <a:xfrm>
            <a:off x="3995738" y="3962400"/>
            <a:ext cx="180974" cy="18097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1" name=""/>
          <p:cNvSpPr/>
          <p:nvPr/>
        </p:nvSpPr>
        <p:spPr>
          <a:xfrm>
            <a:off x="4481512" y="3962400"/>
            <a:ext cx="180974" cy="18097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50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51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52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53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54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55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6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157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158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159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160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161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162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163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164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176" name=""/>
          <p:cNvSpPr/>
          <p:nvPr/>
        </p:nvSpPr>
        <p:spPr>
          <a:xfrm>
            <a:off x="4891087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83" name=""/>
          <p:cNvGrpSpPr/>
          <p:nvPr/>
        </p:nvGrpSpPr>
        <p:grpSpPr>
          <a:xfrm rot="0">
            <a:off x="334224" y="3817317"/>
            <a:ext cx="511517" cy="314408"/>
            <a:chOff x="605512" y="2780887"/>
            <a:chExt cx="584586" cy="278702"/>
          </a:xfrm>
        </p:grpSpPr>
        <p:sp>
          <p:nvSpPr>
            <p:cNvPr id="1184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5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86" name=""/>
          <p:cNvGrpSpPr/>
          <p:nvPr/>
        </p:nvGrpSpPr>
        <p:grpSpPr>
          <a:xfrm rot="0">
            <a:off x="334224" y="4345521"/>
            <a:ext cx="511517" cy="314408"/>
            <a:chOff x="605512" y="2780887"/>
            <a:chExt cx="584586" cy="278702"/>
          </a:xfrm>
        </p:grpSpPr>
        <p:sp>
          <p:nvSpPr>
            <p:cNvPr id="118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89" name=""/>
          <p:cNvSpPr txBox="1"/>
          <p:nvPr/>
        </p:nvSpPr>
        <p:spPr>
          <a:xfrm>
            <a:off x="903091" y="4799959"/>
            <a:ext cx="362902" cy="41974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배출정지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</p:txBody>
      </p:sp>
      <p:sp>
        <p:nvSpPr>
          <p:cNvPr id="1190" name="Google Shape;67;p2"/>
          <p:cNvSpPr/>
          <p:nvPr/>
        </p:nvSpPr>
        <p:spPr>
          <a:xfrm>
            <a:off x="1845246" y="3162453"/>
            <a:ext cx="804868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08:00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67;p2"/>
          <p:cNvSpPr/>
          <p:nvPr/>
        </p:nvSpPr>
        <p:spPr>
          <a:xfrm>
            <a:off x="6014599" y="3162453"/>
            <a:ext cx="804867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16:00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67;p2"/>
          <p:cNvSpPr/>
          <p:nvPr/>
        </p:nvSpPr>
        <p:spPr>
          <a:xfrm>
            <a:off x="1845246" y="3534794"/>
            <a:ext cx="804868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67;p2"/>
          <p:cNvSpPr/>
          <p:nvPr/>
        </p:nvSpPr>
        <p:spPr>
          <a:xfrm>
            <a:off x="6014599" y="3534794"/>
            <a:ext cx="804867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400Kg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4" name=""/>
          <p:cNvGrpSpPr/>
          <p:nvPr/>
        </p:nvGrpSpPr>
        <p:grpSpPr>
          <a:xfrm rot="0">
            <a:off x="5720178" y="3271795"/>
            <a:ext cx="255760" cy="157204"/>
            <a:chOff x="605511" y="2780887"/>
            <a:chExt cx="584586" cy="278701"/>
          </a:xfrm>
          <a:solidFill>
            <a:srgbClr val="ffff00"/>
          </a:solidFill>
        </p:grpSpPr>
        <p:sp>
          <p:nvSpPr>
            <p:cNvPr id="119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97" name=""/>
          <p:cNvGrpSpPr/>
          <p:nvPr/>
        </p:nvGrpSpPr>
        <p:grpSpPr>
          <a:xfrm rot="0">
            <a:off x="1563814" y="3271795"/>
            <a:ext cx="255760" cy="157204"/>
            <a:chOff x="605511" y="2780887"/>
            <a:chExt cx="584586" cy="278701"/>
          </a:xfrm>
          <a:solidFill>
            <a:srgbClr val="ff6600"/>
          </a:solidFill>
        </p:grpSpPr>
        <p:sp>
          <p:nvSpPr>
            <p:cNvPr id="1198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9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00" name="Google Shape;67;p2"/>
          <p:cNvSpPr/>
          <p:nvPr/>
        </p:nvSpPr>
        <p:spPr>
          <a:xfrm>
            <a:off x="2685177" y="3162453"/>
            <a:ext cx="804868" cy="266547"/>
          </a:xfrm>
          <a:prstGeom prst="rect">
            <a:avLst/>
          </a:prstGeom>
          <a:solidFill>
            <a:srgbClr val="ff66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00:12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67;p2"/>
          <p:cNvSpPr/>
          <p:nvPr/>
        </p:nvSpPr>
        <p:spPr>
          <a:xfrm>
            <a:off x="2685177" y="3534794"/>
            <a:ext cx="804868" cy="266547"/>
          </a:xfrm>
          <a:prstGeom prst="rect">
            <a:avLst/>
          </a:prstGeom>
          <a:solidFill>
            <a:srgbClr val="ff66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125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67;p2"/>
          <p:cNvSpPr/>
          <p:nvPr/>
        </p:nvSpPr>
        <p:spPr>
          <a:xfrm>
            <a:off x="6889167" y="3162453"/>
            <a:ext cx="804867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67;p2"/>
          <p:cNvSpPr/>
          <p:nvPr/>
        </p:nvSpPr>
        <p:spPr>
          <a:xfrm>
            <a:off x="6889167" y="3534794"/>
            <a:ext cx="804867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1313323" y="4796094"/>
            <a:ext cx="392171" cy="338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206" name=""/>
          <p:cNvSpPr txBox="1"/>
          <p:nvPr/>
        </p:nvSpPr>
        <p:spPr>
          <a:xfrm>
            <a:off x="3496112" y="3429000"/>
            <a:ext cx="216000" cy="267974"/>
          </a:xfrm>
          <a:prstGeom prst="rect">
            <a:avLst/>
          </a:prstGeom>
          <a:noFill/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 정상완료시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배출완료, 녹색채크표시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배출시작버튼 해제됨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배출시간선택 체크아이콘 녹색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배출 시간,중량표시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-메시지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2022.08.25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09:18:25.100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[MCU][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배출완료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]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-팝업창표시, 5초후 자동닫힘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배출</a:t>
            </a:r>
            <a:endParaRPr lang="ko-KR" altLang="en-US" sz="900"/>
          </a:p>
        </p:txBody>
      </p:sp>
      <p:sp>
        <p:nvSpPr>
          <p:cNvPr id="83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5-4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설정된 시간 사료를 배출한다.</a:t>
            </a:r>
            <a:endParaRPr lang="ko-KR" altLang="en-US" sz="900"/>
          </a:p>
        </p:txBody>
      </p:sp>
      <p:sp>
        <p:nvSpPr>
          <p:cNvPr id="835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자동/배출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19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7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101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2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24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2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3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3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4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4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59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060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64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배합완료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65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66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7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68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6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5" name=""/>
          <p:cNvSpPr txBox="1"/>
          <p:nvPr/>
        </p:nvSpPr>
        <p:spPr>
          <a:xfrm>
            <a:off x="1356619" y="4215762"/>
            <a:ext cx="392171" cy="335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91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2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3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73074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1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baff1a"/>
              </a:solidFill>
            </a:ln>
          </p:spPr>
        </p:pic>
      </p:grpSp>
      <p:sp>
        <p:nvSpPr>
          <p:cNvPr id="1111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발효완료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1113" name="Google Shape;67;p2"/>
          <p:cNvSpPr/>
          <p:nvPr/>
        </p:nvSpPr>
        <p:spPr>
          <a:xfrm>
            <a:off x="1624144" y="2843799"/>
            <a:ext cx="1412447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배출 시작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1261370" y="4834196"/>
            <a:ext cx="392170" cy="3359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33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34" name=""/>
          <p:cNvGrpSpPr/>
          <p:nvPr/>
        </p:nvGrpSpPr>
        <p:grpSpPr>
          <a:xfrm rot="0">
            <a:off x="1531696" y="5330393"/>
            <a:ext cx="396000" cy="431999"/>
            <a:chOff x="2264833" y="2624666"/>
            <a:chExt cx="1269999" cy="1534584"/>
          </a:xfrm>
        </p:grpSpPr>
        <p:sp>
          <p:nvSpPr>
            <p:cNvPr id="1135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6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7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40" name=""/>
          <p:cNvSpPr/>
          <p:nvPr/>
        </p:nvSpPr>
        <p:spPr>
          <a:xfrm>
            <a:off x="3995738" y="3962400"/>
            <a:ext cx="180974" cy="18097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1" name=""/>
          <p:cNvSpPr/>
          <p:nvPr/>
        </p:nvSpPr>
        <p:spPr>
          <a:xfrm>
            <a:off x="4481512" y="3962400"/>
            <a:ext cx="180974" cy="18097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50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51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52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53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54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55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6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157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158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159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160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161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162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163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164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176" name=""/>
          <p:cNvSpPr/>
          <p:nvPr/>
        </p:nvSpPr>
        <p:spPr>
          <a:xfrm>
            <a:off x="4891087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83" name=""/>
          <p:cNvGrpSpPr/>
          <p:nvPr/>
        </p:nvGrpSpPr>
        <p:grpSpPr>
          <a:xfrm rot="0">
            <a:off x="334224" y="3817317"/>
            <a:ext cx="511517" cy="314408"/>
            <a:chOff x="605512" y="2780887"/>
            <a:chExt cx="584586" cy="278702"/>
          </a:xfrm>
        </p:grpSpPr>
        <p:sp>
          <p:nvSpPr>
            <p:cNvPr id="1184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5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86" name=""/>
          <p:cNvGrpSpPr/>
          <p:nvPr/>
        </p:nvGrpSpPr>
        <p:grpSpPr>
          <a:xfrm rot="0">
            <a:off x="334224" y="4345521"/>
            <a:ext cx="511517" cy="314408"/>
            <a:chOff x="605512" y="2780887"/>
            <a:chExt cx="584586" cy="278702"/>
          </a:xfrm>
        </p:grpSpPr>
        <p:sp>
          <p:nvSpPr>
            <p:cNvPr id="118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89" name=""/>
          <p:cNvSpPr txBox="1"/>
          <p:nvPr/>
        </p:nvSpPr>
        <p:spPr>
          <a:xfrm>
            <a:off x="903091" y="4799959"/>
            <a:ext cx="362902" cy="41974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배출완료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sp>
        <p:nvSpPr>
          <p:cNvPr id="1190" name="Google Shape;67;p2"/>
          <p:cNvSpPr/>
          <p:nvPr/>
        </p:nvSpPr>
        <p:spPr>
          <a:xfrm>
            <a:off x="1845246" y="3162453"/>
            <a:ext cx="804868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08:00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67;p2"/>
          <p:cNvSpPr/>
          <p:nvPr/>
        </p:nvSpPr>
        <p:spPr>
          <a:xfrm>
            <a:off x="6014599" y="3162453"/>
            <a:ext cx="804867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16:00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67;p2"/>
          <p:cNvSpPr/>
          <p:nvPr/>
        </p:nvSpPr>
        <p:spPr>
          <a:xfrm>
            <a:off x="1845246" y="3534794"/>
            <a:ext cx="804868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67;p2"/>
          <p:cNvSpPr/>
          <p:nvPr/>
        </p:nvSpPr>
        <p:spPr>
          <a:xfrm>
            <a:off x="6014599" y="3534794"/>
            <a:ext cx="804867" cy="266547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400Kg</a:t>
            </a:r>
            <a:endParaRPr lang="en-US" altLang="ko-KR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4" name=""/>
          <p:cNvGrpSpPr/>
          <p:nvPr/>
        </p:nvGrpSpPr>
        <p:grpSpPr>
          <a:xfrm rot="0">
            <a:off x="5720178" y="3271795"/>
            <a:ext cx="255760" cy="157204"/>
            <a:chOff x="605511" y="2780887"/>
            <a:chExt cx="584586" cy="278701"/>
          </a:xfrm>
          <a:solidFill>
            <a:srgbClr val="baff1a"/>
          </a:solidFill>
        </p:grpSpPr>
        <p:sp>
          <p:nvSpPr>
            <p:cNvPr id="1195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6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197" name=""/>
          <p:cNvGrpSpPr/>
          <p:nvPr/>
        </p:nvGrpSpPr>
        <p:grpSpPr>
          <a:xfrm rot="0">
            <a:off x="1563814" y="3271795"/>
            <a:ext cx="255760" cy="157204"/>
            <a:chOff x="605511" y="2780887"/>
            <a:chExt cx="584586" cy="278701"/>
          </a:xfrm>
          <a:solidFill>
            <a:srgbClr val="baff1a"/>
          </a:solidFill>
        </p:grpSpPr>
        <p:sp>
          <p:nvSpPr>
            <p:cNvPr id="1198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9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00" name="Google Shape;67;p2"/>
          <p:cNvSpPr/>
          <p:nvPr/>
        </p:nvSpPr>
        <p:spPr>
          <a:xfrm>
            <a:off x="2685177" y="3162453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00:30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67;p2"/>
          <p:cNvSpPr/>
          <p:nvPr/>
        </p:nvSpPr>
        <p:spPr>
          <a:xfrm>
            <a:off x="2685177" y="3534794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402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67;p2"/>
          <p:cNvSpPr/>
          <p:nvPr/>
        </p:nvSpPr>
        <p:spPr>
          <a:xfrm>
            <a:off x="6889167" y="3162453"/>
            <a:ext cx="80486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00:29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67;p2"/>
          <p:cNvSpPr/>
          <p:nvPr/>
        </p:nvSpPr>
        <p:spPr>
          <a:xfrm>
            <a:off x="6889167" y="3534794"/>
            <a:ext cx="80486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399</a:t>
            </a:r>
            <a:r>
              <a:rPr lang="en-US" altLang="ko-KR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6" name=""/>
          <p:cNvGrpSpPr/>
          <p:nvPr/>
        </p:nvGrpSpPr>
        <p:grpSpPr>
          <a:xfrm rot="0">
            <a:off x="334224" y="4839089"/>
            <a:ext cx="511517" cy="314408"/>
            <a:chOff x="605512" y="2780887"/>
            <a:chExt cx="584586" cy="278702"/>
          </a:xfrm>
        </p:grpSpPr>
        <p:sp>
          <p:nvSpPr>
            <p:cNvPr id="120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0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09" name=""/>
          <p:cNvSpPr txBox="1"/>
          <p:nvPr/>
        </p:nvSpPr>
        <p:spPr>
          <a:xfrm>
            <a:off x="332219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0" name=""/>
          <p:cNvSpPr txBox="1"/>
          <p:nvPr/>
        </p:nvSpPr>
        <p:spPr>
          <a:xfrm>
            <a:off x="619631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1" name=""/>
          <p:cNvSpPr txBox="1"/>
          <p:nvPr/>
        </p:nvSpPr>
        <p:spPr>
          <a:xfrm>
            <a:off x="907044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2" name=""/>
          <p:cNvSpPr txBox="1"/>
          <p:nvPr/>
        </p:nvSpPr>
        <p:spPr>
          <a:xfrm>
            <a:off x="1194457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3" name=""/>
          <p:cNvSpPr txBox="1"/>
          <p:nvPr/>
        </p:nvSpPr>
        <p:spPr>
          <a:xfrm>
            <a:off x="1481870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4" name=""/>
          <p:cNvSpPr txBox="1"/>
          <p:nvPr/>
        </p:nvSpPr>
        <p:spPr>
          <a:xfrm>
            <a:off x="1769283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5" name=""/>
          <p:cNvSpPr txBox="1"/>
          <p:nvPr/>
        </p:nvSpPr>
        <p:spPr>
          <a:xfrm>
            <a:off x="2056696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2344109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7" name=""/>
          <p:cNvSpPr txBox="1"/>
          <p:nvPr/>
        </p:nvSpPr>
        <p:spPr>
          <a:xfrm>
            <a:off x="2631522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8" name=""/>
          <p:cNvSpPr txBox="1"/>
          <p:nvPr/>
        </p:nvSpPr>
        <p:spPr>
          <a:xfrm>
            <a:off x="2918935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19" name=""/>
          <p:cNvSpPr txBox="1"/>
          <p:nvPr/>
        </p:nvSpPr>
        <p:spPr>
          <a:xfrm>
            <a:off x="3206348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0" name=""/>
          <p:cNvSpPr txBox="1"/>
          <p:nvPr/>
        </p:nvSpPr>
        <p:spPr>
          <a:xfrm>
            <a:off x="3493761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1" name=""/>
          <p:cNvSpPr txBox="1"/>
          <p:nvPr/>
        </p:nvSpPr>
        <p:spPr>
          <a:xfrm>
            <a:off x="3781174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2" name=""/>
          <p:cNvSpPr txBox="1"/>
          <p:nvPr/>
        </p:nvSpPr>
        <p:spPr>
          <a:xfrm>
            <a:off x="4068587" y="6120763"/>
            <a:ext cx="216000" cy="266591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3" name=""/>
          <p:cNvSpPr txBox="1"/>
          <p:nvPr/>
        </p:nvSpPr>
        <p:spPr>
          <a:xfrm>
            <a:off x="4356000" y="6120763"/>
            <a:ext cx="216000" cy="26918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4" name=""/>
          <p:cNvSpPr txBox="1"/>
          <p:nvPr/>
        </p:nvSpPr>
        <p:spPr>
          <a:xfrm>
            <a:off x="2611222" y="4466877"/>
            <a:ext cx="216000" cy="268322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5" name=""/>
          <p:cNvSpPr txBox="1"/>
          <p:nvPr/>
        </p:nvSpPr>
        <p:spPr>
          <a:xfrm>
            <a:off x="1643066" y="3429000"/>
            <a:ext cx="216000" cy="26918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26" name=""/>
          <p:cNvSpPr txBox="1"/>
          <p:nvPr/>
        </p:nvSpPr>
        <p:spPr>
          <a:xfrm>
            <a:off x="3567047" y="3295704"/>
            <a:ext cx="216000" cy="26792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67;p2"/>
          <p:cNvSpPr/>
          <p:nvPr/>
        </p:nvSpPr>
        <p:spPr>
          <a:xfrm>
            <a:off x="2432926" y="1815066"/>
            <a:ext cx="3619981" cy="10487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배합에 사용할 레시피 선택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레시피에 선택된 사료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최대 20개 이며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사료가 많으면 좌측,우측 마지막 칸에 이동버튼 생성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투입량은 고정화면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화면 접기 버튼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레시피 데이터가 사라지고 , 현재중량 표시됨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91" name="Google Shape;67;p2"/>
          <p:cNvSpPr/>
          <p:nvPr/>
        </p:nvSpPr>
        <p:spPr>
          <a:xfrm>
            <a:off x="1825431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1200Kg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3" name="Google Shape;67;p2"/>
          <p:cNvSpPr/>
          <p:nvPr/>
        </p:nvSpPr>
        <p:spPr>
          <a:xfrm>
            <a:off x="4270180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5492555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21.12.01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900Kg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1719598" y="3079148"/>
            <a:ext cx="1228326" cy="69970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비육전기1</a:t>
            </a:r>
            <a:endParaRPr lang="ko-KR" altLang="en-US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22.08.22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6" name="Google Shape;67;p2"/>
          <p:cNvSpPr/>
          <p:nvPr/>
        </p:nvSpPr>
        <p:spPr>
          <a:xfrm>
            <a:off x="3047806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22.01.02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1500Kg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9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5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6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38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39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3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44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4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53" name=""/>
          <p:cNvSpPr txBox="1"/>
          <p:nvPr/>
        </p:nvSpPr>
        <p:spPr>
          <a:xfrm>
            <a:off x="960241" y="3324225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57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958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962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6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96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7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7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7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97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1" name=""/>
          <p:cNvSpPr/>
          <p:nvPr/>
        </p:nvSpPr>
        <p:spPr>
          <a:xfrm>
            <a:off x="252412" y="257001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83" name=""/>
          <p:cNvSpPr txBox="1"/>
          <p:nvPr/>
        </p:nvSpPr>
        <p:spPr>
          <a:xfrm>
            <a:off x="2915256" y="2821650"/>
            <a:ext cx="389571" cy="3387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986" name=""/>
          <p:cNvSpPr/>
          <p:nvPr/>
        </p:nvSpPr>
        <p:spPr>
          <a:xfrm>
            <a:off x="1380539" y="1710903"/>
            <a:ext cx="6668670" cy="10764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987" name="표 14"/>
          <p:cNvGraphicFramePr>
            <a:graphicFrameLocks noGrp="1"/>
          </p:cNvGraphicFramePr>
          <p:nvPr/>
        </p:nvGraphicFramePr>
        <p:xfrm>
          <a:off x="1767433" y="1891192"/>
          <a:ext cx="4798146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4055"/>
                <a:gridCol w="936728"/>
                <a:gridCol w="1022056"/>
                <a:gridCol w="1099148"/>
                <a:gridCol w="1016159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알팔파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볏집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석회석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비타민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연맥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76318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88" name=""/>
          <p:cNvSpPr/>
          <p:nvPr/>
        </p:nvSpPr>
        <p:spPr>
          <a:xfrm rot="10800000">
            <a:off x="1423524" y="1961315"/>
            <a:ext cx="118730" cy="532027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989" name=""/>
          <p:cNvGraphicFramePr/>
          <p:nvPr/>
        </p:nvGraphicFramePr>
        <p:xfrm>
          <a:off x="6841660" y="1891192"/>
          <a:ext cx="1109141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141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투입량[</a:t>
                      </a:r>
                      <a:r>
                        <a:rPr lang="en-US" altLang="ko-KR" sz="1100">
                          <a:solidFill>
                            <a:schemeClr val="bg1"/>
                          </a:solidFill>
                        </a:rPr>
                        <a:t>Kg]</a:t>
                      </a:r>
                      <a:endParaRPr lang="en-US" altLang="ko-KR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90" name=""/>
          <p:cNvSpPr/>
          <p:nvPr/>
        </p:nvSpPr>
        <p:spPr>
          <a:xfrm>
            <a:off x="4347946" y="2624244"/>
            <a:ext cx="114192" cy="11419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1" name=""/>
          <p:cNvSpPr/>
          <p:nvPr/>
        </p:nvSpPr>
        <p:spPr>
          <a:xfrm>
            <a:off x="4529787" y="2624244"/>
            <a:ext cx="114192" cy="11419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2" name=""/>
          <p:cNvSpPr/>
          <p:nvPr/>
        </p:nvSpPr>
        <p:spPr>
          <a:xfrm>
            <a:off x="6359206" y="2319273"/>
            <a:ext cx="118730" cy="251999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3" name=""/>
          <p:cNvSpPr txBox="1"/>
          <p:nvPr/>
        </p:nvSpPr>
        <p:spPr>
          <a:xfrm>
            <a:off x="1677006" y="1652673"/>
            <a:ext cx="389572" cy="3361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0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6257664" y="2527241"/>
            <a:ext cx="392171" cy="3378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006" name=""/>
          <p:cNvSpPr/>
          <p:nvPr/>
        </p:nvSpPr>
        <p:spPr>
          <a:xfrm rot="10800000">
            <a:off x="1795864" y="2319273"/>
            <a:ext cx="118730" cy="251999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7" name=""/>
          <p:cNvSpPr txBox="1"/>
          <p:nvPr/>
        </p:nvSpPr>
        <p:spPr>
          <a:xfrm>
            <a:off x="6578052" y="1704628"/>
            <a:ext cx="390438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009" name=""/>
          <p:cNvSpPr txBox="1"/>
          <p:nvPr/>
        </p:nvSpPr>
        <p:spPr>
          <a:xfrm>
            <a:off x="1339301" y="1713286"/>
            <a:ext cx="390439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01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</a:t>
            </a:r>
            <a:endParaRPr lang="ko-KR" altLang="en-US" sz="900"/>
          </a:p>
        </p:txBody>
      </p:sp>
      <p:sp>
        <p:nvSpPr>
          <p:cNvPr id="101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5-5</a:t>
            </a:r>
            <a:endParaRPr lang="ko-KR" altLang="en-US" sz="900"/>
          </a:p>
        </p:txBody>
      </p:sp>
      <p:sp>
        <p:nvSpPr>
          <p:cNvPr id="101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레시피를 관리한다</a:t>
            </a:r>
            <a:endParaRPr lang="ko-KR" altLang="en-US" sz="900"/>
          </a:p>
        </p:txBody>
      </p:sp>
      <p:sp>
        <p:nvSpPr>
          <p:cNvPr id="101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자동/레시피</a:t>
            </a:r>
            <a:endParaRPr lang="ko-KR" altLang="en-US" sz="900"/>
          </a:p>
        </p:txBody>
      </p:sp>
      <p:grpSp>
        <p:nvGrpSpPr>
          <p:cNvPr id="1016" name=""/>
          <p:cNvGrpSpPr/>
          <p:nvPr/>
        </p:nvGrpSpPr>
        <p:grpSpPr>
          <a:xfrm rot="0">
            <a:off x="7602724" y="3155906"/>
            <a:ext cx="344336" cy="223081"/>
            <a:chOff x="660973" y="2851282"/>
            <a:chExt cx="594955" cy="197747"/>
          </a:xfrm>
        </p:grpSpPr>
        <p:sp>
          <p:nvSpPr>
            <p:cNvPr id="1017" name=""/>
            <p:cNvSpPr/>
            <p:nvPr/>
          </p:nvSpPr>
          <p:spPr>
            <a:xfrm rot="19156824">
              <a:off x="709710" y="2851282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rot="13756824">
              <a:off x="614446" y="2904087"/>
              <a:ext cx="191469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9" name=""/>
          <p:cNvSpPr/>
          <p:nvPr/>
        </p:nvSpPr>
        <p:spPr>
          <a:xfrm>
            <a:off x="7469332" y="3538970"/>
            <a:ext cx="540000" cy="540000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0" name="Google Shape;67;p2"/>
          <p:cNvSpPr/>
          <p:nvPr/>
        </p:nvSpPr>
        <p:spPr>
          <a:xfrm>
            <a:off x="3047806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22.06.06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021" name="Google Shape;67;p2"/>
          <p:cNvSpPr/>
          <p:nvPr/>
        </p:nvSpPr>
        <p:spPr>
          <a:xfrm>
            <a:off x="4270180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+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022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26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144;p4"/>
          <p:cNvGraphicFramePr/>
          <p:nvPr/>
        </p:nvGraphicFramePr>
        <p:xfrm>
          <a:off x="8281050" y="918000"/>
          <a:ext cx="3640055" cy="5806337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급이버튼 누름시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 화면으로 전환됨,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 화면 : 급이시간, 급이량 설정 화면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급이시간 1개이상 선택, 시작버튼 누름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투입,배합,발효 중 완료안된 모드가 있다면 급이대기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급이외 모든 모드가 완료되었다면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급이진행 모드 전환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급이시간이 되면 급이시작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급이대기상태에서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급이외 모든 모드가 완료되었다면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급이진행 모드 전환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급이시간이 되면 급이시작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일시정지 버튼누름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급이대기 모드 전환,급이관련 장비일시정지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일시정지 해제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급이진행 전환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급이정상 종료시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급이완료 녹색 체크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비정상 급이 </a:t>
                      </a:r>
                      <a:r>
                        <a:rPr lang="en-US" altLang="ko-KR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or </a:t>
                      </a: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종료 버튼 누름시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급이종료 적색 체크 표시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2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3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4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5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98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900" b="0" i="0" u="none" kern="120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급이 </a:t>
            </a:r>
            <a:r>
              <a:rPr lang="ko-KR" altLang="en-US" sz="900"/>
              <a:t>진행 과정</a:t>
            </a:r>
            <a:endParaRPr lang="ko-KR" altLang="en-US" sz="900"/>
          </a:p>
        </p:txBody>
      </p:sp>
      <p:sp>
        <p:nvSpPr>
          <p:cNvPr id="99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자동/급이</a:t>
            </a:r>
            <a:endParaRPr lang="ko-KR" altLang="en-US" sz="900"/>
          </a:p>
        </p:txBody>
      </p:sp>
      <p:sp>
        <p:nvSpPr>
          <p:cNvPr id="156" name="Google Shape;67;p2"/>
          <p:cNvSpPr/>
          <p:nvPr/>
        </p:nvSpPr>
        <p:spPr>
          <a:xfrm>
            <a:off x="1046411" y="2254887"/>
            <a:ext cx="909577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직선 화살표 연결선 483"/>
          <p:cNvCxnSpPr/>
          <p:nvPr/>
        </p:nvCxnSpPr>
        <p:spPr>
          <a:xfrm rot="16200000" flipH="1">
            <a:off x="1338725" y="2650773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485"/>
          <p:cNvCxnSpPr/>
          <p:nvPr/>
        </p:nvCxnSpPr>
        <p:spPr>
          <a:xfrm rot="16200000" flipH="1">
            <a:off x="1373223" y="2045170"/>
            <a:ext cx="25031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수행의 시작/종료 487"/>
          <p:cNvSpPr/>
          <p:nvPr/>
        </p:nvSpPr>
        <p:spPr>
          <a:xfrm>
            <a:off x="1105912" y="1591445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시작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0" name="순서도: 수행의 시작/종료 488"/>
          <p:cNvSpPr/>
          <p:nvPr/>
        </p:nvSpPr>
        <p:spPr>
          <a:xfrm>
            <a:off x="1105912" y="6075806"/>
            <a:ext cx="790575" cy="216000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5435" tIns="9715" rIns="55435" bIns="9715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</a:rPr>
              <a:t>끝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68" name="Google Shape;67;p2"/>
          <p:cNvSpPr/>
          <p:nvPr/>
        </p:nvSpPr>
        <p:spPr>
          <a:xfrm>
            <a:off x="1040061" y="359704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급이진행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직선 화살표 연결선 483"/>
          <p:cNvCxnSpPr/>
          <p:nvPr/>
        </p:nvCxnSpPr>
        <p:spPr>
          <a:xfrm>
            <a:off x="2237316" y="3033728"/>
            <a:ext cx="44536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67;p2"/>
          <p:cNvSpPr/>
          <p:nvPr/>
        </p:nvSpPr>
        <p:spPr>
          <a:xfrm>
            <a:off x="2718285" y="2923369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급이대기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966960" y="1912446"/>
            <a:ext cx="391305" cy="3378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2196551" y="2691765"/>
            <a:ext cx="390439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5" name=""/>
          <p:cNvSpPr/>
          <p:nvPr/>
        </p:nvSpPr>
        <p:spPr>
          <a:xfrm>
            <a:off x="851263" y="2833200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투입,배합,발효중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76" name="직선 화살표 연결선 483"/>
          <p:cNvCxnSpPr/>
          <p:nvPr/>
        </p:nvCxnSpPr>
        <p:spPr>
          <a:xfrm rot="16200000" flipH="1">
            <a:off x="1338725" y="34290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79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80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81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82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83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84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85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86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87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88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89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90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91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92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93" name=""/>
          <p:cNvSpPr txBox="1"/>
          <p:nvPr/>
        </p:nvSpPr>
        <p:spPr>
          <a:xfrm>
            <a:off x="1080226" y="3294405"/>
            <a:ext cx="216000" cy="269220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94" name=""/>
          <p:cNvSpPr txBox="1"/>
          <p:nvPr/>
        </p:nvSpPr>
        <p:spPr>
          <a:xfrm>
            <a:off x="2346116" y="3295012"/>
            <a:ext cx="267954" cy="268612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2354774" y="3687558"/>
            <a:ext cx="224658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sz="1600" i="0" u="none">
              <a:solidFill>
                <a:schemeClr val="tx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  <p:sp>
        <p:nvSpPr>
          <p:cNvPr id="198" name=""/>
          <p:cNvSpPr/>
          <p:nvPr/>
        </p:nvSpPr>
        <p:spPr>
          <a:xfrm>
            <a:off x="851263" y="4192677"/>
            <a:ext cx="1299872" cy="39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p>
            <a:pPr algn="ctr">
              <a:defRPr lang="ko-KR" altLang="en-US"/>
            </a:pPr>
            <a:r>
              <a:rPr lang="ko-KR" altLang="en-US" sz="1100">
                <a:solidFill>
                  <a:schemeClr val="tx1"/>
                </a:solidFill>
                <a:latin typeface="Calibri"/>
              </a:rPr>
              <a:t>강제종료 ?</a:t>
            </a:r>
            <a:endParaRPr lang="ko-KR" altLang="en-US" sz="110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199" name="직선 화살표 연결선 483"/>
          <p:cNvCxnSpPr/>
          <p:nvPr/>
        </p:nvCxnSpPr>
        <p:spPr>
          <a:xfrm rot="16200000" flipH="1">
            <a:off x="1338725" y="4000500"/>
            <a:ext cx="29049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Google Shape;67;p2"/>
          <p:cNvSpPr/>
          <p:nvPr/>
        </p:nvSpPr>
        <p:spPr>
          <a:xfrm>
            <a:off x="1040061" y="5017138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급이완료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직선 화살표 연결선 483"/>
          <p:cNvCxnSpPr>
            <a:stCxn id="198" idx="2"/>
            <a:endCxn id="200" idx="0"/>
          </p:cNvCxnSpPr>
          <p:nvPr/>
        </p:nvCxnSpPr>
        <p:spPr>
          <a:xfrm rot="16200000" flipH="1">
            <a:off x="1288769" y="4804707"/>
            <a:ext cx="42486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Google Shape;67;p2"/>
          <p:cNvSpPr/>
          <p:nvPr/>
        </p:nvSpPr>
        <p:spPr>
          <a:xfrm>
            <a:off x="2616107" y="5017138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급이종료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"/>
          <p:cNvCxnSpPr>
            <a:stCxn id="198" idx="3"/>
            <a:endCxn id="202" idx="0"/>
          </p:cNvCxnSpPr>
          <p:nvPr/>
        </p:nvCxnSpPr>
        <p:spPr>
          <a:xfrm>
            <a:off x="2151136" y="4392477"/>
            <a:ext cx="926109" cy="624661"/>
          </a:xfrm>
          <a:prstGeom prst="bentConnector2">
            <a:avLst/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483"/>
          <p:cNvCxnSpPr>
            <a:stCxn id="200" idx="2"/>
            <a:endCxn id="160" idx="0"/>
          </p:cNvCxnSpPr>
          <p:nvPr/>
        </p:nvCxnSpPr>
        <p:spPr>
          <a:xfrm rot="16200000" flipH="1">
            <a:off x="1079866" y="5654472"/>
            <a:ext cx="8426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"/>
          <p:cNvCxnSpPr>
            <a:stCxn id="202" idx="2"/>
            <a:endCxn id="160" idx="0"/>
          </p:cNvCxnSpPr>
          <p:nvPr/>
        </p:nvCxnSpPr>
        <p:spPr>
          <a:xfrm rot="5400000">
            <a:off x="1867889" y="4866448"/>
            <a:ext cx="842667" cy="1576046"/>
          </a:xfrm>
          <a:prstGeom prst="bentConnector3">
            <a:avLst>
              <a:gd name="adj1" fmla="val 50000"/>
            </a:avLst>
          </a:prstGeom>
          <a:ln algn="ctr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"/>
          <p:cNvSpPr txBox="1"/>
          <p:nvPr/>
        </p:nvSpPr>
        <p:spPr>
          <a:xfrm>
            <a:off x="1128511" y="4674695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209" name=""/>
          <p:cNvSpPr txBox="1"/>
          <p:nvPr/>
        </p:nvSpPr>
        <p:spPr>
          <a:xfrm>
            <a:off x="2775401" y="4640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210" name=""/>
          <p:cNvSpPr/>
          <p:nvPr/>
        </p:nvSpPr>
        <p:spPr>
          <a:xfrm>
            <a:off x="3782306" y="1333500"/>
            <a:ext cx="3022021" cy="490104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7" name=""/>
          <p:cNvSpPr/>
          <p:nvPr/>
        </p:nvSpPr>
        <p:spPr>
          <a:xfrm>
            <a:off x="4115680" y="2085974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4" name=""/>
          <p:cNvSpPr/>
          <p:nvPr/>
        </p:nvSpPr>
        <p:spPr>
          <a:xfrm>
            <a:off x="4115680" y="279977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25" name=""/>
          <p:cNvSpPr/>
          <p:nvPr/>
        </p:nvSpPr>
        <p:spPr>
          <a:xfrm>
            <a:off x="4115680" y="353204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38" name=""/>
          <p:cNvSpPr/>
          <p:nvPr/>
        </p:nvSpPr>
        <p:spPr>
          <a:xfrm>
            <a:off x="4115680" y="4782702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8" name=""/>
          <p:cNvSpPr/>
          <p:nvPr/>
        </p:nvSpPr>
        <p:spPr>
          <a:xfrm>
            <a:off x="5457839" y="4782703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4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급이</a:t>
            </a:r>
            <a:endParaRPr lang="ko-KR" altLang="en-US" sz="900"/>
          </a:p>
        </p:txBody>
      </p:sp>
      <p:sp>
        <p:nvSpPr>
          <p:cNvPr id="285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5-5</a:t>
            </a:r>
            <a:endParaRPr lang="ko-KR" altLang="en-US" sz="900"/>
          </a:p>
        </p:txBody>
      </p:sp>
      <p:grpSp>
        <p:nvGrpSpPr>
          <p:cNvPr id="286" name=""/>
          <p:cNvGrpSpPr/>
          <p:nvPr/>
        </p:nvGrpSpPr>
        <p:grpSpPr>
          <a:xfrm rot="0">
            <a:off x="4176000" y="2134693"/>
            <a:ext cx="396000" cy="396000"/>
            <a:chOff x="3189775" y="3428999"/>
            <a:chExt cx="1966236" cy="1499721"/>
          </a:xfrm>
          <a:noFill/>
        </p:grpSpPr>
        <p:cxnSp>
          <p:nvCxnSpPr>
            <p:cNvPr id="28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91" name=""/>
          <p:cNvSpPr txBox="1"/>
          <p:nvPr/>
        </p:nvSpPr>
        <p:spPr>
          <a:xfrm>
            <a:off x="4761587" y="219501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급이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298" name=""/>
          <p:cNvGrpSpPr/>
          <p:nvPr/>
        </p:nvGrpSpPr>
        <p:grpSpPr>
          <a:xfrm rot="0">
            <a:off x="4176000" y="2839542"/>
            <a:ext cx="396000" cy="396000"/>
            <a:chOff x="3189775" y="3428999"/>
            <a:chExt cx="1966236" cy="1499721"/>
          </a:xfrm>
          <a:noFill/>
        </p:grpSpPr>
        <p:cxnSp>
          <p:nvCxnSpPr>
            <p:cNvPr id="29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42c7f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3" name=""/>
          <p:cNvSpPr txBox="1"/>
          <p:nvPr/>
        </p:nvSpPr>
        <p:spPr>
          <a:xfrm>
            <a:off x="4761587" y="2842716"/>
            <a:ext cx="362902" cy="42435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급이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grpSp>
        <p:nvGrpSpPr>
          <p:cNvPr id="304" name=""/>
          <p:cNvGrpSpPr/>
          <p:nvPr/>
        </p:nvGrpSpPr>
        <p:grpSpPr>
          <a:xfrm rot="0">
            <a:off x="4176000" y="3601542"/>
            <a:ext cx="396000" cy="396000"/>
            <a:chOff x="3189775" y="3428999"/>
            <a:chExt cx="1966236" cy="1499721"/>
          </a:xfrm>
          <a:noFill/>
        </p:grpSpPr>
        <p:cxnSp>
          <p:nvCxnSpPr>
            <p:cNvPr id="30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09" name=""/>
          <p:cNvSpPr txBox="1"/>
          <p:nvPr/>
        </p:nvSpPr>
        <p:spPr>
          <a:xfrm>
            <a:off x="4761587" y="3604716"/>
            <a:ext cx="362902" cy="42435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급이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310" name=""/>
          <p:cNvGrpSpPr/>
          <p:nvPr/>
        </p:nvGrpSpPr>
        <p:grpSpPr>
          <a:xfrm rot="0">
            <a:off x="4176000" y="4839792"/>
            <a:ext cx="396000" cy="396000"/>
            <a:chOff x="3189775" y="3428999"/>
            <a:chExt cx="1966236" cy="1499721"/>
          </a:xfrm>
          <a:noFill/>
        </p:grpSpPr>
        <p:cxnSp>
          <p:nvCxnSpPr>
            <p:cNvPr id="311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15" name=""/>
          <p:cNvSpPr txBox="1"/>
          <p:nvPr/>
        </p:nvSpPr>
        <p:spPr>
          <a:xfrm>
            <a:off x="4761587" y="4842966"/>
            <a:ext cx="362902" cy="42435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급이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316" name=""/>
          <p:cNvGrpSpPr/>
          <p:nvPr/>
        </p:nvGrpSpPr>
        <p:grpSpPr>
          <a:xfrm rot="0">
            <a:off x="5490450" y="4830267"/>
            <a:ext cx="396000" cy="396000"/>
            <a:chOff x="3189775" y="3428999"/>
            <a:chExt cx="1966236" cy="1499721"/>
          </a:xfrm>
          <a:noFill/>
        </p:grpSpPr>
        <p:cxnSp>
          <p:nvCxnSpPr>
            <p:cNvPr id="317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21" name=""/>
          <p:cNvSpPr txBox="1"/>
          <p:nvPr/>
        </p:nvSpPr>
        <p:spPr>
          <a:xfrm>
            <a:off x="6076037" y="4833441"/>
            <a:ext cx="362902" cy="42435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급이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ff0000"/>
                </a:solidFill>
                <a:latin typeface="새굴림"/>
                <a:ea typeface="새굴림"/>
              </a:rPr>
              <a:t>종료</a:t>
            </a:r>
            <a:endParaRPr lang="ko-KR" altLang="en-US" b="1">
              <a:solidFill>
                <a:srgbClr val="ff0000"/>
              </a:solidFill>
              <a:latin typeface="새굴림"/>
              <a:ea typeface="새굴림"/>
            </a:endParaRPr>
          </a:p>
        </p:txBody>
      </p:sp>
      <p:grpSp>
        <p:nvGrpSpPr>
          <p:cNvPr id="249" name=""/>
          <p:cNvGrpSpPr/>
          <p:nvPr/>
        </p:nvGrpSpPr>
        <p:grpSpPr>
          <a:xfrm rot="0">
            <a:off x="5552737" y="4917888"/>
            <a:ext cx="511517" cy="314408"/>
            <a:chOff x="605512" y="2780887"/>
            <a:chExt cx="584586" cy="278702"/>
          </a:xfrm>
        </p:grpSpPr>
        <p:sp>
          <p:nvSpPr>
            <p:cNvPr id="25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239" name=""/>
          <p:cNvGrpSpPr/>
          <p:nvPr/>
        </p:nvGrpSpPr>
        <p:grpSpPr>
          <a:xfrm rot="0">
            <a:off x="4210578" y="4917887"/>
            <a:ext cx="511517" cy="314408"/>
            <a:chOff x="605512" y="2780887"/>
            <a:chExt cx="584586" cy="278702"/>
          </a:xfrm>
        </p:grpSpPr>
        <p:sp>
          <p:nvSpPr>
            <p:cNvPr id="24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22" name="Google Shape;67;p2"/>
          <p:cNvSpPr/>
          <p:nvPr/>
        </p:nvSpPr>
        <p:spPr>
          <a:xfrm>
            <a:off x="2718285" y="3988437"/>
            <a:ext cx="922278" cy="216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10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급이정지</a:t>
            </a:r>
            <a:endParaRPr lang="ko-KR" altLang="en-US" sz="110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직선 화살표 연결선 483"/>
          <p:cNvCxnSpPr/>
          <p:nvPr/>
        </p:nvCxnSpPr>
        <p:spPr>
          <a:xfrm>
            <a:off x="1943966" y="3818659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483"/>
          <p:cNvCxnSpPr/>
          <p:nvPr/>
        </p:nvCxnSpPr>
        <p:spPr>
          <a:xfrm rot="10800000">
            <a:off x="1900671" y="3965863"/>
            <a:ext cx="744681" cy="1645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화살표 연결선 483"/>
          <p:cNvCxnSpPr/>
          <p:nvPr/>
        </p:nvCxnSpPr>
        <p:spPr>
          <a:xfrm rot="10800000" flipV="1">
            <a:off x="1978603" y="3138503"/>
            <a:ext cx="665689" cy="4290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"/>
          <p:cNvSpPr/>
          <p:nvPr/>
        </p:nvSpPr>
        <p:spPr>
          <a:xfrm>
            <a:off x="4115680" y="4120860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27" name=""/>
          <p:cNvGrpSpPr/>
          <p:nvPr/>
        </p:nvGrpSpPr>
        <p:grpSpPr>
          <a:xfrm rot="0">
            <a:off x="4176000" y="4190360"/>
            <a:ext cx="396000" cy="396000"/>
            <a:chOff x="3189775" y="3428999"/>
            <a:chExt cx="1966236" cy="1499721"/>
          </a:xfrm>
          <a:noFill/>
        </p:grpSpPr>
        <p:cxnSp>
          <p:nvCxnSpPr>
            <p:cNvPr id="328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32" name=""/>
          <p:cNvSpPr txBox="1"/>
          <p:nvPr/>
        </p:nvSpPr>
        <p:spPr>
          <a:xfrm>
            <a:off x="4761587" y="4193534"/>
            <a:ext cx="362902" cy="426091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급이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ff6600"/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rgbClr val="ff6600"/>
              </a:solidFill>
              <a:latin typeface="새굴림"/>
              <a:ea typeface="새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baff1a"/>
          </a:solidFill>
          <a:ln w="57150">
            <a:solidFill>
              <a:srgbClr val="b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급이버튼 누름시 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급이화면 진입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 파일명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 sz="1000">
                          <a:latin typeface="새굴림"/>
                          <a:ea typeface="새굴림"/>
                        </a:rPr>
                        <a:t>TMR </a:t>
                      </a:r>
                      <a:r>
                        <a:rPr lang="ko-KR" altLang="en-US" sz="1000">
                          <a:latin typeface="새굴림"/>
                          <a:ea typeface="새굴림"/>
                        </a:rPr>
                        <a:t>현재 무개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 시작시간 설정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최대 8개 설정가능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설정된 시간에 급이 자동 시작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급이 중량 설정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한화면에 3개씩, 총 화면 3개 이동가능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급이시작 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설정한 시간동안 급이진행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⑧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 일시정지 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급이진행상태에서 급이 일시정지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⑨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  강제종료버튼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급이진행상태에서 급이 강제종료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⑩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수동(홈)화면 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장비조작시 수동(홈)화면으로 즉시이동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4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설정된 시간 사료를 급이한다.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19" name="Google Shape;67;p2"/>
          <p:cNvSpPr/>
          <p:nvPr/>
        </p:nvSpPr>
        <p:spPr>
          <a:xfrm>
            <a:off x="3673336" y="5322424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67;p2"/>
          <p:cNvSpPr/>
          <p:nvPr userDrawn="1"/>
        </p:nvSpPr>
        <p:spPr>
          <a:xfrm>
            <a:off x="2155825" y="5349320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67;p2"/>
          <p:cNvSpPr/>
          <p:nvPr userDrawn="1"/>
        </p:nvSpPr>
        <p:spPr>
          <a:xfrm>
            <a:off x="3150658" y="5349320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7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1018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1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2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24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102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30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급이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37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38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9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0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1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2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43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45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46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7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8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9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0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1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2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59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060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3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64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1065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66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7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68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69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70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5" name=""/>
          <p:cNvSpPr txBox="1"/>
          <p:nvPr/>
        </p:nvSpPr>
        <p:spPr>
          <a:xfrm>
            <a:off x="1356619" y="4215762"/>
            <a:ext cx="392171" cy="3352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1091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2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3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급이시작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2265823" y="1410217"/>
            <a:ext cx="392171" cy="3370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98" name=""/>
          <p:cNvSpPr txBox="1"/>
          <p:nvPr/>
        </p:nvSpPr>
        <p:spPr>
          <a:xfrm>
            <a:off x="2707438" y="1773902"/>
            <a:ext cx="389572" cy="33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05" name=""/>
          <p:cNvSpPr/>
          <p:nvPr/>
        </p:nvSpPr>
        <p:spPr>
          <a:xfrm>
            <a:off x="239326" y="473074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06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107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42c7f1"/>
              </a:solidFill>
            </a:ln>
          </p:spPr>
        </p:pic>
      </p:grpSp>
      <p:sp>
        <p:nvSpPr>
          <p:cNvPr id="1111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발효대기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sp>
        <p:nvSpPr>
          <p:cNvPr id="1113" name="Google Shape;67;p2"/>
          <p:cNvSpPr/>
          <p:nvPr/>
        </p:nvSpPr>
        <p:spPr>
          <a:xfrm>
            <a:off x="1624144" y="2843799"/>
            <a:ext cx="1412447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급이 시작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67;p2"/>
          <p:cNvSpPr/>
          <p:nvPr/>
        </p:nvSpPr>
        <p:spPr>
          <a:xfrm>
            <a:off x="2087701" y="3162453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08:00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67;p2"/>
          <p:cNvSpPr/>
          <p:nvPr/>
        </p:nvSpPr>
        <p:spPr>
          <a:xfrm>
            <a:off x="3767132" y="3162453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67;p2"/>
          <p:cNvSpPr/>
          <p:nvPr/>
        </p:nvSpPr>
        <p:spPr>
          <a:xfrm>
            <a:off x="5503713" y="3162453"/>
            <a:ext cx="804867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16:00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715847" y="4925813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33" name=""/>
          <p:cNvSpPr/>
          <p:nvPr/>
        </p:nvSpPr>
        <p:spPr>
          <a:xfrm>
            <a:off x="6653212" y="4486275"/>
            <a:ext cx="371475" cy="371475"/>
          </a:xfrm>
          <a:prstGeom prst="rect">
            <a:avLst/>
          </a:prstGeom>
          <a:solidFill>
            <a:srgbClr val="00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134" name=""/>
          <p:cNvGrpSpPr/>
          <p:nvPr/>
        </p:nvGrpSpPr>
        <p:grpSpPr>
          <a:xfrm rot="0">
            <a:off x="1531696" y="5330393"/>
            <a:ext cx="396000" cy="431999"/>
            <a:chOff x="2264833" y="2624666"/>
            <a:chExt cx="1269999" cy="1534584"/>
          </a:xfrm>
        </p:grpSpPr>
        <p:sp>
          <p:nvSpPr>
            <p:cNvPr id="1135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6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7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8" name=""/>
          <p:cNvSpPr txBox="1"/>
          <p:nvPr/>
        </p:nvSpPr>
        <p:spPr>
          <a:xfrm>
            <a:off x="1373936" y="2890926"/>
            <a:ext cx="392171" cy="336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40" name=""/>
          <p:cNvSpPr/>
          <p:nvPr/>
        </p:nvSpPr>
        <p:spPr>
          <a:xfrm>
            <a:off x="3995738" y="3962400"/>
            <a:ext cx="180974" cy="1809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1" name=""/>
          <p:cNvSpPr/>
          <p:nvPr/>
        </p:nvSpPr>
        <p:spPr>
          <a:xfrm>
            <a:off x="4481512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48" name=""/>
          <p:cNvSpPr txBox="1"/>
          <p:nvPr/>
        </p:nvSpPr>
        <p:spPr>
          <a:xfrm>
            <a:off x="3597592" y="3853814"/>
            <a:ext cx="389573" cy="33528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0" name=""/>
          <p:cNvSpPr txBox="1"/>
          <p:nvPr/>
        </p:nvSpPr>
        <p:spPr>
          <a:xfrm>
            <a:off x="33221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151" name=""/>
          <p:cNvSpPr txBox="1"/>
          <p:nvPr/>
        </p:nvSpPr>
        <p:spPr>
          <a:xfrm>
            <a:off x="61963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52" name=""/>
          <p:cNvSpPr txBox="1"/>
          <p:nvPr/>
        </p:nvSpPr>
        <p:spPr>
          <a:xfrm>
            <a:off x="90704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53" name=""/>
          <p:cNvSpPr txBox="1"/>
          <p:nvPr/>
        </p:nvSpPr>
        <p:spPr>
          <a:xfrm>
            <a:off x="119445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54" name=""/>
          <p:cNvSpPr txBox="1"/>
          <p:nvPr/>
        </p:nvSpPr>
        <p:spPr>
          <a:xfrm>
            <a:off x="1481870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55" name=""/>
          <p:cNvSpPr txBox="1"/>
          <p:nvPr/>
        </p:nvSpPr>
        <p:spPr>
          <a:xfrm>
            <a:off x="1769283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sp>
        <p:nvSpPr>
          <p:cNvPr id="1156" name=""/>
          <p:cNvSpPr txBox="1"/>
          <p:nvPr/>
        </p:nvSpPr>
        <p:spPr>
          <a:xfrm>
            <a:off x="2056696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/>
          </a:p>
        </p:txBody>
      </p:sp>
      <p:sp>
        <p:nvSpPr>
          <p:cNvPr id="1157" name=""/>
          <p:cNvSpPr txBox="1"/>
          <p:nvPr/>
        </p:nvSpPr>
        <p:spPr>
          <a:xfrm>
            <a:off x="2344109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/>
          </a:p>
        </p:txBody>
      </p:sp>
      <p:sp>
        <p:nvSpPr>
          <p:cNvPr id="1158" name=""/>
          <p:cNvSpPr txBox="1"/>
          <p:nvPr/>
        </p:nvSpPr>
        <p:spPr>
          <a:xfrm>
            <a:off x="2631522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/>
          </a:p>
        </p:txBody>
      </p:sp>
      <p:sp>
        <p:nvSpPr>
          <p:cNvPr id="1159" name=""/>
          <p:cNvSpPr txBox="1"/>
          <p:nvPr/>
        </p:nvSpPr>
        <p:spPr>
          <a:xfrm>
            <a:off x="2918935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/>
          </a:p>
        </p:txBody>
      </p:sp>
      <p:sp>
        <p:nvSpPr>
          <p:cNvPr id="1160" name=""/>
          <p:cNvSpPr txBox="1"/>
          <p:nvPr/>
        </p:nvSpPr>
        <p:spPr>
          <a:xfrm>
            <a:off x="3206348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⑪</a:t>
            </a:r>
            <a:endParaRPr lang="ko-KR" altLang="en-US"/>
          </a:p>
        </p:txBody>
      </p:sp>
      <p:sp>
        <p:nvSpPr>
          <p:cNvPr id="1161" name=""/>
          <p:cNvSpPr txBox="1"/>
          <p:nvPr/>
        </p:nvSpPr>
        <p:spPr>
          <a:xfrm>
            <a:off x="3493761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⑫</a:t>
            </a:r>
            <a:endParaRPr lang="ko-KR" altLang="en-US"/>
          </a:p>
        </p:txBody>
      </p:sp>
      <p:sp>
        <p:nvSpPr>
          <p:cNvPr id="1162" name=""/>
          <p:cNvSpPr txBox="1"/>
          <p:nvPr/>
        </p:nvSpPr>
        <p:spPr>
          <a:xfrm>
            <a:off x="3781174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⑬</a:t>
            </a:r>
            <a:endParaRPr lang="ko-KR" altLang="en-US"/>
          </a:p>
        </p:txBody>
      </p:sp>
      <p:sp>
        <p:nvSpPr>
          <p:cNvPr id="1163" name=""/>
          <p:cNvSpPr txBox="1"/>
          <p:nvPr/>
        </p:nvSpPr>
        <p:spPr>
          <a:xfrm>
            <a:off x="4068587" y="644980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⑭</a:t>
            </a:r>
            <a:endParaRPr lang="ko-KR" altLang="en-US"/>
          </a:p>
        </p:txBody>
      </p:sp>
      <p:sp>
        <p:nvSpPr>
          <p:cNvPr id="1164" name=""/>
          <p:cNvSpPr txBox="1"/>
          <p:nvPr/>
        </p:nvSpPr>
        <p:spPr>
          <a:xfrm>
            <a:off x="4356000" y="6449809"/>
            <a:ext cx="216000" cy="269189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tx1"/>
                </a:solidFill>
                <a:latin typeface="새굴림"/>
                <a:ea typeface="새굴림"/>
                <a:cs typeface="Dotum"/>
                <a:sym typeface="Dotum"/>
              </a:rPr>
              <a:t>⑮</a:t>
            </a:r>
            <a:endParaRPr lang="ko-KR" altLang="en-US"/>
          </a:p>
        </p:txBody>
      </p:sp>
      <p:sp>
        <p:nvSpPr>
          <p:cNvPr id="1165" name=""/>
          <p:cNvSpPr txBox="1"/>
          <p:nvPr/>
        </p:nvSpPr>
        <p:spPr>
          <a:xfrm>
            <a:off x="3123495" y="4259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6" name=""/>
          <p:cNvSpPr txBox="1"/>
          <p:nvPr/>
        </p:nvSpPr>
        <p:spPr>
          <a:xfrm>
            <a:off x="4677734" y="4259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⑧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7" name=""/>
          <p:cNvSpPr txBox="1"/>
          <p:nvPr/>
        </p:nvSpPr>
        <p:spPr>
          <a:xfrm>
            <a:off x="6670122" y="4259059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⑨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8" name=""/>
          <p:cNvSpPr txBox="1"/>
          <p:nvPr/>
        </p:nvSpPr>
        <p:spPr>
          <a:xfrm>
            <a:off x="1442560" y="5249658"/>
            <a:ext cx="216000" cy="266591"/>
          </a:xfrm>
          <a:prstGeom prst="rect">
            <a:avLst/>
          </a:prstGeom>
        </p:spPr>
        <p:txBody>
          <a:bodyPr vert="horz" wrap="square" lIns="10799" tIns="10799" rIns="10799" bIns="10799" anchor="t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⑩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69" name=""/>
          <p:cNvSpPr txBox="1"/>
          <p:nvPr/>
        </p:nvSpPr>
        <p:spPr>
          <a:xfrm>
            <a:off x="1406842" y="3529963"/>
            <a:ext cx="389573" cy="33528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76" name=""/>
          <p:cNvSpPr/>
          <p:nvPr/>
        </p:nvSpPr>
        <p:spPr>
          <a:xfrm>
            <a:off x="4891087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81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자동/급이</a:t>
            </a:r>
            <a:endParaRPr lang="ko-KR" altLang="en-US" sz="900"/>
          </a:p>
        </p:txBody>
      </p:sp>
      <p:sp>
        <p:nvSpPr>
          <p:cNvPr id="1182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급이</a:t>
            </a:r>
            <a:endParaRPr lang="ko-KR" altLang="en-US" sz="900"/>
          </a:p>
        </p:txBody>
      </p:sp>
      <p:sp>
        <p:nvSpPr>
          <p:cNvPr id="1183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5-5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4" name=""/>
          <p:cNvCxnSpPr/>
          <p:nvPr/>
        </p:nvCxnSpPr>
        <p:spPr>
          <a:xfrm>
            <a:off x="1357307" y="419682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"/>
          <p:cNvSpPr/>
          <p:nvPr/>
        </p:nvSpPr>
        <p:spPr>
          <a:xfrm>
            <a:off x="6551636" y="4403195"/>
            <a:ext cx="551864" cy="551864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19" name=""/>
          <p:cNvSpPr/>
          <p:nvPr/>
        </p:nvSpPr>
        <p:spPr>
          <a:xfrm rot="16200000">
            <a:off x="4502727" y="4481128"/>
            <a:ext cx="534545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 w="28575"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0" name=""/>
          <p:cNvSpPr/>
          <p:nvPr/>
        </p:nvSpPr>
        <p:spPr>
          <a:xfrm>
            <a:off x="2921409" y="4481128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21" name="Google Shape;67;p2"/>
          <p:cNvSpPr/>
          <p:nvPr/>
        </p:nvSpPr>
        <p:spPr>
          <a:xfrm>
            <a:off x="2596560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발효시작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67;p2"/>
          <p:cNvSpPr/>
          <p:nvPr/>
        </p:nvSpPr>
        <p:spPr>
          <a:xfrm>
            <a:off x="4294909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일시정지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67;p2"/>
          <p:cNvSpPr/>
          <p:nvPr/>
        </p:nvSpPr>
        <p:spPr>
          <a:xfrm>
            <a:off x="6373091" y="4931716"/>
            <a:ext cx="954000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강제종료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3005137" y="1466850"/>
            <a:ext cx="2995613" cy="13716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sz="9000" b="1" spc="700">
                <a:solidFill>
                  <a:schemeClr val="bg1"/>
                </a:solidFill>
              </a:rPr>
              <a:t>1001</a:t>
            </a:r>
            <a:endParaRPr lang="ko-KR" altLang="en-US" sz="9000" b="1" spc="700">
              <a:solidFill>
                <a:schemeClr val="bg1"/>
              </a:solidFill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5786437" y="2276475"/>
            <a:ext cx="2195513" cy="4572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en-US" altLang="ko-KR" sz="3000" b="1" spc="700">
                <a:solidFill>
                  <a:schemeClr val="bg1"/>
                </a:solidFill>
              </a:rPr>
              <a:t>Kg</a:t>
            </a:r>
            <a:endParaRPr lang="en-US" altLang="ko-KR" sz="3000" b="1" spc="700">
              <a:solidFill>
                <a:schemeClr val="bg1"/>
              </a:solidFill>
            </a:endParaRPr>
          </a:p>
        </p:txBody>
      </p:sp>
      <p:sp>
        <p:nvSpPr>
          <p:cNvPr id="718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63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703" name=""/>
          <p:cNvCxnSpPr/>
          <p:nvPr/>
        </p:nvCxnSpPr>
        <p:spPr>
          <a:xfrm>
            <a:off x="234156" y="5252508"/>
            <a:ext cx="782637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6" name="Google Shape;144;p4"/>
          <p:cNvGraphicFramePr/>
          <p:nvPr/>
        </p:nvGraphicFramePr>
        <p:xfrm>
          <a:off x="8281050" y="918000"/>
          <a:ext cx="3636901" cy="5806338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27800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급이시간 변경을 위해 시간표시부 누름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중량표시부는 선택된 설정시간을 표시한다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③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조작표시부는 숫자값 변경을 위한 키패드가 나타남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④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시간값이 노란색이며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키패드 숫자 누름시 변경됨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예)키패드 2,4를 순서대로 누르면, 24시로 변경됨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시간설정 범위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시간 : 00 ~23시까지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분 : 00~59분 까지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⑤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 i="0" u="none">
                          <a:solidFill>
                            <a:schemeClr val="tx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지움버튼을 누르면 낮은자리 부터 지워짐</a:t>
                      </a: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⑥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확인 버튼을 누르면 시-&gt;분으로 넘어감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확인버튼을 누를때마다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ⓐⓑⓒⓓⓔⓕⓖⓗⓘⓐ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순서로 설정 할수 있게 넘어감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⑦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시간표시부 1회누름 : 시간설정 진입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시간표시부 2회 누름 : 급이시간으로 설정, 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채크표시, 시간 및 중량 표시부 노란색 변경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시간표시부 3회 누름 : 급이시간설정 해제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체크표시 삭제, 시간 및 중량 표시부 백색 변경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cxnSp>
        <p:nvCxnSpPr>
          <p:cNvPr id="878" name=""/>
          <p:cNvCxnSpPr/>
          <p:nvPr/>
        </p:nvCxnSpPr>
        <p:spPr>
          <a:xfrm rot="16200000" flipH="1">
            <a:off x="-734229" y="3792530"/>
            <a:ext cx="4175144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5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9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9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918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cxnSp>
        <p:nvCxnSpPr>
          <p:cNvPr id="923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4" name=""/>
          <p:cNvGrpSpPr/>
          <p:nvPr/>
        </p:nvGrpSpPr>
        <p:grpSpPr>
          <a:xfrm rot="0">
            <a:off x="347810" y="3217601"/>
            <a:ext cx="395999" cy="395999"/>
            <a:chOff x="242888" y="1647825"/>
            <a:chExt cx="1952624" cy="1657349"/>
          </a:xfrm>
        </p:grpSpPr>
        <p:cxnSp>
          <p:nvCxnSpPr>
            <p:cNvPr id="985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rgbClr val="baff1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8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9" name=""/>
          <p:cNvSpPr txBox="1"/>
          <p:nvPr/>
        </p:nvSpPr>
        <p:spPr>
          <a:xfrm>
            <a:off x="885772" y="3218296"/>
            <a:ext cx="362902" cy="42140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  <a:p>
            <a:pPr>
              <a:defRPr lang="ko-KR" altLang="en-US"/>
            </a:pPr>
            <a:r>
              <a:rPr lang="ko-KR" altLang="en-US" b="1">
                <a:solidFill>
                  <a:srgbClr val="baff1a"/>
                </a:solidFill>
                <a:latin typeface="새굴림"/>
                <a:ea typeface="새굴림"/>
              </a:rPr>
              <a:t>완료</a:t>
            </a:r>
            <a:endParaRPr lang="ko-KR" altLang="en-US" b="1">
              <a:solidFill>
                <a:srgbClr val="baff1a"/>
              </a:solidFill>
              <a:latin typeface="새굴림"/>
              <a:ea typeface="새굴림"/>
            </a:endParaRPr>
          </a:p>
        </p:txBody>
      </p:sp>
      <p:grpSp>
        <p:nvGrpSpPr>
          <p:cNvPr id="1010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1011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2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3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4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5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6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1018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1019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0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1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2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3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4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6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1027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029" name=""/>
          <p:cNvGrpSpPr/>
          <p:nvPr/>
        </p:nvGrpSpPr>
        <p:grpSpPr>
          <a:xfrm rot="0">
            <a:off x="334224" y="3271795"/>
            <a:ext cx="511517" cy="314408"/>
            <a:chOff x="605512" y="2780887"/>
            <a:chExt cx="584586" cy="278702"/>
          </a:xfrm>
        </p:grpSpPr>
        <p:sp>
          <p:nvSpPr>
            <p:cNvPr id="1030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31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10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95" name="Google Shape;67;p2"/>
          <p:cNvSpPr/>
          <p:nvPr/>
        </p:nvSpPr>
        <p:spPr>
          <a:xfrm>
            <a:off x="4963024" y="1764511"/>
            <a:ext cx="696050" cy="965043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초기화</a:t>
            </a:r>
            <a:endParaRPr lang="ko-KR" altLang="en-US" sz="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"/>
          <p:cNvSpPr/>
          <p:nvPr/>
        </p:nvSpPr>
        <p:spPr>
          <a:xfrm>
            <a:off x="1350818" y="1691909"/>
            <a:ext cx="6710796" cy="1108364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97" name="Google Shape;67;p2"/>
          <p:cNvSpPr/>
          <p:nvPr/>
        </p:nvSpPr>
        <p:spPr>
          <a:xfrm>
            <a:off x="3780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67;p2"/>
          <p:cNvSpPr/>
          <p:nvPr/>
        </p:nvSpPr>
        <p:spPr>
          <a:xfrm>
            <a:off x="5036469" y="1766454"/>
            <a:ext cx="702401" cy="26654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67;p2"/>
          <p:cNvSpPr/>
          <p:nvPr/>
        </p:nvSpPr>
        <p:spPr>
          <a:xfrm>
            <a:off x="4572000" y="2065193"/>
            <a:ext cx="513185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ko-KR" altLang="en-US" sz="4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67;p2"/>
          <p:cNvSpPr/>
          <p:nvPr/>
        </p:nvSpPr>
        <p:spPr>
          <a:xfrm>
            <a:off x="3429545" y="2117148"/>
            <a:ext cx="1142454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60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lang="ko-KR" altLang="en-US" sz="60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67;p2"/>
          <p:cNvSpPr/>
          <p:nvPr/>
        </p:nvSpPr>
        <p:spPr>
          <a:xfrm>
            <a:off x="5092896" y="2117148"/>
            <a:ext cx="1099158" cy="40509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0" tIns="0" rIns="0" bIns="0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60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lang="ko-KR" altLang="en-US" sz="60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27" name="표 4"/>
          <p:cNvGraphicFramePr>
            <a:graphicFrameLocks noGrp="1"/>
          </p:cNvGraphicFramePr>
          <p:nvPr/>
        </p:nvGraphicFramePr>
        <p:xfrm>
          <a:off x="1338696" y="4196914"/>
          <a:ext cx="6724192" cy="10591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9144"/>
                <a:gridCol w="1009144"/>
                <a:gridCol w="1009144"/>
                <a:gridCol w="1009144"/>
                <a:gridCol w="1009144"/>
                <a:gridCol w="1678472"/>
              </a:tblGrid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 sz="15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>
                          <a:solidFill>
                            <a:schemeClr val="bg1"/>
                          </a:solidFill>
                        </a:rPr>
                        <a:t>←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ffff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rgbClr val="c0504d"/>
                    </a:solidFill>
                  </a:tcPr>
                </a:tc>
              </a:tr>
              <a:tr h="529597"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28575" cap="flat" cmpd="sng" algn="ctr">
                      <a:solidFill>
                        <a:srgbClr val="ffff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10799" rIns="10799" bIns="10799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확인</a:t>
                      </a:r>
                      <a:endParaRPr lang="ko-KR" altLang="en-US" sz="1500" b="1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10800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rgbClr val="ffff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ffff00"/>
                      </a:solidFill>
                      <a:prstDash val="solid"/>
                      <a:round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137" name=""/>
          <p:cNvSpPr txBox="1"/>
          <p:nvPr/>
        </p:nvSpPr>
        <p:spPr>
          <a:xfrm>
            <a:off x="6188391" y="2509923"/>
            <a:ext cx="389574" cy="33701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138" name=""/>
          <p:cNvSpPr txBox="1"/>
          <p:nvPr/>
        </p:nvSpPr>
        <p:spPr>
          <a:xfrm>
            <a:off x="5391755" y="4241744"/>
            <a:ext cx="389572" cy="3378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③</a:t>
            </a:r>
            <a:endParaRPr lang="ko-KR" altLang="en-US"/>
          </a:p>
        </p:txBody>
      </p:sp>
      <p:sp>
        <p:nvSpPr>
          <p:cNvPr id="1139" name=""/>
          <p:cNvSpPr txBox="1"/>
          <p:nvPr/>
        </p:nvSpPr>
        <p:spPr>
          <a:xfrm>
            <a:off x="3296255" y="2111605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④</a:t>
            </a:r>
            <a:endParaRPr lang="ko-KR" altLang="en-US"/>
          </a:p>
        </p:txBody>
      </p:sp>
      <p:sp>
        <p:nvSpPr>
          <p:cNvPr id="1140" name=""/>
          <p:cNvSpPr txBox="1"/>
          <p:nvPr/>
        </p:nvSpPr>
        <p:spPr>
          <a:xfrm>
            <a:off x="7461278" y="4319674"/>
            <a:ext cx="389572" cy="3361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⑤</a:t>
            </a:r>
            <a:endParaRPr lang="ko-KR" altLang="en-US"/>
          </a:p>
        </p:txBody>
      </p:sp>
      <p:sp>
        <p:nvSpPr>
          <p:cNvPr id="1141" name=""/>
          <p:cNvSpPr txBox="1"/>
          <p:nvPr/>
        </p:nvSpPr>
        <p:spPr>
          <a:xfrm>
            <a:off x="7478596" y="4761287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⑥</a:t>
            </a:r>
            <a:endParaRPr lang="ko-KR" altLang="en-US"/>
          </a:p>
        </p:txBody>
      </p:sp>
      <p:grpSp>
        <p:nvGrpSpPr>
          <p:cNvPr id="1181" name=""/>
          <p:cNvGrpSpPr/>
          <p:nvPr/>
        </p:nvGrpSpPr>
        <p:grpSpPr>
          <a:xfrm rot="0">
            <a:off x="374653" y="3751704"/>
            <a:ext cx="396000" cy="395998"/>
            <a:chOff x="5348287" y="1763886"/>
            <a:chExt cx="1952625" cy="1541287"/>
          </a:xfrm>
        </p:grpSpPr>
        <p:cxnSp>
          <p:nvCxnSpPr>
            <p:cNvPr id="1182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5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86" name=""/>
          <p:cNvSpPr txBox="1"/>
          <p:nvPr/>
        </p:nvSpPr>
        <p:spPr>
          <a:xfrm>
            <a:off x="903091" y="3778187"/>
            <a:ext cx="362902" cy="42666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  <a:p>
            <a:pPr algn="ctr">
              <a:defRPr lang="ko-KR" altLang="en-US"/>
            </a:pPr>
            <a:r>
              <a:rPr lang="ko-KR" altLang="en-US" b="1">
                <a:solidFill>
                  <a:srgbClr val="ffff00"/>
                </a:solidFill>
                <a:latin typeface="새굴림"/>
                <a:ea typeface="새굴림"/>
              </a:rPr>
              <a:t>진행</a:t>
            </a:r>
            <a:endParaRPr lang="ko-KR" altLang="en-US" b="1">
              <a:solidFill>
                <a:srgbClr val="ffff00"/>
              </a:solidFill>
              <a:latin typeface="새굴림"/>
              <a:ea typeface="새굴림"/>
            </a:endParaRPr>
          </a:p>
        </p:txBody>
      </p:sp>
      <p:grpSp>
        <p:nvGrpSpPr>
          <p:cNvPr id="1187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188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89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90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91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4" name=""/>
          <p:cNvGrpSpPr/>
          <p:nvPr/>
        </p:nvGrpSpPr>
        <p:grpSpPr>
          <a:xfrm rot="0">
            <a:off x="374654" y="4782643"/>
            <a:ext cx="396000" cy="396000"/>
            <a:chOff x="3189775" y="3428999"/>
            <a:chExt cx="1966236" cy="1499721"/>
          </a:xfrm>
          <a:noFill/>
        </p:grpSpPr>
        <p:cxnSp>
          <p:nvCxnSpPr>
            <p:cNvPr id="1195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8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199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급이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200" name=""/>
          <p:cNvSpPr/>
          <p:nvPr/>
        </p:nvSpPr>
        <p:spPr>
          <a:xfrm>
            <a:off x="239326" y="473074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201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1202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rgbClr val="42c7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  <a:ln>
              <a:solidFill>
                <a:srgbClr val="42c7f1"/>
              </a:solidFill>
            </a:ln>
          </p:spPr>
        </p:pic>
      </p:grpSp>
      <p:sp>
        <p:nvSpPr>
          <p:cNvPr id="1206" name=""/>
          <p:cNvSpPr txBox="1"/>
          <p:nvPr/>
        </p:nvSpPr>
        <p:spPr>
          <a:xfrm>
            <a:off x="903091" y="4271755"/>
            <a:ext cx="362902" cy="42407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rgbClr val="42c7f1"/>
                </a:solidFill>
                <a:latin typeface="새굴림"/>
                <a:ea typeface="새굴림"/>
              </a:rPr>
              <a:t>발효대기</a:t>
            </a:r>
            <a:endParaRPr lang="ko-KR" altLang="en-US" b="1">
              <a:solidFill>
                <a:srgbClr val="42c7f1"/>
              </a:solidFill>
              <a:latin typeface="새굴림"/>
              <a:ea typeface="새굴림"/>
            </a:endParaRPr>
          </a:p>
        </p:txBody>
      </p:sp>
      <p:sp>
        <p:nvSpPr>
          <p:cNvPr id="1207" name=""/>
          <p:cNvSpPr txBox="1"/>
          <p:nvPr/>
        </p:nvSpPr>
        <p:spPr>
          <a:xfrm>
            <a:off x="1417233" y="3091815"/>
            <a:ext cx="389572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208" name="Google Shape;67;p2"/>
          <p:cNvSpPr/>
          <p:nvPr/>
        </p:nvSpPr>
        <p:spPr>
          <a:xfrm>
            <a:off x="1624144" y="2843799"/>
            <a:ext cx="1412447" cy="26654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급이 시작 시간</a:t>
            </a:r>
            <a:endParaRPr lang="ko-KR" altLang="en-US" sz="1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67;p2"/>
          <p:cNvSpPr/>
          <p:nvPr/>
        </p:nvSpPr>
        <p:spPr>
          <a:xfrm>
            <a:off x="1897201" y="3162453"/>
            <a:ext cx="804868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08:00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67;p2"/>
          <p:cNvSpPr/>
          <p:nvPr/>
        </p:nvSpPr>
        <p:spPr>
          <a:xfrm>
            <a:off x="3767132" y="3162453"/>
            <a:ext cx="804868" cy="266547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12:00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67;p2"/>
          <p:cNvSpPr/>
          <p:nvPr/>
        </p:nvSpPr>
        <p:spPr>
          <a:xfrm>
            <a:off x="5945327" y="3162453"/>
            <a:ext cx="804867" cy="266547"/>
          </a:xfrm>
          <a:prstGeom prst="rect">
            <a:avLst/>
          </a:prstGeom>
          <a:solidFill>
            <a:srgbClr val="ffff00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16:00</a:t>
            </a:r>
            <a:endParaRPr lang="ko-KR" altLang="en-US" sz="15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"/>
          <p:cNvSpPr/>
          <p:nvPr/>
        </p:nvSpPr>
        <p:spPr>
          <a:xfrm>
            <a:off x="3995738" y="3962400"/>
            <a:ext cx="180974" cy="1809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6" name=""/>
          <p:cNvSpPr/>
          <p:nvPr/>
        </p:nvSpPr>
        <p:spPr>
          <a:xfrm>
            <a:off x="4481512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8" name=""/>
          <p:cNvSpPr/>
          <p:nvPr/>
        </p:nvSpPr>
        <p:spPr>
          <a:xfrm>
            <a:off x="4891087" y="3962400"/>
            <a:ext cx="180974" cy="180974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9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급이</a:t>
            </a:r>
            <a:endParaRPr lang="ko-KR" altLang="en-US" sz="900"/>
          </a:p>
        </p:txBody>
      </p:sp>
      <p:sp>
        <p:nvSpPr>
          <p:cNvPr id="1220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5-4</a:t>
            </a:r>
            <a:endParaRPr lang="ko-KR" altLang="en-US" sz="900"/>
          </a:p>
        </p:txBody>
      </p:sp>
      <p:sp>
        <p:nvSpPr>
          <p:cNvPr id="1221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급이시간을 설정한다.</a:t>
            </a:r>
            <a:endParaRPr lang="ko-KR" altLang="en-US" sz="900"/>
          </a:p>
        </p:txBody>
      </p:sp>
      <p:sp>
        <p:nvSpPr>
          <p:cNvPr id="1222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자동/급이</a:t>
            </a:r>
            <a:endParaRPr lang="ko-KR" altLang="en-US" sz="900"/>
          </a:p>
        </p:txBody>
      </p:sp>
      <p:sp>
        <p:nvSpPr>
          <p:cNvPr id="1223" name=""/>
          <p:cNvSpPr txBox="1"/>
          <p:nvPr/>
        </p:nvSpPr>
        <p:spPr>
          <a:xfrm>
            <a:off x="1818582" y="3164205"/>
            <a:ext cx="339783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ⓐ</a:t>
            </a:r>
            <a:endParaRPr lang="ko-KR" altLang="en-US"/>
          </a:p>
        </p:txBody>
      </p:sp>
      <p:sp>
        <p:nvSpPr>
          <p:cNvPr id="1224" name=""/>
          <p:cNvSpPr txBox="1"/>
          <p:nvPr/>
        </p:nvSpPr>
        <p:spPr>
          <a:xfrm>
            <a:off x="2429048" y="3164205"/>
            <a:ext cx="339090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ⓑ</a:t>
            </a:r>
            <a:endParaRPr lang="ko-KR" altLang="en-US"/>
          </a:p>
        </p:txBody>
      </p:sp>
      <p:sp>
        <p:nvSpPr>
          <p:cNvPr id="1226" name=""/>
          <p:cNvSpPr txBox="1"/>
          <p:nvPr/>
        </p:nvSpPr>
        <p:spPr>
          <a:xfrm>
            <a:off x="3704532" y="3164205"/>
            <a:ext cx="339783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ⓓ</a:t>
            </a:r>
            <a:endParaRPr lang="ko-KR" altLang="en-US"/>
          </a:p>
        </p:txBody>
      </p:sp>
      <p:sp>
        <p:nvSpPr>
          <p:cNvPr id="1227" name=""/>
          <p:cNvSpPr txBox="1"/>
          <p:nvPr/>
        </p:nvSpPr>
        <p:spPr>
          <a:xfrm>
            <a:off x="4309110" y="3164205"/>
            <a:ext cx="344805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ⓔ</a:t>
            </a:r>
            <a:endParaRPr lang="ko-KR" altLang="en-US"/>
          </a:p>
        </p:txBody>
      </p:sp>
      <p:sp>
        <p:nvSpPr>
          <p:cNvPr id="1229" name=""/>
          <p:cNvSpPr txBox="1"/>
          <p:nvPr/>
        </p:nvSpPr>
        <p:spPr>
          <a:xfrm>
            <a:off x="5879696" y="3164205"/>
            <a:ext cx="339783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ⓖ</a:t>
            </a:r>
            <a:endParaRPr lang="ko-KR" altLang="en-US"/>
          </a:p>
        </p:txBody>
      </p:sp>
      <p:sp>
        <p:nvSpPr>
          <p:cNvPr id="1230" name=""/>
          <p:cNvSpPr txBox="1"/>
          <p:nvPr/>
        </p:nvSpPr>
        <p:spPr>
          <a:xfrm>
            <a:off x="6475441" y="3164205"/>
            <a:ext cx="344113" cy="27241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ⓗ</a:t>
            </a:r>
            <a:endParaRPr lang="ko-KR" altLang="en-US"/>
          </a:p>
        </p:txBody>
      </p:sp>
      <p:grpSp>
        <p:nvGrpSpPr>
          <p:cNvPr id="1232" name=""/>
          <p:cNvGrpSpPr/>
          <p:nvPr/>
        </p:nvGrpSpPr>
        <p:grpSpPr>
          <a:xfrm rot="0">
            <a:off x="5650905" y="3271795"/>
            <a:ext cx="255760" cy="157204"/>
            <a:chOff x="605511" y="2780887"/>
            <a:chExt cx="584586" cy="278701"/>
          </a:xfrm>
          <a:solidFill>
            <a:srgbClr val="ffff00"/>
          </a:solidFill>
        </p:grpSpPr>
        <p:sp>
          <p:nvSpPr>
            <p:cNvPr id="1233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34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235" name=""/>
          <p:cNvSpPr txBox="1"/>
          <p:nvPr/>
        </p:nvSpPr>
        <p:spPr>
          <a:xfrm>
            <a:off x="5599574" y="2890924"/>
            <a:ext cx="391305" cy="33614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⑦</a:t>
            </a:r>
            <a:endParaRPr lang="ko-KR" sz="1600" i="0" u="none">
              <a:solidFill>
                <a:schemeClr val="bg1"/>
              </a:solidFill>
              <a:latin typeface="새굴림"/>
              <a:ea typeface="새굴림"/>
              <a:cs typeface="Dotum"/>
              <a:sym typeface="Dot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67;p2"/>
          <p:cNvSpPr/>
          <p:nvPr/>
        </p:nvSpPr>
        <p:spPr>
          <a:xfrm>
            <a:off x="2432926" y="1815066"/>
            <a:ext cx="3619981" cy="1048769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화면 펼치기 버튼 누름시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선택된 레시피 사료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altLang="en-US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91" name="Google Shape;67;p2"/>
          <p:cNvSpPr/>
          <p:nvPr/>
        </p:nvSpPr>
        <p:spPr>
          <a:xfrm>
            <a:off x="1825431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1200Kg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3" name="Google Shape;67;p2"/>
          <p:cNvSpPr/>
          <p:nvPr/>
        </p:nvSpPr>
        <p:spPr>
          <a:xfrm>
            <a:off x="4270180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5492555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21.12.01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900Kg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1719598" y="3079148"/>
            <a:ext cx="1228326" cy="69970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비육전기1</a:t>
            </a:r>
            <a:endParaRPr lang="ko-KR" altLang="en-US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22.08.22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6" name="Google Shape;67;p2"/>
          <p:cNvSpPr/>
          <p:nvPr/>
        </p:nvSpPr>
        <p:spPr>
          <a:xfrm>
            <a:off x="3047806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22.01.02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1500Kg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9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5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6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38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39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3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44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4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53" name=""/>
          <p:cNvSpPr txBox="1"/>
          <p:nvPr/>
        </p:nvSpPr>
        <p:spPr>
          <a:xfrm>
            <a:off x="960241" y="3324225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57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958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962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6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96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7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7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7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97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1" name=""/>
          <p:cNvSpPr/>
          <p:nvPr/>
        </p:nvSpPr>
        <p:spPr>
          <a:xfrm>
            <a:off x="252412" y="257001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86" name=""/>
          <p:cNvSpPr/>
          <p:nvPr/>
        </p:nvSpPr>
        <p:spPr>
          <a:xfrm>
            <a:off x="1380539" y="1710903"/>
            <a:ext cx="217647" cy="10764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88" name=""/>
          <p:cNvSpPr/>
          <p:nvPr/>
        </p:nvSpPr>
        <p:spPr>
          <a:xfrm>
            <a:off x="1423524" y="1961315"/>
            <a:ext cx="118730" cy="532027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4" name=""/>
          <p:cNvSpPr txBox="1"/>
          <p:nvPr/>
        </p:nvSpPr>
        <p:spPr>
          <a:xfrm>
            <a:off x="0" y="5997902"/>
            <a:ext cx="3234691" cy="335280"/>
          </a:xfrm>
          <a:prstGeom prst="rect">
            <a:avLst/>
          </a:prstGeom>
          <a:solidFill>
            <a:srgbClr val="595959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①②③④⑤⑥⑦⑧⑨⑩⑪⑫⑬⑭⑮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1287346" y="1401560"/>
            <a:ext cx="389572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10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</a:t>
            </a:r>
            <a:endParaRPr lang="ko-KR" altLang="en-US" sz="900"/>
          </a:p>
        </p:txBody>
      </p:sp>
      <p:sp>
        <p:nvSpPr>
          <p:cNvPr id="1011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5-5</a:t>
            </a:r>
            <a:endParaRPr lang="ko-KR" altLang="en-US" sz="900"/>
          </a:p>
        </p:txBody>
      </p:sp>
      <p:sp>
        <p:nvSpPr>
          <p:cNvPr id="1012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레시피를 관리한다</a:t>
            </a:r>
            <a:endParaRPr lang="ko-KR" altLang="en-US" sz="900"/>
          </a:p>
        </p:txBody>
      </p:sp>
      <p:sp>
        <p:nvSpPr>
          <p:cNvPr id="1013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자동/레시피</a:t>
            </a:r>
            <a:endParaRPr lang="ko-KR" altLang="en-US" sz="900"/>
          </a:p>
        </p:txBody>
      </p:sp>
      <p:grpSp>
        <p:nvGrpSpPr>
          <p:cNvPr id="1016" name=""/>
          <p:cNvGrpSpPr/>
          <p:nvPr/>
        </p:nvGrpSpPr>
        <p:grpSpPr>
          <a:xfrm rot="0">
            <a:off x="7602724" y="3155906"/>
            <a:ext cx="344336" cy="223081"/>
            <a:chOff x="660973" y="2851282"/>
            <a:chExt cx="594955" cy="197747"/>
          </a:xfrm>
        </p:grpSpPr>
        <p:sp>
          <p:nvSpPr>
            <p:cNvPr id="1017" name=""/>
            <p:cNvSpPr/>
            <p:nvPr/>
          </p:nvSpPr>
          <p:spPr>
            <a:xfrm rot="19156824">
              <a:off x="709710" y="2851282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8" name=""/>
            <p:cNvSpPr/>
            <p:nvPr/>
          </p:nvSpPr>
          <p:spPr>
            <a:xfrm rot="13756824">
              <a:off x="614446" y="2904087"/>
              <a:ext cx="191469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9" name=""/>
          <p:cNvSpPr/>
          <p:nvPr/>
        </p:nvSpPr>
        <p:spPr>
          <a:xfrm>
            <a:off x="7469332" y="3538970"/>
            <a:ext cx="540000" cy="540000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0" name="Google Shape;67;p2"/>
          <p:cNvSpPr/>
          <p:nvPr/>
        </p:nvSpPr>
        <p:spPr>
          <a:xfrm>
            <a:off x="3047806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22.06.06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021" name="Google Shape;67;p2"/>
          <p:cNvSpPr/>
          <p:nvPr/>
        </p:nvSpPr>
        <p:spPr>
          <a:xfrm>
            <a:off x="4270180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+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022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26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8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67;p2"/>
          <p:cNvSpPr/>
          <p:nvPr/>
        </p:nvSpPr>
        <p:spPr>
          <a:xfrm>
            <a:off x="2432926" y="1815066"/>
            <a:ext cx="3619981" cy="10487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선택한 레시피를 투입에 선택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 레시피명 표시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altLang="en-US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91" name="Google Shape;67;p2"/>
          <p:cNvSpPr/>
          <p:nvPr/>
        </p:nvSpPr>
        <p:spPr>
          <a:xfrm>
            <a:off x="1825431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1200Kg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3" name="Google Shape;67;p2"/>
          <p:cNvSpPr/>
          <p:nvPr/>
        </p:nvSpPr>
        <p:spPr>
          <a:xfrm>
            <a:off x="4270180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5492555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21.12.01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900Kg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1719598" y="3079148"/>
            <a:ext cx="1228326" cy="69970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비육전기1</a:t>
            </a:r>
            <a:endParaRPr lang="ko-KR" altLang="en-US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22.08.22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6" name="Google Shape;67;p2"/>
          <p:cNvSpPr/>
          <p:nvPr/>
        </p:nvSpPr>
        <p:spPr>
          <a:xfrm>
            <a:off x="3047806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22.01.02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1500Kg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9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5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6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38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39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3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44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4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53" name=""/>
          <p:cNvSpPr txBox="1"/>
          <p:nvPr/>
        </p:nvSpPr>
        <p:spPr>
          <a:xfrm>
            <a:off x="960241" y="3324225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57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958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962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7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7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97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1" name=""/>
          <p:cNvSpPr/>
          <p:nvPr/>
        </p:nvSpPr>
        <p:spPr>
          <a:xfrm>
            <a:off x="252412" y="257001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86" name=""/>
          <p:cNvSpPr/>
          <p:nvPr/>
        </p:nvSpPr>
        <p:spPr>
          <a:xfrm>
            <a:off x="1380539" y="1710903"/>
            <a:ext cx="6668670" cy="10764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987" name="표 14"/>
          <p:cNvGraphicFramePr>
            <a:graphicFrameLocks noGrp="1"/>
          </p:cNvGraphicFramePr>
          <p:nvPr/>
        </p:nvGraphicFramePr>
        <p:xfrm>
          <a:off x="1767433" y="1891192"/>
          <a:ext cx="4798146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4055"/>
                <a:gridCol w="936728"/>
                <a:gridCol w="1022056"/>
                <a:gridCol w="1099148"/>
                <a:gridCol w="1016159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알팔파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볏집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석회석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비타민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연맥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76318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88" name=""/>
          <p:cNvSpPr/>
          <p:nvPr/>
        </p:nvSpPr>
        <p:spPr>
          <a:xfrm rot="10800000">
            <a:off x="1423524" y="1961315"/>
            <a:ext cx="118730" cy="532027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989" name=""/>
          <p:cNvGraphicFramePr/>
          <p:nvPr/>
        </p:nvGraphicFramePr>
        <p:xfrm>
          <a:off x="6841660" y="1891192"/>
          <a:ext cx="1109141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141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투입량[</a:t>
                      </a:r>
                      <a:r>
                        <a:rPr lang="en-US" altLang="ko-KR" sz="1100">
                          <a:solidFill>
                            <a:schemeClr val="bg1"/>
                          </a:solidFill>
                        </a:rPr>
                        <a:t>Kg]</a:t>
                      </a:r>
                      <a:endParaRPr lang="en-US" altLang="ko-KR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90" name=""/>
          <p:cNvSpPr/>
          <p:nvPr/>
        </p:nvSpPr>
        <p:spPr>
          <a:xfrm>
            <a:off x="4347946" y="2624244"/>
            <a:ext cx="114192" cy="11419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1" name=""/>
          <p:cNvSpPr/>
          <p:nvPr/>
        </p:nvSpPr>
        <p:spPr>
          <a:xfrm>
            <a:off x="4529787" y="2624244"/>
            <a:ext cx="114192" cy="11419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2" name=""/>
          <p:cNvSpPr/>
          <p:nvPr/>
        </p:nvSpPr>
        <p:spPr>
          <a:xfrm>
            <a:off x="6359206" y="2319273"/>
            <a:ext cx="118730" cy="251999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6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96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7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96" name=""/>
          <p:cNvGrpSpPr/>
          <p:nvPr/>
        </p:nvGrpSpPr>
        <p:grpSpPr>
          <a:xfrm rot="0">
            <a:off x="334224" y="2720865"/>
            <a:ext cx="511517" cy="314408"/>
            <a:chOff x="605512" y="2780887"/>
            <a:chExt cx="584586" cy="278702"/>
          </a:xfrm>
        </p:grpSpPr>
        <p:sp>
          <p:nvSpPr>
            <p:cNvPr id="994" name=""/>
            <p:cNvSpPr/>
            <p:nvPr/>
          </p:nvSpPr>
          <p:spPr>
            <a:xfrm rot="19156824">
              <a:off x="643880" y="2825953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5" name=""/>
            <p:cNvSpPr/>
            <p:nvPr/>
          </p:nvSpPr>
          <p:spPr>
            <a:xfrm rot="13756824">
              <a:off x="515369" y="2871030"/>
              <a:ext cx="278701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6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</a:t>
            </a:r>
            <a:endParaRPr lang="ko-KR" altLang="en-US" sz="900"/>
          </a:p>
        </p:txBody>
      </p:sp>
      <p:sp>
        <p:nvSpPr>
          <p:cNvPr id="1007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5-5</a:t>
            </a:r>
            <a:endParaRPr lang="ko-KR" altLang="en-US" sz="900"/>
          </a:p>
        </p:txBody>
      </p:sp>
      <p:sp>
        <p:nvSpPr>
          <p:cNvPr id="1008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레시피를 관리한다</a:t>
            </a:r>
            <a:endParaRPr lang="ko-KR" altLang="en-US" sz="900"/>
          </a:p>
        </p:txBody>
      </p:sp>
      <p:sp>
        <p:nvSpPr>
          <p:cNvPr id="1009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자동/레시피</a:t>
            </a:r>
            <a:endParaRPr lang="ko-KR" altLang="en-US" sz="900"/>
          </a:p>
        </p:txBody>
      </p:sp>
      <p:sp>
        <p:nvSpPr>
          <p:cNvPr id="1010" name=""/>
          <p:cNvSpPr txBox="1"/>
          <p:nvPr/>
        </p:nvSpPr>
        <p:spPr>
          <a:xfrm>
            <a:off x="1277772" y="1470669"/>
            <a:ext cx="1433407" cy="26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100" b="1">
                <a:solidFill>
                  <a:schemeClr val="bg1"/>
                </a:solidFill>
              </a:rPr>
              <a:t>비육전기1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2300459" y="1427537"/>
            <a:ext cx="391306" cy="3352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12" name=""/>
          <p:cNvSpPr txBox="1"/>
          <p:nvPr/>
        </p:nvSpPr>
        <p:spPr>
          <a:xfrm>
            <a:off x="7028323" y="3090255"/>
            <a:ext cx="389571" cy="3387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1013" name=""/>
          <p:cNvSpPr/>
          <p:nvPr/>
        </p:nvSpPr>
        <p:spPr>
          <a:xfrm>
            <a:off x="7453312" y="2914650"/>
            <a:ext cx="567169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4" name=""/>
          <p:cNvGrpSpPr/>
          <p:nvPr/>
        </p:nvGrpSpPr>
        <p:grpSpPr>
          <a:xfrm rot="0">
            <a:off x="7602724" y="3155906"/>
            <a:ext cx="344336" cy="223081"/>
            <a:chOff x="660973" y="2851282"/>
            <a:chExt cx="594955" cy="197747"/>
          </a:xfrm>
        </p:grpSpPr>
        <p:sp>
          <p:nvSpPr>
            <p:cNvPr id="1015" name=""/>
            <p:cNvSpPr/>
            <p:nvPr/>
          </p:nvSpPr>
          <p:spPr>
            <a:xfrm rot="19156824">
              <a:off x="709710" y="2851282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6" name=""/>
            <p:cNvSpPr/>
            <p:nvPr/>
          </p:nvSpPr>
          <p:spPr>
            <a:xfrm rot="13756824">
              <a:off x="614446" y="2904087"/>
              <a:ext cx="191469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7" name=""/>
          <p:cNvSpPr/>
          <p:nvPr/>
        </p:nvSpPr>
        <p:spPr>
          <a:xfrm>
            <a:off x="7469332" y="3538970"/>
            <a:ext cx="540000" cy="540000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8" name="Google Shape;67;p2"/>
          <p:cNvSpPr/>
          <p:nvPr/>
        </p:nvSpPr>
        <p:spPr>
          <a:xfrm>
            <a:off x="3047806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22.06.06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019" name="Google Shape;67;p2"/>
          <p:cNvSpPr/>
          <p:nvPr/>
        </p:nvSpPr>
        <p:spPr>
          <a:xfrm>
            <a:off x="4270180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+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1020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3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24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5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67;p2"/>
          <p:cNvSpPr/>
          <p:nvPr/>
        </p:nvSpPr>
        <p:spPr>
          <a:xfrm>
            <a:off x="2432926" y="1815066"/>
            <a:ext cx="3619981" cy="10487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  0</a:t>
            </a:r>
            <a:endParaRPr lang="ko-KR" altLang="en-US" sz="10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67;p2"/>
          <p:cNvSpPr/>
          <p:nvPr/>
        </p:nvSpPr>
        <p:spPr>
          <a:xfrm>
            <a:off x="5805258" y="2271072"/>
            <a:ext cx="581484" cy="391815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b" anchorCtr="0">
            <a:noAutofit/>
          </a:bodyPr>
          <a:lstStyle/>
          <a:p>
            <a:pPr algn="ctr">
              <a:defRPr lang="ko-KR" altLang="en-US"/>
            </a:pPr>
            <a:r>
              <a:rPr lang="en-US" altLang="ko-KR" sz="25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Kg</a:t>
            </a:r>
            <a:endParaRPr lang="en-US" altLang="ko-KR" sz="25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8" name=""/>
          <p:cNvGrpSpPr/>
          <p:nvPr/>
        </p:nvGrpSpPr>
        <p:grpSpPr>
          <a:xfrm rot="0">
            <a:off x="7102515" y="5271975"/>
            <a:ext cx="615184" cy="612000"/>
            <a:chOff x="223926" y="5240231"/>
            <a:chExt cx="615184" cy="612000"/>
          </a:xfrm>
        </p:grpSpPr>
        <p:pic>
          <p:nvPicPr>
            <p:cNvPr id="61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23926" y="5240231"/>
              <a:ext cx="612000" cy="612000"/>
            </a:xfrm>
            <a:prstGeom prst="rect">
              <a:avLst/>
            </a:prstGeom>
          </p:spPr>
        </p:pic>
        <p:sp>
          <p:nvSpPr>
            <p:cNvPr id="617" name=""/>
            <p:cNvSpPr txBox="1"/>
            <p:nvPr/>
          </p:nvSpPr>
          <p:spPr>
            <a:xfrm>
              <a:off x="302257" y="5441312"/>
              <a:ext cx="536853" cy="21463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 lang="ko-KR" altLang="en-US"/>
              </a:pPr>
              <a:r>
                <a:rPr lang="en-US" altLang="ko-KR" sz="800" b="1">
                  <a:solidFill>
                    <a:schemeClr val="bg1"/>
                  </a:solidFill>
                </a:rPr>
                <a:t>STOP</a:t>
              </a:r>
              <a:endParaRPr lang="en-US" altLang="ko-KR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719" name=""/>
          <p:cNvSpPr txBox="1"/>
          <p:nvPr/>
        </p:nvSpPr>
        <p:spPr>
          <a:xfrm>
            <a:off x="7669786" y="5490633"/>
            <a:ext cx="356325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정지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aphicFrame>
        <p:nvGraphicFramePr>
          <p:cNvPr id="826" name="Google Shape;144;p4"/>
          <p:cNvGraphicFramePr/>
          <p:nvPr/>
        </p:nvGraphicFramePr>
        <p:xfrm>
          <a:off x="8281050" y="918000"/>
          <a:ext cx="3640055" cy="5698725"/>
        </p:xfrm>
        <a:graphic>
          <a:graphicData uri="http://schemas.openxmlformats.org/drawingml/2006/table">
            <a:tbl>
              <a:tblPr>
                <a:noFill/>
                <a:tableStyleId>{5AA7078E-4C9B-446B-88BC-F6036BB1E0E8}</a:tableStyleId>
              </a:tblPr>
              <a:tblGrid>
                <a:gridCol w="430954"/>
                <a:gridCol w="3209101"/>
              </a:tblGrid>
              <a:tr h="1340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No</a:t>
                      </a:r>
                      <a:endParaRPr lang="ko-KR" sz="1500" b="1" i="0" u="none">
                        <a:solidFill>
                          <a:schemeClr val="lt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ko-KR" sz="1500" b="1" i="0" u="none">
                          <a:solidFill>
                            <a:schemeClr val="lt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 Description</a:t>
                      </a:r>
                      <a:endParaRPr lang="ko-KR" sz="15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</a:tr>
              <a:tr h="242134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①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투입에 선택한 레시피 취소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r>
                        <a:rPr lang="ko-KR" sz="1600" i="0" u="none">
                          <a:solidFill>
                            <a:schemeClr val="bg1"/>
                          </a:solidFill>
                          <a:latin typeface="새굴림"/>
                          <a:ea typeface="새굴림"/>
                          <a:cs typeface="Dotum"/>
                          <a:sym typeface="Dotum"/>
                        </a:rPr>
                        <a:t>②</a:t>
                      </a: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000">
                          <a:latin typeface="새굴림"/>
                          <a:ea typeface="새굴림"/>
                        </a:rPr>
                        <a:t>선택 레시피명 삭제</a:t>
                      </a: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altLang="en-US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bg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sz="16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5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>
                        <a:defRPr lang="ko-KR" altLang="en-US"/>
                      </a:pPr>
                      <a:endParaRPr lang="ko-KR" altLang="en-US" sz="1000"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2593"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endParaRPr lang="ko-KR" sz="1600">
                        <a:solidFill>
                          <a:schemeClr val="tx1"/>
                        </a:solidFill>
                        <a:latin typeface="새굴림"/>
                        <a:ea typeface="새굴림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 vert="horz" lIns="36000" tIns="10799" rIns="10799" bIns="10799" anchor="ctr" anchorCtr="0">
                      <a:noAutofit/>
                    </a:bodyPr>
                    <a:p>
                      <a:pPr algn="ctr">
                        <a:defRPr lang="ko-KR" altLang="en-US"/>
                      </a:pPr>
                      <a:endParaRPr lang="ko-KR" sz="1000" i="0" u="none">
                        <a:solidFill>
                          <a:schemeClr val="tx1"/>
                        </a:solidFill>
                        <a:latin typeface="새굴림"/>
                        <a:ea typeface="새굴림"/>
                        <a:cs typeface="Dotum"/>
                        <a:sym typeface="Dotum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3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30" name="TextBox 466"/>
          <p:cNvSpPr txBox="1"/>
          <p:nvPr/>
        </p:nvSpPr>
        <p:spPr>
          <a:xfrm>
            <a:off x="9945244" y="68232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31" name="TextBox 466"/>
          <p:cNvSpPr txBox="1"/>
          <p:nvPr/>
        </p:nvSpPr>
        <p:spPr>
          <a:xfrm>
            <a:off x="9945244" y="472775"/>
            <a:ext cx="1948346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-</a:t>
            </a:r>
            <a:endParaRPr lang="ko-KR" altLang="en-US" sz="900"/>
          </a:p>
        </p:txBody>
      </p:sp>
      <p:sp>
        <p:nvSpPr>
          <p:cNvPr id="891" name="Google Shape;67;p2"/>
          <p:cNvSpPr/>
          <p:nvPr/>
        </p:nvSpPr>
        <p:spPr>
          <a:xfrm>
            <a:off x="1825431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1200Kg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2" name="Google Shape;67;p2"/>
          <p:cNvSpPr/>
          <p:nvPr/>
        </p:nvSpPr>
        <p:spPr>
          <a:xfrm>
            <a:off x="3047806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육성1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22.06.06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3" name="Google Shape;67;p2"/>
          <p:cNvSpPr/>
          <p:nvPr/>
        </p:nvSpPr>
        <p:spPr>
          <a:xfrm>
            <a:off x="4270180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번식1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22.05.11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800Kg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4" name="Google Shape;67;p2"/>
          <p:cNvSpPr/>
          <p:nvPr/>
        </p:nvSpPr>
        <p:spPr>
          <a:xfrm>
            <a:off x="5492555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번식2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21.12.01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900Kg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5" name="Google Shape;67;p2"/>
          <p:cNvSpPr/>
          <p:nvPr/>
        </p:nvSpPr>
        <p:spPr>
          <a:xfrm>
            <a:off x="1719598" y="3079148"/>
            <a:ext cx="1228326" cy="69970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비육전기1</a:t>
            </a:r>
            <a:endParaRPr lang="ko-KR" altLang="en-US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22.08.22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1000Kg</a:t>
            </a:r>
            <a:endParaRPr lang="en-US" altLang="ko-KR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sp>
        <p:nvSpPr>
          <p:cNvPr id="896" name="Google Shape;67;p2"/>
          <p:cNvSpPr/>
          <p:nvPr/>
        </p:nvSpPr>
        <p:spPr>
          <a:xfrm>
            <a:off x="3047806" y="3224101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비육전기2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22.01.02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  <a:p>
            <a:pPr algn="ctr"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1500Kg</a:t>
            </a:r>
            <a:endParaRPr lang="en-US" altLang="ko-KR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cxnSp>
        <p:nvCxnSpPr>
          <p:cNvPr id="901" name=""/>
          <p:cNvCxnSpPr/>
          <p:nvPr/>
        </p:nvCxnSpPr>
        <p:spPr>
          <a:xfrm>
            <a:off x="1357307" y="2806170"/>
            <a:ext cx="6703229" cy="0"/>
          </a:xfrm>
          <a:prstGeom prst="line">
            <a:avLst/>
          </a:prstGeom>
          <a:ln>
            <a:solidFill>
              <a:schemeClr val="bg1">
                <a:lumMod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"/>
          <p:cNvSpPr/>
          <p:nvPr/>
        </p:nvSpPr>
        <p:spPr>
          <a:xfrm>
            <a:off x="252412" y="5325533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5" name=""/>
          <p:cNvSpPr/>
          <p:nvPr/>
        </p:nvSpPr>
        <p:spPr>
          <a:xfrm>
            <a:off x="332171" y="5378161"/>
            <a:ext cx="396000" cy="396000"/>
          </a:xfrm>
          <a:prstGeom prst="rightArrow">
            <a:avLst>
              <a:gd name="adj1" fmla="val 50000"/>
              <a:gd name="adj2" fmla="val 100000"/>
            </a:avLst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36" name=""/>
          <p:cNvSpPr txBox="1"/>
          <p:nvPr/>
        </p:nvSpPr>
        <p:spPr>
          <a:xfrm>
            <a:off x="856283" y="5490633"/>
            <a:ext cx="356326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매뉴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38" name=""/>
          <p:cNvGrpSpPr/>
          <p:nvPr/>
        </p:nvGrpSpPr>
        <p:grpSpPr>
          <a:xfrm rot="0">
            <a:off x="374653" y="3748095"/>
            <a:ext cx="396000" cy="395998"/>
            <a:chOff x="5348287" y="1763886"/>
            <a:chExt cx="1952625" cy="1541287"/>
          </a:xfrm>
        </p:grpSpPr>
        <p:cxnSp>
          <p:nvCxnSpPr>
            <p:cNvPr id="939" name=""/>
            <p:cNvCxnSpPr/>
            <p:nvPr/>
          </p:nvCxnSpPr>
          <p:spPr>
            <a:xfrm rot="16200000" flipH="1">
              <a:off x="4753309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"/>
            <p:cNvCxnSpPr/>
            <p:nvPr/>
          </p:nvCxnSpPr>
          <p:spPr>
            <a:xfrm rot="5400000">
              <a:off x="6377816" y="2382077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"/>
            <p:cNvCxnSpPr/>
            <p:nvPr/>
          </p:nvCxnSpPr>
          <p:spPr>
            <a:xfrm>
              <a:off x="56197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2" name=""/>
            <p:cNvSpPr/>
            <p:nvPr/>
          </p:nvSpPr>
          <p:spPr>
            <a:xfrm rot="10800000">
              <a:off x="5714377" y="1763886"/>
              <a:ext cx="1313314" cy="1313313"/>
            </a:xfrm>
            <a:prstGeom prst="circularArrow">
              <a:avLst>
                <a:gd name="adj1" fmla="val 6250"/>
                <a:gd name="adj2" fmla="val 1142319"/>
                <a:gd name="adj3" fmla="val 20465076"/>
                <a:gd name="adj4" fmla="val 1074195"/>
                <a:gd name="adj5" fmla="val 125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3" name=""/>
          <p:cNvGrpSpPr/>
          <p:nvPr/>
        </p:nvGrpSpPr>
        <p:grpSpPr>
          <a:xfrm rot="0">
            <a:off x="365129" y="3188592"/>
            <a:ext cx="396000" cy="396000"/>
            <a:chOff x="242887" y="1647825"/>
            <a:chExt cx="1952625" cy="1657350"/>
          </a:xfrm>
        </p:grpSpPr>
        <p:cxnSp>
          <p:nvCxnSpPr>
            <p:cNvPr id="944" name=""/>
            <p:cNvCxnSpPr/>
            <p:nvPr/>
          </p:nvCxnSpPr>
          <p:spPr>
            <a:xfrm rot="16200000" flipH="1">
              <a:off x="-352090" y="2395203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"/>
            <p:cNvCxnSpPr/>
            <p:nvPr/>
          </p:nvCxnSpPr>
          <p:spPr>
            <a:xfrm rot="5400000">
              <a:off x="1272416" y="2382078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"/>
            <p:cNvCxnSpPr/>
            <p:nvPr/>
          </p:nvCxnSpPr>
          <p:spPr>
            <a:xfrm>
              <a:off x="514378" y="3288683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"/>
            <p:cNvSpPr/>
            <p:nvPr/>
          </p:nvSpPr>
          <p:spPr>
            <a:xfrm>
              <a:off x="661987" y="1647825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48" name=""/>
          <p:cNvGrpSpPr/>
          <p:nvPr/>
        </p:nvGrpSpPr>
        <p:grpSpPr>
          <a:xfrm rot="0">
            <a:off x="374654" y="4782643"/>
            <a:ext cx="396000" cy="396000"/>
            <a:chOff x="3189775" y="3429000"/>
            <a:chExt cx="1966236" cy="1499721"/>
          </a:xfrm>
          <a:noFill/>
        </p:grpSpPr>
        <p:cxnSp>
          <p:nvCxnSpPr>
            <p:cNvPr id="949" name=""/>
            <p:cNvCxnSpPr/>
            <p:nvPr/>
          </p:nvCxnSpPr>
          <p:spPr>
            <a:xfrm rot="16200000" flipH="1">
              <a:off x="2594797" y="4023980"/>
              <a:ext cx="1499719" cy="309762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"/>
            <p:cNvCxnSpPr/>
            <p:nvPr/>
          </p:nvCxnSpPr>
          <p:spPr>
            <a:xfrm>
              <a:off x="3461266" y="4917461"/>
              <a:ext cx="1366775" cy="0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"/>
            <p:cNvCxnSpPr/>
            <p:nvPr/>
          </p:nvCxnSpPr>
          <p:spPr>
            <a:xfrm rot="5400000">
              <a:off x="4933062" y="3577525"/>
              <a:ext cx="371475" cy="74424"/>
            </a:xfrm>
            <a:prstGeom prst="line">
              <a:avLst/>
            </a:prstGeom>
            <a:grpFill/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"/>
            <p:cNvSpPr/>
            <p:nvPr/>
          </p:nvSpPr>
          <p:spPr>
            <a:xfrm rot="16200000">
              <a:off x="4081462" y="3790950"/>
              <a:ext cx="1038225" cy="1038225"/>
            </a:xfrm>
            <a:prstGeom prst="downArrow">
              <a:avLst>
                <a:gd name="adj1" fmla="val 50000"/>
                <a:gd name="adj2" fmla="val 50000"/>
              </a:avLst>
            </a:prstGeom>
            <a:grpFill/>
            <a:ln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53" name=""/>
          <p:cNvSpPr txBox="1"/>
          <p:nvPr/>
        </p:nvSpPr>
        <p:spPr>
          <a:xfrm>
            <a:off x="960241" y="3324225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투입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960241" y="38301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배합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960241" y="4325442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발효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960241" y="484296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배출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57" name=""/>
          <p:cNvGrpSpPr/>
          <p:nvPr/>
        </p:nvGrpSpPr>
        <p:grpSpPr>
          <a:xfrm rot="0">
            <a:off x="360458" y="4276953"/>
            <a:ext cx="396000" cy="396000"/>
            <a:chOff x="4852987" y="1790700"/>
            <a:chExt cx="1952625" cy="1504950"/>
          </a:xfrm>
        </p:grpSpPr>
        <p:cxnSp>
          <p:nvCxnSpPr>
            <p:cNvPr id="958" name=""/>
            <p:cNvCxnSpPr/>
            <p:nvPr/>
          </p:nvCxnSpPr>
          <p:spPr>
            <a:xfrm rot="16200000" flipH="1">
              <a:off x="4258008" y="2385678"/>
              <a:ext cx="1499719" cy="309762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"/>
            <p:cNvCxnSpPr/>
            <p:nvPr/>
          </p:nvCxnSpPr>
          <p:spPr>
            <a:xfrm rot="5400000">
              <a:off x="5882515" y="2372553"/>
              <a:ext cx="1504949" cy="341244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"/>
            <p:cNvCxnSpPr/>
            <p:nvPr/>
          </p:nvCxnSpPr>
          <p:spPr>
            <a:xfrm>
              <a:off x="5124477" y="3279159"/>
              <a:ext cx="1366775" cy="0"/>
            </a:xfrm>
            <a:prstGeom prst="line">
              <a:avLst/>
            </a:prstGeom>
            <a:ln w="38100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1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1996" y="1798666"/>
              <a:ext cx="1424940" cy="1424940"/>
            </a:xfrm>
            <a:prstGeom prst="rect">
              <a:avLst/>
            </a:prstGeom>
          </p:spPr>
        </p:pic>
      </p:grpSp>
      <p:sp>
        <p:nvSpPr>
          <p:cNvPr id="962" name=""/>
          <p:cNvSpPr/>
          <p:nvPr/>
        </p:nvSpPr>
        <p:spPr>
          <a:xfrm>
            <a:off x="262995" y="4648200"/>
            <a:ext cx="1047750" cy="514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72" name=""/>
          <p:cNvSpPr txBox="1"/>
          <p:nvPr/>
        </p:nvSpPr>
        <p:spPr>
          <a:xfrm>
            <a:off x="942922" y="2178627"/>
            <a:ext cx="36290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사료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grpSp>
        <p:nvGrpSpPr>
          <p:cNvPr id="973" name=""/>
          <p:cNvGrpSpPr/>
          <p:nvPr/>
        </p:nvGrpSpPr>
        <p:grpSpPr>
          <a:xfrm rot="0">
            <a:off x="287480" y="2105313"/>
            <a:ext cx="589280" cy="682913"/>
            <a:chOff x="730249" y="1903757"/>
            <a:chExt cx="582930" cy="1305213"/>
          </a:xfrm>
        </p:grpSpPr>
        <p:sp>
          <p:nvSpPr>
            <p:cNvPr id="974" name=""/>
            <p:cNvSpPr/>
            <p:nvPr/>
          </p:nvSpPr>
          <p:spPr>
            <a:xfrm>
              <a:off x="730249" y="2006599"/>
              <a:ext cx="222249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5" name=""/>
            <p:cNvSpPr/>
            <p:nvPr/>
          </p:nvSpPr>
          <p:spPr>
            <a:xfrm flipH="1">
              <a:off x="960119" y="2010408"/>
              <a:ext cx="135890" cy="119856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6" name=""/>
            <p:cNvSpPr/>
            <p:nvPr/>
          </p:nvSpPr>
          <p:spPr>
            <a:xfrm flipH="1">
              <a:off x="922019" y="2235198"/>
              <a:ext cx="391160" cy="657542"/>
            </a:xfrm>
            <a:prstGeom prst="arc">
              <a:avLst>
                <a:gd name="adj1" fmla="val 16200000"/>
                <a:gd name="adj2" fmla="val 1086927"/>
              </a:avLst>
            </a:prstGeom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7" name=""/>
            <p:cNvSpPr/>
            <p:nvPr/>
          </p:nvSpPr>
          <p:spPr>
            <a:xfrm>
              <a:off x="803413" y="2065268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8" name=""/>
            <p:cNvSpPr/>
            <p:nvPr/>
          </p:nvSpPr>
          <p:spPr>
            <a:xfrm>
              <a:off x="886239" y="1903757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9" name=""/>
            <p:cNvSpPr/>
            <p:nvPr/>
          </p:nvSpPr>
          <p:spPr>
            <a:xfrm>
              <a:off x="1010478" y="2036279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0" name=""/>
            <p:cNvSpPr/>
            <p:nvPr/>
          </p:nvSpPr>
          <p:spPr>
            <a:xfrm>
              <a:off x="1047749" y="2264051"/>
              <a:ext cx="78684" cy="78684"/>
            </a:xfrm>
            <a:prstGeom prst="ellipse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81" name=""/>
          <p:cNvSpPr/>
          <p:nvPr/>
        </p:nvSpPr>
        <p:spPr>
          <a:xfrm>
            <a:off x="252412" y="2570018"/>
            <a:ext cx="1047750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83" name=""/>
          <p:cNvSpPr txBox="1"/>
          <p:nvPr/>
        </p:nvSpPr>
        <p:spPr>
          <a:xfrm>
            <a:off x="7028323" y="3549014"/>
            <a:ext cx="389571" cy="3387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①</a:t>
            </a:r>
            <a:endParaRPr lang="ko-KR" altLang="en-US"/>
          </a:p>
        </p:txBody>
      </p:sp>
      <p:sp>
        <p:nvSpPr>
          <p:cNvPr id="986" name=""/>
          <p:cNvSpPr/>
          <p:nvPr/>
        </p:nvSpPr>
        <p:spPr>
          <a:xfrm>
            <a:off x="1380539" y="1710903"/>
            <a:ext cx="6668670" cy="10764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987" name="표 14"/>
          <p:cNvGraphicFramePr>
            <a:graphicFrameLocks noGrp="1"/>
          </p:cNvGraphicFramePr>
          <p:nvPr/>
        </p:nvGraphicFramePr>
        <p:xfrm>
          <a:off x="1767433" y="1891192"/>
          <a:ext cx="4798146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4055"/>
                <a:gridCol w="936728"/>
                <a:gridCol w="1022056"/>
                <a:gridCol w="1099148"/>
                <a:gridCol w="1016159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알팔파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볏집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석회석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비타민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연맥</a:t>
                      </a:r>
                      <a:endParaRPr lang="ko-KR" altLang="en-US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76318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88" name=""/>
          <p:cNvSpPr/>
          <p:nvPr/>
        </p:nvSpPr>
        <p:spPr>
          <a:xfrm rot="10800000">
            <a:off x="1423524" y="1961315"/>
            <a:ext cx="118730" cy="532027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989" name=""/>
          <p:cNvGraphicFramePr/>
          <p:nvPr/>
        </p:nvGraphicFramePr>
        <p:xfrm>
          <a:off x="6841660" y="1891192"/>
          <a:ext cx="1109141" cy="71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9141"/>
              </a:tblGrid>
              <a:tr h="358000">
                <a:tc>
                  <a:txBody>
                    <a:bodyPr vert="horz" lIns="10799" tIns="9715" rIns="10799" bIns="9715" anchor="ctr" anchorCtr="0"/>
                    <a:p>
                      <a:pPr algn="ctr"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bg1"/>
                          </a:solidFill>
                        </a:rPr>
                        <a:t>투입량[</a:t>
                      </a:r>
                      <a:r>
                        <a:rPr lang="en-US" altLang="ko-KR" sz="1100">
                          <a:solidFill>
                            <a:schemeClr val="bg1"/>
                          </a:solidFill>
                        </a:rPr>
                        <a:t>Kg]</a:t>
                      </a:r>
                      <a:endParaRPr lang="en-US" altLang="ko-KR" sz="1100">
                        <a:solidFill>
                          <a:schemeClr val="bg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tx1"/>
                    </a:solidFill>
                  </a:tcPr>
                </a:tc>
              </a:tr>
              <a:tr h="358000">
                <a:tc>
                  <a:txBody>
                    <a:bodyPr vert="horz" lIns="10799" tIns="9715" rIns="10799" bIns="9715" anchor="ctr" anchorCtr="0"/>
                    <a:p>
                      <a:pPr marL="0" lvl="0" indent="0" algn="ctr" defTabSz="698135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9715" marB="97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90" name=""/>
          <p:cNvSpPr/>
          <p:nvPr/>
        </p:nvSpPr>
        <p:spPr>
          <a:xfrm>
            <a:off x="4347946" y="2624244"/>
            <a:ext cx="114192" cy="11419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1" name=""/>
          <p:cNvSpPr/>
          <p:nvPr/>
        </p:nvSpPr>
        <p:spPr>
          <a:xfrm>
            <a:off x="4529787" y="2624244"/>
            <a:ext cx="114192" cy="114192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92" name=""/>
          <p:cNvSpPr/>
          <p:nvPr/>
        </p:nvSpPr>
        <p:spPr>
          <a:xfrm>
            <a:off x="6359206" y="2319273"/>
            <a:ext cx="118730" cy="251999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965" name=""/>
          <p:cNvGrpSpPr/>
          <p:nvPr/>
        </p:nvGrpSpPr>
        <p:grpSpPr>
          <a:xfrm rot="0">
            <a:off x="368374" y="2588013"/>
            <a:ext cx="396000" cy="431999"/>
            <a:chOff x="5738905" y="2498154"/>
            <a:chExt cx="2190500" cy="1351729"/>
          </a:xfrm>
        </p:grpSpPr>
        <p:sp>
          <p:nvSpPr>
            <p:cNvPr id="966" name=""/>
            <p:cNvSpPr/>
            <p:nvPr/>
          </p:nvSpPr>
          <p:spPr>
            <a:xfrm>
              <a:off x="5825883" y="2498154"/>
              <a:ext cx="2022379" cy="1037357"/>
            </a:xfrm>
            <a:custGeom>
              <a:avLst/>
              <a:gdLst>
                <a:gd name="connsiteX0" fmla="*/ 1212033 w 2022379"/>
                <a:gd name="connsiteY0" fmla="*/ -487 h 1037357"/>
                <a:gd name="connsiteX1" fmla="*/ 5533 w 2022379"/>
                <a:gd name="connsiteY1" fmla="*/ 592178 h 1037357"/>
                <a:gd name="connsiteX2" fmla="*/ 809866 w 2022379"/>
                <a:gd name="connsiteY2" fmla="*/ 1036678 h 1037357"/>
                <a:gd name="connsiteX3" fmla="*/ 2016367 w 2022379"/>
                <a:gd name="connsiteY3" fmla="*/ 369928 h 1037357"/>
                <a:gd name="connsiteX4" fmla="*/ 1212033 w 2022379"/>
                <a:gd name="connsiteY4" fmla="*/ -487 h 10373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2379" h="1037357">
                  <a:moveTo>
                    <a:pt x="1212033" y="-487"/>
                  </a:moveTo>
                  <a:lnTo>
                    <a:pt x="5533" y="592178"/>
                  </a:lnTo>
                  <a:lnTo>
                    <a:pt x="809866" y="1036678"/>
                  </a:lnTo>
                  <a:lnTo>
                    <a:pt x="2016367" y="369928"/>
                  </a:lnTo>
                  <a:lnTo>
                    <a:pt x="1212033" y="-487"/>
                  </a:lnTo>
                  <a:close/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7" name=""/>
            <p:cNvSpPr/>
            <p:nvPr/>
          </p:nvSpPr>
          <p:spPr>
            <a:xfrm>
              <a:off x="5738905" y="3109881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8" name=""/>
            <p:cNvSpPr/>
            <p:nvPr/>
          </p:nvSpPr>
          <p:spPr>
            <a:xfrm>
              <a:off x="6542366" y="3537945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9" name=""/>
            <p:cNvSpPr/>
            <p:nvPr/>
          </p:nvSpPr>
          <p:spPr>
            <a:xfrm>
              <a:off x="7752602" y="2876799"/>
              <a:ext cx="176803" cy="300069"/>
            </a:xfrm>
            <a:prstGeom prst="arc">
              <a:avLst>
                <a:gd name="adj1" fmla="val 5332599"/>
                <a:gd name="adj2" fmla="val 16120074"/>
              </a:avLst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0" name=""/>
            <p:cNvSpPr/>
            <p:nvPr/>
          </p:nvSpPr>
          <p:spPr>
            <a:xfrm>
              <a:off x="5823948" y="3176866"/>
              <a:ext cx="2028332" cy="673017"/>
            </a:xfrm>
            <a:custGeom>
              <a:avLst/>
              <a:gdLst>
                <a:gd name="connsiteX0" fmla="*/ -2492 w 2028332"/>
                <a:gd name="connsiteY0" fmla="*/ 240926 h 673017"/>
                <a:gd name="connsiteX1" fmla="*/ 793125 w 2028332"/>
                <a:gd name="connsiteY1" fmla="*/ 672353 h 673017"/>
                <a:gd name="connsiteX2" fmla="*/ 2014566 w 2028332"/>
                <a:gd name="connsiteY2" fmla="*/ 0 h 673017"/>
                <a:gd name="connsiteX3" fmla="*/ 2003359 w 2028332"/>
                <a:gd name="connsiteY3" fmla="*/ 0 h 6730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332" h="673017">
                  <a:moveTo>
                    <a:pt x="-2492" y="240926"/>
                  </a:moveTo>
                  <a:lnTo>
                    <a:pt x="793125" y="672353"/>
                  </a:lnTo>
                  <a:lnTo>
                    <a:pt x="2014566" y="0"/>
                  </a:lnTo>
                  <a:lnTo>
                    <a:pt x="2003359" y="0"/>
                  </a:lnTo>
                </a:path>
              </a:pathLst>
            </a:cu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971" name=""/>
          <p:cNvSpPr txBox="1"/>
          <p:nvPr/>
        </p:nvSpPr>
        <p:spPr>
          <a:xfrm>
            <a:off x="796872" y="2692977"/>
            <a:ext cx="572452" cy="20955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solidFill>
                  <a:schemeClr val="bg1">
                    <a:lumMod val="90000"/>
                  </a:schemeClr>
                </a:solidFill>
                <a:latin typeface="새굴림"/>
                <a:ea typeface="새굴림"/>
              </a:rPr>
              <a:t>레시피</a:t>
            </a:r>
            <a:endParaRPr lang="ko-KR" altLang="en-US" b="1">
              <a:solidFill>
                <a:schemeClr val="bg1">
                  <a:lumMod val="90000"/>
                </a:schemeClr>
              </a:solidFill>
              <a:latin typeface="새굴림"/>
              <a:ea typeface="새굴림"/>
            </a:endParaRPr>
          </a:p>
        </p:txBody>
      </p:sp>
      <p:sp>
        <p:nvSpPr>
          <p:cNvPr id="1008" name=""/>
          <p:cNvSpPr/>
          <p:nvPr/>
        </p:nvSpPr>
        <p:spPr>
          <a:xfrm>
            <a:off x="7453312" y="3547052"/>
            <a:ext cx="567169" cy="5143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09" name="TextBox 466"/>
          <p:cNvSpPr txBox="1"/>
          <p:nvPr/>
        </p:nvSpPr>
        <p:spPr>
          <a:xfrm>
            <a:off x="948447" y="68232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</a:t>
            </a:r>
            <a:endParaRPr lang="ko-KR" altLang="en-US" sz="900"/>
          </a:p>
        </p:txBody>
      </p:sp>
      <p:sp>
        <p:nvSpPr>
          <p:cNvPr id="1010" name="TextBox 466"/>
          <p:cNvSpPr txBox="1"/>
          <p:nvPr/>
        </p:nvSpPr>
        <p:spPr>
          <a:xfrm>
            <a:off x="948447" y="472775"/>
            <a:ext cx="1829284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5-5</a:t>
            </a:r>
            <a:endParaRPr lang="ko-KR" altLang="en-US" sz="900"/>
          </a:p>
        </p:txBody>
      </p:sp>
      <p:sp>
        <p:nvSpPr>
          <p:cNvPr id="1011" name="TextBox 466"/>
          <p:cNvSpPr txBox="1"/>
          <p:nvPr/>
        </p:nvSpPr>
        <p:spPr>
          <a:xfrm>
            <a:off x="3434474" y="68232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레시피를 관리한다</a:t>
            </a:r>
            <a:endParaRPr lang="ko-KR" altLang="en-US" sz="900"/>
          </a:p>
        </p:txBody>
      </p:sp>
      <p:sp>
        <p:nvSpPr>
          <p:cNvPr id="1012" name="TextBox 466"/>
          <p:cNvSpPr txBox="1"/>
          <p:nvPr/>
        </p:nvSpPr>
        <p:spPr>
          <a:xfrm>
            <a:off x="3434474" y="472775"/>
            <a:ext cx="5836135" cy="22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/>
              <a:t>자동/레시피</a:t>
            </a:r>
            <a:endParaRPr lang="ko-KR" altLang="en-US" sz="900"/>
          </a:p>
        </p:txBody>
      </p:sp>
      <p:sp>
        <p:nvSpPr>
          <p:cNvPr id="1015" name=""/>
          <p:cNvSpPr txBox="1"/>
          <p:nvPr/>
        </p:nvSpPr>
        <p:spPr>
          <a:xfrm>
            <a:off x="2300459" y="1427537"/>
            <a:ext cx="391306" cy="335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sz="1600" i="0" u="none">
                <a:solidFill>
                  <a:schemeClr val="bg1"/>
                </a:solidFill>
                <a:latin typeface="새굴림"/>
                <a:ea typeface="새굴림"/>
                <a:cs typeface="Dotum"/>
                <a:sym typeface="Dotum"/>
              </a:rPr>
              <a:t>②</a:t>
            </a:r>
            <a:endParaRPr lang="ko-KR" altLang="en-US"/>
          </a:p>
        </p:txBody>
      </p:sp>
      <p:sp>
        <p:nvSpPr>
          <p:cNvPr id="1016" name="Google Shape;67;p2"/>
          <p:cNvSpPr/>
          <p:nvPr/>
        </p:nvSpPr>
        <p:spPr>
          <a:xfrm>
            <a:off x="4270180" y="3952327"/>
            <a:ext cx="973861" cy="5547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4d4d4d"/>
            </a:solidFill>
            <a:prstDash val="solid"/>
            <a:round/>
          </a:ln>
        </p:spPr>
        <p:txBody>
          <a:bodyPr vert="horz" wrap="square" lIns="21599" tIns="20241" rIns="21599" bIns="20241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새굴림"/>
                <a:ea typeface="새굴림"/>
                <a:cs typeface="굴림"/>
                <a:sym typeface="Calibri"/>
              </a:rPr>
              <a:t>+</a:t>
            </a:r>
            <a:endParaRPr lang="ko-KR" altLang="en-US" sz="1000" b="1">
              <a:solidFill>
                <a:schemeClr val="dk1"/>
              </a:solidFill>
              <a:latin typeface="새굴림"/>
              <a:ea typeface="새굴림"/>
              <a:cs typeface="굴림"/>
              <a:sym typeface="Calibri"/>
            </a:endParaRPr>
          </a:p>
        </p:txBody>
      </p:sp>
      <p:grpSp>
        <p:nvGrpSpPr>
          <p:cNvPr id="1017" name=""/>
          <p:cNvGrpSpPr/>
          <p:nvPr/>
        </p:nvGrpSpPr>
        <p:grpSpPr>
          <a:xfrm rot="0">
            <a:off x="7602724" y="3155906"/>
            <a:ext cx="344336" cy="223081"/>
            <a:chOff x="660973" y="2851282"/>
            <a:chExt cx="594955" cy="197747"/>
          </a:xfrm>
        </p:grpSpPr>
        <p:sp>
          <p:nvSpPr>
            <p:cNvPr id="1018" name=""/>
            <p:cNvSpPr/>
            <p:nvPr/>
          </p:nvSpPr>
          <p:spPr>
            <a:xfrm rot="19156824">
              <a:off x="709710" y="2851282"/>
              <a:ext cx="546218" cy="93672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19" name=""/>
            <p:cNvSpPr/>
            <p:nvPr/>
          </p:nvSpPr>
          <p:spPr>
            <a:xfrm rot="13756824">
              <a:off x="614446" y="2904087"/>
              <a:ext cx="191469" cy="98416"/>
            </a:xfrm>
            <a:prstGeom prst="rect">
              <a:avLst/>
            </a:prstGeom>
            <a:solidFill>
              <a:srgbClr val="baff1a"/>
            </a:solidFill>
            <a:ln>
              <a:solidFill>
                <a:srgbClr val="baff1a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20" name=""/>
          <p:cNvSpPr/>
          <p:nvPr/>
        </p:nvSpPr>
        <p:spPr>
          <a:xfrm>
            <a:off x="7469332" y="3538970"/>
            <a:ext cx="540000" cy="540000"/>
          </a:xfrm>
          <a:prstGeom prst="mathMultiply">
            <a:avLst>
              <a:gd name="adj1" fmla="val 147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1" name="Google Shape;67;p2"/>
          <p:cNvSpPr/>
          <p:nvPr/>
        </p:nvSpPr>
        <p:spPr>
          <a:xfrm>
            <a:off x="3673336" y="5331083"/>
            <a:ext cx="3319105" cy="5125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76518" tIns="20241" rIns="76518" bIns="20241" anchor="ctr" anchorCtr="0">
            <a:noAutofit/>
          </a:bodyPr>
          <a:lstStyle/>
          <a:p>
            <a:pPr>
              <a:defRPr lang="ko-KR" altLang="en-US"/>
            </a:pP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2022.08.25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09:18:25.100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[HMI] [OK] [</a:t>
            </a:r>
            <a:r>
              <a:rPr lang="ko-KR" altLang="en-US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전원</a:t>
            </a:r>
            <a:r>
              <a:rPr lang="en-US" altLang="ko-KR" sz="11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ON ]</a:t>
            </a:r>
            <a:endParaRPr lang="en-US" altLang="ko-KR" sz="11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defRPr lang="ko-KR" altLang="en-US"/>
            </a:pPr>
            <a:r>
              <a:rPr lang="en-US" altLang="ko-KR" sz="1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altLang="ko-KR" sz="11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67;p2"/>
          <p:cNvSpPr/>
          <p:nvPr userDrawn="1"/>
        </p:nvSpPr>
        <p:spPr>
          <a:xfrm>
            <a:off x="2155825" y="5357979"/>
            <a:ext cx="923329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2022.0808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 lang="ko-KR" altLang="en-US"/>
            </a:pPr>
            <a:r>
              <a:rPr lang="ko-KR" alt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10:30:28</a:t>
            </a:r>
            <a:endParaRPr lang="ko-KR" altLang="en-US" sz="13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67;p2"/>
          <p:cNvSpPr/>
          <p:nvPr userDrawn="1"/>
        </p:nvSpPr>
        <p:spPr>
          <a:xfrm>
            <a:off x="3150658" y="5357979"/>
            <a:ext cx="425912" cy="439669"/>
          </a:xfrm>
          <a:prstGeom prst="rect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</a:ln>
        </p:spPr>
        <p:txBody>
          <a:bodyPr vert="horz" wrap="square" lIns="10799" tIns="10799" rIns="10799" bIns="10799" anchor="ctr" anchorCtr="0">
            <a:noAutofit/>
          </a:bodyPr>
          <a:lstStyle/>
          <a:p>
            <a:pPr algn="ctr">
              <a:defRPr lang="ko-KR" altLang="en-US"/>
            </a:pPr>
            <a:r>
              <a:rPr lang="ko-KR" altLang="en-US" sz="21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endParaRPr lang="ko-KR" altLang="en-US" sz="2100" b="1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4" name=""/>
          <p:cNvGrpSpPr/>
          <p:nvPr/>
        </p:nvGrpSpPr>
        <p:grpSpPr>
          <a:xfrm rot="0">
            <a:off x="1531696" y="5310476"/>
            <a:ext cx="396000" cy="431999"/>
            <a:chOff x="2264833" y="2624666"/>
            <a:chExt cx="1269999" cy="1534584"/>
          </a:xfrm>
        </p:grpSpPr>
        <p:sp>
          <p:nvSpPr>
            <p:cNvPr id="1025" name=""/>
            <p:cNvSpPr/>
            <p:nvPr/>
          </p:nvSpPr>
          <p:spPr>
            <a:xfrm>
              <a:off x="2264833" y="2624666"/>
              <a:ext cx="1269999" cy="846665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6" name=""/>
            <p:cNvSpPr/>
            <p:nvPr/>
          </p:nvSpPr>
          <p:spPr>
            <a:xfrm>
              <a:off x="2534708" y="3429000"/>
              <a:ext cx="730250" cy="730250"/>
            </a:xfrm>
            <a:prstGeom prst="rect">
              <a:avLst/>
            </a:prstGeom>
            <a:noFill/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27" name=""/>
            <p:cNvSpPr/>
            <p:nvPr/>
          </p:nvSpPr>
          <p:spPr>
            <a:xfrm>
              <a:off x="2687108" y="3733800"/>
              <a:ext cx="406400" cy="4064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28575">
              <a:solidFill>
                <a:schemeClr val="bg1">
                  <a:lumMod val="9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4048</ep:Words>
  <ep:PresentationFormat>사용자 지정</ep:PresentationFormat>
  <ep:Paragraphs>2940</ep:Paragraphs>
  <ep:Slides>62</ep:Slides>
  <ep:Notes>58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ep:HeadingPairs>
  <ep:TitlesOfParts>
    <vt:vector size="63" baseType="lpstr">
      <vt:lpstr>3_디자인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2012-12-10T07:55:43.000</dcterms:created>
  <dc:creator>jhjung</dc:creator>
  <cp:lastModifiedBy>USER</cp:lastModifiedBy>
  <dcterms:modified xsi:type="dcterms:W3CDTF">2022-09-21T00:10:50.098</dcterms:modified>
  <cp:revision>1821</cp:revision>
  <dc:title>PowerPoint 프레젠테이션</dc:title>
</cp:coreProperties>
</file>