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nton" pitchFamily="2" charset="77"/>
      <p:regular r:id="rId14"/>
    </p:embeddedFont>
    <p:embeddedFont>
      <p:font typeface="Courier Prime" pitchFamily="49" charset="77"/>
      <p:regular r:id="rId15"/>
    </p:embeddedFont>
    <p:embeddedFont>
      <p:font typeface="Nunito Sans Expanded" pitchFamily="2" charset="77"/>
      <p:regular r:id="rId16"/>
    </p:embeddedFont>
    <p:embeddedFont>
      <p:font typeface="Nunito Sans Expanded Bold" pitchFamily="2" charset="77"/>
      <p:regular r:id="rId17"/>
      <p:bold r:id="rId18"/>
    </p:embeddedFont>
    <p:embeddedFont>
      <p:font typeface="Nunito Sans Expanded Light" pitchFamily="2" charset="77"/>
      <p:regular r:id="rId19"/>
    </p:embeddedFont>
    <p:embeddedFont>
      <p:font typeface="Nunito Sans Expanded Medium" pitchFamily="2" charset="77"/>
      <p:regular r:id="rId20"/>
    </p:embeddedFont>
    <p:embeddedFont>
      <p:font typeface="Nunito Sans Expanded Semi-Bold" pitchFamily="2" charset="77"/>
      <p:regular r:id="rId21"/>
      <p:bold r:id="rId22"/>
    </p:embeddedFont>
    <p:embeddedFont>
      <p:font typeface="Roboto Mono" pitchFamily="49" charset="0"/>
      <p:regular r:id="rId23"/>
    </p:embeddedFont>
    <p:embeddedFont>
      <p:font typeface="Roboto Mono Bold" pitchFamily="2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07" autoAdjust="0"/>
  </p:normalViewPr>
  <p:slideViewPr>
    <p:cSldViewPr>
      <p:cViewPr varScale="1">
        <p:scale>
          <a:sx n="70" d="100"/>
          <a:sy n="70" d="100"/>
        </p:scale>
        <p:origin x="760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4828262" y="6530729"/>
            <a:ext cx="8631475" cy="8350952"/>
          </a:xfrm>
          <a:custGeom>
            <a:avLst/>
            <a:gdLst/>
            <a:ahLst/>
            <a:cxnLst/>
            <a:rect l="l" t="t" r="r" b="b"/>
            <a:pathLst>
              <a:path w="8631475" h="8350952">
                <a:moveTo>
                  <a:pt x="0" y="0"/>
                </a:moveTo>
                <a:lnTo>
                  <a:pt x="8631476" y="0"/>
                </a:lnTo>
                <a:lnTo>
                  <a:pt x="8631476" y="8350953"/>
                </a:lnTo>
                <a:lnTo>
                  <a:pt x="0" y="83509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15757" y="3308105"/>
            <a:ext cx="17056485" cy="2613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99"/>
              </a:lnSpc>
            </a:pPr>
            <a:r>
              <a:rPr lang="en-US" sz="9999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SMART MEDICINE REMINDER KIT WITH HEALTH MONITORING</a:t>
            </a:r>
          </a:p>
        </p:txBody>
      </p:sp>
      <p:sp>
        <p:nvSpPr>
          <p:cNvPr id="7" name="Freeform 7"/>
          <p:cNvSpPr/>
          <p:nvPr/>
        </p:nvSpPr>
        <p:spPr>
          <a:xfrm>
            <a:off x="2358180" y="4165025"/>
            <a:ext cx="354514" cy="354514"/>
          </a:xfrm>
          <a:custGeom>
            <a:avLst/>
            <a:gdLst/>
            <a:ahLst/>
            <a:cxnLst/>
            <a:rect l="l" t="t" r="r" b="b"/>
            <a:pathLst>
              <a:path w="354514" h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09625" y="9043238"/>
            <a:ext cx="2880627" cy="432385"/>
            <a:chOff x="0" y="0"/>
            <a:chExt cx="3840836" cy="576513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3840836" cy="576513"/>
              <a:chOff x="0" y="0"/>
              <a:chExt cx="8296205" cy="12452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296205" cy="1245268"/>
              </a:xfrm>
              <a:custGeom>
                <a:avLst/>
                <a:gdLst/>
                <a:ahLst/>
                <a:cxnLst/>
                <a:rect l="l" t="t" r="r" b="b"/>
                <a:pathLst>
                  <a:path w="8296205" h="1245268">
                    <a:moveTo>
                      <a:pt x="83315" y="0"/>
                    </a:moveTo>
                    <a:lnTo>
                      <a:pt x="8212890" y="0"/>
                    </a:lnTo>
                    <a:cubicBezTo>
                      <a:pt x="8258904" y="0"/>
                      <a:pt x="8296205" y="37301"/>
                      <a:pt x="8296205" y="83315"/>
                    </a:cubicBezTo>
                    <a:lnTo>
                      <a:pt x="8296205" y="1161953"/>
                    </a:lnTo>
                    <a:cubicBezTo>
                      <a:pt x="8296205" y="1207966"/>
                      <a:pt x="8258904" y="1245268"/>
                      <a:pt x="8212890" y="1245268"/>
                    </a:cubicBezTo>
                    <a:lnTo>
                      <a:pt x="83315" y="1245268"/>
                    </a:lnTo>
                    <a:cubicBezTo>
                      <a:pt x="37301" y="1245268"/>
                      <a:pt x="0" y="1207966"/>
                      <a:pt x="0" y="1161953"/>
                    </a:cubicBezTo>
                    <a:lnTo>
                      <a:pt x="0" y="83315"/>
                    </a:lnTo>
                    <a:cubicBezTo>
                      <a:pt x="0" y="37301"/>
                      <a:pt x="37301" y="0"/>
                      <a:pt x="83315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8296205" cy="1283368"/>
              </a:xfrm>
              <a:prstGeom prst="rect">
                <a:avLst/>
              </a:prstGeom>
            </p:spPr>
            <p:txBody>
              <a:bodyPr lIns="12700" tIns="12700" rIns="12700" bIns="12700" rtlCol="0" anchor="ctr"/>
              <a:lstStyle/>
              <a:p>
                <a:pPr marL="0" lvl="0" indent="0" algn="ctr">
                  <a:lnSpc>
                    <a:spcPts val="2116"/>
                  </a:lnSpc>
                  <a:spcBef>
                    <a:spcPct val="0"/>
                  </a:spcBef>
                </a:pPr>
                <a:r>
                  <a:rPr lang="en-US" sz="1439" b="1" spc="211">
                    <a:solidFill>
                      <a:srgbClr val="211F1C"/>
                    </a:solidFill>
                    <a:latin typeface="Nunito Sans Expanded Semi-Bold"/>
                    <a:ea typeface="Nunito Sans Expanded Semi-Bold"/>
                    <a:cs typeface="Nunito Sans Expanded Semi-Bold"/>
                    <a:sym typeface="Nunito Sans Expanded Semi-Bold"/>
                  </a:rPr>
                  <a:t>PROJECT</a:t>
                </a:r>
              </a:p>
            </p:txBody>
          </p:sp>
        </p:grpSp>
        <p:sp>
          <p:nvSpPr>
            <p:cNvPr id="12" name="Freeform 12"/>
            <p:cNvSpPr/>
            <p:nvPr/>
          </p:nvSpPr>
          <p:spPr>
            <a:xfrm>
              <a:off x="3233807" y="116532"/>
              <a:ext cx="341941" cy="341941"/>
            </a:xfrm>
            <a:custGeom>
              <a:avLst/>
              <a:gdLst/>
              <a:ahLst/>
              <a:cxnLst/>
              <a:rect l="l" t="t" r="r" b="b"/>
              <a:pathLst>
                <a:path w="341941" h="341941">
                  <a:moveTo>
                    <a:pt x="0" y="0"/>
                  </a:moveTo>
                  <a:lnTo>
                    <a:pt x="341942" y="0"/>
                  </a:lnTo>
                  <a:lnTo>
                    <a:pt x="341942" y="341942"/>
                  </a:lnTo>
                  <a:lnTo>
                    <a:pt x="0" y="341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65087" y="118039"/>
              <a:ext cx="341941" cy="341941"/>
            </a:xfrm>
            <a:custGeom>
              <a:avLst/>
              <a:gdLst/>
              <a:ahLst/>
              <a:cxnLst/>
              <a:rect l="l" t="t" r="r" b="b"/>
              <a:pathLst>
                <a:path w="341941" h="341941">
                  <a:moveTo>
                    <a:pt x="0" y="0"/>
                  </a:moveTo>
                  <a:lnTo>
                    <a:pt x="341941" y="0"/>
                  </a:lnTo>
                  <a:lnTo>
                    <a:pt x="341941" y="341941"/>
                  </a:lnTo>
                  <a:lnTo>
                    <a:pt x="0" y="341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Freeform 14"/>
          <p:cNvSpPr/>
          <p:nvPr/>
        </p:nvSpPr>
        <p:spPr>
          <a:xfrm>
            <a:off x="15575306" y="4165025"/>
            <a:ext cx="354514" cy="354514"/>
          </a:xfrm>
          <a:custGeom>
            <a:avLst/>
            <a:gdLst/>
            <a:ahLst/>
            <a:cxnLst/>
            <a:rect l="l" t="t" r="r" b="b"/>
            <a:pathLst>
              <a:path w="354514" h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646737">
            <a:off x="13547155" y="5736866"/>
            <a:ext cx="3711573" cy="1285007"/>
          </a:xfrm>
          <a:custGeom>
            <a:avLst/>
            <a:gdLst/>
            <a:ahLst/>
            <a:cxnLst/>
            <a:rect l="l" t="t" r="r" b="b"/>
            <a:pathLst>
              <a:path w="3711573" h="1285007">
                <a:moveTo>
                  <a:pt x="0" y="0"/>
                </a:moveTo>
                <a:lnTo>
                  <a:pt x="3711574" y="0"/>
                </a:lnTo>
                <a:lnTo>
                  <a:pt x="3711574" y="1285007"/>
                </a:lnTo>
                <a:lnTo>
                  <a:pt x="0" y="128500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4367" t="-108320" r="-8781" b="-22612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615757" y="520007"/>
            <a:ext cx="1390271" cy="1390271"/>
          </a:xfrm>
          <a:custGeom>
            <a:avLst/>
            <a:gdLst/>
            <a:ahLst/>
            <a:cxnLst/>
            <a:rect l="l" t="t" r="r" b="b"/>
            <a:pathLst>
              <a:path w="1390271" h="1390271">
                <a:moveTo>
                  <a:pt x="0" y="0"/>
                </a:moveTo>
                <a:lnTo>
                  <a:pt x="1390272" y="0"/>
                </a:lnTo>
                <a:lnTo>
                  <a:pt x="1390272" y="1390271"/>
                </a:lnTo>
                <a:lnTo>
                  <a:pt x="0" y="139027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3527127" y="-774361"/>
            <a:ext cx="4805387" cy="3606122"/>
          </a:xfrm>
          <a:custGeom>
            <a:avLst/>
            <a:gdLst/>
            <a:ahLst/>
            <a:cxnLst/>
            <a:rect l="l" t="t" r="r" b="b"/>
            <a:pathLst>
              <a:path w="4805387" h="3606122">
                <a:moveTo>
                  <a:pt x="0" y="0"/>
                </a:moveTo>
                <a:lnTo>
                  <a:pt x="4805387" y="0"/>
                </a:lnTo>
                <a:lnTo>
                  <a:pt x="4805387" y="3606122"/>
                </a:lnTo>
                <a:lnTo>
                  <a:pt x="0" y="360612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28" r="-28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5929820" y="8378623"/>
            <a:ext cx="2768452" cy="2193999"/>
          </a:xfrm>
          <a:custGeom>
            <a:avLst/>
            <a:gdLst/>
            <a:ahLst/>
            <a:cxnLst/>
            <a:rect l="l" t="t" r="r" b="b"/>
            <a:pathLst>
              <a:path w="2768452" h="2193999">
                <a:moveTo>
                  <a:pt x="0" y="0"/>
                </a:moveTo>
                <a:lnTo>
                  <a:pt x="2768453" y="0"/>
                </a:lnTo>
                <a:lnTo>
                  <a:pt x="2768453" y="2193999"/>
                </a:lnTo>
                <a:lnTo>
                  <a:pt x="0" y="21939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 rot="-646737">
            <a:off x="14159659" y="5862818"/>
            <a:ext cx="2478620" cy="1004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2"/>
              </a:lnSpc>
              <a:spcBef>
                <a:spcPct val="0"/>
              </a:spcBef>
            </a:pPr>
            <a:r>
              <a:rPr lang="en-US" sz="2770" spc="407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PROJECT PITCH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304788" y="2263282"/>
            <a:ext cx="4018637" cy="25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</a:pPr>
            <a:r>
              <a:rPr lang="en-US" sz="1470" b="1" spc="216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ARUJ PUNIA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293876" y="2273342"/>
            <a:ext cx="3087621" cy="254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165"/>
              </a:lnSpc>
              <a:spcBef>
                <a:spcPct val="0"/>
              </a:spcBef>
            </a:pPr>
            <a:r>
              <a:rPr lang="en-US" sz="1473" b="1" spc="216">
                <a:solidFill>
                  <a:srgbClr val="211F1C"/>
                </a:solidFill>
                <a:latin typeface="Nunito Sans Expanded Semi-Bold"/>
                <a:ea typeface="Nunito Sans Expanded Semi-Bold"/>
                <a:cs typeface="Nunito Sans Expanded Semi-Bold"/>
                <a:sym typeface="Nunito Sans Expanded Semi-Bold"/>
              </a:rPr>
              <a:t>2310994767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22160" y="-722737"/>
            <a:ext cx="22876567" cy="11447809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809625" y="496912"/>
            <a:ext cx="991952" cy="847668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997271" y="839591"/>
            <a:ext cx="11624917" cy="156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808"/>
              </a:lnSpc>
              <a:spcBef>
                <a:spcPct val="0"/>
              </a:spcBef>
            </a:pPr>
            <a:r>
              <a:rPr lang="en-US" sz="11691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EVALUATION CRITERIA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955472" y="2575109"/>
            <a:ext cx="3321304" cy="3091087"/>
            <a:chOff x="0" y="0"/>
            <a:chExt cx="4428405" cy="4121449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4428405" cy="4121449"/>
              <a:chOff x="0" y="0"/>
              <a:chExt cx="1059468" cy="98603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059468" cy="986030"/>
              </a:xfrm>
              <a:custGeom>
                <a:avLst/>
                <a:gdLst/>
                <a:ahLst/>
                <a:cxnLst/>
                <a:rect l="l" t="t" r="r" b="b"/>
                <a:pathLst>
                  <a:path w="1059468" h="986030">
                    <a:moveTo>
                      <a:pt x="83916" y="0"/>
                    </a:moveTo>
                    <a:lnTo>
                      <a:pt x="975552" y="0"/>
                    </a:lnTo>
                    <a:cubicBezTo>
                      <a:pt x="1021897" y="0"/>
                      <a:pt x="1059468" y="37570"/>
                      <a:pt x="1059468" y="83916"/>
                    </a:cubicBezTo>
                    <a:lnTo>
                      <a:pt x="1059468" y="902115"/>
                    </a:lnTo>
                    <a:cubicBezTo>
                      <a:pt x="1059468" y="948460"/>
                      <a:pt x="1021897" y="986030"/>
                      <a:pt x="975552" y="986030"/>
                    </a:cubicBezTo>
                    <a:lnTo>
                      <a:pt x="83916" y="986030"/>
                    </a:lnTo>
                    <a:cubicBezTo>
                      <a:pt x="37570" y="986030"/>
                      <a:pt x="0" y="948460"/>
                      <a:pt x="0" y="902115"/>
                    </a:cubicBezTo>
                    <a:lnTo>
                      <a:pt x="0" y="83916"/>
                    </a:lnTo>
                    <a:cubicBezTo>
                      <a:pt x="0" y="37570"/>
                      <a:pt x="37570" y="0"/>
                      <a:pt x="83916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1059468" cy="10241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16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516274" y="2474991"/>
              <a:ext cx="3806264" cy="5780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83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211F1C"/>
                  </a:solidFill>
                  <a:latin typeface="Nunito Sans Expanded Light"/>
                  <a:ea typeface="Nunito Sans Expanded Light"/>
                  <a:cs typeface="Nunito Sans Expanded Light"/>
                  <a:sym typeface="Nunito Sans Expanded Light"/>
                </a:rPr>
                <a:t>TOLERANCE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06519" y="487508"/>
              <a:ext cx="3618041" cy="16374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57"/>
                </a:lnSpc>
                <a:spcBef>
                  <a:spcPct val="0"/>
                </a:spcBef>
              </a:pPr>
              <a:r>
                <a:rPr lang="en-US" sz="4611">
                  <a:solidFill>
                    <a:srgbClr val="211F1C"/>
                  </a:solidFill>
                  <a:latin typeface="Anton"/>
                  <a:ea typeface="Anton"/>
                  <a:cs typeface="Anton"/>
                  <a:sym typeface="Anton"/>
                </a:rPr>
                <a:t>DESIGN FOR FAULT 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05601" y="6521259"/>
            <a:ext cx="3612009" cy="3091087"/>
            <a:chOff x="0" y="0"/>
            <a:chExt cx="4816013" cy="4121449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4816013" cy="4121449"/>
              <a:chOff x="0" y="0"/>
              <a:chExt cx="1152200" cy="98603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52200" cy="986030"/>
              </a:xfrm>
              <a:custGeom>
                <a:avLst/>
                <a:gdLst/>
                <a:ahLst/>
                <a:cxnLst/>
                <a:rect l="l" t="t" r="r" b="b"/>
                <a:pathLst>
                  <a:path w="1152200" h="986030">
                    <a:moveTo>
                      <a:pt x="77162" y="0"/>
                    </a:moveTo>
                    <a:lnTo>
                      <a:pt x="1075039" y="0"/>
                    </a:lnTo>
                    <a:cubicBezTo>
                      <a:pt x="1117654" y="0"/>
                      <a:pt x="1152200" y="34547"/>
                      <a:pt x="1152200" y="77162"/>
                    </a:cubicBezTo>
                    <a:lnTo>
                      <a:pt x="1152200" y="908869"/>
                    </a:lnTo>
                    <a:cubicBezTo>
                      <a:pt x="1152200" y="951484"/>
                      <a:pt x="1117654" y="986030"/>
                      <a:pt x="1075039" y="986030"/>
                    </a:cubicBezTo>
                    <a:lnTo>
                      <a:pt x="77162" y="986030"/>
                    </a:lnTo>
                    <a:cubicBezTo>
                      <a:pt x="34547" y="986030"/>
                      <a:pt x="0" y="951484"/>
                      <a:pt x="0" y="908869"/>
                    </a:cubicBezTo>
                    <a:lnTo>
                      <a:pt x="0" y="77162"/>
                    </a:lnTo>
                    <a:cubicBezTo>
                      <a:pt x="0" y="34547"/>
                      <a:pt x="34547" y="0"/>
                      <a:pt x="77162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1152200" cy="10241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16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597489" y="1284870"/>
              <a:ext cx="3934720" cy="16374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57"/>
                </a:lnSpc>
                <a:spcBef>
                  <a:spcPct val="0"/>
                </a:spcBef>
              </a:pPr>
              <a:r>
                <a:rPr lang="en-US" sz="4611">
                  <a:solidFill>
                    <a:srgbClr val="211F1C"/>
                  </a:solidFill>
                  <a:latin typeface="Anton"/>
                  <a:ea typeface="Anton"/>
                  <a:cs typeface="Anton"/>
                  <a:sym typeface="Anton"/>
                </a:rPr>
                <a:t>DESIGN FOR PERFOMANCE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5430539" y="6521259"/>
            <a:ext cx="3321304" cy="3092819"/>
            <a:chOff x="0" y="0"/>
            <a:chExt cx="1059468" cy="98658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59468" cy="986583"/>
            </a:xfrm>
            <a:custGeom>
              <a:avLst/>
              <a:gdLst/>
              <a:ahLst/>
              <a:cxnLst/>
              <a:rect l="l" t="t" r="r" b="b"/>
              <a:pathLst>
                <a:path w="1059468" h="986583">
                  <a:moveTo>
                    <a:pt x="83916" y="0"/>
                  </a:moveTo>
                  <a:lnTo>
                    <a:pt x="975552" y="0"/>
                  </a:lnTo>
                  <a:cubicBezTo>
                    <a:pt x="1021897" y="0"/>
                    <a:pt x="1059468" y="37570"/>
                    <a:pt x="1059468" y="83916"/>
                  </a:cubicBezTo>
                  <a:lnTo>
                    <a:pt x="1059468" y="902667"/>
                  </a:lnTo>
                  <a:cubicBezTo>
                    <a:pt x="1059468" y="949013"/>
                    <a:pt x="1021897" y="986583"/>
                    <a:pt x="975552" y="986583"/>
                  </a:cubicBezTo>
                  <a:lnTo>
                    <a:pt x="83916" y="986583"/>
                  </a:lnTo>
                  <a:cubicBezTo>
                    <a:pt x="37570" y="986583"/>
                    <a:pt x="0" y="949013"/>
                    <a:pt x="0" y="902667"/>
                  </a:cubicBezTo>
                  <a:lnTo>
                    <a:pt x="0" y="83916"/>
                  </a:lnTo>
                  <a:cubicBezTo>
                    <a:pt x="0" y="37570"/>
                    <a:pt x="37570" y="0"/>
                    <a:pt x="83916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059468" cy="10246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5734425" y="7506343"/>
            <a:ext cx="2713531" cy="1206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7"/>
              </a:lnSpc>
              <a:spcBef>
                <a:spcPct val="0"/>
              </a:spcBef>
            </a:pPr>
            <a:r>
              <a:rPr lang="en-US" sz="4611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QUALITY OF SERVICE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9809730" y="2575109"/>
            <a:ext cx="3483188" cy="3106329"/>
            <a:chOff x="0" y="0"/>
            <a:chExt cx="1059468" cy="94484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59468" cy="944840"/>
            </a:xfrm>
            <a:custGeom>
              <a:avLst/>
              <a:gdLst/>
              <a:ahLst/>
              <a:cxnLst/>
              <a:rect l="l" t="t" r="r" b="b"/>
              <a:pathLst>
                <a:path w="1059468" h="944840">
                  <a:moveTo>
                    <a:pt x="80016" y="0"/>
                  </a:moveTo>
                  <a:lnTo>
                    <a:pt x="979452" y="0"/>
                  </a:lnTo>
                  <a:cubicBezTo>
                    <a:pt x="1000674" y="0"/>
                    <a:pt x="1021026" y="8430"/>
                    <a:pt x="1036032" y="23436"/>
                  </a:cubicBezTo>
                  <a:cubicBezTo>
                    <a:pt x="1051037" y="38442"/>
                    <a:pt x="1059468" y="58794"/>
                    <a:pt x="1059468" y="80016"/>
                  </a:cubicBezTo>
                  <a:lnTo>
                    <a:pt x="1059468" y="864824"/>
                  </a:lnTo>
                  <a:cubicBezTo>
                    <a:pt x="1059468" y="886046"/>
                    <a:pt x="1051037" y="906398"/>
                    <a:pt x="1036032" y="921404"/>
                  </a:cubicBezTo>
                  <a:cubicBezTo>
                    <a:pt x="1021026" y="936410"/>
                    <a:pt x="1000674" y="944840"/>
                    <a:pt x="979452" y="944840"/>
                  </a:cubicBezTo>
                  <a:lnTo>
                    <a:pt x="80016" y="944840"/>
                  </a:lnTo>
                  <a:cubicBezTo>
                    <a:pt x="58794" y="944840"/>
                    <a:pt x="38442" y="936410"/>
                    <a:pt x="23436" y="921404"/>
                  </a:cubicBezTo>
                  <a:cubicBezTo>
                    <a:pt x="8430" y="906398"/>
                    <a:pt x="0" y="886046"/>
                    <a:pt x="0" y="864824"/>
                  </a:cubicBezTo>
                  <a:lnTo>
                    <a:pt x="0" y="80016"/>
                  </a:lnTo>
                  <a:cubicBezTo>
                    <a:pt x="0" y="58794"/>
                    <a:pt x="8430" y="38442"/>
                    <a:pt x="23436" y="23436"/>
                  </a:cubicBezTo>
                  <a:cubicBezTo>
                    <a:pt x="38442" y="8430"/>
                    <a:pt x="58794" y="0"/>
                    <a:pt x="80016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059468" cy="982940"/>
            </a:xfrm>
            <a:prstGeom prst="rect">
              <a:avLst/>
            </a:prstGeom>
          </p:spPr>
          <p:txBody>
            <a:bodyPr lIns="53276" tIns="53276" rIns="53276" bIns="53276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0054404" y="3984034"/>
            <a:ext cx="2993839" cy="941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58"/>
              </a:lnSpc>
              <a:spcBef>
                <a:spcPct val="0"/>
              </a:spcBef>
            </a:pPr>
            <a:r>
              <a:rPr lang="en-US" sz="2936">
                <a:solidFill>
                  <a:srgbClr val="211F1C"/>
                </a:solidFill>
                <a:latin typeface="Nunito Sans Expanded Light"/>
                <a:ea typeface="Nunito Sans Expanded Light"/>
                <a:cs typeface="Nunito Sans Expanded Light"/>
                <a:sym typeface="Nunito Sans Expanded Light"/>
              </a:rPr>
              <a:t>AWARE DESIGN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208135" y="2986385"/>
            <a:ext cx="2845791" cy="641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84"/>
              </a:lnSpc>
              <a:spcBef>
                <a:spcPct val="0"/>
              </a:spcBef>
            </a:pPr>
            <a:r>
              <a:rPr lang="en-US" sz="4835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HARDWARE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276775" y="6521259"/>
            <a:ext cx="3321304" cy="3092819"/>
            <a:chOff x="0" y="0"/>
            <a:chExt cx="4428405" cy="4123759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4428405" cy="4123759"/>
              <a:chOff x="0" y="0"/>
              <a:chExt cx="1059468" cy="986583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1059468" cy="986583"/>
              </a:xfrm>
              <a:custGeom>
                <a:avLst/>
                <a:gdLst/>
                <a:ahLst/>
                <a:cxnLst/>
                <a:rect l="l" t="t" r="r" b="b"/>
                <a:pathLst>
                  <a:path w="1059468" h="986583">
                    <a:moveTo>
                      <a:pt x="83916" y="0"/>
                    </a:moveTo>
                    <a:lnTo>
                      <a:pt x="975552" y="0"/>
                    </a:lnTo>
                    <a:cubicBezTo>
                      <a:pt x="1021897" y="0"/>
                      <a:pt x="1059468" y="37570"/>
                      <a:pt x="1059468" y="83916"/>
                    </a:cubicBezTo>
                    <a:lnTo>
                      <a:pt x="1059468" y="902667"/>
                    </a:lnTo>
                    <a:cubicBezTo>
                      <a:pt x="1059468" y="949013"/>
                      <a:pt x="1021897" y="986583"/>
                      <a:pt x="975552" y="986583"/>
                    </a:cubicBezTo>
                    <a:lnTo>
                      <a:pt x="83916" y="986583"/>
                    </a:lnTo>
                    <a:cubicBezTo>
                      <a:pt x="37570" y="986583"/>
                      <a:pt x="0" y="949013"/>
                      <a:pt x="0" y="902667"/>
                    </a:cubicBezTo>
                    <a:lnTo>
                      <a:pt x="0" y="83916"/>
                    </a:lnTo>
                    <a:cubicBezTo>
                      <a:pt x="0" y="37570"/>
                      <a:pt x="37570" y="0"/>
                      <a:pt x="83916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1059468" cy="10246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16"/>
                  </a:lnSpc>
                </a:pPr>
                <a:endParaRPr/>
              </a:p>
            </p:txBody>
          </p:sp>
        </p:grpSp>
        <p:sp>
          <p:nvSpPr>
            <p:cNvPr id="31" name="TextBox 31"/>
            <p:cNvSpPr txBox="1"/>
            <p:nvPr/>
          </p:nvSpPr>
          <p:spPr>
            <a:xfrm>
              <a:off x="900428" y="1679147"/>
              <a:ext cx="2627549" cy="851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57"/>
                </a:lnSpc>
                <a:spcBef>
                  <a:spcPct val="0"/>
                </a:spcBef>
              </a:pPr>
              <a:r>
                <a:rPr lang="en-US" sz="4611">
                  <a:solidFill>
                    <a:srgbClr val="211F1C"/>
                  </a:solidFill>
                  <a:latin typeface="Anton"/>
                  <a:ea typeface="Anton"/>
                  <a:cs typeface="Anton"/>
                  <a:sym typeface="Anton"/>
                </a:rPr>
                <a:t>RELIABLE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3292917" y="6521259"/>
            <a:ext cx="3321304" cy="3092819"/>
            <a:chOff x="0" y="0"/>
            <a:chExt cx="4428405" cy="4123759"/>
          </a:xfrm>
        </p:grpSpPr>
        <p:grpSp>
          <p:nvGrpSpPr>
            <p:cNvPr id="33" name="Group 33"/>
            <p:cNvGrpSpPr/>
            <p:nvPr/>
          </p:nvGrpSpPr>
          <p:grpSpPr>
            <a:xfrm>
              <a:off x="0" y="0"/>
              <a:ext cx="4428405" cy="4123759"/>
              <a:chOff x="0" y="0"/>
              <a:chExt cx="1059468" cy="986583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1059468" cy="986583"/>
              </a:xfrm>
              <a:custGeom>
                <a:avLst/>
                <a:gdLst/>
                <a:ahLst/>
                <a:cxnLst/>
                <a:rect l="l" t="t" r="r" b="b"/>
                <a:pathLst>
                  <a:path w="1059468" h="986583">
                    <a:moveTo>
                      <a:pt x="83916" y="0"/>
                    </a:moveTo>
                    <a:lnTo>
                      <a:pt x="975552" y="0"/>
                    </a:lnTo>
                    <a:cubicBezTo>
                      <a:pt x="1021897" y="0"/>
                      <a:pt x="1059468" y="37570"/>
                      <a:pt x="1059468" y="83916"/>
                    </a:cubicBezTo>
                    <a:lnTo>
                      <a:pt x="1059468" y="902667"/>
                    </a:lnTo>
                    <a:cubicBezTo>
                      <a:pt x="1059468" y="949013"/>
                      <a:pt x="1021897" y="986583"/>
                      <a:pt x="975552" y="986583"/>
                    </a:cubicBezTo>
                    <a:lnTo>
                      <a:pt x="83916" y="986583"/>
                    </a:lnTo>
                    <a:cubicBezTo>
                      <a:pt x="37570" y="986583"/>
                      <a:pt x="0" y="949013"/>
                      <a:pt x="0" y="902667"/>
                    </a:cubicBezTo>
                    <a:lnTo>
                      <a:pt x="0" y="83916"/>
                    </a:lnTo>
                    <a:cubicBezTo>
                      <a:pt x="0" y="37570"/>
                      <a:pt x="37570" y="0"/>
                      <a:pt x="83916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0" y="-38100"/>
                <a:ext cx="1059468" cy="10246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16"/>
                  </a:lnSpc>
                </a:pPr>
                <a:endParaRPr/>
              </a:p>
            </p:txBody>
          </p:sp>
        </p:grpSp>
        <p:sp>
          <p:nvSpPr>
            <p:cNvPr id="36" name="TextBox 36"/>
            <p:cNvSpPr txBox="1"/>
            <p:nvPr/>
          </p:nvSpPr>
          <p:spPr>
            <a:xfrm>
              <a:off x="900428" y="1679147"/>
              <a:ext cx="2627549" cy="851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57"/>
                </a:lnSpc>
                <a:spcBef>
                  <a:spcPct val="0"/>
                </a:spcBef>
              </a:pPr>
              <a:r>
                <a:rPr lang="en-US" sz="4611">
                  <a:solidFill>
                    <a:srgbClr val="211F1C"/>
                  </a:solidFill>
                  <a:latin typeface="Anton"/>
                  <a:ea typeface="Anton"/>
                  <a:cs typeface="Anton"/>
                  <a:sym typeface="Anton"/>
                </a:rPr>
                <a:t>ROBUST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65460" y="-580404"/>
            <a:ext cx="22876567" cy="11447809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6486423" y="496912"/>
            <a:ext cx="991952" cy="847668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238415" y="2095686"/>
            <a:ext cx="10524116" cy="7708915"/>
          </a:xfrm>
          <a:custGeom>
            <a:avLst/>
            <a:gdLst/>
            <a:ahLst/>
            <a:cxnLst/>
            <a:rect l="l" t="t" r="r" b="b"/>
            <a:pathLst>
              <a:path w="10524116" h="7708915">
                <a:moveTo>
                  <a:pt x="0" y="0"/>
                </a:moveTo>
                <a:lnTo>
                  <a:pt x="10524117" y="0"/>
                </a:lnTo>
                <a:lnTo>
                  <a:pt x="10524117" y="7708915"/>
                </a:lnTo>
                <a:lnTo>
                  <a:pt x="0" y="77089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174103" y="649312"/>
            <a:ext cx="6652740" cy="1115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75"/>
              </a:lnSpc>
            </a:pPr>
            <a:r>
              <a:rPr lang="en-US" sz="8392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BLOCK DIAGRAM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3519790" y="4109190"/>
            <a:ext cx="11248419" cy="1562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748"/>
              </a:lnSpc>
              <a:spcBef>
                <a:spcPct val="0"/>
              </a:spcBef>
            </a:pPr>
            <a:r>
              <a:rPr lang="en-US" sz="11632" u="none" strike="noStrike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sp>
        <p:nvSpPr>
          <p:cNvPr id="6" name="Freeform 6"/>
          <p:cNvSpPr/>
          <p:nvPr/>
        </p:nvSpPr>
        <p:spPr>
          <a:xfrm>
            <a:off x="8282303" y="2236423"/>
            <a:ext cx="1723393" cy="1472718"/>
          </a:xfrm>
          <a:custGeom>
            <a:avLst/>
            <a:gdLst/>
            <a:ahLst/>
            <a:cxnLst/>
            <a:rect l="l" t="t" r="r" b="b"/>
            <a:pathLst>
              <a:path w="1723393" h="1472718">
                <a:moveTo>
                  <a:pt x="0" y="0"/>
                </a:moveTo>
                <a:lnTo>
                  <a:pt x="1723394" y="0"/>
                </a:lnTo>
                <a:lnTo>
                  <a:pt x="1723394" y="1472717"/>
                </a:lnTo>
                <a:lnTo>
                  <a:pt x="0" y="14727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906978" y="9043238"/>
            <a:ext cx="2571397" cy="430125"/>
          </a:xfrm>
          <a:custGeom>
            <a:avLst/>
            <a:gdLst/>
            <a:ahLst/>
            <a:cxnLst/>
            <a:rect l="l" t="t" r="r" b="b"/>
            <a:pathLst>
              <a:path w="2571397" h="430125">
                <a:moveTo>
                  <a:pt x="0" y="0"/>
                </a:moveTo>
                <a:lnTo>
                  <a:pt x="2571397" y="0"/>
                </a:lnTo>
                <a:lnTo>
                  <a:pt x="2571397" y="430124"/>
                </a:lnTo>
                <a:lnTo>
                  <a:pt x="0" y="430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358180" y="4608658"/>
            <a:ext cx="354514" cy="354514"/>
          </a:xfrm>
          <a:custGeom>
            <a:avLst/>
            <a:gdLst/>
            <a:ahLst/>
            <a:cxnLst/>
            <a:rect l="l" t="t" r="r" b="b"/>
            <a:pathLst>
              <a:path w="354514" h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575306" y="4608658"/>
            <a:ext cx="354514" cy="354514"/>
          </a:xfrm>
          <a:custGeom>
            <a:avLst/>
            <a:gdLst/>
            <a:ahLst/>
            <a:cxnLst/>
            <a:rect l="l" t="t" r="r" b="b"/>
            <a:pathLst>
              <a:path w="354514" h="354514">
                <a:moveTo>
                  <a:pt x="0" y="0"/>
                </a:moveTo>
                <a:lnTo>
                  <a:pt x="354514" y="0"/>
                </a:lnTo>
                <a:lnTo>
                  <a:pt x="354514" y="354514"/>
                </a:lnTo>
                <a:lnTo>
                  <a:pt x="0" y="3545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4906978" y="9043238"/>
            <a:ext cx="2571397" cy="430125"/>
          </a:xfrm>
          <a:custGeom>
            <a:avLst/>
            <a:gdLst/>
            <a:ahLst/>
            <a:cxnLst/>
            <a:rect l="l" t="t" r="r" b="b"/>
            <a:pathLst>
              <a:path w="2571397" h="430125">
                <a:moveTo>
                  <a:pt x="0" y="0"/>
                </a:moveTo>
                <a:lnTo>
                  <a:pt x="2571397" y="0"/>
                </a:lnTo>
                <a:lnTo>
                  <a:pt x="2571397" y="430124"/>
                </a:lnTo>
                <a:lnTo>
                  <a:pt x="0" y="430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991530" y="3712397"/>
            <a:ext cx="6667500" cy="874356"/>
            <a:chOff x="0" y="0"/>
            <a:chExt cx="2126876" cy="2789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26876" cy="278912"/>
            </a:xfrm>
            <a:custGeom>
              <a:avLst/>
              <a:gdLst/>
              <a:ahLst/>
              <a:cxnLst/>
              <a:rect l="l" t="t" r="r" b="b"/>
              <a:pathLst>
                <a:path w="2126876" h="278912">
                  <a:moveTo>
                    <a:pt x="41801" y="0"/>
                  </a:moveTo>
                  <a:lnTo>
                    <a:pt x="2085075" y="0"/>
                  </a:lnTo>
                  <a:cubicBezTo>
                    <a:pt x="2096161" y="0"/>
                    <a:pt x="2106793" y="4404"/>
                    <a:pt x="2114633" y="12243"/>
                  </a:cubicBezTo>
                  <a:cubicBezTo>
                    <a:pt x="2122472" y="20083"/>
                    <a:pt x="2126876" y="30715"/>
                    <a:pt x="2126876" y="41801"/>
                  </a:cubicBezTo>
                  <a:lnTo>
                    <a:pt x="2126876" y="237111"/>
                  </a:lnTo>
                  <a:cubicBezTo>
                    <a:pt x="2126876" y="248197"/>
                    <a:pt x="2122472" y="258830"/>
                    <a:pt x="2114633" y="266669"/>
                  </a:cubicBezTo>
                  <a:cubicBezTo>
                    <a:pt x="2106793" y="274508"/>
                    <a:pt x="2096161" y="278912"/>
                    <a:pt x="2085075" y="278912"/>
                  </a:cubicBezTo>
                  <a:lnTo>
                    <a:pt x="41801" y="278912"/>
                  </a:lnTo>
                  <a:cubicBezTo>
                    <a:pt x="30715" y="278912"/>
                    <a:pt x="20083" y="274508"/>
                    <a:pt x="12243" y="266669"/>
                  </a:cubicBezTo>
                  <a:cubicBezTo>
                    <a:pt x="4404" y="258830"/>
                    <a:pt x="0" y="248197"/>
                    <a:pt x="0" y="237111"/>
                  </a:cubicBezTo>
                  <a:lnTo>
                    <a:pt x="0" y="41801"/>
                  </a:lnTo>
                  <a:cubicBezTo>
                    <a:pt x="0" y="30715"/>
                    <a:pt x="4404" y="20083"/>
                    <a:pt x="12243" y="12243"/>
                  </a:cubicBezTo>
                  <a:cubicBezTo>
                    <a:pt x="20083" y="4404"/>
                    <a:pt x="30715" y="0"/>
                    <a:pt x="41801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126876" cy="31701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557"/>
                </a:lnSpc>
              </a:pPr>
              <a:r>
                <a:rPr lang="en-US" sz="1739" b="1" spc="255">
                  <a:solidFill>
                    <a:srgbClr val="000000"/>
                  </a:solidFill>
                  <a:latin typeface="Nunito Sans Expanded Medium"/>
                  <a:ea typeface="Nunito Sans Expanded Medium"/>
                  <a:cs typeface="Nunito Sans Expanded Medium"/>
                  <a:sym typeface="Nunito Sans Expanded Medium"/>
                </a:rPr>
                <a:t>PROBLEM DOMAIN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09625" y="3712397"/>
            <a:ext cx="897095" cy="874356"/>
            <a:chOff x="0" y="0"/>
            <a:chExt cx="286166" cy="27891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6166" cy="278912"/>
            </a:xfrm>
            <a:custGeom>
              <a:avLst/>
              <a:gdLst/>
              <a:ahLst/>
              <a:cxnLst/>
              <a:rect l="l" t="t" r="r" b="b"/>
              <a:pathLst>
                <a:path w="286166" h="278912">
                  <a:moveTo>
                    <a:pt x="139456" y="0"/>
                  </a:moveTo>
                  <a:lnTo>
                    <a:pt x="146710" y="0"/>
                  </a:lnTo>
                  <a:cubicBezTo>
                    <a:pt x="183696" y="0"/>
                    <a:pt x="219167" y="14693"/>
                    <a:pt x="245320" y="40846"/>
                  </a:cubicBezTo>
                  <a:cubicBezTo>
                    <a:pt x="271473" y="66999"/>
                    <a:pt x="286166" y="102470"/>
                    <a:pt x="286166" y="139456"/>
                  </a:cubicBezTo>
                  <a:lnTo>
                    <a:pt x="286166" y="139456"/>
                  </a:lnTo>
                  <a:cubicBezTo>
                    <a:pt x="286166" y="176442"/>
                    <a:pt x="271473" y="211913"/>
                    <a:pt x="245320" y="238066"/>
                  </a:cubicBezTo>
                  <a:cubicBezTo>
                    <a:pt x="219167" y="264219"/>
                    <a:pt x="183696" y="278912"/>
                    <a:pt x="146710" y="278912"/>
                  </a:cubicBezTo>
                  <a:lnTo>
                    <a:pt x="139456" y="278912"/>
                  </a:lnTo>
                  <a:cubicBezTo>
                    <a:pt x="102470" y="278912"/>
                    <a:pt x="66999" y="264219"/>
                    <a:pt x="40846" y="238066"/>
                  </a:cubicBezTo>
                  <a:cubicBezTo>
                    <a:pt x="14693" y="211913"/>
                    <a:pt x="0" y="176442"/>
                    <a:pt x="0" y="139456"/>
                  </a:cubicBezTo>
                  <a:lnTo>
                    <a:pt x="0" y="139456"/>
                  </a:lnTo>
                  <a:cubicBezTo>
                    <a:pt x="0" y="102470"/>
                    <a:pt x="14693" y="66999"/>
                    <a:pt x="40846" y="40846"/>
                  </a:cubicBezTo>
                  <a:cubicBezTo>
                    <a:pt x="66999" y="14693"/>
                    <a:pt x="102470" y="0"/>
                    <a:pt x="139456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286166" cy="33606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3145"/>
                </a:lnSpc>
              </a:pPr>
              <a:r>
                <a:rPr lang="en-US" sz="2139" b="1" spc="314">
                  <a:solidFill>
                    <a:srgbClr val="000000"/>
                  </a:solidFill>
                  <a:latin typeface="Nunito Sans Expanded Bold"/>
                  <a:ea typeface="Nunito Sans Expanded Bold"/>
                  <a:cs typeface="Nunito Sans Expanded Bold"/>
                  <a:sym typeface="Nunito Sans Expanded Bold"/>
                </a:rPr>
                <a:t>1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991530" y="4913454"/>
            <a:ext cx="6667500" cy="874356"/>
            <a:chOff x="0" y="0"/>
            <a:chExt cx="2126876" cy="2789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26876" cy="278912"/>
            </a:xfrm>
            <a:custGeom>
              <a:avLst/>
              <a:gdLst/>
              <a:ahLst/>
              <a:cxnLst/>
              <a:rect l="l" t="t" r="r" b="b"/>
              <a:pathLst>
                <a:path w="2126876" h="278912">
                  <a:moveTo>
                    <a:pt x="41801" y="0"/>
                  </a:moveTo>
                  <a:lnTo>
                    <a:pt x="2085075" y="0"/>
                  </a:lnTo>
                  <a:cubicBezTo>
                    <a:pt x="2096161" y="0"/>
                    <a:pt x="2106793" y="4404"/>
                    <a:pt x="2114633" y="12243"/>
                  </a:cubicBezTo>
                  <a:cubicBezTo>
                    <a:pt x="2122472" y="20083"/>
                    <a:pt x="2126876" y="30715"/>
                    <a:pt x="2126876" y="41801"/>
                  </a:cubicBezTo>
                  <a:lnTo>
                    <a:pt x="2126876" y="237111"/>
                  </a:lnTo>
                  <a:cubicBezTo>
                    <a:pt x="2126876" y="248197"/>
                    <a:pt x="2122472" y="258830"/>
                    <a:pt x="2114633" y="266669"/>
                  </a:cubicBezTo>
                  <a:cubicBezTo>
                    <a:pt x="2106793" y="274508"/>
                    <a:pt x="2096161" y="278912"/>
                    <a:pt x="2085075" y="278912"/>
                  </a:cubicBezTo>
                  <a:lnTo>
                    <a:pt x="41801" y="278912"/>
                  </a:lnTo>
                  <a:cubicBezTo>
                    <a:pt x="30715" y="278912"/>
                    <a:pt x="20083" y="274508"/>
                    <a:pt x="12243" y="266669"/>
                  </a:cubicBezTo>
                  <a:cubicBezTo>
                    <a:pt x="4404" y="258830"/>
                    <a:pt x="0" y="248197"/>
                    <a:pt x="0" y="237111"/>
                  </a:cubicBezTo>
                  <a:lnTo>
                    <a:pt x="0" y="41801"/>
                  </a:lnTo>
                  <a:cubicBezTo>
                    <a:pt x="0" y="30715"/>
                    <a:pt x="4404" y="20083"/>
                    <a:pt x="12243" y="12243"/>
                  </a:cubicBezTo>
                  <a:cubicBezTo>
                    <a:pt x="20083" y="4404"/>
                    <a:pt x="30715" y="0"/>
                    <a:pt x="41801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126876" cy="31701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557"/>
                </a:lnSpc>
              </a:pPr>
              <a:r>
                <a:rPr lang="en-US" sz="1739" b="1" spc="255">
                  <a:solidFill>
                    <a:srgbClr val="000000"/>
                  </a:solidFill>
                  <a:latin typeface="Nunito Sans Expanded Medium"/>
                  <a:ea typeface="Nunito Sans Expanded Medium"/>
                  <a:cs typeface="Nunito Sans Expanded Medium"/>
                  <a:sym typeface="Nunito Sans Expanded Medium"/>
                </a:rPr>
                <a:t>CHALLENGES IN CURRENT SYSTEM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09625" y="4913454"/>
            <a:ext cx="897095" cy="874356"/>
            <a:chOff x="0" y="0"/>
            <a:chExt cx="286166" cy="27891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86166" cy="278912"/>
            </a:xfrm>
            <a:custGeom>
              <a:avLst/>
              <a:gdLst/>
              <a:ahLst/>
              <a:cxnLst/>
              <a:rect l="l" t="t" r="r" b="b"/>
              <a:pathLst>
                <a:path w="286166" h="278912">
                  <a:moveTo>
                    <a:pt x="139456" y="0"/>
                  </a:moveTo>
                  <a:lnTo>
                    <a:pt x="146710" y="0"/>
                  </a:lnTo>
                  <a:cubicBezTo>
                    <a:pt x="183696" y="0"/>
                    <a:pt x="219167" y="14693"/>
                    <a:pt x="245320" y="40846"/>
                  </a:cubicBezTo>
                  <a:cubicBezTo>
                    <a:pt x="271473" y="66999"/>
                    <a:pt x="286166" y="102470"/>
                    <a:pt x="286166" y="139456"/>
                  </a:cubicBezTo>
                  <a:lnTo>
                    <a:pt x="286166" y="139456"/>
                  </a:lnTo>
                  <a:cubicBezTo>
                    <a:pt x="286166" y="176442"/>
                    <a:pt x="271473" y="211913"/>
                    <a:pt x="245320" y="238066"/>
                  </a:cubicBezTo>
                  <a:cubicBezTo>
                    <a:pt x="219167" y="264219"/>
                    <a:pt x="183696" y="278912"/>
                    <a:pt x="146710" y="278912"/>
                  </a:cubicBezTo>
                  <a:lnTo>
                    <a:pt x="139456" y="278912"/>
                  </a:lnTo>
                  <a:cubicBezTo>
                    <a:pt x="102470" y="278912"/>
                    <a:pt x="66999" y="264219"/>
                    <a:pt x="40846" y="238066"/>
                  </a:cubicBezTo>
                  <a:cubicBezTo>
                    <a:pt x="14693" y="211913"/>
                    <a:pt x="0" y="176442"/>
                    <a:pt x="0" y="139456"/>
                  </a:cubicBezTo>
                  <a:lnTo>
                    <a:pt x="0" y="139456"/>
                  </a:lnTo>
                  <a:cubicBezTo>
                    <a:pt x="0" y="102470"/>
                    <a:pt x="14693" y="66999"/>
                    <a:pt x="40846" y="40846"/>
                  </a:cubicBezTo>
                  <a:cubicBezTo>
                    <a:pt x="66999" y="14693"/>
                    <a:pt x="102470" y="0"/>
                    <a:pt x="139456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286166" cy="33606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3145"/>
                </a:lnSpc>
              </a:pPr>
              <a:r>
                <a:rPr lang="en-US" sz="2139" b="1" spc="314">
                  <a:solidFill>
                    <a:srgbClr val="000000"/>
                  </a:solidFill>
                  <a:latin typeface="Nunito Sans Expanded Bold"/>
                  <a:ea typeface="Nunito Sans Expanded Bold"/>
                  <a:cs typeface="Nunito Sans Expanded Bold"/>
                  <a:sym typeface="Nunito Sans Expanded Bold"/>
                </a:rPr>
                <a:t>2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991530" y="6114511"/>
            <a:ext cx="6667500" cy="874356"/>
            <a:chOff x="0" y="0"/>
            <a:chExt cx="2126876" cy="27891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126876" cy="278912"/>
            </a:xfrm>
            <a:custGeom>
              <a:avLst/>
              <a:gdLst/>
              <a:ahLst/>
              <a:cxnLst/>
              <a:rect l="l" t="t" r="r" b="b"/>
              <a:pathLst>
                <a:path w="2126876" h="278912">
                  <a:moveTo>
                    <a:pt x="41801" y="0"/>
                  </a:moveTo>
                  <a:lnTo>
                    <a:pt x="2085075" y="0"/>
                  </a:lnTo>
                  <a:cubicBezTo>
                    <a:pt x="2096161" y="0"/>
                    <a:pt x="2106793" y="4404"/>
                    <a:pt x="2114633" y="12243"/>
                  </a:cubicBezTo>
                  <a:cubicBezTo>
                    <a:pt x="2122472" y="20083"/>
                    <a:pt x="2126876" y="30715"/>
                    <a:pt x="2126876" y="41801"/>
                  </a:cubicBezTo>
                  <a:lnTo>
                    <a:pt x="2126876" y="237111"/>
                  </a:lnTo>
                  <a:cubicBezTo>
                    <a:pt x="2126876" y="248197"/>
                    <a:pt x="2122472" y="258830"/>
                    <a:pt x="2114633" y="266669"/>
                  </a:cubicBezTo>
                  <a:cubicBezTo>
                    <a:pt x="2106793" y="274508"/>
                    <a:pt x="2096161" y="278912"/>
                    <a:pt x="2085075" y="278912"/>
                  </a:cubicBezTo>
                  <a:lnTo>
                    <a:pt x="41801" y="278912"/>
                  </a:lnTo>
                  <a:cubicBezTo>
                    <a:pt x="30715" y="278912"/>
                    <a:pt x="20083" y="274508"/>
                    <a:pt x="12243" y="266669"/>
                  </a:cubicBezTo>
                  <a:cubicBezTo>
                    <a:pt x="4404" y="258830"/>
                    <a:pt x="0" y="248197"/>
                    <a:pt x="0" y="237111"/>
                  </a:cubicBezTo>
                  <a:lnTo>
                    <a:pt x="0" y="41801"/>
                  </a:lnTo>
                  <a:cubicBezTo>
                    <a:pt x="0" y="30715"/>
                    <a:pt x="4404" y="20083"/>
                    <a:pt x="12243" y="12243"/>
                  </a:cubicBezTo>
                  <a:cubicBezTo>
                    <a:pt x="20083" y="4404"/>
                    <a:pt x="30715" y="0"/>
                    <a:pt x="41801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2126876" cy="31701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557"/>
                </a:lnSpc>
              </a:pPr>
              <a:r>
                <a:rPr lang="en-US" sz="1739" b="1" spc="255">
                  <a:solidFill>
                    <a:srgbClr val="000000"/>
                  </a:solidFill>
                  <a:latin typeface="Nunito Sans Expanded Medium"/>
                  <a:ea typeface="Nunito Sans Expanded Medium"/>
                  <a:cs typeface="Nunito Sans Expanded Medium"/>
                  <a:sym typeface="Nunito Sans Expanded Medium"/>
                </a:rPr>
                <a:t>GAPS AND OPPORTUNITIES FOR EMBEDDED SYSTEMS 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09625" y="6114511"/>
            <a:ext cx="897095" cy="874356"/>
            <a:chOff x="0" y="0"/>
            <a:chExt cx="286166" cy="27891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86166" cy="278912"/>
            </a:xfrm>
            <a:custGeom>
              <a:avLst/>
              <a:gdLst/>
              <a:ahLst/>
              <a:cxnLst/>
              <a:rect l="l" t="t" r="r" b="b"/>
              <a:pathLst>
                <a:path w="286166" h="278912">
                  <a:moveTo>
                    <a:pt x="139456" y="0"/>
                  </a:moveTo>
                  <a:lnTo>
                    <a:pt x="146710" y="0"/>
                  </a:lnTo>
                  <a:cubicBezTo>
                    <a:pt x="183696" y="0"/>
                    <a:pt x="219167" y="14693"/>
                    <a:pt x="245320" y="40846"/>
                  </a:cubicBezTo>
                  <a:cubicBezTo>
                    <a:pt x="271473" y="66999"/>
                    <a:pt x="286166" y="102470"/>
                    <a:pt x="286166" y="139456"/>
                  </a:cubicBezTo>
                  <a:lnTo>
                    <a:pt x="286166" y="139456"/>
                  </a:lnTo>
                  <a:cubicBezTo>
                    <a:pt x="286166" y="176442"/>
                    <a:pt x="271473" y="211913"/>
                    <a:pt x="245320" y="238066"/>
                  </a:cubicBezTo>
                  <a:cubicBezTo>
                    <a:pt x="219167" y="264219"/>
                    <a:pt x="183696" y="278912"/>
                    <a:pt x="146710" y="278912"/>
                  </a:cubicBezTo>
                  <a:lnTo>
                    <a:pt x="139456" y="278912"/>
                  </a:lnTo>
                  <a:cubicBezTo>
                    <a:pt x="102470" y="278912"/>
                    <a:pt x="66999" y="264219"/>
                    <a:pt x="40846" y="238066"/>
                  </a:cubicBezTo>
                  <a:cubicBezTo>
                    <a:pt x="14693" y="211913"/>
                    <a:pt x="0" y="176442"/>
                    <a:pt x="0" y="139456"/>
                  </a:cubicBezTo>
                  <a:lnTo>
                    <a:pt x="0" y="139456"/>
                  </a:lnTo>
                  <a:cubicBezTo>
                    <a:pt x="0" y="102470"/>
                    <a:pt x="14693" y="66999"/>
                    <a:pt x="40846" y="40846"/>
                  </a:cubicBezTo>
                  <a:cubicBezTo>
                    <a:pt x="66999" y="14693"/>
                    <a:pt x="102470" y="0"/>
                    <a:pt x="139456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286166" cy="33606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3145"/>
                </a:lnSpc>
              </a:pPr>
              <a:r>
                <a:rPr lang="en-US" sz="2139" b="1" spc="314">
                  <a:solidFill>
                    <a:srgbClr val="000000"/>
                  </a:solidFill>
                  <a:latin typeface="Nunito Sans Expanded Bold"/>
                  <a:ea typeface="Nunito Sans Expanded Bold"/>
                  <a:cs typeface="Nunito Sans Expanded Bold"/>
                  <a:sym typeface="Nunito Sans Expanded Bold"/>
                </a:rPr>
                <a:t>3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991530" y="7315568"/>
            <a:ext cx="6667500" cy="874356"/>
            <a:chOff x="0" y="0"/>
            <a:chExt cx="2126876" cy="27891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126876" cy="278912"/>
            </a:xfrm>
            <a:custGeom>
              <a:avLst/>
              <a:gdLst/>
              <a:ahLst/>
              <a:cxnLst/>
              <a:rect l="l" t="t" r="r" b="b"/>
              <a:pathLst>
                <a:path w="2126876" h="278912">
                  <a:moveTo>
                    <a:pt x="41801" y="0"/>
                  </a:moveTo>
                  <a:lnTo>
                    <a:pt x="2085075" y="0"/>
                  </a:lnTo>
                  <a:cubicBezTo>
                    <a:pt x="2096161" y="0"/>
                    <a:pt x="2106793" y="4404"/>
                    <a:pt x="2114633" y="12243"/>
                  </a:cubicBezTo>
                  <a:cubicBezTo>
                    <a:pt x="2122472" y="20083"/>
                    <a:pt x="2126876" y="30715"/>
                    <a:pt x="2126876" y="41801"/>
                  </a:cubicBezTo>
                  <a:lnTo>
                    <a:pt x="2126876" y="237111"/>
                  </a:lnTo>
                  <a:cubicBezTo>
                    <a:pt x="2126876" y="248197"/>
                    <a:pt x="2122472" y="258830"/>
                    <a:pt x="2114633" y="266669"/>
                  </a:cubicBezTo>
                  <a:cubicBezTo>
                    <a:pt x="2106793" y="274508"/>
                    <a:pt x="2096161" y="278912"/>
                    <a:pt x="2085075" y="278912"/>
                  </a:cubicBezTo>
                  <a:lnTo>
                    <a:pt x="41801" y="278912"/>
                  </a:lnTo>
                  <a:cubicBezTo>
                    <a:pt x="30715" y="278912"/>
                    <a:pt x="20083" y="274508"/>
                    <a:pt x="12243" y="266669"/>
                  </a:cubicBezTo>
                  <a:cubicBezTo>
                    <a:pt x="4404" y="258830"/>
                    <a:pt x="0" y="248197"/>
                    <a:pt x="0" y="237111"/>
                  </a:cubicBezTo>
                  <a:lnTo>
                    <a:pt x="0" y="41801"/>
                  </a:lnTo>
                  <a:cubicBezTo>
                    <a:pt x="0" y="30715"/>
                    <a:pt x="4404" y="20083"/>
                    <a:pt x="12243" y="12243"/>
                  </a:cubicBezTo>
                  <a:cubicBezTo>
                    <a:pt x="20083" y="4404"/>
                    <a:pt x="30715" y="0"/>
                    <a:pt x="41801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2126876" cy="31701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557"/>
                </a:lnSpc>
              </a:pPr>
              <a:r>
                <a:rPr lang="en-US" sz="1739" b="1" spc="255">
                  <a:solidFill>
                    <a:srgbClr val="000000"/>
                  </a:solidFill>
                  <a:latin typeface="Nunito Sans Expanded Medium"/>
                  <a:ea typeface="Nunito Sans Expanded Medium"/>
                  <a:cs typeface="Nunito Sans Expanded Medium"/>
                  <a:sym typeface="Nunito Sans Expanded Medium"/>
                </a:rPr>
                <a:t>PROPOSED EMBEDDED SYSTEM SOLUTION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809625" y="7315568"/>
            <a:ext cx="897095" cy="874356"/>
            <a:chOff x="0" y="0"/>
            <a:chExt cx="286166" cy="27891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86166" cy="278912"/>
            </a:xfrm>
            <a:custGeom>
              <a:avLst/>
              <a:gdLst/>
              <a:ahLst/>
              <a:cxnLst/>
              <a:rect l="l" t="t" r="r" b="b"/>
              <a:pathLst>
                <a:path w="286166" h="278912">
                  <a:moveTo>
                    <a:pt x="139456" y="0"/>
                  </a:moveTo>
                  <a:lnTo>
                    <a:pt x="146710" y="0"/>
                  </a:lnTo>
                  <a:cubicBezTo>
                    <a:pt x="183696" y="0"/>
                    <a:pt x="219167" y="14693"/>
                    <a:pt x="245320" y="40846"/>
                  </a:cubicBezTo>
                  <a:cubicBezTo>
                    <a:pt x="271473" y="66999"/>
                    <a:pt x="286166" y="102470"/>
                    <a:pt x="286166" y="139456"/>
                  </a:cubicBezTo>
                  <a:lnTo>
                    <a:pt x="286166" y="139456"/>
                  </a:lnTo>
                  <a:cubicBezTo>
                    <a:pt x="286166" y="176442"/>
                    <a:pt x="271473" y="211913"/>
                    <a:pt x="245320" y="238066"/>
                  </a:cubicBezTo>
                  <a:cubicBezTo>
                    <a:pt x="219167" y="264219"/>
                    <a:pt x="183696" y="278912"/>
                    <a:pt x="146710" y="278912"/>
                  </a:cubicBezTo>
                  <a:lnTo>
                    <a:pt x="139456" y="278912"/>
                  </a:lnTo>
                  <a:cubicBezTo>
                    <a:pt x="102470" y="278912"/>
                    <a:pt x="66999" y="264219"/>
                    <a:pt x="40846" y="238066"/>
                  </a:cubicBezTo>
                  <a:cubicBezTo>
                    <a:pt x="14693" y="211913"/>
                    <a:pt x="0" y="176442"/>
                    <a:pt x="0" y="139456"/>
                  </a:cubicBezTo>
                  <a:lnTo>
                    <a:pt x="0" y="139456"/>
                  </a:lnTo>
                  <a:cubicBezTo>
                    <a:pt x="0" y="102470"/>
                    <a:pt x="14693" y="66999"/>
                    <a:pt x="40846" y="40846"/>
                  </a:cubicBezTo>
                  <a:cubicBezTo>
                    <a:pt x="66999" y="14693"/>
                    <a:pt x="102470" y="0"/>
                    <a:pt x="139456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57150"/>
              <a:ext cx="286166" cy="33606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3145"/>
                </a:lnSpc>
              </a:pPr>
              <a:r>
                <a:rPr lang="en-US" sz="2139" b="1" spc="314">
                  <a:solidFill>
                    <a:srgbClr val="000000"/>
                  </a:solidFill>
                  <a:latin typeface="Nunito Sans Expanded Bold"/>
                  <a:ea typeface="Nunito Sans Expanded Bold"/>
                  <a:cs typeface="Nunito Sans Expanded Bold"/>
                  <a:sym typeface="Nunito Sans Expanded Bold"/>
                </a:rPr>
                <a:t>4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9606624" y="3712397"/>
            <a:ext cx="897095" cy="874356"/>
            <a:chOff x="0" y="0"/>
            <a:chExt cx="286166" cy="27891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86166" cy="278912"/>
            </a:xfrm>
            <a:custGeom>
              <a:avLst/>
              <a:gdLst/>
              <a:ahLst/>
              <a:cxnLst/>
              <a:rect l="l" t="t" r="r" b="b"/>
              <a:pathLst>
                <a:path w="286166" h="278912">
                  <a:moveTo>
                    <a:pt x="139456" y="0"/>
                  </a:moveTo>
                  <a:lnTo>
                    <a:pt x="146710" y="0"/>
                  </a:lnTo>
                  <a:cubicBezTo>
                    <a:pt x="183696" y="0"/>
                    <a:pt x="219167" y="14693"/>
                    <a:pt x="245320" y="40846"/>
                  </a:cubicBezTo>
                  <a:cubicBezTo>
                    <a:pt x="271473" y="66999"/>
                    <a:pt x="286166" y="102470"/>
                    <a:pt x="286166" y="139456"/>
                  </a:cubicBezTo>
                  <a:lnTo>
                    <a:pt x="286166" y="139456"/>
                  </a:lnTo>
                  <a:cubicBezTo>
                    <a:pt x="286166" y="176442"/>
                    <a:pt x="271473" y="211913"/>
                    <a:pt x="245320" y="238066"/>
                  </a:cubicBezTo>
                  <a:cubicBezTo>
                    <a:pt x="219167" y="264219"/>
                    <a:pt x="183696" y="278912"/>
                    <a:pt x="146710" y="278912"/>
                  </a:cubicBezTo>
                  <a:lnTo>
                    <a:pt x="139456" y="278912"/>
                  </a:lnTo>
                  <a:cubicBezTo>
                    <a:pt x="102470" y="278912"/>
                    <a:pt x="66999" y="264219"/>
                    <a:pt x="40846" y="238066"/>
                  </a:cubicBezTo>
                  <a:cubicBezTo>
                    <a:pt x="14693" y="211913"/>
                    <a:pt x="0" y="176442"/>
                    <a:pt x="0" y="139456"/>
                  </a:cubicBezTo>
                  <a:lnTo>
                    <a:pt x="0" y="139456"/>
                  </a:lnTo>
                  <a:cubicBezTo>
                    <a:pt x="0" y="102470"/>
                    <a:pt x="14693" y="66999"/>
                    <a:pt x="40846" y="40846"/>
                  </a:cubicBezTo>
                  <a:cubicBezTo>
                    <a:pt x="66999" y="14693"/>
                    <a:pt x="102470" y="0"/>
                    <a:pt x="139456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57150"/>
              <a:ext cx="286166" cy="33606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3145"/>
                </a:lnSpc>
              </a:pPr>
              <a:r>
                <a:rPr lang="en-US" sz="2139" b="1" spc="314">
                  <a:solidFill>
                    <a:srgbClr val="000000"/>
                  </a:solidFill>
                  <a:latin typeface="Nunito Sans Expanded Bold"/>
                  <a:ea typeface="Nunito Sans Expanded Bold"/>
                  <a:cs typeface="Nunito Sans Expanded Bold"/>
                  <a:sym typeface="Nunito Sans Expanded Bold"/>
                </a:rPr>
                <a:t>5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0789468" y="3712397"/>
            <a:ext cx="6667500" cy="874356"/>
            <a:chOff x="0" y="0"/>
            <a:chExt cx="2126876" cy="278912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2126876" cy="278912"/>
            </a:xfrm>
            <a:custGeom>
              <a:avLst/>
              <a:gdLst/>
              <a:ahLst/>
              <a:cxnLst/>
              <a:rect l="l" t="t" r="r" b="b"/>
              <a:pathLst>
                <a:path w="2126876" h="278912">
                  <a:moveTo>
                    <a:pt x="41801" y="0"/>
                  </a:moveTo>
                  <a:lnTo>
                    <a:pt x="2085075" y="0"/>
                  </a:lnTo>
                  <a:cubicBezTo>
                    <a:pt x="2096161" y="0"/>
                    <a:pt x="2106793" y="4404"/>
                    <a:pt x="2114633" y="12243"/>
                  </a:cubicBezTo>
                  <a:cubicBezTo>
                    <a:pt x="2122472" y="20083"/>
                    <a:pt x="2126876" y="30715"/>
                    <a:pt x="2126876" y="41801"/>
                  </a:cubicBezTo>
                  <a:lnTo>
                    <a:pt x="2126876" y="237111"/>
                  </a:lnTo>
                  <a:cubicBezTo>
                    <a:pt x="2126876" y="248197"/>
                    <a:pt x="2122472" y="258830"/>
                    <a:pt x="2114633" y="266669"/>
                  </a:cubicBezTo>
                  <a:cubicBezTo>
                    <a:pt x="2106793" y="274508"/>
                    <a:pt x="2096161" y="278912"/>
                    <a:pt x="2085075" y="278912"/>
                  </a:cubicBezTo>
                  <a:lnTo>
                    <a:pt x="41801" y="278912"/>
                  </a:lnTo>
                  <a:cubicBezTo>
                    <a:pt x="30715" y="278912"/>
                    <a:pt x="20083" y="274508"/>
                    <a:pt x="12243" y="266669"/>
                  </a:cubicBezTo>
                  <a:cubicBezTo>
                    <a:pt x="4404" y="258830"/>
                    <a:pt x="0" y="248197"/>
                    <a:pt x="0" y="237111"/>
                  </a:cubicBezTo>
                  <a:lnTo>
                    <a:pt x="0" y="41801"/>
                  </a:lnTo>
                  <a:cubicBezTo>
                    <a:pt x="0" y="30715"/>
                    <a:pt x="4404" y="20083"/>
                    <a:pt x="12243" y="12243"/>
                  </a:cubicBezTo>
                  <a:cubicBezTo>
                    <a:pt x="20083" y="4404"/>
                    <a:pt x="30715" y="0"/>
                    <a:pt x="41801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2126876" cy="31701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557"/>
                </a:lnSpc>
              </a:pPr>
              <a:r>
                <a:rPr lang="en-US" sz="1739" b="1" spc="255">
                  <a:solidFill>
                    <a:srgbClr val="000000"/>
                  </a:solidFill>
                  <a:latin typeface="Nunito Sans Expanded Medium"/>
                  <a:ea typeface="Nunito Sans Expanded Medium"/>
                  <a:cs typeface="Nunito Sans Expanded Medium"/>
                  <a:sym typeface="Nunito Sans Expanded Medium"/>
                </a:rPr>
                <a:t>COMPONENTS 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9606624" y="4913454"/>
            <a:ext cx="897095" cy="874356"/>
            <a:chOff x="0" y="0"/>
            <a:chExt cx="286166" cy="278912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86166" cy="278912"/>
            </a:xfrm>
            <a:custGeom>
              <a:avLst/>
              <a:gdLst/>
              <a:ahLst/>
              <a:cxnLst/>
              <a:rect l="l" t="t" r="r" b="b"/>
              <a:pathLst>
                <a:path w="286166" h="278912">
                  <a:moveTo>
                    <a:pt x="139456" y="0"/>
                  </a:moveTo>
                  <a:lnTo>
                    <a:pt x="146710" y="0"/>
                  </a:lnTo>
                  <a:cubicBezTo>
                    <a:pt x="183696" y="0"/>
                    <a:pt x="219167" y="14693"/>
                    <a:pt x="245320" y="40846"/>
                  </a:cubicBezTo>
                  <a:cubicBezTo>
                    <a:pt x="271473" y="66999"/>
                    <a:pt x="286166" y="102470"/>
                    <a:pt x="286166" y="139456"/>
                  </a:cubicBezTo>
                  <a:lnTo>
                    <a:pt x="286166" y="139456"/>
                  </a:lnTo>
                  <a:cubicBezTo>
                    <a:pt x="286166" y="176442"/>
                    <a:pt x="271473" y="211913"/>
                    <a:pt x="245320" y="238066"/>
                  </a:cubicBezTo>
                  <a:cubicBezTo>
                    <a:pt x="219167" y="264219"/>
                    <a:pt x="183696" y="278912"/>
                    <a:pt x="146710" y="278912"/>
                  </a:cubicBezTo>
                  <a:lnTo>
                    <a:pt x="139456" y="278912"/>
                  </a:lnTo>
                  <a:cubicBezTo>
                    <a:pt x="102470" y="278912"/>
                    <a:pt x="66999" y="264219"/>
                    <a:pt x="40846" y="238066"/>
                  </a:cubicBezTo>
                  <a:cubicBezTo>
                    <a:pt x="14693" y="211913"/>
                    <a:pt x="0" y="176442"/>
                    <a:pt x="0" y="139456"/>
                  </a:cubicBezTo>
                  <a:lnTo>
                    <a:pt x="0" y="139456"/>
                  </a:lnTo>
                  <a:cubicBezTo>
                    <a:pt x="0" y="102470"/>
                    <a:pt x="14693" y="66999"/>
                    <a:pt x="40846" y="40846"/>
                  </a:cubicBezTo>
                  <a:cubicBezTo>
                    <a:pt x="66999" y="14693"/>
                    <a:pt x="102470" y="0"/>
                    <a:pt x="139456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-57150"/>
              <a:ext cx="286166" cy="33606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3145"/>
                </a:lnSpc>
              </a:pPr>
              <a:r>
                <a:rPr lang="en-US" sz="2139" b="1" spc="314">
                  <a:solidFill>
                    <a:srgbClr val="000000"/>
                  </a:solidFill>
                  <a:latin typeface="Nunito Sans Expanded Bold"/>
                  <a:ea typeface="Nunito Sans Expanded Bold"/>
                  <a:cs typeface="Nunito Sans Expanded Bold"/>
                  <a:sym typeface="Nunito Sans Expanded Bold"/>
                </a:rPr>
                <a:t>6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0789468" y="4913454"/>
            <a:ext cx="6667500" cy="874356"/>
            <a:chOff x="0" y="0"/>
            <a:chExt cx="2126876" cy="278912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2126876" cy="278912"/>
            </a:xfrm>
            <a:custGeom>
              <a:avLst/>
              <a:gdLst/>
              <a:ahLst/>
              <a:cxnLst/>
              <a:rect l="l" t="t" r="r" b="b"/>
              <a:pathLst>
                <a:path w="2126876" h="278912">
                  <a:moveTo>
                    <a:pt x="41801" y="0"/>
                  </a:moveTo>
                  <a:lnTo>
                    <a:pt x="2085075" y="0"/>
                  </a:lnTo>
                  <a:cubicBezTo>
                    <a:pt x="2096161" y="0"/>
                    <a:pt x="2106793" y="4404"/>
                    <a:pt x="2114633" y="12243"/>
                  </a:cubicBezTo>
                  <a:cubicBezTo>
                    <a:pt x="2122472" y="20083"/>
                    <a:pt x="2126876" y="30715"/>
                    <a:pt x="2126876" y="41801"/>
                  </a:cubicBezTo>
                  <a:lnTo>
                    <a:pt x="2126876" y="237111"/>
                  </a:lnTo>
                  <a:cubicBezTo>
                    <a:pt x="2126876" y="248197"/>
                    <a:pt x="2122472" y="258830"/>
                    <a:pt x="2114633" y="266669"/>
                  </a:cubicBezTo>
                  <a:cubicBezTo>
                    <a:pt x="2106793" y="274508"/>
                    <a:pt x="2096161" y="278912"/>
                    <a:pt x="2085075" y="278912"/>
                  </a:cubicBezTo>
                  <a:lnTo>
                    <a:pt x="41801" y="278912"/>
                  </a:lnTo>
                  <a:cubicBezTo>
                    <a:pt x="30715" y="278912"/>
                    <a:pt x="20083" y="274508"/>
                    <a:pt x="12243" y="266669"/>
                  </a:cubicBezTo>
                  <a:cubicBezTo>
                    <a:pt x="4404" y="258830"/>
                    <a:pt x="0" y="248197"/>
                    <a:pt x="0" y="237111"/>
                  </a:cubicBezTo>
                  <a:lnTo>
                    <a:pt x="0" y="41801"/>
                  </a:lnTo>
                  <a:cubicBezTo>
                    <a:pt x="0" y="30715"/>
                    <a:pt x="4404" y="20083"/>
                    <a:pt x="12243" y="12243"/>
                  </a:cubicBezTo>
                  <a:cubicBezTo>
                    <a:pt x="20083" y="4404"/>
                    <a:pt x="30715" y="0"/>
                    <a:pt x="41801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2126876" cy="31701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marL="0" lvl="0" indent="0" algn="ctr">
                <a:lnSpc>
                  <a:spcPts val="2557"/>
                </a:lnSpc>
                <a:spcBef>
                  <a:spcPct val="0"/>
                </a:spcBef>
              </a:pPr>
              <a:r>
                <a:rPr lang="en-US" sz="1739" b="1" spc="255">
                  <a:solidFill>
                    <a:srgbClr val="000000"/>
                  </a:solidFill>
                  <a:latin typeface="Nunito Sans Expanded Medium"/>
                  <a:ea typeface="Nunito Sans Expanded Medium"/>
                  <a:cs typeface="Nunito Sans Expanded Medium"/>
                  <a:sym typeface="Nunito Sans Expanded Medium"/>
                </a:rPr>
                <a:t>COMMUNICATION PROTOCOLS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9606624" y="6114511"/>
            <a:ext cx="897095" cy="874356"/>
            <a:chOff x="0" y="0"/>
            <a:chExt cx="286166" cy="278912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286166" cy="278912"/>
            </a:xfrm>
            <a:custGeom>
              <a:avLst/>
              <a:gdLst/>
              <a:ahLst/>
              <a:cxnLst/>
              <a:rect l="l" t="t" r="r" b="b"/>
              <a:pathLst>
                <a:path w="286166" h="278912">
                  <a:moveTo>
                    <a:pt x="139456" y="0"/>
                  </a:moveTo>
                  <a:lnTo>
                    <a:pt x="146710" y="0"/>
                  </a:lnTo>
                  <a:cubicBezTo>
                    <a:pt x="183696" y="0"/>
                    <a:pt x="219167" y="14693"/>
                    <a:pt x="245320" y="40846"/>
                  </a:cubicBezTo>
                  <a:cubicBezTo>
                    <a:pt x="271473" y="66999"/>
                    <a:pt x="286166" y="102470"/>
                    <a:pt x="286166" y="139456"/>
                  </a:cubicBezTo>
                  <a:lnTo>
                    <a:pt x="286166" y="139456"/>
                  </a:lnTo>
                  <a:cubicBezTo>
                    <a:pt x="286166" y="176442"/>
                    <a:pt x="271473" y="211913"/>
                    <a:pt x="245320" y="238066"/>
                  </a:cubicBezTo>
                  <a:cubicBezTo>
                    <a:pt x="219167" y="264219"/>
                    <a:pt x="183696" y="278912"/>
                    <a:pt x="146710" y="278912"/>
                  </a:cubicBezTo>
                  <a:lnTo>
                    <a:pt x="139456" y="278912"/>
                  </a:lnTo>
                  <a:cubicBezTo>
                    <a:pt x="102470" y="278912"/>
                    <a:pt x="66999" y="264219"/>
                    <a:pt x="40846" y="238066"/>
                  </a:cubicBezTo>
                  <a:cubicBezTo>
                    <a:pt x="14693" y="211913"/>
                    <a:pt x="0" y="176442"/>
                    <a:pt x="0" y="139456"/>
                  </a:cubicBezTo>
                  <a:lnTo>
                    <a:pt x="0" y="139456"/>
                  </a:lnTo>
                  <a:cubicBezTo>
                    <a:pt x="0" y="102470"/>
                    <a:pt x="14693" y="66999"/>
                    <a:pt x="40846" y="40846"/>
                  </a:cubicBezTo>
                  <a:cubicBezTo>
                    <a:pt x="66999" y="14693"/>
                    <a:pt x="102470" y="0"/>
                    <a:pt x="139456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-57150"/>
              <a:ext cx="286166" cy="33606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3145"/>
                </a:lnSpc>
              </a:pPr>
              <a:r>
                <a:rPr lang="en-US" sz="2139" b="1" spc="314">
                  <a:solidFill>
                    <a:srgbClr val="000000"/>
                  </a:solidFill>
                  <a:latin typeface="Nunito Sans Expanded Bold"/>
                  <a:ea typeface="Nunito Sans Expanded Bold"/>
                  <a:cs typeface="Nunito Sans Expanded Bold"/>
                  <a:sym typeface="Nunito Sans Expanded Bold"/>
                </a:rPr>
                <a:t>7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0789468" y="6114511"/>
            <a:ext cx="6667500" cy="874356"/>
            <a:chOff x="0" y="0"/>
            <a:chExt cx="2126876" cy="278912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2126876" cy="278912"/>
            </a:xfrm>
            <a:custGeom>
              <a:avLst/>
              <a:gdLst/>
              <a:ahLst/>
              <a:cxnLst/>
              <a:rect l="l" t="t" r="r" b="b"/>
              <a:pathLst>
                <a:path w="2126876" h="278912">
                  <a:moveTo>
                    <a:pt x="41801" y="0"/>
                  </a:moveTo>
                  <a:lnTo>
                    <a:pt x="2085075" y="0"/>
                  </a:lnTo>
                  <a:cubicBezTo>
                    <a:pt x="2096161" y="0"/>
                    <a:pt x="2106793" y="4404"/>
                    <a:pt x="2114633" y="12243"/>
                  </a:cubicBezTo>
                  <a:cubicBezTo>
                    <a:pt x="2122472" y="20083"/>
                    <a:pt x="2126876" y="30715"/>
                    <a:pt x="2126876" y="41801"/>
                  </a:cubicBezTo>
                  <a:lnTo>
                    <a:pt x="2126876" y="237111"/>
                  </a:lnTo>
                  <a:cubicBezTo>
                    <a:pt x="2126876" y="248197"/>
                    <a:pt x="2122472" y="258830"/>
                    <a:pt x="2114633" y="266669"/>
                  </a:cubicBezTo>
                  <a:cubicBezTo>
                    <a:pt x="2106793" y="274508"/>
                    <a:pt x="2096161" y="278912"/>
                    <a:pt x="2085075" y="278912"/>
                  </a:cubicBezTo>
                  <a:lnTo>
                    <a:pt x="41801" y="278912"/>
                  </a:lnTo>
                  <a:cubicBezTo>
                    <a:pt x="30715" y="278912"/>
                    <a:pt x="20083" y="274508"/>
                    <a:pt x="12243" y="266669"/>
                  </a:cubicBezTo>
                  <a:cubicBezTo>
                    <a:pt x="4404" y="258830"/>
                    <a:pt x="0" y="248197"/>
                    <a:pt x="0" y="237111"/>
                  </a:cubicBezTo>
                  <a:lnTo>
                    <a:pt x="0" y="41801"/>
                  </a:lnTo>
                  <a:cubicBezTo>
                    <a:pt x="0" y="30715"/>
                    <a:pt x="4404" y="20083"/>
                    <a:pt x="12243" y="12243"/>
                  </a:cubicBezTo>
                  <a:cubicBezTo>
                    <a:pt x="20083" y="4404"/>
                    <a:pt x="30715" y="0"/>
                    <a:pt x="41801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7" name="TextBox 47"/>
            <p:cNvSpPr txBox="1"/>
            <p:nvPr/>
          </p:nvSpPr>
          <p:spPr>
            <a:xfrm>
              <a:off x="0" y="-38100"/>
              <a:ext cx="2126876" cy="31701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557"/>
                </a:lnSpc>
              </a:pPr>
              <a:r>
                <a:rPr lang="en-US" sz="1739" b="1" spc="255">
                  <a:solidFill>
                    <a:srgbClr val="000000"/>
                  </a:solidFill>
                  <a:latin typeface="Nunito Sans Expanded Medium"/>
                  <a:ea typeface="Nunito Sans Expanded Medium"/>
                  <a:cs typeface="Nunito Sans Expanded Medium"/>
                  <a:sym typeface="Nunito Sans Expanded Medium"/>
                </a:rPr>
                <a:t>EVALUATION CRITERIA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9606624" y="7315568"/>
            <a:ext cx="897095" cy="874356"/>
            <a:chOff x="0" y="0"/>
            <a:chExt cx="286166" cy="278912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286166" cy="278912"/>
            </a:xfrm>
            <a:custGeom>
              <a:avLst/>
              <a:gdLst/>
              <a:ahLst/>
              <a:cxnLst/>
              <a:rect l="l" t="t" r="r" b="b"/>
              <a:pathLst>
                <a:path w="286166" h="278912">
                  <a:moveTo>
                    <a:pt x="139456" y="0"/>
                  </a:moveTo>
                  <a:lnTo>
                    <a:pt x="146710" y="0"/>
                  </a:lnTo>
                  <a:cubicBezTo>
                    <a:pt x="183696" y="0"/>
                    <a:pt x="219167" y="14693"/>
                    <a:pt x="245320" y="40846"/>
                  </a:cubicBezTo>
                  <a:cubicBezTo>
                    <a:pt x="271473" y="66999"/>
                    <a:pt x="286166" y="102470"/>
                    <a:pt x="286166" y="139456"/>
                  </a:cubicBezTo>
                  <a:lnTo>
                    <a:pt x="286166" y="139456"/>
                  </a:lnTo>
                  <a:cubicBezTo>
                    <a:pt x="286166" y="176442"/>
                    <a:pt x="271473" y="211913"/>
                    <a:pt x="245320" y="238066"/>
                  </a:cubicBezTo>
                  <a:cubicBezTo>
                    <a:pt x="219167" y="264219"/>
                    <a:pt x="183696" y="278912"/>
                    <a:pt x="146710" y="278912"/>
                  </a:cubicBezTo>
                  <a:lnTo>
                    <a:pt x="139456" y="278912"/>
                  </a:lnTo>
                  <a:cubicBezTo>
                    <a:pt x="102470" y="278912"/>
                    <a:pt x="66999" y="264219"/>
                    <a:pt x="40846" y="238066"/>
                  </a:cubicBezTo>
                  <a:cubicBezTo>
                    <a:pt x="14693" y="211913"/>
                    <a:pt x="0" y="176442"/>
                    <a:pt x="0" y="139456"/>
                  </a:cubicBezTo>
                  <a:lnTo>
                    <a:pt x="0" y="139456"/>
                  </a:lnTo>
                  <a:cubicBezTo>
                    <a:pt x="0" y="102470"/>
                    <a:pt x="14693" y="66999"/>
                    <a:pt x="40846" y="40846"/>
                  </a:cubicBezTo>
                  <a:cubicBezTo>
                    <a:pt x="66999" y="14693"/>
                    <a:pt x="102470" y="0"/>
                    <a:pt x="139456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0" y="-57150"/>
              <a:ext cx="286166" cy="33606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3145"/>
                </a:lnSpc>
              </a:pPr>
              <a:r>
                <a:rPr lang="en-US" sz="2139" b="1" spc="314">
                  <a:solidFill>
                    <a:srgbClr val="000000"/>
                  </a:solidFill>
                  <a:latin typeface="Nunito Sans Expanded Bold"/>
                  <a:ea typeface="Nunito Sans Expanded Bold"/>
                  <a:cs typeface="Nunito Sans Expanded Bold"/>
                  <a:sym typeface="Nunito Sans Expanded Bold"/>
                </a:rPr>
                <a:t>8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10789468" y="7315568"/>
            <a:ext cx="6667500" cy="874356"/>
            <a:chOff x="0" y="0"/>
            <a:chExt cx="2126876" cy="278912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2126876" cy="278912"/>
            </a:xfrm>
            <a:custGeom>
              <a:avLst/>
              <a:gdLst/>
              <a:ahLst/>
              <a:cxnLst/>
              <a:rect l="l" t="t" r="r" b="b"/>
              <a:pathLst>
                <a:path w="2126876" h="278912">
                  <a:moveTo>
                    <a:pt x="41801" y="0"/>
                  </a:moveTo>
                  <a:lnTo>
                    <a:pt x="2085075" y="0"/>
                  </a:lnTo>
                  <a:cubicBezTo>
                    <a:pt x="2096161" y="0"/>
                    <a:pt x="2106793" y="4404"/>
                    <a:pt x="2114633" y="12243"/>
                  </a:cubicBezTo>
                  <a:cubicBezTo>
                    <a:pt x="2122472" y="20083"/>
                    <a:pt x="2126876" y="30715"/>
                    <a:pt x="2126876" y="41801"/>
                  </a:cubicBezTo>
                  <a:lnTo>
                    <a:pt x="2126876" y="237111"/>
                  </a:lnTo>
                  <a:cubicBezTo>
                    <a:pt x="2126876" y="248197"/>
                    <a:pt x="2122472" y="258830"/>
                    <a:pt x="2114633" y="266669"/>
                  </a:cubicBezTo>
                  <a:cubicBezTo>
                    <a:pt x="2106793" y="274508"/>
                    <a:pt x="2096161" y="278912"/>
                    <a:pt x="2085075" y="278912"/>
                  </a:cubicBezTo>
                  <a:lnTo>
                    <a:pt x="41801" y="278912"/>
                  </a:lnTo>
                  <a:cubicBezTo>
                    <a:pt x="30715" y="278912"/>
                    <a:pt x="20083" y="274508"/>
                    <a:pt x="12243" y="266669"/>
                  </a:cubicBezTo>
                  <a:cubicBezTo>
                    <a:pt x="4404" y="258830"/>
                    <a:pt x="0" y="248197"/>
                    <a:pt x="0" y="237111"/>
                  </a:cubicBezTo>
                  <a:lnTo>
                    <a:pt x="0" y="41801"/>
                  </a:lnTo>
                  <a:cubicBezTo>
                    <a:pt x="0" y="30715"/>
                    <a:pt x="4404" y="20083"/>
                    <a:pt x="12243" y="12243"/>
                  </a:cubicBezTo>
                  <a:cubicBezTo>
                    <a:pt x="20083" y="4404"/>
                    <a:pt x="30715" y="0"/>
                    <a:pt x="41801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3" name="TextBox 53"/>
            <p:cNvSpPr txBox="1"/>
            <p:nvPr/>
          </p:nvSpPr>
          <p:spPr>
            <a:xfrm>
              <a:off x="0" y="-38100"/>
              <a:ext cx="2126876" cy="31701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557"/>
                </a:lnSpc>
              </a:pPr>
              <a:r>
                <a:rPr lang="en-US" sz="1739" b="1" spc="255">
                  <a:solidFill>
                    <a:srgbClr val="000000"/>
                  </a:solidFill>
                  <a:latin typeface="Nunito Sans Expanded Medium"/>
                  <a:ea typeface="Nunito Sans Expanded Medium"/>
                  <a:cs typeface="Nunito Sans Expanded Medium"/>
                  <a:sym typeface="Nunito Sans Expanded Medium"/>
                </a:rPr>
                <a:t>BLOCK DIAGRAM</a:t>
              </a:r>
            </a:p>
          </p:txBody>
        </p:sp>
      </p:grpSp>
      <p:sp>
        <p:nvSpPr>
          <p:cNvPr id="54" name="Freeform 54"/>
          <p:cNvSpPr/>
          <p:nvPr/>
        </p:nvSpPr>
        <p:spPr>
          <a:xfrm>
            <a:off x="16486423" y="496912"/>
            <a:ext cx="991952" cy="847668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5" name="TextBox 55"/>
          <p:cNvSpPr txBox="1"/>
          <p:nvPr/>
        </p:nvSpPr>
        <p:spPr>
          <a:xfrm>
            <a:off x="809625" y="1883890"/>
            <a:ext cx="11890034" cy="112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75"/>
              </a:lnSpc>
              <a:spcBef>
                <a:spcPct val="0"/>
              </a:spcBef>
            </a:pPr>
            <a:r>
              <a:rPr lang="en-US" sz="8392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TABLE OF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77595" y="-797528"/>
            <a:ext cx="22876567" cy="11447809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4906978" y="9045498"/>
            <a:ext cx="2571397" cy="430125"/>
          </a:xfrm>
          <a:custGeom>
            <a:avLst/>
            <a:gdLst/>
            <a:ahLst/>
            <a:cxnLst/>
            <a:rect l="l" t="t" r="r" b="b"/>
            <a:pathLst>
              <a:path w="2571397" h="430125">
                <a:moveTo>
                  <a:pt x="0" y="0"/>
                </a:moveTo>
                <a:lnTo>
                  <a:pt x="2571397" y="0"/>
                </a:lnTo>
                <a:lnTo>
                  <a:pt x="2571397" y="430124"/>
                </a:lnTo>
                <a:lnTo>
                  <a:pt x="0" y="430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525070" y="3669663"/>
            <a:ext cx="4217482" cy="3687229"/>
            <a:chOff x="0" y="0"/>
            <a:chExt cx="1110777" cy="97112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0777" cy="971122"/>
            </a:xfrm>
            <a:custGeom>
              <a:avLst/>
              <a:gdLst/>
              <a:ahLst/>
              <a:cxnLst/>
              <a:rect l="l" t="t" r="r" b="b"/>
              <a:pathLst>
                <a:path w="1110777" h="971122">
                  <a:moveTo>
                    <a:pt x="66084" y="0"/>
                  </a:moveTo>
                  <a:lnTo>
                    <a:pt x="1044693" y="0"/>
                  </a:lnTo>
                  <a:cubicBezTo>
                    <a:pt x="1062219" y="0"/>
                    <a:pt x="1079028" y="6962"/>
                    <a:pt x="1091421" y="19356"/>
                  </a:cubicBezTo>
                  <a:cubicBezTo>
                    <a:pt x="1103815" y="31749"/>
                    <a:pt x="1110777" y="48558"/>
                    <a:pt x="1110777" y="66084"/>
                  </a:cubicBezTo>
                  <a:lnTo>
                    <a:pt x="1110777" y="905038"/>
                  </a:lnTo>
                  <a:cubicBezTo>
                    <a:pt x="1110777" y="941535"/>
                    <a:pt x="1081190" y="971122"/>
                    <a:pt x="1044693" y="971122"/>
                  </a:cubicBezTo>
                  <a:lnTo>
                    <a:pt x="66084" y="971122"/>
                  </a:lnTo>
                  <a:cubicBezTo>
                    <a:pt x="29587" y="971122"/>
                    <a:pt x="0" y="941535"/>
                    <a:pt x="0" y="905038"/>
                  </a:cubicBezTo>
                  <a:lnTo>
                    <a:pt x="0" y="66084"/>
                  </a:lnTo>
                  <a:cubicBezTo>
                    <a:pt x="0" y="29587"/>
                    <a:pt x="29587" y="0"/>
                    <a:pt x="66084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10777" cy="10092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73501" y="4097701"/>
            <a:ext cx="3520621" cy="641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2500" spc="250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MEDICATION ADHERENCE FOR ELDERLY PATIENTS: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87332" y="5146892"/>
            <a:ext cx="3092958" cy="959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Ensuring elderly patients take medications on time.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5197584" y="3669663"/>
            <a:ext cx="4234344" cy="3687229"/>
            <a:chOff x="0" y="0"/>
            <a:chExt cx="1115218" cy="9711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15218" cy="971122"/>
            </a:xfrm>
            <a:custGeom>
              <a:avLst/>
              <a:gdLst/>
              <a:ahLst/>
              <a:cxnLst/>
              <a:rect l="l" t="t" r="r" b="b"/>
              <a:pathLst>
                <a:path w="1115218" h="971122">
                  <a:moveTo>
                    <a:pt x="65821" y="0"/>
                  </a:moveTo>
                  <a:lnTo>
                    <a:pt x="1049397" y="0"/>
                  </a:lnTo>
                  <a:cubicBezTo>
                    <a:pt x="1085749" y="0"/>
                    <a:pt x="1115218" y="29469"/>
                    <a:pt x="1115218" y="65821"/>
                  </a:cubicBezTo>
                  <a:lnTo>
                    <a:pt x="1115218" y="905301"/>
                  </a:lnTo>
                  <a:cubicBezTo>
                    <a:pt x="1115218" y="941653"/>
                    <a:pt x="1085749" y="971122"/>
                    <a:pt x="1049397" y="971122"/>
                  </a:cubicBezTo>
                  <a:lnTo>
                    <a:pt x="65821" y="971122"/>
                  </a:lnTo>
                  <a:cubicBezTo>
                    <a:pt x="29469" y="971122"/>
                    <a:pt x="0" y="941653"/>
                    <a:pt x="0" y="905301"/>
                  </a:cubicBezTo>
                  <a:lnTo>
                    <a:pt x="0" y="65821"/>
                  </a:lnTo>
                  <a:cubicBezTo>
                    <a:pt x="0" y="29469"/>
                    <a:pt x="29469" y="0"/>
                    <a:pt x="65821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115218" cy="10092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889128" y="3669663"/>
            <a:ext cx="3971077" cy="3687229"/>
            <a:chOff x="0" y="0"/>
            <a:chExt cx="1045880" cy="9711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45880" cy="971122"/>
            </a:xfrm>
            <a:custGeom>
              <a:avLst/>
              <a:gdLst/>
              <a:ahLst/>
              <a:cxnLst/>
              <a:rect l="l" t="t" r="r" b="b"/>
              <a:pathLst>
                <a:path w="1045880" h="971122">
                  <a:moveTo>
                    <a:pt x="70185" y="0"/>
                  </a:moveTo>
                  <a:lnTo>
                    <a:pt x="975695" y="0"/>
                  </a:lnTo>
                  <a:cubicBezTo>
                    <a:pt x="1014457" y="0"/>
                    <a:pt x="1045880" y="31423"/>
                    <a:pt x="1045880" y="70185"/>
                  </a:cubicBezTo>
                  <a:lnTo>
                    <a:pt x="1045880" y="900937"/>
                  </a:lnTo>
                  <a:cubicBezTo>
                    <a:pt x="1045880" y="919551"/>
                    <a:pt x="1038486" y="937403"/>
                    <a:pt x="1025324" y="950565"/>
                  </a:cubicBezTo>
                  <a:cubicBezTo>
                    <a:pt x="1012161" y="963728"/>
                    <a:pt x="994310" y="971122"/>
                    <a:pt x="975695" y="971122"/>
                  </a:cubicBezTo>
                  <a:lnTo>
                    <a:pt x="70185" y="971122"/>
                  </a:lnTo>
                  <a:cubicBezTo>
                    <a:pt x="51571" y="971122"/>
                    <a:pt x="33719" y="963728"/>
                    <a:pt x="20557" y="950565"/>
                  </a:cubicBezTo>
                  <a:cubicBezTo>
                    <a:pt x="7394" y="937403"/>
                    <a:pt x="0" y="919551"/>
                    <a:pt x="0" y="900937"/>
                  </a:cubicBezTo>
                  <a:lnTo>
                    <a:pt x="0" y="70185"/>
                  </a:lnTo>
                  <a:cubicBezTo>
                    <a:pt x="0" y="51571"/>
                    <a:pt x="7394" y="33719"/>
                    <a:pt x="20557" y="20557"/>
                  </a:cubicBezTo>
                  <a:cubicBezTo>
                    <a:pt x="33719" y="7394"/>
                    <a:pt x="51571" y="0"/>
                    <a:pt x="70185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045880" cy="10092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5594875" y="4097701"/>
            <a:ext cx="354912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2500" spc="250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HEALTH MONITORING AND EMERGENCY ALERTS: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668531" y="5146892"/>
            <a:ext cx="3292450" cy="959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Real-time tracking of vital signs (heart rate, temperature, oxygen).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484809" y="4097701"/>
            <a:ext cx="2779714" cy="641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2500" spc="250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ENVIRONMENTAL MONITORING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357780" y="5146892"/>
            <a:ext cx="3033772" cy="959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Checking air quality and room conditions for medication safety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144165" y="1374852"/>
            <a:ext cx="13999670" cy="112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75"/>
              </a:lnSpc>
              <a:spcBef>
                <a:spcPct val="0"/>
              </a:spcBef>
            </a:pPr>
            <a:r>
              <a:rPr lang="en-US" sz="8392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PROBLEM DOMAIN</a:t>
            </a:r>
          </a:p>
        </p:txBody>
      </p:sp>
      <p:sp>
        <p:nvSpPr>
          <p:cNvPr id="22" name="Freeform 22"/>
          <p:cNvSpPr/>
          <p:nvPr/>
        </p:nvSpPr>
        <p:spPr>
          <a:xfrm>
            <a:off x="16486423" y="496912"/>
            <a:ext cx="991952" cy="847668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14158297" y="3669663"/>
            <a:ext cx="3971077" cy="3687229"/>
            <a:chOff x="0" y="0"/>
            <a:chExt cx="1045880" cy="9711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045880" cy="971122"/>
            </a:xfrm>
            <a:custGeom>
              <a:avLst/>
              <a:gdLst/>
              <a:ahLst/>
              <a:cxnLst/>
              <a:rect l="l" t="t" r="r" b="b"/>
              <a:pathLst>
                <a:path w="1045880" h="971122">
                  <a:moveTo>
                    <a:pt x="70185" y="0"/>
                  </a:moveTo>
                  <a:lnTo>
                    <a:pt x="975695" y="0"/>
                  </a:lnTo>
                  <a:cubicBezTo>
                    <a:pt x="1014457" y="0"/>
                    <a:pt x="1045880" y="31423"/>
                    <a:pt x="1045880" y="70185"/>
                  </a:cubicBezTo>
                  <a:lnTo>
                    <a:pt x="1045880" y="900937"/>
                  </a:lnTo>
                  <a:cubicBezTo>
                    <a:pt x="1045880" y="919551"/>
                    <a:pt x="1038486" y="937403"/>
                    <a:pt x="1025324" y="950565"/>
                  </a:cubicBezTo>
                  <a:cubicBezTo>
                    <a:pt x="1012161" y="963728"/>
                    <a:pt x="994310" y="971122"/>
                    <a:pt x="975695" y="971122"/>
                  </a:cubicBezTo>
                  <a:lnTo>
                    <a:pt x="70185" y="971122"/>
                  </a:lnTo>
                  <a:cubicBezTo>
                    <a:pt x="51571" y="971122"/>
                    <a:pt x="33719" y="963728"/>
                    <a:pt x="20557" y="950565"/>
                  </a:cubicBezTo>
                  <a:cubicBezTo>
                    <a:pt x="7394" y="937403"/>
                    <a:pt x="0" y="919551"/>
                    <a:pt x="0" y="900937"/>
                  </a:cubicBezTo>
                  <a:lnTo>
                    <a:pt x="0" y="70185"/>
                  </a:lnTo>
                  <a:cubicBezTo>
                    <a:pt x="0" y="51571"/>
                    <a:pt x="7394" y="33719"/>
                    <a:pt x="20557" y="20557"/>
                  </a:cubicBezTo>
                  <a:cubicBezTo>
                    <a:pt x="33719" y="7394"/>
                    <a:pt x="51571" y="0"/>
                    <a:pt x="70185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045880" cy="10092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4802819" y="4097701"/>
            <a:ext cx="2779714" cy="641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5"/>
              </a:lnSpc>
            </a:pPr>
            <a:r>
              <a:rPr lang="en-US" sz="2500" spc="250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USER-FRIENDLY INTERFACES: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626949" y="5146892"/>
            <a:ext cx="3033772" cy="959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57"/>
              </a:lnSpc>
              <a:spcBef>
                <a:spcPct val="0"/>
              </a:spcBef>
            </a:pPr>
            <a:r>
              <a:rPr lang="en-US" sz="1739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Simplifying systems for elderly and illiterate users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6486423" y="496912"/>
            <a:ext cx="991952" cy="847668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36219" y="649312"/>
            <a:ext cx="15050204" cy="1115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75"/>
              </a:lnSpc>
            </a:pPr>
            <a:r>
              <a:rPr lang="en-US" sz="8392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CHALLENGES IN CURRENT SYSTEM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131131"/>
            <a:ext cx="16449675" cy="7818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6855" lvl="1" indent="-268427" algn="l">
              <a:lnSpc>
                <a:spcPts val="3655"/>
              </a:lnSpc>
              <a:spcBef>
                <a:spcPct val="0"/>
              </a:spcBef>
              <a:buFont typeface="Arial"/>
              <a:buChar char="•"/>
            </a:pPr>
            <a:r>
              <a:rPr lang="en-US" sz="2486" b="1">
                <a:solidFill>
                  <a:srgbClr val="211F1C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Use</a:t>
            </a:r>
            <a:r>
              <a:rPr lang="en-US" sz="2486" b="1" u="none" strike="noStrike">
                <a:solidFill>
                  <a:srgbClr val="211F1C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r-Friendliness: </a:t>
            </a:r>
            <a:r>
              <a:rPr lang="en-US" sz="2486" u="none" strike="noStrike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Elderly or illiterate users may struggle with setting up or operating the system, even if it has a mobile app interface.</a:t>
            </a:r>
          </a:p>
          <a:p>
            <a:pPr algn="l">
              <a:lnSpc>
                <a:spcPts val="3655"/>
              </a:lnSpc>
              <a:spcBef>
                <a:spcPct val="0"/>
              </a:spcBef>
            </a:pPr>
            <a:endParaRPr lang="en-US" sz="2486" u="none" strike="noStrike">
              <a:solidFill>
                <a:srgbClr val="211F1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536855" lvl="1" indent="-268427" algn="l">
              <a:lnSpc>
                <a:spcPts val="3655"/>
              </a:lnSpc>
              <a:spcBef>
                <a:spcPct val="0"/>
              </a:spcBef>
              <a:buFont typeface="Arial"/>
              <a:buChar char="•"/>
            </a:pPr>
            <a:r>
              <a:rPr lang="en-US" sz="2486" b="1" u="none" strike="noStrike">
                <a:solidFill>
                  <a:srgbClr val="211F1C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Dependence on Cellular Networks:</a:t>
            </a:r>
            <a:r>
              <a:rPr lang="en-US" sz="2486" u="none" strike="noStrike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 The GSM module’s reliance on cellular networks for phone call alerts may be problematic in areas with poor signal strength.</a:t>
            </a:r>
          </a:p>
          <a:p>
            <a:pPr algn="l">
              <a:lnSpc>
                <a:spcPts val="3655"/>
              </a:lnSpc>
              <a:spcBef>
                <a:spcPct val="0"/>
              </a:spcBef>
            </a:pPr>
            <a:endParaRPr lang="en-US" sz="2486" u="none" strike="noStrike">
              <a:solidFill>
                <a:srgbClr val="211F1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536855" lvl="1" indent="-268427" algn="l">
              <a:lnSpc>
                <a:spcPts val="3655"/>
              </a:lnSpc>
              <a:spcBef>
                <a:spcPct val="0"/>
              </a:spcBef>
              <a:buFont typeface="Arial"/>
              <a:buChar char="•"/>
            </a:pPr>
            <a:r>
              <a:rPr lang="en-US" sz="2486" b="1" u="none" strike="noStrike">
                <a:solidFill>
                  <a:srgbClr val="211F1C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Limited Scalability:</a:t>
            </a:r>
            <a:r>
              <a:rPr lang="en-US" sz="2486" u="none" strike="noStrike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 The current system is designed for individual use, lacking multi-user support, which can be inefficient for hospitals or families with multiple patients.</a:t>
            </a:r>
          </a:p>
          <a:p>
            <a:pPr algn="l">
              <a:lnSpc>
                <a:spcPts val="3655"/>
              </a:lnSpc>
              <a:spcBef>
                <a:spcPct val="0"/>
              </a:spcBef>
            </a:pPr>
            <a:endParaRPr lang="en-US" sz="2486" u="none" strike="noStrike">
              <a:solidFill>
                <a:srgbClr val="211F1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536855" lvl="1" indent="-268427" algn="l">
              <a:lnSpc>
                <a:spcPts val="3655"/>
              </a:lnSpc>
              <a:spcBef>
                <a:spcPct val="0"/>
              </a:spcBef>
              <a:buFont typeface="Arial"/>
              <a:buChar char="•"/>
            </a:pPr>
            <a:r>
              <a:rPr lang="en-US" sz="2486" b="1" u="none" strike="noStrike">
                <a:solidFill>
                  <a:srgbClr val="211F1C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Hardware Costs: </a:t>
            </a:r>
            <a:r>
              <a:rPr lang="en-US" sz="2486" u="none" strike="noStrike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While affordable, further reduction in cost is needed for widespread adoption, especially in low-income regions.</a:t>
            </a:r>
          </a:p>
          <a:p>
            <a:pPr algn="l">
              <a:lnSpc>
                <a:spcPts val="3655"/>
              </a:lnSpc>
              <a:spcBef>
                <a:spcPct val="0"/>
              </a:spcBef>
            </a:pPr>
            <a:endParaRPr lang="en-US" sz="2486" u="none" strike="noStrike">
              <a:solidFill>
                <a:srgbClr val="211F1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536855" lvl="1" indent="-268427" algn="l">
              <a:lnSpc>
                <a:spcPts val="3655"/>
              </a:lnSpc>
              <a:spcBef>
                <a:spcPct val="0"/>
              </a:spcBef>
              <a:buFont typeface="Arial"/>
              <a:buChar char="•"/>
            </a:pPr>
            <a:r>
              <a:rPr lang="en-US" sz="2486" b="1" u="none" strike="noStrike">
                <a:solidFill>
                  <a:srgbClr val="211F1C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Battery and Power Reliability:</a:t>
            </a:r>
            <a:r>
              <a:rPr lang="en-US" sz="2486" u="none" strike="noStrike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 Ensuring continuous operation, especially in power outages, remains a challenge as many of the system components rely on a steady power source.</a:t>
            </a:r>
          </a:p>
          <a:p>
            <a:pPr marL="0" lvl="0" indent="0" algn="l">
              <a:lnSpc>
                <a:spcPts val="3655"/>
              </a:lnSpc>
              <a:spcBef>
                <a:spcPct val="0"/>
              </a:spcBef>
            </a:pPr>
            <a:endParaRPr lang="en-US" sz="2486" u="none" strike="noStrike">
              <a:solidFill>
                <a:srgbClr val="211F1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20659" y="3185543"/>
            <a:ext cx="3143250" cy="1146175"/>
            <a:chOff x="0" y="0"/>
            <a:chExt cx="1002670" cy="3656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02670" cy="365620"/>
            </a:xfrm>
            <a:custGeom>
              <a:avLst/>
              <a:gdLst/>
              <a:ahLst/>
              <a:cxnLst/>
              <a:rect l="l" t="t" r="r" b="b"/>
              <a:pathLst>
                <a:path w="1002670" h="365620">
                  <a:moveTo>
                    <a:pt x="88669" y="0"/>
                  </a:moveTo>
                  <a:lnTo>
                    <a:pt x="914001" y="0"/>
                  </a:lnTo>
                  <a:cubicBezTo>
                    <a:pt x="937517" y="0"/>
                    <a:pt x="960071" y="9342"/>
                    <a:pt x="976699" y="25971"/>
                  </a:cubicBezTo>
                  <a:cubicBezTo>
                    <a:pt x="993328" y="42599"/>
                    <a:pt x="1002670" y="65153"/>
                    <a:pt x="1002670" y="88669"/>
                  </a:cubicBezTo>
                  <a:lnTo>
                    <a:pt x="1002670" y="276951"/>
                  </a:lnTo>
                  <a:cubicBezTo>
                    <a:pt x="1002670" y="300467"/>
                    <a:pt x="993328" y="323021"/>
                    <a:pt x="976699" y="339649"/>
                  </a:cubicBezTo>
                  <a:cubicBezTo>
                    <a:pt x="960071" y="356278"/>
                    <a:pt x="937517" y="365620"/>
                    <a:pt x="914001" y="365620"/>
                  </a:cubicBezTo>
                  <a:lnTo>
                    <a:pt x="88669" y="365620"/>
                  </a:lnTo>
                  <a:cubicBezTo>
                    <a:pt x="65153" y="365620"/>
                    <a:pt x="42599" y="356278"/>
                    <a:pt x="25971" y="339649"/>
                  </a:cubicBezTo>
                  <a:cubicBezTo>
                    <a:pt x="9342" y="323021"/>
                    <a:pt x="0" y="300467"/>
                    <a:pt x="0" y="276951"/>
                  </a:cubicBezTo>
                  <a:lnTo>
                    <a:pt x="0" y="88669"/>
                  </a:lnTo>
                  <a:cubicBezTo>
                    <a:pt x="0" y="65153"/>
                    <a:pt x="9342" y="42599"/>
                    <a:pt x="25971" y="25971"/>
                  </a:cubicBezTo>
                  <a:cubicBezTo>
                    <a:pt x="42599" y="9342"/>
                    <a:pt x="65153" y="0"/>
                    <a:pt x="88669" y="0"/>
                  </a:cubicBezTo>
                  <a:close/>
                </a:path>
              </a:pathLst>
            </a:custGeom>
            <a:solidFill>
              <a:srgbClr val="60606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33350"/>
              <a:ext cx="1002670" cy="498970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marL="0" lvl="0" indent="0" algn="ctr">
                <a:lnSpc>
                  <a:spcPts val="7350"/>
                </a:lnSpc>
                <a:spcBef>
                  <a:spcPct val="0"/>
                </a:spcBef>
              </a:pPr>
              <a:r>
                <a:rPr lang="en-US" sz="5000" b="1" spc="735">
                  <a:solidFill>
                    <a:srgbClr val="FFFFFF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GAPS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20659" y="4507616"/>
            <a:ext cx="17274259" cy="5438012"/>
            <a:chOff x="0" y="0"/>
            <a:chExt cx="5510342" cy="173467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510342" cy="1734679"/>
            </a:xfrm>
            <a:custGeom>
              <a:avLst/>
              <a:gdLst/>
              <a:ahLst/>
              <a:cxnLst/>
              <a:rect l="l" t="t" r="r" b="b"/>
              <a:pathLst>
                <a:path w="5510342" h="1734679">
                  <a:moveTo>
                    <a:pt x="16134" y="0"/>
                  </a:moveTo>
                  <a:lnTo>
                    <a:pt x="5494207" y="0"/>
                  </a:lnTo>
                  <a:cubicBezTo>
                    <a:pt x="5503118" y="0"/>
                    <a:pt x="5510342" y="7224"/>
                    <a:pt x="5510342" y="16134"/>
                  </a:cubicBezTo>
                  <a:lnTo>
                    <a:pt x="5510342" y="1718545"/>
                  </a:lnTo>
                  <a:cubicBezTo>
                    <a:pt x="5510342" y="1727456"/>
                    <a:pt x="5503118" y="1734679"/>
                    <a:pt x="5494207" y="1734679"/>
                  </a:cubicBezTo>
                  <a:lnTo>
                    <a:pt x="16134" y="1734679"/>
                  </a:lnTo>
                  <a:cubicBezTo>
                    <a:pt x="7224" y="1734679"/>
                    <a:pt x="0" y="1727456"/>
                    <a:pt x="0" y="1718545"/>
                  </a:cubicBezTo>
                  <a:lnTo>
                    <a:pt x="0" y="16134"/>
                  </a:lnTo>
                  <a:cubicBezTo>
                    <a:pt x="0" y="7224"/>
                    <a:pt x="7224" y="0"/>
                    <a:pt x="16134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5510342" cy="1791829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marL="474981" lvl="1" indent="-237491" algn="l">
                <a:lnSpc>
                  <a:spcPts val="3234"/>
                </a:lnSpc>
                <a:buAutoNum type="arabicPeriod"/>
              </a:pPr>
              <a:r>
                <a:rPr lang="en-US" sz="2200" b="1" spc="323">
                  <a:solidFill>
                    <a:srgbClr val="211F1C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Interoperability:</a:t>
              </a:r>
              <a:r>
                <a:rPr lang="en-US" sz="2200" spc="323">
                  <a:solidFill>
                    <a:srgbClr val="211F1C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Many embedded healthcare devices lack standard protocols for seamless integration with other medical systems or devices.</a:t>
              </a:r>
            </a:p>
            <a:p>
              <a:pPr marL="474981" lvl="1" indent="-237491" algn="l">
                <a:lnSpc>
                  <a:spcPts val="3234"/>
                </a:lnSpc>
                <a:buAutoNum type="arabicPeriod"/>
              </a:pPr>
              <a:r>
                <a:rPr lang="en-US" sz="2200" b="1" spc="323">
                  <a:solidFill>
                    <a:srgbClr val="211F1C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Energy Efficiency:</a:t>
              </a:r>
              <a:r>
                <a:rPr lang="en-US" sz="2200" spc="323">
                  <a:solidFill>
                    <a:srgbClr val="211F1C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Power consumption in battery-operated devices is still a challenge, especially for remote or wearable systems.</a:t>
              </a:r>
            </a:p>
            <a:p>
              <a:pPr marL="474981" lvl="1" indent="-237491" algn="l">
                <a:lnSpc>
                  <a:spcPts val="3234"/>
                </a:lnSpc>
                <a:buAutoNum type="arabicPeriod"/>
              </a:pPr>
              <a:r>
                <a:rPr lang="en-US" sz="2200" b="1" spc="323">
                  <a:solidFill>
                    <a:srgbClr val="211F1C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Limited Connectivity:</a:t>
              </a:r>
              <a:r>
                <a:rPr lang="en-US" sz="2200" spc="323">
                  <a:solidFill>
                    <a:srgbClr val="211F1C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Dependence on local networks (Wi-Fi, GSM) without robust failover options can result in downtime in critical healthcare environments.</a:t>
              </a:r>
            </a:p>
            <a:p>
              <a:pPr marL="474981" lvl="1" indent="-237491" algn="l">
                <a:lnSpc>
                  <a:spcPts val="3234"/>
                </a:lnSpc>
                <a:buAutoNum type="arabicPeriod"/>
              </a:pPr>
              <a:r>
                <a:rPr lang="en-US" sz="2200" b="1" spc="323">
                  <a:solidFill>
                    <a:srgbClr val="211F1C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Security and Privacy:</a:t>
              </a:r>
              <a:r>
                <a:rPr lang="en-US" sz="2200" spc="323">
                  <a:solidFill>
                    <a:srgbClr val="211F1C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Embedded systems in healthcare often face challenges in securing patient data, especially when transmitting sensitive health information.</a:t>
              </a:r>
            </a:p>
            <a:p>
              <a:pPr marL="474981" lvl="1" indent="-237491" algn="l">
                <a:lnSpc>
                  <a:spcPts val="3234"/>
                </a:lnSpc>
                <a:buAutoNum type="arabicPeriod"/>
              </a:pPr>
              <a:r>
                <a:rPr lang="en-US" sz="2200" b="1" spc="323">
                  <a:solidFill>
                    <a:srgbClr val="211F1C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Scalability</a:t>
              </a:r>
              <a:r>
                <a:rPr lang="en-US" sz="2200" spc="323">
                  <a:solidFill>
                    <a:srgbClr val="211F1C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: Current embedded systems are often designed for single-use applications, limiting their scalability in multi-user environments like hospitals.</a:t>
              </a:r>
            </a:p>
            <a:p>
              <a:pPr marL="0" lvl="0" indent="0" algn="l">
                <a:lnSpc>
                  <a:spcPts val="3234"/>
                </a:lnSpc>
                <a:spcBef>
                  <a:spcPct val="0"/>
                </a:spcBef>
              </a:pPr>
              <a:endParaRPr lang="en-US" sz="2200" spc="323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91426" y="1251490"/>
            <a:ext cx="15390973" cy="172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30"/>
              </a:lnSpc>
              <a:spcBef>
                <a:spcPct val="0"/>
              </a:spcBef>
            </a:pPr>
            <a:r>
              <a:rPr lang="en-US" sz="6564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GAPS AND OPPORTUNITIES FOR EMBEDDED SYSTEMS</a:t>
            </a:r>
          </a:p>
        </p:txBody>
      </p:sp>
      <p:sp>
        <p:nvSpPr>
          <p:cNvPr id="12" name="Freeform 12"/>
          <p:cNvSpPr/>
          <p:nvPr/>
        </p:nvSpPr>
        <p:spPr>
          <a:xfrm>
            <a:off x="16486423" y="496912"/>
            <a:ext cx="991952" cy="847668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389152" y="2971996"/>
            <a:ext cx="6862429" cy="974980"/>
            <a:chOff x="0" y="0"/>
            <a:chExt cx="2189056" cy="311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89056" cy="311010"/>
            </a:xfrm>
            <a:custGeom>
              <a:avLst/>
              <a:gdLst/>
              <a:ahLst/>
              <a:cxnLst/>
              <a:rect l="l" t="t" r="r" b="b"/>
              <a:pathLst>
                <a:path w="2189056" h="311010">
                  <a:moveTo>
                    <a:pt x="40614" y="0"/>
                  </a:moveTo>
                  <a:lnTo>
                    <a:pt x="2148443" y="0"/>
                  </a:lnTo>
                  <a:cubicBezTo>
                    <a:pt x="2170873" y="0"/>
                    <a:pt x="2189056" y="18183"/>
                    <a:pt x="2189056" y="40614"/>
                  </a:cubicBezTo>
                  <a:lnTo>
                    <a:pt x="2189056" y="270396"/>
                  </a:lnTo>
                  <a:cubicBezTo>
                    <a:pt x="2189056" y="292827"/>
                    <a:pt x="2170873" y="311010"/>
                    <a:pt x="2148443" y="311010"/>
                  </a:cubicBezTo>
                  <a:lnTo>
                    <a:pt x="40614" y="311010"/>
                  </a:lnTo>
                  <a:cubicBezTo>
                    <a:pt x="18183" y="311010"/>
                    <a:pt x="0" y="292827"/>
                    <a:pt x="0" y="270396"/>
                  </a:cubicBezTo>
                  <a:lnTo>
                    <a:pt x="0" y="40614"/>
                  </a:lnTo>
                  <a:cubicBezTo>
                    <a:pt x="0" y="18183"/>
                    <a:pt x="18183" y="0"/>
                    <a:pt x="40614" y="0"/>
                  </a:cubicBezTo>
                  <a:close/>
                </a:path>
              </a:pathLst>
            </a:custGeom>
            <a:solidFill>
              <a:srgbClr val="60606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04775"/>
              <a:ext cx="2189056" cy="415785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marL="0" lvl="0" indent="0" algn="ctr">
                <a:lnSpc>
                  <a:spcPts val="6174"/>
                </a:lnSpc>
                <a:spcBef>
                  <a:spcPct val="0"/>
                </a:spcBef>
              </a:pPr>
              <a:r>
                <a:rPr lang="en-US" sz="4200" b="1" spc="617">
                  <a:solidFill>
                    <a:srgbClr val="FFFFFF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OPPORTUNITIES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89152" y="4006997"/>
            <a:ext cx="17391582" cy="5795687"/>
            <a:chOff x="0" y="0"/>
            <a:chExt cx="5547767" cy="18487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547766" cy="1848775"/>
            </a:xfrm>
            <a:custGeom>
              <a:avLst/>
              <a:gdLst/>
              <a:ahLst/>
              <a:cxnLst/>
              <a:rect l="l" t="t" r="r" b="b"/>
              <a:pathLst>
                <a:path w="5547766" h="1848775">
                  <a:moveTo>
                    <a:pt x="16026" y="0"/>
                  </a:moveTo>
                  <a:lnTo>
                    <a:pt x="5531741" y="0"/>
                  </a:lnTo>
                  <a:cubicBezTo>
                    <a:pt x="5540592" y="0"/>
                    <a:pt x="5547766" y="7175"/>
                    <a:pt x="5547766" y="16026"/>
                  </a:cubicBezTo>
                  <a:lnTo>
                    <a:pt x="5547766" y="1832749"/>
                  </a:lnTo>
                  <a:cubicBezTo>
                    <a:pt x="5547766" y="1841600"/>
                    <a:pt x="5540592" y="1848775"/>
                    <a:pt x="5531741" y="1848775"/>
                  </a:cubicBezTo>
                  <a:lnTo>
                    <a:pt x="16026" y="1848775"/>
                  </a:lnTo>
                  <a:cubicBezTo>
                    <a:pt x="7175" y="1848775"/>
                    <a:pt x="0" y="1841600"/>
                    <a:pt x="0" y="1832749"/>
                  </a:cubicBezTo>
                  <a:lnTo>
                    <a:pt x="0" y="16026"/>
                  </a:lnTo>
                  <a:cubicBezTo>
                    <a:pt x="0" y="7175"/>
                    <a:pt x="7175" y="0"/>
                    <a:pt x="16026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5547767" cy="1896400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marL="453392" lvl="1" indent="-226696" algn="l">
                <a:lnSpc>
                  <a:spcPts val="3087"/>
                </a:lnSpc>
                <a:buAutoNum type="arabicPeriod"/>
              </a:pPr>
              <a:r>
                <a:rPr lang="en-US" sz="2100" b="1" spc="308">
                  <a:solidFill>
                    <a:srgbClr val="211F1C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AI Integration:</a:t>
              </a:r>
              <a:r>
                <a:rPr lang="en-US" sz="2100" spc="308">
                  <a:solidFill>
                    <a:srgbClr val="211F1C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Embedding AI for predictive analysis of health conditions could improve real-time decision-making and automate health monitoring.</a:t>
              </a:r>
            </a:p>
            <a:p>
              <a:pPr marL="453392" lvl="1" indent="-226696" algn="l">
                <a:lnSpc>
                  <a:spcPts val="3087"/>
                </a:lnSpc>
                <a:buAutoNum type="arabicPeriod"/>
              </a:pPr>
              <a:r>
                <a:rPr lang="en-US" sz="2100" b="1" spc="308">
                  <a:solidFill>
                    <a:srgbClr val="211F1C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Edge Computing:</a:t>
              </a:r>
              <a:r>
                <a:rPr lang="en-US" sz="2100" spc="308">
                  <a:solidFill>
                    <a:srgbClr val="211F1C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Utilizing edge devices to process data locally reduces latency and reliance on cloud servers, making systems more responsive and efficient.</a:t>
              </a:r>
            </a:p>
            <a:p>
              <a:pPr marL="453392" lvl="1" indent="-226696" algn="l">
                <a:lnSpc>
                  <a:spcPts val="3087"/>
                </a:lnSpc>
                <a:buAutoNum type="arabicPeriod"/>
              </a:pPr>
              <a:r>
                <a:rPr lang="en-US" sz="2100" b="1" spc="308">
                  <a:solidFill>
                    <a:srgbClr val="211F1C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Wearable Technology:</a:t>
              </a:r>
              <a:r>
                <a:rPr lang="en-US" sz="2100" spc="308">
                  <a:solidFill>
                    <a:srgbClr val="211F1C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Expanding into wearable embedded systems offers continuous health monitoring with features like real-time alerts and integration with telemedicine platforms.</a:t>
              </a:r>
            </a:p>
            <a:p>
              <a:pPr marL="453392" lvl="1" indent="-226696" algn="l">
                <a:lnSpc>
                  <a:spcPts val="3087"/>
                </a:lnSpc>
                <a:buAutoNum type="arabicPeriod"/>
              </a:pPr>
              <a:r>
                <a:rPr lang="en-US" sz="2100" b="1" spc="308">
                  <a:solidFill>
                    <a:srgbClr val="211F1C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Energy Harvesting:</a:t>
              </a:r>
              <a:r>
                <a:rPr lang="en-US" sz="2100" spc="308">
                  <a:solidFill>
                    <a:srgbClr val="211F1C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Leveraging energy-harvesting technologies to power embedded systems could reduce the dependence on traditional batteries, especially in remote areas.</a:t>
              </a:r>
            </a:p>
            <a:p>
              <a:pPr marL="453392" lvl="1" indent="-226696" algn="l">
                <a:lnSpc>
                  <a:spcPts val="3087"/>
                </a:lnSpc>
                <a:buAutoNum type="arabicPeriod"/>
              </a:pPr>
              <a:r>
                <a:rPr lang="en-US" sz="2100" b="1" spc="308">
                  <a:solidFill>
                    <a:srgbClr val="211F1C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Modular Designs</a:t>
              </a:r>
              <a:r>
                <a:rPr lang="en-US" sz="2100" spc="308">
                  <a:solidFill>
                    <a:srgbClr val="211F1C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: Developing modular embedded systems that can be easily upgraded or customized for different healthcare applications opens up versatility and long-term adaptability.</a:t>
              </a:r>
            </a:p>
            <a:p>
              <a:pPr marL="0" lvl="0" indent="0" algn="l">
                <a:lnSpc>
                  <a:spcPts val="3087"/>
                </a:lnSpc>
                <a:spcBef>
                  <a:spcPct val="0"/>
                </a:spcBef>
              </a:pPr>
              <a:endParaRPr lang="en-US" sz="2100" spc="308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91426" y="1251490"/>
            <a:ext cx="15390973" cy="172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30"/>
              </a:lnSpc>
              <a:spcBef>
                <a:spcPct val="0"/>
              </a:spcBef>
            </a:pPr>
            <a:r>
              <a:rPr lang="en-US" sz="6564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GAPS AND OPPORTUNITIES FOR EMBEDDED SYSTEMS</a:t>
            </a:r>
          </a:p>
        </p:txBody>
      </p:sp>
      <p:sp>
        <p:nvSpPr>
          <p:cNvPr id="12" name="Freeform 12"/>
          <p:cNvSpPr/>
          <p:nvPr/>
        </p:nvSpPr>
        <p:spPr>
          <a:xfrm>
            <a:off x="16486423" y="496912"/>
            <a:ext cx="991952" cy="847668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341358" y="-580404"/>
            <a:ext cx="22876567" cy="11447809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801577" y="2988945"/>
            <a:ext cx="15943414" cy="5710399"/>
            <a:chOff x="0" y="0"/>
            <a:chExt cx="4682651" cy="16771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82651" cy="1677169"/>
            </a:xfrm>
            <a:custGeom>
              <a:avLst/>
              <a:gdLst/>
              <a:ahLst/>
              <a:cxnLst/>
              <a:rect l="l" t="t" r="r" b="b"/>
              <a:pathLst>
                <a:path w="4682651" h="1677169">
                  <a:moveTo>
                    <a:pt x="17481" y="0"/>
                  </a:moveTo>
                  <a:lnTo>
                    <a:pt x="4665170" y="0"/>
                  </a:lnTo>
                  <a:cubicBezTo>
                    <a:pt x="4674824" y="0"/>
                    <a:pt x="4682651" y="7827"/>
                    <a:pt x="4682651" y="17481"/>
                  </a:cubicBezTo>
                  <a:lnTo>
                    <a:pt x="4682651" y="1659688"/>
                  </a:lnTo>
                  <a:cubicBezTo>
                    <a:pt x="4682651" y="1664325"/>
                    <a:pt x="4680809" y="1668771"/>
                    <a:pt x="4677530" y="1672049"/>
                  </a:cubicBezTo>
                  <a:cubicBezTo>
                    <a:pt x="4674252" y="1675328"/>
                    <a:pt x="4669806" y="1677169"/>
                    <a:pt x="4665170" y="1677169"/>
                  </a:cubicBezTo>
                  <a:lnTo>
                    <a:pt x="17481" y="1677169"/>
                  </a:lnTo>
                  <a:cubicBezTo>
                    <a:pt x="12845" y="1677169"/>
                    <a:pt x="8398" y="1675328"/>
                    <a:pt x="5120" y="1672049"/>
                  </a:cubicBezTo>
                  <a:cubicBezTo>
                    <a:pt x="1842" y="1668771"/>
                    <a:pt x="0" y="1664325"/>
                    <a:pt x="0" y="1659688"/>
                  </a:cubicBezTo>
                  <a:lnTo>
                    <a:pt x="0" y="17481"/>
                  </a:lnTo>
                  <a:cubicBezTo>
                    <a:pt x="0" y="7827"/>
                    <a:pt x="7827" y="0"/>
                    <a:pt x="17481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682651" cy="1715269"/>
            </a:xfrm>
            <a:prstGeom prst="rect">
              <a:avLst/>
            </a:prstGeom>
          </p:spPr>
          <p:txBody>
            <a:bodyPr lIns="55174" tIns="55174" rIns="55174" bIns="55174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025758" y="3327497"/>
            <a:ext cx="15495053" cy="4995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0373" lvl="1" indent="-175187" algn="l">
              <a:lnSpc>
                <a:spcPts val="2385"/>
              </a:lnSpc>
              <a:buFont typeface="Arial"/>
              <a:buChar char="•"/>
            </a:pPr>
            <a:r>
              <a:rPr lang="en-US" sz="1622" b="1">
                <a:solidFill>
                  <a:srgbClr val="211F1C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Interoperability via Standardized Protocols: </a:t>
            </a:r>
            <a:r>
              <a:rPr lang="en-US" sz="1622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Implementing open standards like MQTT or BLE (Bluetooth Low Energy) to ensure compatibility between various healthcare devices and systems for seamless data exchange.</a:t>
            </a:r>
          </a:p>
          <a:p>
            <a:pPr marL="350373" lvl="1" indent="-175187" algn="l">
              <a:lnSpc>
                <a:spcPts val="2385"/>
              </a:lnSpc>
              <a:buFont typeface="Arial"/>
              <a:buChar char="•"/>
            </a:pPr>
            <a:r>
              <a:rPr lang="en-US" sz="1622" b="1">
                <a:solidFill>
                  <a:srgbClr val="211F1C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Low-Power Design with Energy-Efficient Components:</a:t>
            </a:r>
            <a:r>
              <a:rPr lang="en-US" sz="1622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 Utilizing ultra-low-power microcontrollers (e.g., ARM Cortex-M series) and energy-efficient sensors to extend battery life in remote or wearable systems.</a:t>
            </a:r>
          </a:p>
          <a:p>
            <a:pPr marL="350373" lvl="1" indent="-175187" algn="l">
              <a:lnSpc>
                <a:spcPts val="2385"/>
              </a:lnSpc>
              <a:spcBef>
                <a:spcPct val="0"/>
              </a:spcBef>
              <a:buFont typeface="Arial"/>
              <a:buChar char="•"/>
            </a:pPr>
            <a:r>
              <a:rPr lang="en-US" sz="1622" b="1">
                <a:solidFill>
                  <a:srgbClr val="211F1C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Hybrid Connectivity:</a:t>
            </a:r>
            <a:r>
              <a:rPr lang="en-US" sz="1622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 Combining</a:t>
            </a:r>
            <a:r>
              <a:rPr lang="en-US" sz="1622" u="none" strike="noStrike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 Wi-Fi, GSM, and LPWAN (LoRa, NB-IoT) in embedded systems to ensure reliable communication, even in areas with poor network coverage.</a:t>
            </a:r>
          </a:p>
          <a:p>
            <a:pPr marL="350373" lvl="1" indent="-175187" algn="l">
              <a:lnSpc>
                <a:spcPts val="2385"/>
              </a:lnSpc>
              <a:spcBef>
                <a:spcPct val="0"/>
              </a:spcBef>
              <a:buFont typeface="Arial"/>
              <a:buChar char="•"/>
            </a:pPr>
            <a:r>
              <a:rPr lang="en-US" sz="1622" b="1" u="none" strike="noStrike">
                <a:solidFill>
                  <a:srgbClr val="211F1C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Enhanced Security Framework:</a:t>
            </a:r>
            <a:r>
              <a:rPr lang="en-US" sz="1622" u="none" strike="noStrike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 Integrating hardware-level encryption and secure boot features in embedded systems to safeguard patient data during transmission and storage, meeting privacy regulations like HIPAA.</a:t>
            </a:r>
          </a:p>
          <a:p>
            <a:pPr marL="350373" lvl="1" indent="-175187" algn="l">
              <a:lnSpc>
                <a:spcPts val="2385"/>
              </a:lnSpc>
              <a:spcBef>
                <a:spcPct val="0"/>
              </a:spcBef>
              <a:buFont typeface="Arial"/>
              <a:buChar char="•"/>
            </a:pPr>
            <a:r>
              <a:rPr lang="en-US" sz="1622" b="1" u="none" strike="noStrike">
                <a:solidFill>
                  <a:srgbClr val="211F1C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AI at the Edge:</a:t>
            </a:r>
            <a:r>
              <a:rPr lang="en-US" sz="1622" u="none" strike="noStrike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 Embedding lightweight AI models on microcontrollers (e.g., TinyML) for real-time health monitoring and predictive analytics, enabling faster local processing without cloud dependency.</a:t>
            </a:r>
          </a:p>
          <a:p>
            <a:pPr marL="350373" lvl="1" indent="-175187" algn="l">
              <a:lnSpc>
                <a:spcPts val="2385"/>
              </a:lnSpc>
              <a:spcBef>
                <a:spcPct val="0"/>
              </a:spcBef>
              <a:buFont typeface="Arial"/>
              <a:buChar char="•"/>
            </a:pPr>
            <a:r>
              <a:rPr lang="en-US" sz="1622" b="1" u="none" strike="noStrike">
                <a:solidFill>
                  <a:srgbClr val="211F1C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Wearable Embedded Devices:</a:t>
            </a:r>
            <a:r>
              <a:rPr lang="en-US" sz="1622" u="none" strike="noStrike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 Designing compact, comfortable wearable devices with integrated sensors for continuous health monitoring (e.g., ECG, SpO2), with data sent to a central system for analysis.</a:t>
            </a:r>
          </a:p>
          <a:p>
            <a:pPr marL="350373" lvl="1" indent="-175187" algn="l">
              <a:lnSpc>
                <a:spcPts val="2385"/>
              </a:lnSpc>
              <a:spcBef>
                <a:spcPct val="0"/>
              </a:spcBef>
              <a:buFont typeface="Arial"/>
              <a:buChar char="•"/>
            </a:pPr>
            <a:r>
              <a:rPr lang="en-US" sz="1622" b="1" u="none" strike="noStrike">
                <a:solidFill>
                  <a:srgbClr val="211F1C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Energy Harvesting Systems: </a:t>
            </a:r>
            <a:r>
              <a:rPr lang="en-US" sz="1622" u="none" strike="noStrike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Incorporating energy-harvesting techniques (e.g., solar, kinetic) to power embedded systems, reducing the need for frequent battery replacement in remote healthcare applications.</a:t>
            </a:r>
          </a:p>
          <a:p>
            <a:pPr marL="350373" lvl="1" indent="-175187" algn="l">
              <a:lnSpc>
                <a:spcPts val="2385"/>
              </a:lnSpc>
              <a:spcBef>
                <a:spcPct val="0"/>
              </a:spcBef>
              <a:buFont typeface="Arial"/>
              <a:buChar char="•"/>
            </a:pPr>
            <a:r>
              <a:rPr lang="en-US" sz="1622" b="1" u="none" strike="noStrike">
                <a:solidFill>
                  <a:srgbClr val="211F1C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Modular Embedded Platforms: </a:t>
            </a:r>
            <a:r>
              <a:rPr lang="en-US" sz="1622" u="none" strike="noStrike">
                <a:solidFill>
                  <a:srgbClr val="211F1C"/>
                </a:solidFill>
                <a:latin typeface="Roboto Mono"/>
                <a:ea typeface="Roboto Mono"/>
                <a:cs typeface="Roboto Mono"/>
                <a:sym typeface="Roboto Mono"/>
              </a:rPr>
              <a:t>Creating modular embedded systems with swappable sensors and communication modules, allowing for easy upgrades and customization based on specific healthcare needs.</a:t>
            </a:r>
          </a:p>
          <a:p>
            <a:pPr marL="0" lvl="0" indent="0" algn="l">
              <a:lnSpc>
                <a:spcPts val="2385"/>
              </a:lnSpc>
              <a:spcBef>
                <a:spcPct val="0"/>
              </a:spcBef>
            </a:pPr>
            <a:endParaRPr lang="en-US" sz="1622" u="none" strike="noStrike">
              <a:solidFill>
                <a:srgbClr val="211F1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809625" y="496912"/>
            <a:ext cx="991952" cy="847668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273235" y="790136"/>
            <a:ext cx="6870765" cy="166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73"/>
              </a:lnSpc>
            </a:pPr>
            <a:r>
              <a:rPr lang="en-US" sz="6409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PROPOSED EMBEDDED SYSTEMS SOLUTIONS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2335" y="-699602"/>
            <a:ext cx="22876567" cy="11447809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591426" y="224184"/>
            <a:ext cx="15105147" cy="112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75"/>
              </a:lnSpc>
              <a:spcBef>
                <a:spcPct val="0"/>
              </a:spcBef>
            </a:pPr>
            <a:r>
              <a:rPr lang="en-US" sz="8392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COMPONENTS</a:t>
            </a:r>
          </a:p>
        </p:txBody>
      </p:sp>
      <p:sp>
        <p:nvSpPr>
          <p:cNvPr id="6" name="Freeform 6"/>
          <p:cNvSpPr/>
          <p:nvPr/>
        </p:nvSpPr>
        <p:spPr>
          <a:xfrm>
            <a:off x="16486423" y="496912"/>
            <a:ext cx="991952" cy="847668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28700" y="1560159"/>
            <a:ext cx="4971615" cy="874356"/>
            <a:chOff x="0" y="0"/>
            <a:chExt cx="1585903" cy="27891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85903" cy="278912"/>
            </a:xfrm>
            <a:custGeom>
              <a:avLst/>
              <a:gdLst/>
              <a:ahLst/>
              <a:cxnLst/>
              <a:rect l="l" t="t" r="r" b="b"/>
              <a:pathLst>
                <a:path w="1585903" h="278912">
                  <a:moveTo>
                    <a:pt x="56060" y="0"/>
                  </a:moveTo>
                  <a:lnTo>
                    <a:pt x="1529843" y="0"/>
                  </a:lnTo>
                  <a:cubicBezTo>
                    <a:pt x="1544711" y="0"/>
                    <a:pt x="1558970" y="5906"/>
                    <a:pt x="1569483" y="16420"/>
                  </a:cubicBezTo>
                  <a:cubicBezTo>
                    <a:pt x="1579997" y="26933"/>
                    <a:pt x="1585903" y="41192"/>
                    <a:pt x="1585903" y="56060"/>
                  </a:cubicBezTo>
                  <a:lnTo>
                    <a:pt x="1585903" y="222852"/>
                  </a:lnTo>
                  <a:cubicBezTo>
                    <a:pt x="1585903" y="237720"/>
                    <a:pt x="1579997" y="251979"/>
                    <a:pt x="1569483" y="262492"/>
                  </a:cubicBezTo>
                  <a:cubicBezTo>
                    <a:pt x="1558970" y="273006"/>
                    <a:pt x="1544711" y="278912"/>
                    <a:pt x="1529843" y="278912"/>
                  </a:cubicBezTo>
                  <a:lnTo>
                    <a:pt x="56060" y="278912"/>
                  </a:lnTo>
                  <a:cubicBezTo>
                    <a:pt x="41192" y="278912"/>
                    <a:pt x="26933" y="273006"/>
                    <a:pt x="16420" y="262492"/>
                  </a:cubicBezTo>
                  <a:cubicBezTo>
                    <a:pt x="5906" y="251979"/>
                    <a:pt x="0" y="237720"/>
                    <a:pt x="0" y="222852"/>
                  </a:cubicBezTo>
                  <a:lnTo>
                    <a:pt x="0" y="56060"/>
                  </a:lnTo>
                  <a:cubicBezTo>
                    <a:pt x="0" y="41192"/>
                    <a:pt x="5906" y="26933"/>
                    <a:pt x="16420" y="16420"/>
                  </a:cubicBezTo>
                  <a:cubicBezTo>
                    <a:pt x="26933" y="5906"/>
                    <a:pt x="41192" y="0"/>
                    <a:pt x="56060" y="0"/>
                  </a:cubicBezTo>
                  <a:close/>
                </a:path>
              </a:pathLst>
            </a:custGeom>
            <a:solidFill>
              <a:srgbClr val="60606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585903" cy="31701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b="1" spc="211">
                  <a:solidFill>
                    <a:srgbClr val="FFFFFF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COMPONENT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2785181"/>
            <a:ext cx="4971615" cy="874356"/>
            <a:chOff x="0" y="0"/>
            <a:chExt cx="1585903" cy="27891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85903" cy="278912"/>
            </a:xfrm>
            <a:custGeom>
              <a:avLst/>
              <a:gdLst/>
              <a:ahLst/>
              <a:cxnLst/>
              <a:rect l="l" t="t" r="r" b="b"/>
              <a:pathLst>
                <a:path w="1585903" h="278912">
                  <a:moveTo>
                    <a:pt x="56060" y="0"/>
                  </a:moveTo>
                  <a:lnTo>
                    <a:pt x="1529843" y="0"/>
                  </a:lnTo>
                  <a:cubicBezTo>
                    <a:pt x="1544711" y="0"/>
                    <a:pt x="1558970" y="5906"/>
                    <a:pt x="1569483" y="16420"/>
                  </a:cubicBezTo>
                  <a:cubicBezTo>
                    <a:pt x="1579997" y="26933"/>
                    <a:pt x="1585903" y="41192"/>
                    <a:pt x="1585903" y="56060"/>
                  </a:cubicBezTo>
                  <a:lnTo>
                    <a:pt x="1585903" y="222852"/>
                  </a:lnTo>
                  <a:cubicBezTo>
                    <a:pt x="1585903" y="237720"/>
                    <a:pt x="1579997" y="251979"/>
                    <a:pt x="1569483" y="262492"/>
                  </a:cubicBezTo>
                  <a:cubicBezTo>
                    <a:pt x="1558970" y="273006"/>
                    <a:pt x="1544711" y="278912"/>
                    <a:pt x="1529843" y="278912"/>
                  </a:cubicBezTo>
                  <a:lnTo>
                    <a:pt x="56060" y="278912"/>
                  </a:lnTo>
                  <a:cubicBezTo>
                    <a:pt x="41192" y="278912"/>
                    <a:pt x="26933" y="273006"/>
                    <a:pt x="16420" y="262492"/>
                  </a:cubicBezTo>
                  <a:cubicBezTo>
                    <a:pt x="5906" y="251979"/>
                    <a:pt x="0" y="237720"/>
                    <a:pt x="0" y="222852"/>
                  </a:cubicBezTo>
                  <a:lnTo>
                    <a:pt x="0" y="56060"/>
                  </a:lnTo>
                  <a:cubicBezTo>
                    <a:pt x="0" y="41192"/>
                    <a:pt x="5906" y="26933"/>
                    <a:pt x="16420" y="16420"/>
                  </a:cubicBezTo>
                  <a:cubicBezTo>
                    <a:pt x="26933" y="5906"/>
                    <a:pt x="41192" y="0"/>
                    <a:pt x="56060" y="0"/>
                  </a:cubicBezTo>
                  <a:close/>
                </a:path>
              </a:pathLst>
            </a:custGeom>
            <a:solidFill>
              <a:srgbClr val="DBDBD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585903" cy="31701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b="1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ESP32 (1)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4011961"/>
            <a:ext cx="4971615" cy="874356"/>
            <a:chOff x="0" y="0"/>
            <a:chExt cx="1585903" cy="27891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85903" cy="278912"/>
            </a:xfrm>
            <a:custGeom>
              <a:avLst/>
              <a:gdLst/>
              <a:ahLst/>
              <a:cxnLst/>
              <a:rect l="l" t="t" r="r" b="b"/>
              <a:pathLst>
                <a:path w="1585903" h="278912">
                  <a:moveTo>
                    <a:pt x="56060" y="0"/>
                  </a:moveTo>
                  <a:lnTo>
                    <a:pt x="1529843" y="0"/>
                  </a:lnTo>
                  <a:cubicBezTo>
                    <a:pt x="1544711" y="0"/>
                    <a:pt x="1558970" y="5906"/>
                    <a:pt x="1569483" y="16420"/>
                  </a:cubicBezTo>
                  <a:cubicBezTo>
                    <a:pt x="1579997" y="26933"/>
                    <a:pt x="1585903" y="41192"/>
                    <a:pt x="1585903" y="56060"/>
                  </a:cubicBezTo>
                  <a:lnTo>
                    <a:pt x="1585903" y="222852"/>
                  </a:lnTo>
                  <a:cubicBezTo>
                    <a:pt x="1585903" y="237720"/>
                    <a:pt x="1579997" y="251979"/>
                    <a:pt x="1569483" y="262492"/>
                  </a:cubicBezTo>
                  <a:cubicBezTo>
                    <a:pt x="1558970" y="273006"/>
                    <a:pt x="1544711" y="278912"/>
                    <a:pt x="1529843" y="278912"/>
                  </a:cubicBezTo>
                  <a:lnTo>
                    <a:pt x="56060" y="278912"/>
                  </a:lnTo>
                  <a:cubicBezTo>
                    <a:pt x="41192" y="278912"/>
                    <a:pt x="26933" y="273006"/>
                    <a:pt x="16420" y="262492"/>
                  </a:cubicBezTo>
                  <a:cubicBezTo>
                    <a:pt x="5906" y="251979"/>
                    <a:pt x="0" y="237720"/>
                    <a:pt x="0" y="222852"/>
                  </a:cubicBezTo>
                  <a:lnTo>
                    <a:pt x="0" y="56060"/>
                  </a:lnTo>
                  <a:cubicBezTo>
                    <a:pt x="0" y="41192"/>
                    <a:pt x="5906" y="26933"/>
                    <a:pt x="16420" y="16420"/>
                  </a:cubicBezTo>
                  <a:cubicBezTo>
                    <a:pt x="26933" y="5906"/>
                    <a:pt x="41192" y="0"/>
                    <a:pt x="56060" y="0"/>
                  </a:cubicBezTo>
                  <a:close/>
                </a:path>
              </a:pathLst>
            </a:custGeom>
            <a:solidFill>
              <a:srgbClr val="DBDBD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585903" cy="31701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b="1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ARDUINO NANO (1)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02519" y="5143500"/>
            <a:ext cx="4897796" cy="874356"/>
            <a:chOff x="0" y="0"/>
            <a:chExt cx="1562355" cy="2789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62355" cy="278912"/>
            </a:xfrm>
            <a:custGeom>
              <a:avLst/>
              <a:gdLst/>
              <a:ahLst/>
              <a:cxnLst/>
              <a:rect l="l" t="t" r="r" b="b"/>
              <a:pathLst>
                <a:path w="1562355" h="278912">
                  <a:moveTo>
                    <a:pt x="56905" y="0"/>
                  </a:moveTo>
                  <a:lnTo>
                    <a:pt x="1505450" y="0"/>
                  </a:lnTo>
                  <a:cubicBezTo>
                    <a:pt x="1520543" y="0"/>
                    <a:pt x="1535017" y="5995"/>
                    <a:pt x="1545688" y="16667"/>
                  </a:cubicBezTo>
                  <a:cubicBezTo>
                    <a:pt x="1556360" y="27339"/>
                    <a:pt x="1562355" y="41813"/>
                    <a:pt x="1562355" y="56905"/>
                  </a:cubicBezTo>
                  <a:lnTo>
                    <a:pt x="1562355" y="222007"/>
                  </a:lnTo>
                  <a:cubicBezTo>
                    <a:pt x="1562355" y="237099"/>
                    <a:pt x="1556360" y="251573"/>
                    <a:pt x="1545688" y="262245"/>
                  </a:cubicBezTo>
                  <a:cubicBezTo>
                    <a:pt x="1535017" y="272917"/>
                    <a:pt x="1520543" y="278912"/>
                    <a:pt x="1505450" y="278912"/>
                  </a:cubicBezTo>
                  <a:lnTo>
                    <a:pt x="56905" y="278912"/>
                  </a:lnTo>
                  <a:cubicBezTo>
                    <a:pt x="41813" y="278912"/>
                    <a:pt x="27339" y="272917"/>
                    <a:pt x="16667" y="262245"/>
                  </a:cubicBezTo>
                  <a:cubicBezTo>
                    <a:pt x="5995" y="251573"/>
                    <a:pt x="0" y="237099"/>
                    <a:pt x="0" y="222007"/>
                  </a:cubicBezTo>
                  <a:lnTo>
                    <a:pt x="0" y="56905"/>
                  </a:lnTo>
                  <a:cubicBezTo>
                    <a:pt x="0" y="41813"/>
                    <a:pt x="5995" y="27339"/>
                    <a:pt x="16667" y="16667"/>
                  </a:cubicBezTo>
                  <a:cubicBezTo>
                    <a:pt x="27339" y="5995"/>
                    <a:pt x="41813" y="0"/>
                    <a:pt x="56905" y="0"/>
                  </a:cubicBezTo>
                  <a:close/>
                </a:path>
              </a:pathLst>
            </a:custGeom>
            <a:solidFill>
              <a:srgbClr val="DBDBD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562355" cy="31701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b="1" u="none" strike="noStrike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GSM MODULE (1)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02519" y="6227406"/>
            <a:ext cx="4897796" cy="874356"/>
            <a:chOff x="0" y="0"/>
            <a:chExt cx="1562355" cy="27891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62355" cy="278912"/>
            </a:xfrm>
            <a:custGeom>
              <a:avLst/>
              <a:gdLst/>
              <a:ahLst/>
              <a:cxnLst/>
              <a:rect l="l" t="t" r="r" b="b"/>
              <a:pathLst>
                <a:path w="1562355" h="278912">
                  <a:moveTo>
                    <a:pt x="56905" y="0"/>
                  </a:moveTo>
                  <a:lnTo>
                    <a:pt x="1505450" y="0"/>
                  </a:lnTo>
                  <a:cubicBezTo>
                    <a:pt x="1520543" y="0"/>
                    <a:pt x="1535017" y="5995"/>
                    <a:pt x="1545688" y="16667"/>
                  </a:cubicBezTo>
                  <a:cubicBezTo>
                    <a:pt x="1556360" y="27339"/>
                    <a:pt x="1562355" y="41813"/>
                    <a:pt x="1562355" y="56905"/>
                  </a:cubicBezTo>
                  <a:lnTo>
                    <a:pt x="1562355" y="222007"/>
                  </a:lnTo>
                  <a:cubicBezTo>
                    <a:pt x="1562355" y="237099"/>
                    <a:pt x="1556360" y="251573"/>
                    <a:pt x="1545688" y="262245"/>
                  </a:cubicBezTo>
                  <a:cubicBezTo>
                    <a:pt x="1535017" y="272917"/>
                    <a:pt x="1520543" y="278912"/>
                    <a:pt x="1505450" y="278912"/>
                  </a:cubicBezTo>
                  <a:lnTo>
                    <a:pt x="56905" y="278912"/>
                  </a:lnTo>
                  <a:cubicBezTo>
                    <a:pt x="41813" y="278912"/>
                    <a:pt x="27339" y="272917"/>
                    <a:pt x="16667" y="262245"/>
                  </a:cubicBezTo>
                  <a:cubicBezTo>
                    <a:pt x="5995" y="251573"/>
                    <a:pt x="0" y="237099"/>
                    <a:pt x="0" y="222007"/>
                  </a:cubicBezTo>
                  <a:lnTo>
                    <a:pt x="0" y="56905"/>
                  </a:lnTo>
                  <a:cubicBezTo>
                    <a:pt x="0" y="41813"/>
                    <a:pt x="5995" y="27339"/>
                    <a:pt x="16667" y="16667"/>
                  </a:cubicBezTo>
                  <a:cubicBezTo>
                    <a:pt x="27339" y="5995"/>
                    <a:pt x="41813" y="0"/>
                    <a:pt x="56905" y="0"/>
                  </a:cubicBezTo>
                  <a:close/>
                </a:path>
              </a:pathLst>
            </a:custGeom>
            <a:solidFill>
              <a:srgbClr val="DBDBD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562355" cy="31701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b="1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ISD1820 MODULE (1)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02519" y="7472075"/>
            <a:ext cx="4897796" cy="874356"/>
            <a:chOff x="0" y="0"/>
            <a:chExt cx="1562355" cy="27891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562355" cy="278912"/>
            </a:xfrm>
            <a:custGeom>
              <a:avLst/>
              <a:gdLst/>
              <a:ahLst/>
              <a:cxnLst/>
              <a:rect l="l" t="t" r="r" b="b"/>
              <a:pathLst>
                <a:path w="1562355" h="278912">
                  <a:moveTo>
                    <a:pt x="56905" y="0"/>
                  </a:moveTo>
                  <a:lnTo>
                    <a:pt x="1505450" y="0"/>
                  </a:lnTo>
                  <a:cubicBezTo>
                    <a:pt x="1520543" y="0"/>
                    <a:pt x="1535017" y="5995"/>
                    <a:pt x="1545688" y="16667"/>
                  </a:cubicBezTo>
                  <a:cubicBezTo>
                    <a:pt x="1556360" y="27339"/>
                    <a:pt x="1562355" y="41813"/>
                    <a:pt x="1562355" y="56905"/>
                  </a:cubicBezTo>
                  <a:lnTo>
                    <a:pt x="1562355" y="222007"/>
                  </a:lnTo>
                  <a:cubicBezTo>
                    <a:pt x="1562355" y="237099"/>
                    <a:pt x="1556360" y="251573"/>
                    <a:pt x="1545688" y="262245"/>
                  </a:cubicBezTo>
                  <a:cubicBezTo>
                    <a:pt x="1535017" y="272917"/>
                    <a:pt x="1520543" y="278912"/>
                    <a:pt x="1505450" y="278912"/>
                  </a:cubicBezTo>
                  <a:lnTo>
                    <a:pt x="56905" y="278912"/>
                  </a:lnTo>
                  <a:cubicBezTo>
                    <a:pt x="41813" y="278912"/>
                    <a:pt x="27339" y="272917"/>
                    <a:pt x="16667" y="262245"/>
                  </a:cubicBezTo>
                  <a:cubicBezTo>
                    <a:pt x="5995" y="251573"/>
                    <a:pt x="0" y="237099"/>
                    <a:pt x="0" y="222007"/>
                  </a:cubicBezTo>
                  <a:lnTo>
                    <a:pt x="0" y="56905"/>
                  </a:lnTo>
                  <a:cubicBezTo>
                    <a:pt x="0" y="41813"/>
                    <a:pt x="5995" y="27339"/>
                    <a:pt x="16667" y="16667"/>
                  </a:cubicBezTo>
                  <a:cubicBezTo>
                    <a:pt x="27339" y="5995"/>
                    <a:pt x="41813" y="0"/>
                    <a:pt x="56905" y="0"/>
                  </a:cubicBezTo>
                  <a:close/>
                </a:path>
              </a:pathLst>
            </a:custGeom>
            <a:solidFill>
              <a:srgbClr val="DBDBD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562355" cy="31701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b="1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MAX30100 PULSE OXIMETER AND HEART RATE SENSOR (1)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28700" y="8791783"/>
            <a:ext cx="4971615" cy="874356"/>
            <a:chOff x="0" y="0"/>
            <a:chExt cx="1585903" cy="27891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585903" cy="278912"/>
            </a:xfrm>
            <a:custGeom>
              <a:avLst/>
              <a:gdLst/>
              <a:ahLst/>
              <a:cxnLst/>
              <a:rect l="l" t="t" r="r" b="b"/>
              <a:pathLst>
                <a:path w="1585903" h="278912">
                  <a:moveTo>
                    <a:pt x="56060" y="0"/>
                  </a:moveTo>
                  <a:lnTo>
                    <a:pt x="1529843" y="0"/>
                  </a:lnTo>
                  <a:cubicBezTo>
                    <a:pt x="1544711" y="0"/>
                    <a:pt x="1558970" y="5906"/>
                    <a:pt x="1569483" y="16420"/>
                  </a:cubicBezTo>
                  <a:cubicBezTo>
                    <a:pt x="1579997" y="26933"/>
                    <a:pt x="1585903" y="41192"/>
                    <a:pt x="1585903" y="56060"/>
                  </a:cubicBezTo>
                  <a:lnTo>
                    <a:pt x="1585903" y="222852"/>
                  </a:lnTo>
                  <a:cubicBezTo>
                    <a:pt x="1585903" y="237720"/>
                    <a:pt x="1579997" y="251979"/>
                    <a:pt x="1569483" y="262492"/>
                  </a:cubicBezTo>
                  <a:cubicBezTo>
                    <a:pt x="1558970" y="273006"/>
                    <a:pt x="1544711" y="278912"/>
                    <a:pt x="1529843" y="278912"/>
                  </a:cubicBezTo>
                  <a:lnTo>
                    <a:pt x="56060" y="278912"/>
                  </a:lnTo>
                  <a:cubicBezTo>
                    <a:pt x="41192" y="278912"/>
                    <a:pt x="26933" y="273006"/>
                    <a:pt x="16420" y="262492"/>
                  </a:cubicBezTo>
                  <a:cubicBezTo>
                    <a:pt x="5906" y="251979"/>
                    <a:pt x="0" y="237720"/>
                    <a:pt x="0" y="222852"/>
                  </a:cubicBezTo>
                  <a:lnTo>
                    <a:pt x="0" y="56060"/>
                  </a:lnTo>
                  <a:cubicBezTo>
                    <a:pt x="0" y="41192"/>
                    <a:pt x="5906" y="26933"/>
                    <a:pt x="16420" y="16420"/>
                  </a:cubicBezTo>
                  <a:cubicBezTo>
                    <a:pt x="26933" y="5906"/>
                    <a:pt x="41192" y="0"/>
                    <a:pt x="56060" y="0"/>
                  </a:cubicBezTo>
                  <a:close/>
                </a:path>
              </a:pathLst>
            </a:custGeom>
            <a:solidFill>
              <a:srgbClr val="DBDBD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585903" cy="31701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b="1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LM35 BODY TEMPERATURE SENSOR (1) 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2692890" y="1575190"/>
            <a:ext cx="4289509" cy="859325"/>
            <a:chOff x="0" y="0"/>
            <a:chExt cx="1392251" cy="27891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392251" cy="278912"/>
            </a:xfrm>
            <a:custGeom>
              <a:avLst/>
              <a:gdLst/>
              <a:ahLst/>
              <a:cxnLst/>
              <a:rect l="l" t="t" r="r" b="b"/>
              <a:pathLst>
                <a:path w="1392251" h="278912">
                  <a:moveTo>
                    <a:pt x="64975" y="0"/>
                  </a:moveTo>
                  <a:lnTo>
                    <a:pt x="1327276" y="0"/>
                  </a:lnTo>
                  <a:cubicBezTo>
                    <a:pt x="1363161" y="0"/>
                    <a:pt x="1392251" y="29090"/>
                    <a:pt x="1392251" y="64975"/>
                  </a:cubicBezTo>
                  <a:lnTo>
                    <a:pt x="1392251" y="213937"/>
                  </a:lnTo>
                  <a:cubicBezTo>
                    <a:pt x="1392251" y="249822"/>
                    <a:pt x="1363161" y="278912"/>
                    <a:pt x="1327276" y="278912"/>
                  </a:cubicBezTo>
                  <a:lnTo>
                    <a:pt x="64975" y="278912"/>
                  </a:lnTo>
                  <a:cubicBezTo>
                    <a:pt x="29090" y="278912"/>
                    <a:pt x="0" y="249822"/>
                    <a:pt x="0" y="213937"/>
                  </a:cubicBezTo>
                  <a:lnTo>
                    <a:pt x="0" y="64975"/>
                  </a:lnTo>
                  <a:cubicBezTo>
                    <a:pt x="0" y="29090"/>
                    <a:pt x="29090" y="0"/>
                    <a:pt x="64975" y="0"/>
                  </a:cubicBezTo>
                  <a:close/>
                </a:path>
              </a:pathLst>
            </a:custGeom>
            <a:solidFill>
              <a:srgbClr val="60606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392251" cy="317012"/>
            </a:xfrm>
            <a:prstGeom prst="rect">
              <a:avLst/>
            </a:prstGeom>
          </p:spPr>
          <p:txBody>
            <a:bodyPr lIns="37445" tIns="37445" rIns="37445" bIns="37445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b="1" spc="211">
                  <a:solidFill>
                    <a:srgbClr val="FFFFFF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COMPONENT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2692890" y="2785181"/>
            <a:ext cx="4289509" cy="859325"/>
            <a:chOff x="0" y="0"/>
            <a:chExt cx="1392251" cy="278912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392251" cy="278912"/>
            </a:xfrm>
            <a:custGeom>
              <a:avLst/>
              <a:gdLst/>
              <a:ahLst/>
              <a:cxnLst/>
              <a:rect l="l" t="t" r="r" b="b"/>
              <a:pathLst>
                <a:path w="1392251" h="278912">
                  <a:moveTo>
                    <a:pt x="64975" y="0"/>
                  </a:moveTo>
                  <a:lnTo>
                    <a:pt x="1327276" y="0"/>
                  </a:lnTo>
                  <a:cubicBezTo>
                    <a:pt x="1363161" y="0"/>
                    <a:pt x="1392251" y="29090"/>
                    <a:pt x="1392251" y="64975"/>
                  </a:cubicBezTo>
                  <a:lnTo>
                    <a:pt x="1392251" y="213937"/>
                  </a:lnTo>
                  <a:cubicBezTo>
                    <a:pt x="1392251" y="249822"/>
                    <a:pt x="1363161" y="278912"/>
                    <a:pt x="1327276" y="278912"/>
                  </a:cubicBezTo>
                  <a:lnTo>
                    <a:pt x="64975" y="278912"/>
                  </a:lnTo>
                  <a:cubicBezTo>
                    <a:pt x="29090" y="278912"/>
                    <a:pt x="0" y="249822"/>
                    <a:pt x="0" y="213937"/>
                  </a:cubicBezTo>
                  <a:lnTo>
                    <a:pt x="0" y="64975"/>
                  </a:lnTo>
                  <a:cubicBezTo>
                    <a:pt x="0" y="29090"/>
                    <a:pt x="29090" y="0"/>
                    <a:pt x="64975" y="0"/>
                  </a:cubicBezTo>
                  <a:close/>
                </a:path>
              </a:pathLst>
            </a:custGeom>
            <a:solidFill>
              <a:srgbClr val="DBDBD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392251" cy="317012"/>
            </a:xfrm>
            <a:prstGeom prst="rect">
              <a:avLst/>
            </a:prstGeom>
          </p:spPr>
          <p:txBody>
            <a:bodyPr lIns="37445" tIns="37445" rIns="37445" bIns="37445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b="1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LED (10)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2692890" y="3972387"/>
            <a:ext cx="4289509" cy="859325"/>
            <a:chOff x="0" y="0"/>
            <a:chExt cx="1392251" cy="278912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392251" cy="278912"/>
            </a:xfrm>
            <a:custGeom>
              <a:avLst/>
              <a:gdLst/>
              <a:ahLst/>
              <a:cxnLst/>
              <a:rect l="l" t="t" r="r" b="b"/>
              <a:pathLst>
                <a:path w="1392251" h="278912">
                  <a:moveTo>
                    <a:pt x="64975" y="0"/>
                  </a:moveTo>
                  <a:lnTo>
                    <a:pt x="1327276" y="0"/>
                  </a:lnTo>
                  <a:cubicBezTo>
                    <a:pt x="1363161" y="0"/>
                    <a:pt x="1392251" y="29090"/>
                    <a:pt x="1392251" y="64975"/>
                  </a:cubicBezTo>
                  <a:lnTo>
                    <a:pt x="1392251" y="213937"/>
                  </a:lnTo>
                  <a:cubicBezTo>
                    <a:pt x="1392251" y="249822"/>
                    <a:pt x="1363161" y="278912"/>
                    <a:pt x="1327276" y="278912"/>
                  </a:cubicBezTo>
                  <a:lnTo>
                    <a:pt x="64975" y="278912"/>
                  </a:lnTo>
                  <a:cubicBezTo>
                    <a:pt x="29090" y="278912"/>
                    <a:pt x="0" y="249822"/>
                    <a:pt x="0" y="213937"/>
                  </a:cubicBezTo>
                  <a:lnTo>
                    <a:pt x="0" y="64975"/>
                  </a:lnTo>
                  <a:cubicBezTo>
                    <a:pt x="0" y="29090"/>
                    <a:pt x="29090" y="0"/>
                    <a:pt x="64975" y="0"/>
                  </a:cubicBezTo>
                  <a:close/>
                </a:path>
              </a:pathLst>
            </a:custGeom>
            <a:solidFill>
              <a:srgbClr val="DBDBD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1392251" cy="317012"/>
            </a:xfrm>
            <a:prstGeom prst="rect">
              <a:avLst/>
            </a:prstGeom>
          </p:spPr>
          <p:txBody>
            <a:bodyPr lIns="37445" tIns="37445" rIns="37445" bIns="37445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b="1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BUZZER (8)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2692890" y="5143500"/>
            <a:ext cx="4289509" cy="859325"/>
            <a:chOff x="0" y="0"/>
            <a:chExt cx="1392251" cy="278912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392251" cy="278912"/>
            </a:xfrm>
            <a:custGeom>
              <a:avLst/>
              <a:gdLst/>
              <a:ahLst/>
              <a:cxnLst/>
              <a:rect l="l" t="t" r="r" b="b"/>
              <a:pathLst>
                <a:path w="1392251" h="278912">
                  <a:moveTo>
                    <a:pt x="64975" y="0"/>
                  </a:moveTo>
                  <a:lnTo>
                    <a:pt x="1327276" y="0"/>
                  </a:lnTo>
                  <a:cubicBezTo>
                    <a:pt x="1363161" y="0"/>
                    <a:pt x="1392251" y="29090"/>
                    <a:pt x="1392251" y="64975"/>
                  </a:cubicBezTo>
                  <a:lnTo>
                    <a:pt x="1392251" y="213937"/>
                  </a:lnTo>
                  <a:cubicBezTo>
                    <a:pt x="1392251" y="249822"/>
                    <a:pt x="1363161" y="278912"/>
                    <a:pt x="1327276" y="278912"/>
                  </a:cubicBezTo>
                  <a:lnTo>
                    <a:pt x="64975" y="278912"/>
                  </a:lnTo>
                  <a:cubicBezTo>
                    <a:pt x="29090" y="278912"/>
                    <a:pt x="0" y="249822"/>
                    <a:pt x="0" y="213937"/>
                  </a:cubicBezTo>
                  <a:lnTo>
                    <a:pt x="0" y="64975"/>
                  </a:lnTo>
                  <a:cubicBezTo>
                    <a:pt x="0" y="29090"/>
                    <a:pt x="29090" y="0"/>
                    <a:pt x="64975" y="0"/>
                  </a:cubicBezTo>
                  <a:close/>
                </a:path>
              </a:pathLst>
            </a:custGeom>
            <a:solidFill>
              <a:srgbClr val="DBDBD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1392251" cy="317012"/>
            </a:xfrm>
            <a:prstGeom prst="rect">
              <a:avLst/>
            </a:prstGeom>
          </p:spPr>
          <p:txBody>
            <a:bodyPr lIns="37445" tIns="37445" rIns="37445" bIns="37445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b="1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TRANSISTOR (2)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2692890" y="6227406"/>
            <a:ext cx="4289509" cy="859325"/>
            <a:chOff x="0" y="0"/>
            <a:chExt cx="1392251" cy="278912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392251" cy="278912"/>
            </a:xfrm>
            <a:custGeom>
              <a:avLst/>
              <a:gdLst/>
              <a:ahLst/>
              <a:cxnLst/>
              <a:rect l="l" t="t" r="r" b="b"/>
              <a:pathLst>
                <a:path w="1392251" h="278912">
                  <a:moveTo>
                    <a:pt x="64975" y="0"/>
                  </a:moveTo>
                  <a:lnTo>
                    <a:pt x="1327276" y="0"/>
                  </a:lnTo>
                  <a:cubicBezTo>
                    <a:pt x="1363161" y="0"/>
                    <a:pt x="1392251" y="29090"/>
                    <a:pt x="1392251" y="64975"/>
                  </a:cubicBezTo>
                  <a:lnTo>
                    <a:pt x="1392251" y="213937"/>
                  </a:lnTo>
                  <a:cubicBezTo>
                    <a:pt x="1392251" y="249822"/>
                    <a:pt x="1363161" y="278912"/>
                    <a:pt x="1327276" y="278912"/>
                  </a:cubicBezTo>
                  <a:lnTo>
                    <a:pt x="64975" y="278912"/>
                  </a:lnTo>
                  <a:cubicBezTo>
                    <a:pt x="29090" y="278912"/>
                    <a:pt x="0" y="249822"/>
                    <a:pt x="0" y="213937"/>
                  </a:cubicBezTo>
                  <a:lnTo>
                    <a:pt x="0" y="64975"/>
                  </a:lnTo>
                  <a:cubicBezTo>
                    <a:pt x="0" y="29090"/>
                    <a:pt x="29090" y="0"/>
                    <a:pt x="64975" y="0"/>
                  </a:cubicBezTo>
                  <a:close/>
                </a:path>
              </a:pathLst>
            </a:custGeom>
            <a:solidFill>
              <a:srgbClr val="DBDBD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392251" cy="317012"/>
            </a:xfrm>
            <a:prstGeom prst="rect">
              <a:avLst/>
            </a:prstGeom>
          </p:spPr>
          <p:txBody>
            <a:bodyPr lIns="37445" tIns="37445" rIns="37445" bIns="37445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b="1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CAPACITOR (1)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2692890" y="7439156"/>
            <a:ext cx="4289509" cy="859325"/>
            <a:chOff x="0" y="0"/>
            <a:chExt cx="1392251" cy="278912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392251" cy="278912"/>
            </a:xfrm>
            <a:custGeom>
              <a:avLst/>
              <a:gdLst/>
              <a:ahLst/>
              <a:cxnLst/>
              <a:rect l="l" t="t" r="r" b="b"/>
              <a:pathLst>
                <a:path w="1392251" h="278912">
                  <a:moveTo>
                    <a:pt x="64975" y="0"/>
                  </a:moveTo>
                  <a:lnTo>
                    <a:pt x="1327276" y="0"/>
                  </a:lnTo>
                  <a:cubicBezTo>
                    <a:pt x="1363161" y="0"/>
                    <a:pt x="1392251" y="29090"/>
                    <a:pt x="1392251" y="64975"/>
                  </a:cubicBezTo>
                  <a:lnTo>
                    <a:pt x="1392251" y="213937"/>
                  </a:lnTo>
                  <a:cubicBezTo>
                    <a:pt x="1392251" y="249822"/>
                    <a:pt x="1363161" y="278912"/>
                    <a:pt x="1327276" y="278912"/>
                  </a:cubicBezTo>
                  <a:lnTo>
                    <a:pt x="64975" y="278912"/>
                  </a:lnTo>
                  <a:cubicBezTo>
                    <a:pt x="29090" y="278912"/>
                    <a:pt x="0" y="249822"/>
                    <a:pt x="0" y="213937"/>
                  </a:cubicBezTo>
                  <a:lnTo>
                    <a:pt x="0" y="64975"/>
                  </a:lnTo>
                  <a:cubicBezTo>
                    <a:pt x="0" y="29090"/>
                    <a:pt x="29090" y="0"/>
                    <a:pt x="64975" y="0"/>
                  </a:cubicBezTo>
                  <a:close/>
                </a:path>
              </a:pathLst>
            </a:custGeom>
            <a:solidFill>
              <a:srgbClr val="DBDBD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5" name="TextBox 45"/>
            <p:cNvSpPr txBox="1"/>
            <p:nvPr/>
          </p:nvSpPr>
          <p:spPr>
            <a:xfrm>
              <a:off x="0" y="-38100"/>
              <a:ext cx="1392251" cy="317012"/>
            </a:xfrm>
            <a:prstGeom prst="rect">
              <a:avLst/>
            </a:prstGeom>
          </p:spPr>
          <p:txBody>
            <a:bodyPr lIns="37445" tIns="37445" rIns="37445" bIns="37445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b="1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RESISTOR 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2692890" y="8650906"/>
            <a:ext cx="4289509" cy="859325"/>
            <a:chOff x="0" y="0"/>
            <a:chExt cx="1392251" cy="278912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392251" cy="278912"/>
            </a:xfrm>
            <a:custGeom>
              <a:avLst/>
              <a:gdLst/>
              <a:ahLst/>
              <a:cxnLst/>
              <a:rect l="l" t="t" r="r" b="b"/>
              <a:pathLst>
                <a:path w="1392251" h="278912">
                  <a:moveTo>
                    <a:pt x="64975" y="0"/>
                  </a:moveTo>
                  <a:lnTo>
                    <a:pt x="1327276" y="0"/>
                  </a:lnTo>
                  <a:cubicBezTo>
                    <a:pt x="1363161" y="0"/>
                    <a:pt x="1392251" y="29090"/>
                    <a:pt x="1392251" y="64975"/>
                  </a:cubicBezTo>
                  <a:lnTo>
                    <a:pt x="1392251" y="213937"/>
                  </a:lnTo>
                  <a:cubicBezTo>
                    <a:pt x="1392251" y="249822"/>
                    <a:pt x="1363161" y="278912"/>
                    <a:pt x="1327276" y="278912"/>
                  </a:cubicBezTo>
                  <a:lnTo>
                    <a:pt x="64975" y="278912"/>
                  </a:lnTo>
                  <a:cubicBezTo>
                    <a:pt x="29090" y="278912"/>
                    <a:pt x="0" y="249822"/>
                    <a:pt x="0" y="213937"/>
                  </a:cubicBezTo>
                  <a:lnTo>
                    <a:pt x="0" y="64975"/>
                  </a:lnTo>
                  <a:cubicBezTo>
                    <a:pt x="0" y="29090"/>
                    <a:pt x="29090" y="0"/>
                    <a:pt x="64975" y="0"/>
                  </a:cubicBezTo>
                  <a:close/>
                </a:path>
              </a:pathLst>
            </a:custGeom>
            <a:solidFill>
              <a:srgbClr val="DBDBD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8" name="TextBox 48"/>
            <p:cNvSpPr txBox="1"/>
            <p:nvPr/>
          </p:nvSpPr>
          <p:spPr>
            <a:xfrm>
              <a:off x="0" y="-38100"/>
              <a:ext cx="1392251" cy="317012"/>
            </a:xfrm>
            <a:prstGeom prst="rect">
              <a:avLst/>
            </a:prstGeom>
          </p:spPr>
          <p:txBody>
            <a:bodyPr lIns="37445" tIns="37445" rIns="37445" bIns="37445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b="1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SWITCH (1)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7037054" y="1560159"/>
            <a:ext cx="4617611" cy="874356"/>
            <a:chOff x="0" y="0"/>
            <a:chExt cx="1472979" cy="278912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472979" cy="278912"/>
            </a:xfrm>
            <a:custGeom>
              <a:avLst/>
              <a:gdLst/>
              <a:ahLst/>
              <a:cxnLst/>
              <a:rect l="l" t="t" r="r" b="b"/>
              <a:pathLst>
                <a:path w="1472979" h="278912">
                  <a:moveTo>
                    <a:pt x="60358" y="0"/>
                  </a:moveTo>
                  <a:lnTo>
                    <a:pt x="1412621" y="0"/>
                  </a:lnTo>
                  <a:cubicBezTo>
                    <a:pt x="1445955" y="0"/>
                    <a:pt x="1472979" y="27023"/>
                    <a:pt x="1472979" y="60358"/>
                  </a:cubicBezTo>
                  <a:lnTo>
                    <a:pt x="1472979" y="218554"/>
                  </a:lnTo>
                  <a:cubicBezTo>
                    <a:pt x="1472979" y="251889"/>
                    <a:pt x="1445955" y="278912"/>
                    <a:pt x="1412621" y="278912"/>
                  </a:cubicBezTo>
                  <a:lnTo>
                    <a:pt x="60358" y="278912"/>
                  </a:lnTo>
                  <a:cubicBezTo>
                    <a:pt x="27023" y="278912"/>
                    <a:pt x="0" y="251889"/>
                    <a:pt x="0" y="218554"/>
                  </a:cubicBezTo>
                  <a:lnTo>
                    <a:pt x="0" y="60358"/>
                  </a:lnTo>
                  <a:cubicBezTo>
                    <a:pt x="0" y="27023"/>
                    <a:pt x="27023" y="0"/>
                    <a:pt x="60358" y="0"/>
                  </a:cubicBezTo>
                  <a:close/>
                </a:path>
              </a:pathLst>
            </a:custGeom>
            <a:solidFill>
              <a:srgbClr val="60606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1472979" cy="31701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b="1" spc="211">
                  <a:solidFill>
                    <a:srgbClr val="FFFFFF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COMPONENT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7037054" y="2785181"/>
            <a:ext cx="4617611" cy="874356"/>
            <a:chOff x="0" y="0"/>
            <a:chExt cx="1472979" cy="278912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1472979" cy="278912"/>
            </a:xfrm>
            <a:custGeom>
              <a:avLst/>
              <a:gdLst/>
              <a:ahLst/>
              <a:cxnLst/>
              <a:rect l="l" t="t" r="r" b="b"/>
              <a:pathLst>
                <a:path w="1472979" h="278912">
                  <a:moveTo>
                    <a:pt x="60358" y="0"/>
                  </a:moveTo>
                  <a:lnTo>
                    <a:pt x="1412621" y="0"/>
                  </a:lnTo>
                  <a:cubicBezTo>
                    <a:pt x="1445955" y="0"/>
                    <a:pt x="1472979" y="27023"/>
                    <a:pt x="1472979" y="60358"/>
                  </a:cubicBezTo>
                  <a:lnTo>
                    <a:pt x="1472979" y="218554"/>
                  </a:lnTo>
                  <a:cubicBezTo>
                    <a:pt x="1472979" y="251889"/>
                    <a:pt x="1445955" y="278912"/>
                    <a:pt x="1412621" y="278912"/>
                  </a:cubicBezTo>
                  <a:lnTo>
                    <a:pt x="60358" y="278912"/>
                  </a:lnTo>
                  <a:cubicBezTo>
                    <a:pt x="27023" y="278912"/>
                    <a:pt x="0" y="251889"/>
                    <a:pt x="0" y="218554"/>
                  </a:cubicBezTo>
                  <a:lnTo>
                    <a:pt x="0" y="60358"/>
                  </a:lnTo>
                  <a:cubicBezTo>
                    <a:pt x="0" y="27023"/>
                    <a:pt x="27023" y="0"/>
                    <a:pt x="60358" y="0"/>
                  </a:cubicBezTo>
                  <a:close/>
                </a:path>
              </a:pathLst>
            </a:custGeom>
            <a:solidFill>
              <a:srgbClr val="DBDBD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4" name="TextBox 54"/>
            <p:cNvSpPr txBox="1"/>
            <p:nvPr/>
          </p:nvSpPr>
          <p:spPr>
            <a:xfrm>
              <a:off x="0" y="-38100"/>
              <a:ext cx="1472979" cy="31701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b="1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LCD (I2C INTEGRATED) (1)</a:t>
              </a: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7037054" y="3972387"/>
            <a:ext cx="4617611" cy="874356"/>
            <a:chOff x="0" y="0"/>
            <a:chExt cx="1472979" cy="278912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1472979" cy="278912"/>
            </a:xfrm>
            <a:custGeom>
              <a:avLst/>
              <a:gdLst/>
              <a:ahLst/>
              <a:cxnLst/>
              <a:rect l="l" t="t" r="r" b="b"/>
              <a:pathLst>
                <a:path w="1472979" h="278912">
                  <a:moveTo>
                    <a:pt x="60358" y="0"/>
                  </a:moveTo>
                  <a:lnTo>
                    <a:pt x="1412621" y="0"/>
                  </a:lnTo>
                  <a:cubicBezTo>
                    <a:pt x="1445955" y="0"/>
                    <a:pt x="1472979" y="27023"/>
                    <a:pt x="1472979" y="60358"/>
                  </a:cubicBezTo>
                  <a:lnTo>
                    <a:pt x="1472979" y="218554"/>
                  </a:lnTo>
                  <a:cubicBezTo>
                    <a:pt x="1472979" y="251889"/>
                    <a:pt x="1445955" y="278912"/>
                    <a:pt x="1412621" y="278912"/>
                  </a:cubicBezTo>
                  <a:lnTo>
                    <a:pt x="60358" y="278912"/>
                  </a:lnTo>
                  <a:cubicBezTo>
                    <a:pt x="27023" y="278912"/>
                    <a:pt x="0" y="251889"/>
                    <a:pt x="0" y="218554"/>
                  </a:cubicBezTo>
                  <a:lnTo>
                    <a:pt x="0" y="60358"/>
                  </a:lnTo>
                  <a:cubicBezTo>
                    <a:pt x="0" y="27023"/>
                    <a:pt x="27023" y="0"/>
                    <a:pt x="60358" y="0"/>
                  </a:cubicBezTo>
                  <a:close/>
                </a:path>
              </a:pathLst>
            </a:custGeom>
            <a:solidFill>
              <a:srgbClr val="DBDBD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7" name="TextBox 57"/>
            <p:cNvSpPr txBox="1"/>
            <p:nvPr/>
          </p:nvSpPr>
          <p:spPr>
            <a:xfrm>
              <a:off x="0" y="-38100"/>
              <a:ext cx="1472979" cy="31701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b="1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DHT11 HUMIDIFIER + TEMPERATURE SENSOR (1)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7037054" y="5143500"/>
            <a:ext cx="4617611" cy="874356"/>
            <a:chOff x="0" y="0"/>
            <a:chExt cx="1472979" cy="278912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1472979" cy="278912"/>
            </a:xfrm>
            <a:custGeom>
              <a:avLst/>
              <a:gdLst/>
              <a:ahLst/>
              <a:cxnLst/>
              <a:rect l="l" t="t" r="r" b="b"/>
              <a:pathLst>
                <a:path w="1472979" h="278912">
                  <a:moveTo>
                    <a:pt x="60358" y="0"/>
                  </a:moveTo>
                  <a:lnTo>
                    <a:pt x="1412621" y="0"/>
                  </a:lnTo>
                  <a:cubicBezTo>
                    <a:pt x="1445955" y="0"/>
                    <a:pt x="1472979" y="27023"/>
                    <a:pt x="1472979" y="60358"/>
                  </a:cubicBezTo>
                  <a:lnTo>
                    <a:pt x="1472979" y="218554"/>
                  </a:lnTo>
                  <a:cubicBezTo>
                    <a:pt x="1472979" y="251889"/>
                    <a:pt x="1445955" y="278912"/>
                    <a:pt x="1412621" y="278912"/>
                  </a:cubicBezTo>
                  <a:lnTo>
                    <a:pt x="60358" y="278912"/>
                  </a:lnTo>
                  <a:cubicBezTo>
                    <a:pt x="27023" y="278912"/>
                    <a:pt x="0" y="251889"/>
                    <a:pt x="0" y="218554"/>
                  </a:cubicBezTo>
                  <a:lnTo>
                    <a:pt x="0" y="60358"/>
                  </a:lnTo>
                  <a:cubicBezTo>
                    <a:pt x="0" y="27023"/>
                    <a:pt x="27023" y="0"/>
                    <a:pt x="60358" y="0"/>
                  </a:cubicBezTo>
                  <a:close/>
                </a:path>
              </a:pathLst>
            </a:custGeom>
            <a:solidFill>
              <a:srgbClr val="DBDBD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0" name="TextBox 60"/>
            <p:cNvSpPr txBox="1"/>
            <p:nvPr/>
          </p:nvSpPr>
          <p:spPr>
            <a:xfrm>
              <a:off x="0" y="-38100"/>
              <a:ext cx="1472979" cy="31701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b="1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MQ2 GAS SENSOR (1) </a:t>
              </a: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7037054" y="6227406"/>
            <a:ext cx="4617611" cy="874356"/>
            <a:chOff x="0" y="0"/>
            <a:chExt cx="1472979" cy="278912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1472979" cy="278912"/>
            </a:xfrm>
            <a:custGeom>
              <a:avLst/>
              <a:gdLst/>
              <a:ahLst/>
              <a:cxnLst/>
              <a:rect l="l" t="t" r="r" b="b"/>
              <a:pathLst>
                <a:path w="1472979" h="278912">
                  <a:moveTo>
                    <a:pt x="60358" y="0"/>
                  </a:moveTo>
                  <a:lnTo>
                    <a:pt x="1412621" y="0"/>
                  </a:lnTo>
                  <a:cubicBezTo>
                    <a:pt x="1445955" y="0"/>
                    <a:pt x="1472979" y="27023"/>
                    <a:pt x="1472979" y="60358"/>
                  </a:cubicBezTo>
                  <a:lnTo>
                    <a:pt x="1472979" y="218554"/>
                  </a:lnTo>
                  <a:cubicBezTo>
                    <a:pt x="1472979" y="251889"/>
                    <a:pt x="1445955" y="278912"/>
                    <a:pt x="1412621" y="278912"/>
                  </a:cubicBezTo>
                  <a:lnTo>
                    <a:pt x="60358" y="278912"/>
                  </a:lnTo>
                  <a:cubicBezTo>
                    <a:pt x="27023" y="278912"/>
                    <a:pt x="0" y="251889"/>
                    <a:pt x="0" y="218554"/>
                  </a:cubicBezTo>
                  <a:lnTo>
                    <a:pt x="0" y="60358"/>
                  </a:lnTo>
                  <a:cubicBezTo>
                    <a:pt x="0" y="27023"/>
                    <a:pt x="27023" y="0"/>
                    <a:pt x="60358" y="0"/>
                  </a:cubicBezTo>
                  <a:close/>
                </a:path>
              </a:pathLst>
            </a:custGeom>
            <a:solidFill>
              <a:srgbClr val="DBDBD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3" name="TextBox 63"/>
            <p:cNvSpPr txBox="1"/>
            <p:nvPr/>
          </p:nvSpPr>
          <p:spPr>
            <a:xfrm>
              <a:off x="0" y="-38100"/>
              <a:ext cx="1472979" cy="31701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b="1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RTC MODULE (1)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7037054" y="7472075"/>
            <a:ext cx="4617611" cy="874356"/>
            <a:chOff x="0" y="0"/>
            <a:chExt cx="1472979" cy="278912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1472979" cy="278912"/>
            </a:xfrm>
            <a:custGeom>
              <a:avLst/>
              <a:gdLst/>
              <a:ahLst/>
              <a:cxnLst/>
              <a:rect l="l" t="t" r="r" b="b"/>
              <a:pathLst>
                <a:path w="1472979" h="278912">
                  <a:moveTo>
                    <a:pt x="60358" y="0"/>
                  </a:moveTo>
                  <a:lnTo>
                    <a:pt x="1412621" y="0"/>
                  </a:lnTo>
                  <a:cubicBezTo>
                    <a:pt x="1445955" y="0"/>
                    <a:pt x="1472979" y="27023"/>
                    <a:pt x="1472979" y="60358"/>
                  </a:cubicBezTo>
                  <a:lnTo>
                    <a:pt x="1472979" y="218554"/>
                  </a:lnTo>
                  <a:cubicBezTo>
                    <a:pt x="1472979" y="251889"/>
                    <a:pt x="1445955" y="278912"/>
                    <a:pt x="1412621" y="278912"/>
                  </a:cubicBezTo>
                  <a:lnTo>
                    <a:pt x="60358" y="278912"/>
                  </a:lnTo>
                  <a:cubicBezTo>
                    <a:pt x="27023" y="278912"/>
                    <a:pt x="0" y="251889"/>
                    <a:pt x="0" y="218554"/>
                  </a:cubicBezTo>
                  <a:lnTo>
                    <a:pt x="0" y="60358"/>
                  </a:lnTo>
                  <a:cubicBezTo>
                    <a:pt x="0" y="27023"/>
                    <a:pt x="27023" y="0"/>
                    <a:pt x="60358" y="0"/>
                  </a:cubicBezTo>
                  <a:close/>
                </a:path>
              </a:pathLst>
            </a:custGeom>
            <a:solidFill>
              <a:srgbClr val="DBDBD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6" name="TextBox 66"/>
            <p:cNvSpPr txBox="1"/>
            <p:nvPr/>
          </p:nvSpPr>
          <p:spPr>
            <a:xfrm>
              <a:off x="0" y="-38100"/>
              <a:ext cx="1472979" cy="31701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b="1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IC7805 (2) 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7037054" y="8631019"/>
            <a:ext cx="4617611" cy="874356"/>
            <a:chOff x="0" y="0"/>
            <a:chExt cx="1472979" cy="278912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1472979" cy="278912"/>
            </a:xfrm>
            <a:custGeom>
              <a:avLst/>
              <a:gdLst/>
              <a:ahLst/>
              <a:cxnLst/>
              <a:rect l="l" t="t" r="r" b="b"/>
              <a:pathLst>
                <a:path w="1472979" h="278912">
                  <a:moveTo>
                    <a:pt x="60358" y="0"/>
                  </a:moveTo>
                  <a:lnTo>
                    <a:pt x="1412621" y="0"/>
                  </a:lnTo>
                  <a:cubicBezTo>
                    <a:pt x="1445955" y="0"/>
                    <a:pt x="1472979" y="27023"/>
                    <a:pt x="1472979" y="60358"/>
                  </a:cubicBezTo>
                  <a:lnTo>
                    <a:pt x="1472979" y="218554"/>
                  </a:lnTo>
                  <a:cubicBezTo>
                    <a:pt x="1472979" y="251889"/>
                    <a:pt x="1445955" y="278912"/>
                    <a:pt x="1412621" y="278912"/>
                  </a:cubicBezTo>
                  <a:lnTo>
                    <a:pt x="60358" y="278912"/>
                  </a:lnTo>
                  <a:cubicBezTo>
                    <a:pt x="27023" y="278912"/>
                    <a:pt x="0" y="251889"/>
                    <a:pt x="0" y="218554"/>
                  </a:cubicBezTo>
                  <a:lnTo>
                    <a:pt x="0" y="60358"/>
                  </a:lnTo>
                  <a:cubicBezTo>
                    <a:pt x="0" y="27023"/>
                    <a:pt x="27023" y="0"/>
                    <a:pt x="60358" y="0"/>
                  </a:cubicBezTo>
                  <a:close/>
                </a:path>
              </a:pathLst>
            </a:custGeom>
            <a:solidFill>
              <a:srgbClr val="DBDBD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9" name="TextBox 69"/>
            <p:cNvSpPr txBox="1"/>
            <p:nvPr/>
          </p:nvSpPr>
          <p:spPr>
            <a:xfrm>
              <a:off x="0" y="-38100"/>
              <a:ext cx="1472979" cy="31701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marL="0" lvl="0" indent="0" algn="ctr">
                <a:lnSpc>
                  <a:spcPts val="2116"/>
                </a:lnSpc>
                <a:spcBef>
                  <a:spcPct val="0"/>
                </a:spcBef>
              </a:pPr>
              <a:r>
                <a:rPr lang="en-US" sz="1439" b="1" spc="211">
                  <a:solidFill>
                    <a:srgbClr val="211F1C"/>
                  </a:solidFill>
                  <a:latin typeface="Nunito Sans Expanded Semi-Bold"/>
                  <a:ea typeface="Nunito Sans Expanded Semi-Bold"/>
                  <a:cs typeface="Nunito Sans Expanded Semi-Bold"/>
                  <a:sym typeface="Nunito Sans Expanded Semi-Bold"/>
                </a:rPr>
                <a:t>BUCK CONVERTER (1)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03476" y="-580404"/>
            <a:ext cx="22876567" cy="11447809"/>
            <a:chOff x="0" y="0"/>
            <a:chExt cx="30502090" cy="15263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5238345" y="0"/>
              <a:ext cx="15263745" cy="15263745"/>
            </a:xfrm>
            <a:custGeom>
              <a:avLst/>
              <a:gdLst/>
              <a:ahLst/>
              <a:cxnLst/>
              <a:rect l="l" t="t" r="r" b="b"/>
              <a:pathLst>
                <a:path w="15263745" h="15263745">
                  <a:moveTo>
                    <a:pt x="0" y="0"/>
                  </a:moveTo>
                  <a:lnTo>
                    <a:pt x="15263745" y="0"/>
                  </a:lnTo>
                  <a:lnTo>
                    <a:pt x="15263745" y="15263745"/>
                  </a:lnTo>
                  <a:lnTo>
                    <a:pt x="0" y="152637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6208643" y="638734"/>
            <a:ext cx="5419514" cy="4504766"/>
            <a:chOff x="0" y="0"/>
            <a:chExt cx="1728779" cy="14369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28779" cy="1436982"/>
            </a:xfrm>
            <a:custGeom>
              <a:avLst/>
              <a:gdLst/>
              <a:ahLst/>
              <a:cxnLst/>
              <a:rect l="l" t="t" r="r" b="b"/>
              <a:pathLst>
                <a:path w="1728779" h="1436982">
                  <a:moveTo>
                    <a:pt x="51427" y="0"/>
                  </a:moveTo>
                  <a:lnTo>
                    <a:pt x="1677352" y="0"/>
                  </a:lnTo>
                  <a:cubicBezTo>
                    <a:pt x="1705754" y="0"/>
                    <a:pt x="1728779" y="23025"/>
                    <a:pt x="1728779" y="51427"/>
                  </a:cubicBezTo>
                  <a:lnTo>
                    <a:pt x="1728779" y="1385555"/>
                  </a:lnTo>
                  <a:cubicBezTo>
                    <a:pt x="1728779" y="1399194"/>
                    <a:pt x="1723361" y="1412275"/>
                    <a:pt x="1713716" y="1421920"/>
                  </a:cubicBezTo>
                  <a:cubicBezTo>
                    <a:pt x="1704072" y="1431564"/>
                    <a:pt x="1690991" y="1436982"/>
                    <a:pt x="1677352" y="1436982"/>
                  </a:cubicBezTo>
                  <a:lnTo>
                    <a:pt x="51427" y="1436982"/>
                  </a:lnTo>
                  <a:cubicBezTo>
                    <a:pt x="37788" y="1436982"/>
                    <a:pt x="24707" y="1431564"/>
                    <a:pt x="15063" y="1421920"/>
                  </a:cubicBezTo>
                  <a:cubicBezTo>
                    <a:pt x="5418" y="1412275"/>
                    <a:pt x="0" y="1399194"/>
                    <a:pt x="0" y="1385555"/>
                  </a:cubicBezTo>
                  <a:lnTo>
                    <a:pt x="0" y="51427"/>
                  </a:lnTo>
                  <a:cubicBezTo>
                    <a:pt x="0" y="37788"/>
                    <a:pt x="5418" y="24707"/>
                    <a:pt x="15063" y="15063"/>
                  </a:cubicBezTo>
                  <a:cubicBezTo>
                    <a:pt x="24707" y="5418"/>
                    <a:pt x="37788" y="0"/>
                    <a:pt x="51427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28779" cy="14750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058861" y="638734"/>
            <a:ext cx="5419514" cy="4434614"/>
            <a:chOff x="0" y="0"/>
            <a:chExt cx="1728779" cy="14146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28779" cy="1414604"/>
            </a:xfrm>
            <a:custGeom>
              <a:avLst/>
              <a:gdLst/>
              <a:ahLst/>
              <a:cxnLst/>
              <a:rect l="l" t="t" r="r" b="b"/>
              <a:pathLst>
                <a:path w="1728779" h="1414604">
                  <a:moveTo>
                    <a:pt x="51427" y="0"/>
                  </a:moveTo>
                  <a:lnTo>
                    <a:pt x="1677352" y="0"/>
                  </a:lnTo>
                  <a:cubicBezTo>
                    <a:pt x="1705754" y="0"/>
                    <a:pt x="1728779" y="23025"/>
                    <a:pt x="1728779" y="51427"/>
                  </a:cubicBezTo>
                  <a:lnTo>
                    <a:pt x="1728779" y="1363177"/>
                  </a:lnTo>
                  <a:cubicBezTo>
                    <a:pt x="1728779" y="1376816"/>
                    <a:pt x="1723361" y="1389897"/>
                    <a:pt x="1713716" y="1399541"/>
                  </a:cubicBezTo>
                  <a:cubicBezTo>
                    <a:pt x="1704072" y="1409186"/>
                    <a:pt x="1690991" y="1414604"/>
                    <a:pt x="1677352" y="1414604"/>
                  </a:cubicBezTo>
                  <a:lnTo>
                    <a:pt x="51427" y="1414604"/>
                  </a:lnTo>
                  <a:cubicBezTo>
                    <a:pt x="37788" y="1414604"/>
                    <a:pt x="24707" y="1409186"/>
                    <a:pt x="15063" y="1399541"/>
                  </a:cubicBezTo>
                  <a:cubicBezTo>
                    <a:pt x="5418" y="1389897"/>
                    <a:pt x="0" y="1376816"/>
                    <a:pt x="0" y="1363177"/>
                  </a:cubicBezTo>
                  <a:lnTo>
                    <a:pt x="0" y="51427"/>
                  </a:lnTo>
                  <a:cubicBezTo>
                    <a:pt x="0" y="37788"/>
                    <a:pt x="5418" y="24707"/>
                    <a:pt x="15063" y="15063"/>
                  </a:cubicBezTo>
                  <a:cubicBezTo>
                    <a:pt x="24707" y="5418"/>
                    <a:pt x="37788" y="0"/>
                    <a:pt x="51427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28779" cy="1452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809625" y="496912"/>
            <a:ext cx="991952" cy="847668"/>
          </a:xfrm>
          <a:custGeom>
            <a:avLst/>
            <a:gdLst/>
            <a:ahLst/>
            <a:cxnLst/>
            <a:rect l="l" t="t" r="r" b="b"/>
            <a:pathLst>
              <a:path w="991952" h="847668">
                <a:moveTo>
                  <a:pt x="0" y="0"/>
                </a:moveTo>
                <a:lnTo>
                  <a:pt x="991952" y="0"/>
                </a:lnTo>
                <a:lnTo>
                  <a:pt x="991952" y="847669"/>
                </a:lnTo>
                <a:lnTo>
                  <a:pt x="0" y="84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529374" y="2076044"/>
            <a:ext cx="4635758" cy="2747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5658" lvl="1" indent="-152829" algn="l">
              <a:lnSpc>
                <a:spcPts val="1812"/>
              </a:lnSpc>
              <a:spcBef>
                <a:spcPct val="0"/>
              </a:spcBef>
              <a:buFont typeface="Arial"/>
              <a:buChar char="•"/>
            </a:pPr>
            <a:r>
              <a:rPr lang="en-US" sz="1415" b="1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Us</a:t>
            </a:r>
            <a:r>
              <a:rPr lang="en-US" sz="1415" b="1" u="none" strike="noStrike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e Case: </a:t>
            </a:r>
            <a:r>
              <a:rPr lang="en-US" sz="1415" u="none" strike="noStrike">
                <a:solidFill>
                  <a:srgbClr val="211F1C"/>
                </a:solidFill>
                <a:latin typeface="Nunito Sans Expanded Light"/>
                <a:ea typeface="Nunito Sans Expanded Light"/>
                <a:cs typeface="Nunito Sans Expanded Light"/>
                <a:sym typeface="Nunito Sans Expanded Light"/>
              </a:rPr>
              <a:t>Sensor and peripheral communication (e.g., temperature, heart rate sensors).</a:t>
            </a:r>
          </a:p>
          <a:p>
            <a:pPr marL="305658" lvl="1" indent="-152829" algn="l">
              <a:lnSpc>
                <a:spcPts val="1812"/>
              </a:lnSpc>
              <a:spcBef>
                <a:spcPct val="0"/>
              </a:spcBef>
              <a:buFont typeface="Arial"/>
              <a:buChar char="•"/>
            </a:pPr>
            <a:r>
              <a:rPr lang="en-US" sz="1415" b="1" u="none" strike="noStrike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Features: </a:t>
            </a:r>
            <a:r>
              <a:rPr lang="en-US" sz="1415" u="none" strike="noStrike">
                <a:solidFill>
                  <a:srgbClr val="211F1C"/>
                </a:solidFill>
                <a:latin typeface="Nunito Sans Expanded Light"/>
                <a:ea typeface="Nunito Sans Expanded Light"/>
                <a:cs typeface="Nunito Sans Expanded Light"/>
                <a:sym typeface="Nunito Sans Expanded Light"/>
              </a:rPr>
              <a:t>Two-wire protocol (SDA, SCL), supports multiple devices on the same bus, used for short-distance communication.</a:t>
            </a:r>
          </a:p>
          <a:p>
            <a:pPr marL="305658" lvl="1" indent="-152829" algn="l">
              <a:lnSpc>
                <a:spcPts val="1812"/>
              </a:lnSpc>
              <a:spcBef>
                <a:spcPct val="0"/>
              </a:spcBef>
              <a:buFont typeface="Arial"/>
              <a:buChar char="•"/>
            </a:pPr>
            <a:r>
              <a:rPr lang="en-US" sz="1415" b="1" u="none" strike="noStrike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Opportunities:</a:t>
            </a:r>
            <a:r>
              <a:rPr lang="en-US" sz="1415" u="none" strike="noStrike">
                <a:solidFill>
                  <a:srgbClr val="211F1C"/>
                </a:solidFill>
                <a:latin typeface="Nunito Sans Expanded Light"/>
                <a:ea typeface="Nunito Sans Expanded Light"/>
                <a:cs typeface="Nunito Sans Expanded Light"/>
                <a:sym typeface="Nunito Sans Expanded Light"/>
              </a:rPr>
              <a:t> Ideal for low-power, low-speed communication between microcontrollers and sensors in embedded healthcare devices.</a:t>
            </a:r>
          </a:p>
          <a:p>
            <a:pPr marL="0" lvl="0" indent="0" algn="l">
              <a:lnSpc>
                <a:spcPts val="1812"/>
              </a:lnSpc>
              <a:spcBef>
                <a:spcPct val="0"/>
              </a:spcBef>
            </a:pPr>
            <a:endParaRPr lang="en-US" sz="1415" u="none" strike="noStrike">
              <a:solidFill>
                <a:srgbClr val="211F1C"/>
              </a:solidFill>
              <a:latin typeface="Nunito Sans Expanded Light"/>
              <a:ea typeface="Nunito Sans Expanded Light"/>
              <a:cs typeface="Nunito Sans Expanded Light"/>
              <a:sym typeface="Nunito Sans Expanded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450739" y="2076044"/>
            <a:ext cx="4635758" cy="2519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5658" lvl="1" indent="-152829" algn="l">
              <a:lnSpc>
                <a:spcPts val="1812"/>
              </a:lnSpc>
              <a:spcBef>
                <a:spcPct val="0"/>
              </a:spcBef>
              <a:buFont typeface="Arial"/>
              <a:buChar char="•"/>
            </a:pPr>
            <a:r>
              <a:rPr lang="en-US" sz="1415" b="1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Us</a:t>
            </a:r>
            <a:r>
              <a:rPr lang="en-US" sz="1415" b="1" u="none" strike="noStrike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e Case: </a:t>
            </a:r>
            <a:r>
              <a:rPr lang="en-US" sz="1415" u="none" strike="noStrike">
                <a:solidFill>
                  <a:srgbClr val="211F1C"/>
                </a:solidFill>
                <a:latin typeface="Nunito Sans Expanded Light"/>
                <a:ea typeface="Nunito Sans Expanded Light"/>
                <a:cs typeface="Nunito Sans Expanded Light"/>
                <a:sym typeface="Nunito Sans Expanded Light"/>
              </a:rPr>
              <a:t>High-speed communication between microcontrollers and peripherals (e.g., displays, flash memory).</a:t>
            </a:r>
          </a:p>
          <a:p>
            <a:pPr marL="305658" lvl="1" indent="-152829" algn="l">
              <a:lnSpc>
                <a:spcPts val="1812"/>
              </a:lnSpc>
              <a:spcBef>
                <a:spcPct val="0"/>
              </a:spcBef>
              <a:buFont typeface="Arial"/>
              <a:buChar char="•"/>
            </a:pPr>
            <a:r>
              <a:rPr lang="en-US" sz="1415" b="1" u="none" strike="noStrike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Features:</a:t>
            </a:r>
            <a:r>
              <a:rPr lang="en-US" sz="1415" u="none" strike="noStrike">
                <a:solidFill>
                  <a:srgbClr val="211F1C"/>
                </a:solidFill>
                <a:latin typeface="Nunito Sans Expanded Light"/>
                <a:ea typeface="Nunito Sans Expanded Light"/>
                <a:cs typeface="Nunito Sans Expanded Light"/>
                <a:sym typeface="Nunito Sans Expanded Light"/>
              </a:rPr>
              <a:t> Full-duplex, faster than I2C, requires more wires (MISO, MOSI, SCLK, SS).</a:t>
            </a:r>
          </a:p>
          <a:p>
            <a:pPr marL="305658" lvl="1" indent="-152829" algn="l">
              <a:lnSpc>
                <a:spcPts val="1812"/>
              </a:lnSpc>
              <a:spcBef>
                <a:spcPct val="0"/>
              </a:spcBef>
              <a:buFont typeface="Arial"/>
              <a:buChar char="•"/>
            </a:pPr>
            <a:r>
              <a:rPr lang="en-US" sz="1415" b="1" u="none" strike="noStrike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Opportunities:</a:t>
            </a:r>
            <a:r>
              <a:rPr lang="en-US" sz="1415" u="none" strike="noStrike">
                <a:solidFill>
                  <a:srgbClr val="211F1C"/>
                </a:solidFill>
                <a:latin typeface="Nunito Sans Expanded Light"/>
                <a:ea typeface="Nunito Sans Expanded Light"/>
                <a:cs typeface="Nunito Sans Expanded Light"/>
                <a:sym typeface="Nunito Sans Expanded Light"/>
              </a:rPr>
              <a:t> Suitable for systems requiring high data transfer rates like image or signal processing in medical devices.</a:t>
            </a:r>
          </a:p>
          <a:p>
            <a:pPr marL="0" lvl="0" indent="0" algn="l">
              <a:lnSpc>
                <a:spcPts val="1812"/>
              </a:lnSpc>
              <a:spcBef>
                <a:spcPct val="0"/>
              </a:spcBef>
            </a:pPr>
            <a:endParaRPr lang="en-US" sz="1415" u="none" strike="noStrike">
              <a:solidFill>
                <a:srgbClr val="211F1C"/>
              </a:solidFill>
              <a:latin typeface="Nunito Sans Expanded Light"/>
              <a:ea typeface="Nunito Sans Expanded Light"/>
              <a:cs typeface="Nunito Sans Expanded Light"/>
              <a:sym typeface="Nunito Sans Expanded Ligh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09625" y="1612552"/>
            <a:ext cx="5203989" cy="250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81"/>
              </a:lnSpc>
              <a:spcBef>
                <a:spcPct val="0"/>
              </a:spcBef>
            </a:pPr>
            <a:r>
              <a:rPr lang="en-US" sz="6417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POTENTIAL COMMUNICATION PROTOCOLS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529374" y="1085850"/>
            <a:ext cx="4871297" cy="1736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2"/>
              </a:lnSpc>
            </a:pPr>
            <a:r>
              <a:rPr lang="en-US" sz="3338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1. I2C (INTER-INTEGRATED CIRCUIT)</a:t>
            </a:r>
          </a:p>
          <a:p>
            <a:pPr algn="l">
              <a:lnSpc>
                <a:spcPts val="3372"/>
              </a:lnSpc>
            </a:pPr>
            <a:endParaRPr lang="en-US" sz="3338">
              <a:solidFill>
                <a:srgbClr val="211F1C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l">
              <a:lnSpc>
                <a:spcPts val="3372"/>
              </a:lnSpc>
              <a:spcBef>
                <a:spcPct val="0"/>
              </a:spcBef>
            </a:pPr>
            <a:endParaRPr lang="en-US" sz="3338">
              <a:solidFill>
                <a:srgbClr val="211F1C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470024" y="977897"/>
            <a:ext cx="4871297" cy="2164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2"/>
              </a:lnSpc>
            </a:pPr>
            <a:r>
              <a:rPr lang="en-US" sz="3338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2. SPI (SERIAL PERIPHERAL INTERFACE)</a:t>
            </a:r>
          </a:p>
          <a:p>
            <a:pPr algn="l">
              <a:lnSpc>
                <a:spcPts val="3372"/>
              </a:lnSpc>
            </a:pPr>
            <a:endParaRPr lang="en-US" sz="3338">
              <a:solidFill>
                <a:srgbClr val="211F1C"/>
              </a:solidFill>
              <a:latin typeface="Anton"/>
              <a:ea typeface="Anton"/>
              <a:cs typeface="Anton"/>
              <a:sym typeface="Anton"/>
            </a:endParaRPr>
          </a:p>
          <a:p>
            <a:pPr algn="l">
              <a:lnSpc>
                <a:spcPts val="3372"/>
              </a:lnSpc>
            </a:pPr>
            <a:endParaRPr lang="en-US" sz="3338">
              <a:solidFill>
                <a:srgbClr val="211F1C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l">
              <a:lnSpc>
                <a:spcPts val="3372"/>
              </a:lnSpc>
              <a:spcBef>
                <a:spcPct val="0"/>
              </a:spcBef>
            </a:pPr>
            <a:endParaRPr lang="en-US" sz="3338">
              <a:solidFill>
                <a:srgbClr val="211F1C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6208643" y="5300160"/>
            <a:ext cx="5419514" cy="4434614"/>
            <a:chOff x="0" y="0"/>
            <a:chExt cx="1728779" cy="141460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28779" cy="1414604"/>
            </a:xfrm>
            <a:custGeom>
              <a:avLst/>
              <a:gdLst/>
              <a:ahLst/>
              <a:cxnLst/>
              <a:rect l="l" t="t" r="r" b="b"/>
              <a:pathLst>
                <a:path w="1728779" h="1414604">
                  <a:moveTo>
                    <a:pt x="51427" y="0"/>
                  </a:moveTo>
                  <a:lnTo>
                    <a:pt x="1677352" y="0"/>
                  </a:lnTo>
                  <a:cubicBezTo>
                    <a:pt x="1705754" y="0"/>
                    <a:pt x="1728779" y="23025"/>
                    <a:pt x="1728779" y="51427"/>
                  </a:cubicBezTo>
                  <a:lnTo>
                    <a:pt x="1728779" y="1363177"/>
                  </a:lnTo>
                  <a:cubicBezTo>
                    <a:pt x="1728779" y="1376816"/>
                    <a:pt x="1723361" y="1389897"/>
                    <a:pt x="1713716" y="1399541"/>
                  </a:cubicBezTo>
                  <a:cubicBezTo>
                    <a:pt x="1704072" y="1409186"/>
                    <a:pt x="1690991" y="1414604"/>
                    <a:pt x="1677352" y="1414604"/>
                  </a:cubicBezTo>
                  <a:lnTo>
                    <a:pt x="51427" y="1414604"/>
                  </a:lnTo>
                  <a:cubicBezTo>
                    <a:pt x="37788" y="1414604"/>
                    <a:pt x="24707" y="1409186"/>
                    <a:pt x="15063" y="1399541"/>
                  </a:cubicBezTo>
                  <a:cubicBezTo>
                    <a:pt x="5418" y="1389897"/>
                    <a:pt x="0" y="1376816"/>
                    <a:pt x="0" y="1363177"/>
                  </a:cubicBezTo>
                  <a:lnTo>
                    <a:pt x="0" y="51427"/>
                  </a:lnTo>
                  <a:cubicBezTo>
                    <a:pt x="0" y="37788"/>
                    <a:pt x="5418" y="24707"/>
                    <a:pt x="15063" y="15063"/>
                  </a:cubicBezTo>
                  <a:cubicBezTo>
                    <a:pt x="24707" y="5418"/>
                    <a:pt x="37788" y="0"/>
                    <a:pt x="51427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728779" cy="1452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058861" y="5300160"/>
            <a:ext cx="5419514" cy="4434614"/>
            <a:chOff x="0" y="0"/>
            <a:chExt cx="1728779" cy="141460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28779" cy="1414604"/>
            </a:xfrm>
            <a:custGeom>
              <a:avLst/>
              <a:gdLst/>
              <a:ahLst/>
              <a:cxnLst/>
              <a:rect l="l" t="t" r="r" b="b"/>
              <a:pathLst>
                <a:path w="1728779" h="1414604">
                  <a:moveTo>
                    <a:pt x="51427" y="0"/>
                  </a:moveTo>
                  <a:lnTo>
                    <a:pt x="1677352" y="0"/>
                  </a:lnTo>
                  <a:cubicBezTo>
                    <a:pt x="1705754" y="0"/>
                    <a:pt x="1728779" y="23025"/>
                    <a:pt x="1728779" y="51427"/>
                  </a:cubicBezTo>
                  <a:lnTo>
                    <a:pt x="1728779" y="1363177"/>
                  </a:lnTo>
                  <a:cubicBezTo>
                    <a:pt x="1728779" y="1376816"/>
                    <a:pt x="1723361" y="1389897"/>
                    <a:pt x="1713716" y="1399541"/>
                  </a:cubicBezTo>
                  <a:cubicBezTo>
                    <a:pt x="1704072" y="1409186"/>
                    <a:pt x="1690991" y="1414604"/>
                    <a:pt x="1677352" y="1414604"/>
                  </a:cubicBezTo>
                  <a:lnTo>
                    <a:pt x="51427" y="1414604"/>
                  </a:lnTo>
                  <a:cubicBezTo>
                    <a:pt x="37788" y="1414604"/>
                    <a:pt x="24707" y="1409186"/>
                    <a:pt x="15063" y="1399541"/>
                  </a:cubicBezTo>
                  <a:cubicBezTo>
                    <a:pt x="5418" y="1389897"/>
                    <a:pt x="0" y="1376816"/>
                    <a:pt x="0" y="1363177"/>
                  </a:cubicBezTo>
                  <a:lnTo>
                    <a:pt x="0" y="51427"/>
                  </a:lnTo>
                  <a:cubicBezTo>
                    <a:pt x="0" y="37788"/>
                    <a:pt x="5418" y="24707"/>
                    <a:pt x="15063" y="15063"/>
                  </a:cubicBezTo>
                  <a:cubicBezTo>
                    <a:pt x="24707" y="5418"/>
                    <a:pt x="37788" y="0"/>
                    <a:pt x="51427" y="0"/>
                  </a:cubicBezTo>
                  <a:close/>
                </a:path>
              </a:pathLst>
            </a:custGeom>
            <a:solidFill>
              <a:srgbClr val="F1F1F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728779" cy="1452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6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529374" y="5653444"/>
            <a:ext cx="4871297" cy="1308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2"/>
              </a:lnSpc>
            </a:pPr>
            <a:r>
              <a:rPr lang="en-US" sz="3338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1. MOBILE APP INTERFACE</a:t>
            </a:r>
          </a:p>
          <a:p>
            <a:pPr algn="l">
              <a:lnSpc>
                <a:spcPts val="3372"/>
              </a:lnSpc>
            </a:pPr>
            <a:endParaRPr lang="en-US" sz="3338">
              <a:solidFill>
                <a:srgbClr val="211F1C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l">
              <a:lnSpc>
                <a:spcPts val="3372"/>
              </a:lnSpc>
              <a:spcBef>
                <a:spcPct val="0"/>
              </a:spcBef>
            </a:pPr>
            <a:endParaRPr lang="en-US" sz="3338">
              <a:solidFill>
                <a:srgbClr val="211F1C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2332969" y="5653444"/>
            <a:ext cx="4871297" cy="1308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2"/>
              </a:lnSpc>
            </a:pPr>
            <a:r>
              <a:rPr lang="en-US" sz="3338">
                <a:solidFill>
                  <a:srgbClr val="211F1C"/>
                </a:solidFill>
                <a:latin typeface="Anton"/>
                <a:ea typeface="Anton"/>
                <a:cs typeface="Anton"/>
                <a:sym typeface="Anton"/>
              </a:rPr>
              <a:t>2. LCD/LED DISPLAY ON DEVICE</a:t>
            </a:r>
          </a:p>
          <a:p>
            <a:pPr algn="l">
              <a:lnSpc>
                <a:spcPts val="3372"/>
              </a:lnSpc>
            </a:pPr>
            <a:endParaRPr lang="en-US" sz="3338">
              <a:solidFill>
                <a:srgbClr val="211F1C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l">
              <a:lnSpc>
                <a:spcPts val="3372"/>
              </a:lnSpc>
              <a:spcBef>
                <a:spcPct val="0"/>
              </a:spcBef>
            </a:pPr>
            <a:endParaRPr lang="en-US" sz="3338">
              <a:solidFill>
                <a:srgbClr val="211F1C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6529374" y="6170842"/>
            <a:ext cx="4635758" cy="2997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8195" lvl="1" indent="-134097" algn="l">
              <a:lnSpc>
                <a:spcPts val="1590"/>
              </a:lnSpc>
              <a:buFont typeface="Arial"/>
              <a:buChar char="•"/>
            </a:pPr>
            <a:r>
              <a:rPr lang="en-US" sz="1242" b="1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Dashboard:</a:t>
            </a:r>
            <a:r>
              <a:rPr lang="en-US" sz="1242">
                <a:solidFill>
                  <a:srgbClr val="211F1C"/>
                </a:solidFill>
                <a:latin typeface="Nunito Sans Expanded"/>
                <a:ea typeface="Nunito Sans Expanded"/>
                <a:cs typeface="Nunito Sans Expanded"/>
                <a:sym typeface="Nunito Sans Expanded"/>
              </a:rPr>
              <a:t> Displays medication schedule, health metrics (e.g., heart rate, oxygen level), and environmental conditions (e.g., room temperature).</a:t>
            </a:r>
          </a:p>
          <a:p>
            <a:pPr marL="268195" lvl="1" indent="-134097" algn="l">
              <a:lnSpc>
                <a:spcPts val="1590"/>
              </a:lnSpc>
              <a:buFont typeface="Arial"/>
              <a:buChar char="•"/>
            </a:pPr>
            <a:r>
              <a:rPr lang="en-US" sz="1242" b="1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Notifications: </a:t>
            </a:r>
            <a:r>
              <a:rPr lang="en-US" sz="1242">
                <a:solidFill>
                  <a:srgbClr val="211F1C"/>
                </a:solidFill>
                <a:latin typeface="Nunito Sans Expanded"/>
                <a:ea typeface="Nunito Sans Expanded"/>
                <a:cs typeface="Nunito Sans Expanded"/>
                <a:sym typeface="Nunito Sans Expanded"/>
              </a:rPr>
              <a:t>Push notifications and alerts for missed medications, abnormal health readings, or unsafe environmental conditions.</a:t>
            </a:r>
          </a:p>
          <a:p>
            <a:pPr marL="268195" lvl="1" indent="-134097" algn="l">
              <a:lnSpc>
                <a:spcPts val="1590"/>
              </a:lnSpc>
              <a:buFont typeface="Arial"/>
              <a:buChar char="•"/>
            </a:pPr>
            <a:r>
              <a:rPr lang="en-US" sz="1242" b="1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User Input:</a:t>
            </a:r>
            <a:r>
              <a:rPr lang="en-US" sz="1242">
                <a:solidFill>
                  <a:srgbClr val="211F1C"/>
                </a:solidFill>
                <a:latin typeface="Nunito Sans Expanded"/>
                <a:ea typeface="Nunito Sans Expanded"/>
                <a:cs typeface="Nunito Sans Expanded"/>
                <a:sym typeface="Nunito Sans Expanded"/>
              </a:rPr>
              <a:t> Simple forms for setting medication schedules, adjusting alert preferences, and monitoring health data.</a:t>
            </a:r>
          </a:p>
          <a:p>
            <a:pPr marL="268195" lvl="1" indent="-134097" algn="l">
              <a:lnSpc>
                <a:spcPts val="1590"/>
              </a:lnSpc>
              <a:buFont typeface="Arial"/>
              <a:buChar char="•"/>
            </a:pPr>
            <a:r>
              <a:rPr lang="en-US" sz="1242" b="1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Voice Commands:</a:t>
            </a:r>
            <a:r>
              <a:rPr lang="en-US" sz="1242">
                <a:solidFill>
                  <a:srgbClr val="211F1C"/>
                </a:solidFill>
                <a:latin typeface="Nunito Sans Expanded"/>
                <a:ea typeface="Nunito Sans Expanded"/>
                <a:cs typeface="Nunito Sans Expanded"/>
                <a:sym typeface="Nunito Sans Expanded"/>
              </a:rPr>
              <a:t> Integrates with virtual assistants (e.g., Google Assistant, Siri) for hands-free operation, especially useful for elderly users.</a:t>
            </a:r>
          </a:p>
          <a:p>
            <a:pPr marL="0" lvl="0" indent="0" algn="l">
              <a:lnSpc>
                <a:spcPts val="1590"/>
              </a:lnSpc>
              <a:spcBef>
                <a:spcPct val="0"/>
              </a:spcBef>
            </a:pPr>
            <a:endParaRPr lang="en-US" sz="1242">
              <a:solidFill>
                <a:srgbClr val="211F1C"/>
              </a:solidFill>
              <a:latin typeface="Nunito Sans Expanded"/>
              <a:ea typeface="Nunito Sans Expanded"/>
              <a:cs typeface="Nunito Sans Expanded"/>
              <a:sym typeface="Nunito Sans Expande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6529374" y="10194289"/>
            <a:ext cx="4635758" cy="2747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5658" lvl="1" indent="-152829" algn="l">
              <a:lnSpc>
                <a:spcPts val="1812"/>
              </a:lnSpc>
              <a:spcBef>
                <a:spcPct val="0"/>
              </a:spcBef>
              <a:buFont typeface="Arial"/>
              <a:buChar char="•"/>
            </a:pPr>
            <a:r>
              <a:rPr lang="en-US" sz="1415" b="1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Us</a:t>
            </a:r>
            <a:r>
              <a:rPr lang="en-US" sz="1415" b="1" u="none" strike="noStrike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e Case: </a:t>
            </a:r>
            <a:r>
              <a:rPr lang="en-US" sz="1415" u="none" strike="noStrike">
                <a:solidFill>
                  <a:srgbClr val="211F1C"/>
                </a:solidFill>
                <a:latin typeface="Nunito Sans Expanded Light"/>
                <a:ea typeface="Nunito Sans Expanded Light"/>
                <a:cs typeface="Nunito Sans Expanded Light"/>
                <a:sym typeface="Nunito Sans Expanded Light"/>
              </a:rPr>
              <a:t>Sensor and peripheral communication (e.g., temperature, heart rate sensors).</a:t>
            </a:r>
          </a:p>
          <a:p>
            <a:pPr marL="305658" lvl="1" indent="-152829" algn="l">
              <a:lnSpc>
                <a:spcPts val="1812"/>
              </a:lnSpc>
              <a:spcBef>
                <a:spcPct val="0"/>
              </a:spcBef>
              <a:buFont typeface="Arial"/>
              <a:buChar char="•"/>
            </a:pPr>
            <a:r>
              <a:rPr lang="en-US" sz="1415" b="1" u="none" strike="noStrike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Features: </a:t>
            </a:r>
            <a:r>
              <a:rPr lang="en-US" sz="1415" u="none" strike="noStrike">
                <a:solidFill>
                  <a:srgbClr val="211F1C"/>
                </a:solidFill>
                <a:latin typeface="Nunito Sans Expanded Light"/>
                <a:ea typeface="Nunito Sans Expanded Light"/>
                <a:cs typeface="Nunito Sans Expanded Light"/>
                <a:sym typeface="Nunito Sans Expanded Light"/>
              </a:rPr>
              <a:t>Two-wire protocol (SDA, SCL), supports multiple devices on the same bus, used for short-distance communication.</a:t>
            </a:r>
          </a:p>
          <a:p>
            <a:pPr marL="305658" lvl="1" indent="-152829" algn="l">
              <a:lnSpc>
                <a:spcPts val="1812"/>
              </a:lnSpc>
              <a:spcBef>
                <a:spcPct val="0"/>
              </a:spcBef>
              <a:buFont typeface="Arial"/>
              <a:buChar char="•"/>
            </a:pPr>
            <a:r>
              <a:rPr lang="en-US" sz="1415" b="1" u="none" strike="noStrike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Opportunities:</a:t>
            </a:r>
            <a:r>
              <a:rPr lang="en-US" sz="1415" u="none" strike="noStrike">
                <a:solidFill>
                  <a:srgbClr val="211F1C"/>
                </a:solidFill>
                <a:latin typeface="Nunito Sans Expanded Light"/>
                <a:ea typeface="Nunito Sans Expanded Light"/>
                <a:cs typeface="Nunito Sans Expanded Light"/>
                <a:sym typeface="Nunito Sans Expanded Light"/>
              </a:rPr>
              <a:t> Ideal for low-power, low-speed communication between microcontrollers and sensors in embedded healthcare devices.</a:t>
            </a:r>
          </a:p>
          <a:p>
            <a:pPr marL="0" lvl="0" indent="0" algn="l">
              <a:lnSpc>
                <a:spcPts val="1812"/>
              </a:lnSpc>
              <a:spcBef>
                <a:spcPct val="0"/>
              </a:spcBef>
            </a:pPr>
            <a:endParaRPr lang="en-US" sz="1415" u="none" strike="noStrike">
              <a:solidFill>
                <a:srgbClr val="211F1C"/>
              </a:solidFill>
              <a:latin typeface="Nunito Sans Expanded Light"/>
              <a:ea typeface="Nunito Sans Expanded Light"/>
              <a:cs typeface="Nunito Sans Expanded Light"/>
              <a:sym typeface="Nunito Sans Expanded Light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2195915" y="6259885"/>
            <a:ext cx="5145406" cy="2225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7680" lvl="1" indent="-148840" algn="l">
              <a:lnSpc>
                <a:spcPts val="1764"/>
              </a:lnSpc>
              <a:buFont typeface="Arial"/>
              <a:buChar char="•"/>
            </a:pPr>
            <a:r>
              <a:rPr lang="en-US" sz="1378" b="1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Basic Information:</a:t>
            </a:r>
            <a:r>
              <a:rPr lang="en-US" sz="1378">
                <a:solidFill>
                  <a:srgbClr val="211F1C"/>
                </a:solidFill>
                <a:latin typeface="Nunito Sans Expanded"/>
                <a:ea typeface="Nunito Sans Expanded"/>
                <a:cs typeface="Nunito Sans Expanded"/>
                <a:sym typeface="Nunito Sans Expanded"/>
              </a:rPr>
              <a:t> Displays real-time clock, next medication time, and health data like heart rate or temperature.</a:t>
            </a:r>
          </a:p>
          <a:p>
            <a:pPr marL="297680" lvl="1" indent="-148840" algn="l">
              <a:lnSpc>
                <a:spcPts val="1764"/>
              </a:lnSpc>
              <a:buFont typeface="Arial"/>
              <a:buChar char="•"/>
            </a:pPr>
            <a:r>
              <a:rPr lang="en-US" sz="1378" b="1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Visual Alerts:</a:t>
            </a:r>
            <a:r>
              <a:rPr lang="en-US" sz="1378">
                <a:solidFill>
                  <a:srgbClr val="211F1C"/>
                </a:solidFill>
                <a:latin typeface="Nunito Sans Expanded"/>
                <a:ea typeface="Nunito Sans Expanded"/>
                <a:cs typeface="Nunito Sans Expanded"/>
                <a:sym typeface="Nunito Sans Expanded"/>
              </a:rPr>
              <a:t> Color-coded LED indicators for status (e.g., green for normal, red for missed medication).</a:t>
            </a:r>
          </a:p>
          <a:p>
            <a:pPr marL="297680" lvl="1" indent="-148840" algn="l">
              <a:lnSpc>
                <a:spcPts val="1764"/>
              </a:lnSpc>
              <a:buFont typeface="Arial"/>
              <a:buChar char="•"/>
            </a:pPr>
            <a:r>
              <a:rPr lang="en-US" sz="1378" b="1">
                <a:solidFill>
                  <a:srgbClr val="211F1C"/>
                </a:solidFill>
                <a:latin typeface="Nunito Sans Expanded Bold"/>
                <a:ea typeface="Nunito Sans Expanded Bold"/>
                <a:cs typeface="Nunito Sans Expanded Bold"/>
                <a:sym typeface="Nunito Sans Expanded Bold"/>
              </a:rPr>
              <a:t>Touch or Button Interface:</a:t>
            </a:r>
            <a:r>
              <a:rPr lang="en-US" sz="1378">
                <a:solidFill>
                  <a:srgbClr val="211F1C"/>
                </a:solidFill>
                <a:latin typeface="Nunito Sans Expanded"/>
                <a:ea typeface="Nunito Sans Expanded"/>
                <a:cs typeface="Nunito Sans Expanded"/>
                <a:sym typeface="Nunito Sans Expanded"/>
              </a:rPr>
              <a:t> Simple navigation for elderly users, with minimal steps to check or modify schedules and view health data.</a:t>
            </a:r>
          </a:p>
          <a:p>
            <a:pPr marL="0" lvl="0" indent="0" algn="l">
              <a:lnSpc>
                <a:spcPts val="1764"/>
              </a:lnSpc>
              <a:spcBef>
                <a:spcPct val="0"/>
              </a:spcBef>
            </a:pPr>
            <a:endParaRPr lang="en-US" sz="1378">
              <a:solidFill>
                <a:srgbClr val="211F1C"/>
              </a:solidFill>
              <a:latin typeface="Nunito Sans Expanded"/>
              <a:ea typeface="Nunito Sans Expanded"/>
              <a:cs typeface="Nunito Sans Expanded"/>
              <a:sym typeface="Nunito Sans Expand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1213</Words>
  <Application>Microsoft Macintosh PowerPoint</Application>
  <PresentationFormat>Custom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Nunito Sans Expanded Light</vt:lpstr>
      <vt:lpstr>Anton</vt:lpstr>
      <vt:lpstr>Courier Prime</vt:lpstr>
      <vt:lpstr>Nunito Sans Expanded Bold</vt:lpstr>
      <vt:lpstr>Roboto Mono Bold</vt:lpstr>
      <vt:lpstr>Roboto Mono</vt:lpstr>
      <vt:lpstr>Nunito Sans Expanded Semi-Bold</vt:lpstr>
      <vt:lpstr>Arial</vt:lpstr>
      <vt:lpstr>Nunito Sans Expanded</vt:lpstr>
      <vt:lpstr>Nunito Sans Expanded Medium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Report Presentation</dc:title>
  <cp:lastModifiedBy>Aruj Punia</cp:lastModifiedBy>
  <cp:revision>2</cp:revision>
  <dcterms:created xsi:type="dcterms:W3CDTF">2006-08-16T00:00:00Z</dcterms:created>
  <dcterms:modified xsi:type="dcterms:W3CDTF">2024-09-23T21:35:11Z</dcterms:modified>
  <dc:identifier>DAGRjVlEnQA</dc:identifier>
</cp:coreProperties>
</file>