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0" r:id="rId3"/>
    <p:sldId id="257" r:id="rId4"/>
    <p:sldId id="261" r:id="rId5"/>
    <p:sldId id="258"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918A2-A134-4B10-B50C-3ED62269062D}" v="65" dt="2023-07-25T15:03:15.642"/>
    <p1510:client id="{18958226-05F7-45BF-939F-CD369E239608}" v="8" dt="2023-07-25T15:08:07.8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97"/>
    <p:restoredTop sz="95970"/>
  </p:normalViewPr>
  <p:slideViewPr>
    <p:cSldViewPr snapToGrid="0">
      <p:cViewPr varScale="1">
        <p:scale>
          <a:sx n="109" d="100"/>
          <a:sy n="109" d="100"/>
        </p:scale>
        <p:origin x="12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 Godfrey" userId="S::philip.godfrey@verticecloud.com::53cf40cd-be14-42f2-a8d4-d16ae1fa8c60" providerId="AD" clId="Web-{093918A2-A134-4B10-B50C-3ED62269062D}"/>
    <pc:docChg chg="modSld">
      <pc:chgData name="Philip Godfrey" userId="S::philip.godfrey@verticecloud.com::53cf40cd-be14-42f2-a8d4-d16ae1fa8c60" providerId="AD" clId="Web-{093918A2-A134-4B10-B50C-3ED62269062D}" dt="2023-07-25T15:03:15.127" v="41" actId="20577"/>
      <pc:docMkLst>
        <pc:docMk/>
      </pc:docMkLst>
      <pc:sldChg chg="modSp">
        <pc:chgData name="Philip Godfrey" userId="S::philip.godfrey@verticecloud.com::53cf40cd-be14-42f2-a8d4-d16ae1fa8c60" providerId="AD" clId="Web-{093918A2-A134-4B10-B50C-3ED62269062D}" dt="2023-07-25T14:58:13.528" v="20" actId="20577"/>
        <pc:sldMkLst>
          <pc:docMk/>
          <pc:sldMk cId="4247397981" sldId="258"/>
        </pc:sldMkLst>
        <pc:spChg chg="mod">
          <ac:chgData name="Philip Godfrey" userId="S::philip.godfrey@verticecloud.com::53cf40cd-be14-42f2-a8d4-d16ae1fa8c60" providerId="AD" clId="Web-{093918A2-A134-4B10-B50C-3ED62269062D}" dt="2023-07-25T14:57:24.540" v="9" actId="14100"/>
          <ac:spMkLst>
            <pc:docMk/>
            <pc:sldMk cId="4247397981" sldId="258"/>
            <ac:spMk id="18" creationId="{B95AE5C1-97EB-7EB3-9B22-F298EE482E6F}"/>
          </ac:spMkLst>
        </pc:spChg>
        <pc:spChg chg="mod">
          <ac:chgData name="Philip Godfrey" userId="S::philip.godfrey@verticecloud.com::53cf40cd-be14-42f2-a8d4-d16ae1fa8c60" providerId="AD" clId="Web-{093918A2-A134-4B10-B50C-3ED62269062D}" dt="2023-07-25T14:58:13.528" v="20" actId="20577"/>
          <ac:spMkLst>
            <pc:docMk/>
            <pc:sldMk cId="4247397981" sldId="258"/>
            <ac:spMk id="92" creationId="{3BC3FF7F-B68B-F296-7A79-274AD2B6EF73}"/>
          </ac:spMkLst>
        </pc:spChg>
        <pc:spChg chg="mod">
          <ac:chgData name="Philip Godfrey" userId="S::philip.godfrey@verticecloud.com::53cf40cd-be14-42f2-a8d4-d16ae1fa8c60" providerId="AD" clId="Web-{093918A2-A134-4B10-B50C-3ED62269062D}" dt="2023-07-25T14:57:22.009" v="8" actId="14100"/>
          <ac:spMkLst>
            <pc:docMk/>
            <pc:sldMk cId="4247397981" sldId="258"/>
            <ac:spMk id="199" creationId="{AEF5BA06-2DAC-3F83-3929-EE73DAE9A91F}"/>
          </ac:spMkLst>
        </pc:spChg>
      </pc:sldChg>
      <pc:sldChg chg="modSp">
        <pc:chgData name="Philip Godfrey" userId="S::philip.godfrey@verticecloud.com::53cf40cd-be14-42f2-a8d4-d16ae1fa8c60" providerId="AD" clId="Web-{093918A2-A134-4B10-B50C-3ED62269062D}" dt="2023-07-25T14:59:45.862" v="32" actId="20577"/>
        <pc:sldMkLst>
          <pc:docMk/>
          <pc:sldMk cId="3384340206" sldId="259"/>
        </pc:sldMkLst>
        <pc:spChg chg="mod">
          <ac:chgData name="Philip Godfrey" userId="S::philip.godfrey@verticecloud.com::53cf40cd-be14-42f2-a8d4-d16ae1fa8c60" providerId="AD" clId="Web-{093918A2-A134-4B10-B50C-3ED62269062D}" dt="2023-07-25T14:59:30.924" v="27" actId="20577"/>
          <ac:spMkLst>
            <pc:docMk/>
            <pc:sldMk cId="3384340206" sldId="259"/>
            <ac:spMk id="236" creationId="{C0AEE3CA-EAAF-40F3-F7E1-67A4E5AA974E}"/>
          </ac:spMkLst>
        </pc:spChg>
        <pc:spChg chg="mod">
          <ac:chgData name="Philip Godfrey" userId="S::philip.godfrey@verticecloud.com::53cf40cd-be14-42f2-a8d4-d16ae1fa8c60" providerId="AD" clId="Web-{093918A2-A134-4B10-B50C-3ED62269062D}" dt="2023-07-25T14:59:45.862" v="32" actId="20577"/>
          <ac:spMkLst>
            <pc:docMk/>
            <pc:sldMk cId="3384340206" sldId="259"/>
            <ac:spMk id="240" creationId="{3B9F6322-2C61-FF2E-18FB-2D7F3EB9D106}"/>
          </ac:spMkLst>
        </pc:spChg>
      </pc:sldChg>
      <pc:sldChg chg="modSp">
        <pc:chgData name="Philip Godfrey" userId="S::philip.godfrey@verticecloud.com::53cf40cd-be14-42f2-a8d4-d16ae1fa8c60" providerId="AD" clId="Web-{093918A2-A134-4B10-B50C-3ED62269062D}" dt="2023-07-25T14:56:17.270" v="5" actId="20577"/>
        <pc:sldMkLst>
          <pc:docMk/>
          <pc:sldMk cId="2850391471" sldId="260"/>
        </pc:sldMkLst>
        <pc:spChg chg="mod">
          <ac:chgData name="Philip Godfrey" userId="S::philip.godfrey@verticecloud.com::53cf40cd-be14-42f2-a8d4-d16ae1fa8c60" providerId="AD" clId="Web-{093918A2-A134-4B10-B50C-3ED62269062D}" dt="2023-07-25T14:56:17.270" v="5" actId="20577"/>
          <ac:spMkLst>
            <pc:docMk/>
            <pc:sldMk cId="2850391471" sldId="260"/>
            <ac:spMk id="3" creationId="{09CE6198-3617-CEFE-2260-29DE490F4B1F}"/>
          </ac:spMkLst>
        </pc:spChg>
      </pc:sldChg>
      <pc:sldChg chg="modSp">
        <pc:chgData name="Philip Godfrey" userId="S::philip.godfrey@verticecloud.com::53cf40cd-be14-42f2-a8d4-d16ae1fa8c60" providerId="AD" clId="Web-{093918A2-A134-4B10-B50C-3ED62269062D}" dt="2023-07-25T14:56:40.349" v="7" actId="14100"/>
        <pc:sldMkLst>
          <pc:docMk/>
          <pc:sldMk cId="3299889610" sldId="261"/>
        </pc:sldMkLst>
        <pc:spChg chg="mod">
          <ac:chgData name="Philip Godfrey" userId="S::philip.godfrey@verticecloud.com::53cf40cd-be14-42f2-a8d4-d16ae1fa8c60" providerId="AD" clId="Web-{093918A2-A134-4B10-B50C-3ED62269062D}" dt="2023-07-25T14:56:32.193" v="6" actId="14100"/>
          <ac:spMkLst>
            <pc:docMk/>
            <pc:sldMk cId="3299889610" sldId="261"/>
            <ac:spMk id="11" creationId="{89CF8A6C-0B7C-19E4-47A9-C2FF2AA8B941}"/>
          </ac:spMkLst>
        </pc:spChg>
        <pc:spChg chg="mod">
          <ac:chgData name="Philip Godfrey" userId="S::philip.godfrey@verticecloud.com::53cf40cd-be14-42f2-a8d4-d16ae1fa8c60" providerId="AD" clId="Web-{093918A2-A134-4B10-B50C-3ED62269062D}" dt="2023-07-25T14:56:40.349" v="7" actId="14100"/>
          <ac:spMkLst>
            <pc:docMk/>
            <pc:sldMk cId="3299889610" sldId="261"/>
            <ac:spMk id="20" creationId="{D2D79D4F-F8B8-C1A8-B89F-6711ED9ABCCC}"/>
          </ac:spMkLst>
        </pc:spChg>
      </pc:sldChg>
      <pc:sldChg chg="modSp">
        <pc:chgData name="Philip Godfrey" userId="S::philip.godfrey@verticecloud.com::53cf40cd-be14-42f2-a8d4-d16ae1fa8c60" providerId="AD" clId="Web-{093918A2-A134-4B10-B50C-3ED62269062D}" dt="2023-07-25T15:03:15.127" v="41" actId="20577"/>
        <pc:sldMkLst>
          <pc:docMk/>
          <pc:sldMk cId="806185526" sldId="262"/>
        </pc:sldMkLst>
        <pc:spChg chg="mod">
          <ac:chgData name="Philip Godfrey" userId="S::philip.godfrey@verticecloud.com::53cf40cd-be14-42f2-a8d4-d16ae1fa8c60" providerId="AD" clId="Web-{093918A2-A134-4B10-B50C-3ED62269062D}" dt="2023-07-25T15:03:15.127" v="41" actId="20577"/>
          <ac:spMkLst>
            <pc:docMk/>
            <pc:sldMk cId="806185526" sldId="262"/>
            <ac:spMk id="3" creationId="{4AE23EA6-2A60-E208-4D7D-B6633BB401EE}"/>
          </ac:spMkLst>
        </pc:spChg>
      </pc:sldChg>
    </pc:docChg>
  </pc:docChgLst>
  <pc:docChgLst>
    <pc:chgData name="Philip Godfrey" userId="S::philip.godfrey@verticecloud.com::53cf40cd-be14-42f2-a8d4-d16ae1fa8c60" providerId="AD" clId="Web-{18958226-05F7-45BF-939F-CD369E239608}"/>
    <pc:docChg chg="modSld">
      <pc:chgData name="Philip Godfrey" userId="S::philip.godfrey@verticecloud.com::53cf40cd-be14-42f2-a8d4-d16ae1fa8c60" providerId="AD" clId="Web-{18958226-05F7-45BF-939F-CD369E239608}" dt="2023-07-25T15:08:06.919" v="6" actId="20577"/>
      <pc:docMkLst>
        <pc:docMk/>
      </pc:docMkLst>
      <pc:sldChg chg="modSp">
        <pc:chgData name="Philip Godfrey" userId="S::philip.godfrey@verticecloud.com::53cf40cd-be14-42f2-a8d4-d16ae1fa8c60" providerId="AD" clId="Web-{18958226-05F7-45BF-939F-CD369E239608}" dt="2023-07-25T15:08:06.919" v="6" actId="20577"/>
        <pc:sldMkLst>
          <pc:docMk/>
          <pc:sldMk cId="4165301311" sldId="256"/>
        </pc:sldMkLst>
        <pc:spChg chg="mod">
          <ac:chgData name="Philip Godfrey" userId="S::philip.godfrey@verticecloud.com::53cf40cd-be14-42f2-a8d4-d16ae1fa8c60" providerId="AD" clId="Web-{18958226-05F7-45BF-939F-CD369E239608}" dt="2023-07-25T15:08:06.919" v="6" actId="20577"/>
          <ac:spMkLst>
            <pc:docMk/>
            <pc:sldMk cId="4165301311" sldId="256"/>
            <ac:spMk id="2" creationId="{346AA14E-260E-1DCD-503C-AB18C8B7F7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74F2F-D386-7047-AE10-AA1CBD019DD5}" type="datetimeFigureOut">
              <a:rPr lang="en-US" smtClean="0"/>
              <a:t>7/25/2023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CB304-8E23-8A4E-A8C7-5FE82D9B1B15}" type="slidenum">
              <a:rPr lang="en-US" smtClean="0"/>
              <a:t>‹#›</a:t>
            </a:fld>
            <a:endParaRPr lang="en-US"/>
          </a:p>
        </p:txBody>
      </p:sp>
    </p:spTree>
    <p:extLst>
      <p:ext uri="{BB962C8B-B14F-4D97-AF65-F5344CB8AC3E}">
        <p14:creationId xmlns:p14="http://schemas.microsoft.com/office/powerpoint/2010/main" val="4273006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CB304-8E23-8A4E-A8C7-5FE82D9B1B15}" type="slidenum">
              <a:rPr lang="en-US" smtClean="0"/>
              <a:t>3</a:t>
            </a:fld>
            <a:endParaRPr lang="en-US"/>
          </a:p>
        </p:txBody>
      </p:sp>
    </p:spTree>
    <p:extLst>
      <p:ext uri="{BB962C8B-B14F-4D97-AF65-F5344CB8AC3E}">
        <p14:creationId xmlns:p14="http://schemas.microsoft.com/office/powerpoint/2010/main" val="3121258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CB304-8E23-8A4E-A8C7-5FE82D9B1B15}" type="slidenum">
              <a:rPr lang="en-US" smtClean="0"/>
              <a:t>5</a:t>
            </a:fld>
            <a:endParaRPr lang="en-US"/>
          </a:p>
        </p:txBody>
      </p:sp>
    </p:spTree>
    <p:extLst>
      <p:ext uri="{BB962C8B-B14F-4D97-AF65-F5344CB8AC3E}">
        <p14:creationId xmlns:p14="http://schemas.microsoft.com/office/powerpoint/2010/main" val="271627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CB304-8E23-8A4E-A8C7-5FE82D9B1B15}" type="slidenum">
              <a:rPr lang="en-US" smtClean="0"/>
              <a:t>6</a:t>
            </a:fld>
            <a:endParaRPr lang="en-US"/>
          </a:p>
        </p:txBody>
      </p:sp>
    </p:spTree>
    <p:extLst>
      <p:ext uri="{BB962C8B-B14F-4D97-AF65-F5344CB8AC3E}">
        <p14:creationId xmlns:p14="http://schemas.microsoft.com/office/powerpoint/2010/main" val="2263777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CB304-8E23-8A4E-A8C7-5FE82D9B1B15}" type="slidenum">
              <a:rPr lang="en-US" smtClean="0"/>
              <a:t>7</a:t>
            </a:fld>
            <a:endParaRPr lang="en-US"/>
          </a:p>
        </p:txBody>
      </p:sp>
    </p:spTree>
    <p:extLst>
      <p:ext uri="{BB962C8B-B14F-4D97-AF65-F5344CB8AC3E}">
        <p14:creationId xmlns:p14="http://schemas.microsoft.com/office/powerpoint/2010/main" val="3391869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CED2-4D4F-BAD9-C8A9-E78B03EFE2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7214016-D675-65BC-CCE5-5C52F6A0F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C7DA7C5-6419-7AE3-4D58-BF7A3B979F39}"/>
              </a:ext>
            </a:extLst>
          </p:cNvPr>
          <p:cNvSpPr>
            <a:spLocks noGrp="1"/>
          </p:cNvSpPr>
          <p:nvPr>
            <p:ph type="dt" sz="half" idx="10"/>
          </p:nvPr>
        </p:nvSpPr>
        <p:spPr/>
        <p:txBody>
          <a:bodyPr/>
          <a:lstStyle/>
          <a:p>
            <a:fld id="{A75C2DCA-FC6D-5D41-97B4-E9AC50D9AB4F}" type="datetimeFigureOut">
              <a:rPr lang="en-US" smtClean="0"/>
              <a:t>7/25/2023</a:t>
            </a:fld>
            <a:endParaRPr lang="en-US"/>
          </a:p>
        </p:txBody>
      </p:sp>
      <p:sp>
        <p:nvSpPr>
          <p:cNvPr id="5" name="Footer Placeholder 4">
            <a:extLst>
              <a:ext uri="{FF2B5EF4-FFF2-40B4-BE49-F238E27FC236}">
                <a16:creationId xmlns:a16="http://schemas.microsoft.com/office/drawing/2014/main" id="{BA85BE52-AC88-0781-3863-E1C68C713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A63B1-6C24-EAA8-1631-CF800200386C}"/>
              </a:ext>
            </a:extLst>
          </p:cNvPr>
          <p:cNvSpPr>
            <a:spLocks noGrp="1"/>
          </p:cNvSpPr>
          <p:nvPr>
            <p:ph type="sldNum" sz="quarter" idx="12"/>
          </p:nvPr>
        </p:nvSpPr>
        <p:spPr/>
        <p:txBody>
          <a:bodyPr/>
          <a:lstStyle/>
          <a:p>
            <a:fld id="{DA003D96-AFD9-4640-9E6C-1EA368BF5D13}" type="slidenum">
              <a:rPr lang="en-US" smtClean="0"/>
              <a:t>‹#›</a:t>
            </a:fld>
            <a:endParaRPr lang="en-US"/>
          </a:p>
        </p:txBody>
      </p:sp>
    </p:spTree>
    <p:extLst>
      <p:ext uri="{BB962C8B-B14F-4D97-AF65-F5344CB8AC3E}">
        <p14:creationId xmlns:p14="http://schemas.microsoft.com/office/powerpoint/2010/main" val="421599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0CF9-FAE9-F51A-C108-FAA50B58594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823EA9A-F5C6-EBA9-7ECE-0CFFECBCE3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143C70-22C8-C5CC-4DE3-31A3FF7906E4}"/>
              </a:ext>
            </a:extLst>
          </p:cNvPr>
          <p:cNvSpPr>
            <a:spLocks noGrp="1"/>
          </p:cNvSpPr>
          <p:nvPr>
            <p:ph type="dt" sz="half" idx="10"/>
          </p:nvPr>
        </p:nvSpPr>
        <p:spPr/>
        <p:txBody>
          <a:bodyPr/>
          <a:lstStyle/>
          <a:p>
            <a:fld id="{A75C2DCA-FC6D-5D41-97B4-E9AC50D9AB4F}" type="datetimeFigureOut">
              <a:rPr lang="en-US" smtClean="0"/>
              <a:t>7/25/2023</a:t>
            </a:fld>
            <a:endParaRPr lang="en-US"/>
          </a:p>
        </p:txBody>
      </p:sp>
      <p:sp>
        <p:nvSpPr>
          <p:cNvPr id="5" name="Footer Placeholder 4">
            <a:extLst>
              <a:ext uri="{FF2B5EF4-FFF2-40B4-BE49-F238E27FC236}">
                <a16:creationId xmlns:a16="http://schemas.microsoft.com/office/drawing/2014/main" id="{C3577A27-EB83-3174-2ABB-ED14C7887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4CF92-84EB-4992-5244-6913E03E602D}"/>
              </a:ext>
            </a:extLst>
          </p:cNvPr>
          <p:cNvSpPr>
            <a:spLocks noGrp="1"/>
          </p:cNvSpPr>
          <p:nvPr>
            <p:ph type="sldNum" sz="quarter" idx="12"/>
          </p:nvPr>
        </p:nvSpPr>
        <p:spPr/>
        <p:txBody>
          <a:bodyPr/>
          <a:lstStyle/>
          <a:p>
            <a:fld id="{DA003D96-AFD9-4640-9E6C-1EA368BF5D13}" type="slidenum">
              <a:rPr lang="en-US" smtClean="0"/>
              <a:t>‹#›</a:t>
            </a:fld>
            <a:endParaRPr lang="en-US"/>
          </a:p>
        </p:txBody>
      </p:sp>
    </p:spTree>
    <p:extLst>
      <p:ext uri="{BB962C8B-B14F-4D97-AF65-F5344CB8AC3E}">
        <p14:creationId xmlns:p14="http://schemas.microsoft.com/office/powerpoint/2010/main" val="168221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3A3CDC-147E-F1F8-94A9-8428C7705E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8A7A870-F728-EDEB-28B0-BB4AC1D3B9C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A13F42-A29D-E0C4-6140-619ACE41D0A4}"/>
              </a:ext>
            </a:extLst>
          </p:cNvPr>
          <p:cNvSpPr>
            <a:spLocks noGrp="1"/>
          </p:cNvSpPr>
          <p:nvPr>
            <p:ph type="dt" sz="half" idx="10"/>
          </p:nvPr>
        </p:nvSpPr>
        <p:spPr/>
        <p:txBody>
          <a:bodyPr/>
          <a:lstStyle/>
          <a:p>
            <a:fld id="{A75C2DCA-FC6D-5D41-97B4-E9AC50D9AB4F}" type="datetimeFigureOut">
              <a:rPr lang="en-US" smtClean="0"/>
              <a:t>7/25/2023</a:t>
            </a:fld>
            <a:endParaRPr lang="en-US"/>
          </a:p>
        </p:txBody>
      </p:sp>
      <p:sp>
        <p:nvSpPr>
          <p:cNvPr id="5" name="Footer Placeholder 4">
            <a:extLst>
              <a:ext uri="{FF2B5EF4-FFF2-40B4-BE49-F238E27FC236}">
                <a16:creationId xmlns:a16="http://schemas.microsoft.com/office/drawing/2014/main" id="{272E5C9E-4A9B-0084-93CD-079A5F3C9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2DF7F-FD67-C0B1-5196-3DFF26403A7B}"/>
              </a:ext>
            </a:extLst>
          </p:cNvPr>
          <p:cNvSpPr>
            <a:spLocks noGrp="1"/>
          </p:cNvSpPr>
          <p:nvPr>
            <p:ph type="sldNum" sz="quarter" idx="12"/>
          </p:nvPr>
        </p:nvSpPr>
        <p:spPr/>
        <p:txBody>
          <a:bodyPr/>
          <a:lstStyle/>
          <a:p>
            <a:fld id="{DA003D96-AFD9-4640-9E6C-1EA368BF5D13}" type="slidenum">
              <a:rPr lang="en-US" smtClean="0"/>
              <a:t>‹#›</a:t>
            </a:fld>
            <a:endParaRPr lang="en-US"/>
          </a:p>
        </p:txBody>
      </p:sp>
    </p:spTree>
    <p:extLst>
      <p:ext uri="{BB962C8B-B14F-4D97-AF65-F5344CB8AC3E}">
        <p14:creationId xmlns:p14="http://schemas.microsoft.com/office/powerpoint/2010/main" val="378905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FF64-5E83-75E5-DE3F-311B6D20D9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59794D-18E8-5AD5-F39A-61B2F5A70F1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574468-0B25-B181-3F53-762F31395858}"/>
              </a:ext>
            </a:extLst>
          </p:cNvPr>
          <p:cNvSpPr>
            <a:spLocks noGrp="1"/>
          </p:cNvSpPr>
          <p:nvPr>
            <p:ph type="dt" sz="half" idx="10"/>
          </p:nvPr>
        </p:nvSpPr>
        <p:spPr/>
        <p:txBody>
          <a:bodyPr/>
          <a:lstStyle/>
          <a:p>
            <a:fld id="{A75C2DCA-FC6D-5D41-97B4-E9AC50D9AB4F}" type="datetimeFigureOut">
              <a:rPr lang="en-US" smtClean="0"/>
              <a:t>7/25/2023</a:t>
            </a:fld>
            <a:endParaRPr lang="en-US"/>
          </a:p>
        </p:txBody>
      </p:sp>
      <p:sp>
        <p:nvSpPr>
          <p:cNvPr id="5" name="Footer Placeholder 4">
            <a:extLst>
              <a:ext uri="{FF2B5EF4-FFF2-40B4-BE49-F238E27FC236}">
                <a16:creationId xmlns:a16="http://schemas.microsoft.com/office/drawing/2014/main" id="{FA266100-6241-7E42-E20D-E389F6CAE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31EFB-7EF2-D27A-8497-28D5687DA648}"/>
              </a:ext>
            </a:extLst>
          </p:cNvPr>
          <p:cNvSpPr>
            <a:spLocks noGrp="1"/>
          </p:cNvSpPr>
          <p:nvPr>
            <p:ph type="sldNum" sz="quarter" idx="12"/>
          </p:nvPr>
        </p:nvSpPr>
        <p:spPr/>
        <p:txBody>
          <a:bodyPr/>
          <a:lstStyle/>
          <a:p>
            <a:fld id="{DA003D96-AFD9-4640-9E6C-1EA368BF5D13}" type="slidenum">
              <a:rPr lang="en-US" smtClean="0"/>
              <a:t>‹#›</a:t>
            </a:fld>
            <a:endParaRPr lang="en-US"/>
          </a:p>
        </p:txBody>
      </p:sp>
    </p:spTree>
    <p:extLst>
      <p:ext uri="{BB962C8B-B14F-4D97-AF65-F5344CB8AC3E}">
        <p14:creationId xmlns:p14="http://schemas.microsoft.com/office/powerpoint/2010/main" val="106483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78B2-965F-2CA0-E1AF-6DD3332C189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47492FE-EEB1-1C67-0F31-E82C3B8C4E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47A91C-611E-D54D-4B41-BB88F1E8F569}"/>
              </a:ext>
            </a:extLst>
          </p:cNvPr>
          <p:cNvSpPr>
            <a:spLocks noGrp="1"/>
          </p:cNvSpPr>
          <p:nvPr>
            <p:ph type="dt" sz="half" idx="10"/>
          </p:nvPr>
        </p:nvSpPr>
        <p:spPr/>
        <p:txBody>
          <a:bodyPr/>
          <a:lstStyle/>
          <a:p>
            <a:fld id="{A75C2DCA-FC6D-5D41-97B4-E9AC50D9AB4F}" type="datetimeFigureOut">
              <a:rPr lang="en-US" smtClean="0"/>
              <a:t>7/25/2023</a:t>
            </a:fld>
            <a:endParaRPr lang="en-US"/>
          </a:p>
        </p:txBody>
      </p:sp>
      <p:sp>
        <p:nvSpPr>
          <p:cNvPr id="5" name="Footer Placeholder 4">
            <a:extLst>
              <a:ext uri="{FF2B5EF4-FFF2-40B4-BE49-F238E27FC236}">
                <a16:creationId xmlns:a16="http://schemas.microsoft.com/office/drawing/2014/main" id="{0FACCD81-6DCF-81FA-970E-4460460C0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5CABC-0BF8-4665-FB7A-AA295DB213A7}"/>
              </a:ext>
            </a:extLst>
          </p:cNvPr>
          <p:cNvSpPr>
            <a:spLocks noGrp="1"/>
          </p:cNvSpPr>
          <p:nvPr>
            <p:ph type="sldNum" sz="quarter" idx="12"/>
          </p:nvPr>
        </p:nvSpPr>
        <p:spPr/>
        <p:txBody>
          <a:bodyPr/>
          <a:lstStyle/>
          <a:p>
            <a:fld id="{DA003D96-AFD9-4640-9E6C-1EA368BF5D13}" type="slidenum">
              <a:rPr lang="en-US" smtClean="0"/>
              <a:t>‹#›</a:t>
            </a:fld>
            <a:endParaRPr lang="en-US"/>
          </a:p>
        </p:txBody>
      </p:sp>
    </p:spTree>
    <p:extLst>
      <p:ext uri="{BB962C8B-B14F-4D97-AF65-F5344CB8AC3E}">
        <p14:creationId xmlns:p14="http://schemas.microsoft.com/office/powerpoint/2010/main" val="250582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C496-B83A-E262-72AE-38AFDD8CAFC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20E51CE-FB66-B6DA-7136-D78F8F5D64B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EC77C9C-67A1-1849-7C94-C5CD85885C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30A55E5-77F9-C1A0-9556-5CDE228F25DF}"/>
              </a:ext>
            </a:extLst>
          </p:cNvPr>
          <p:cNvSpPr>
            <a:spLocks noGrp="1"/>
          </p:cNvSpPr>
          <p:nvPr>
            <p:ph type="dt" sz="half" idx="10"/>
          </p:nvPr>
        </p:nvSpPr>
        <p:spPr/>
        <p:txBody>
          <a:bodyPr/>
          <a:lstStyle/>
          <a:p>
            <a:fld id="{A75C2DCA-FC6D-5D41-97B4-E9AC50D9AB4F}" type="datetimeFigureOut">
              <a:rPr lang="en-US" smtClean="0"/>
              <a:t>7/25/2023</a:t>
            </a:fld>
            <a:endParaRPr lang="en-US"/>
          </a:p>
        </p:txBody>
      </p:sp>
      <p:sp>
        <p:nvSpPr>
          <p:cNvPr id="6" name="Footer Placeholder 5">
            <a:extLst>
              <a:ext uri="{FF2B5EF4-FFF2-40B4-BE49-F238E27FC236}">
                <a16:creationId xmlns:a16="http://schemas.microsoft.com/office/drawing/2014/main" id="{13C8D97E-FC1F-1C04-8BDC-D257AE798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BECDF-A461-46D8-A931-2AB60F646CDD}"/>
              </a:ext>
            </a:extLst>
          </p:cNvPr>
          <p:cNvSpPr>
            <a:spLocks noGrp="1"/>
          </p:cNvSpPr>
          <p:nvPr>
            <p:ph type="sldNum" sz="quarter" idx="12"/>
          </p:nvPr>
        </p:nvSpPr>
        <p:spPr/>
        <p:txBody>
          <a:bodyPr/>
          <a:lstStyle/>
          <a:p>
            <a:fld id="{DA003D96-AFD9-4640-9E6C-1EA368BF5D13}" type="slidenum">
              <a:rPr lang="en-US" smtClean="0"/>
              <a:t>‹#›</a:t>
            </a:fld>
            <a:endParaRPr lang="en-US"/>
          </a:p>
        </p:txBody>
      </p:sp>
    </p:spTree>
    <p:extLst>
      <p:ext uri="{BB962C8B-B14F-4D97-AF65-F5344CB8AC3E}">
        <p14:creationId xmlns:p14="http://schemas.microsoft.com/office/powerpoint/2010/main" val="310877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4972-2934-A995-8246-5FB9D68FCDF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658CAE8-77E6-9A35-56C5-8315433F92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0A62773-D63A-708A-303B-E3D71F92C1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EC44505-1AA5-7502-9016-2CFE3BE361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8828DB6-8877-8C84-7D23-01A257751A4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5FDEF84-103E-8009-BE53-4F0084198EF8}"/>
              </a:ext>
            </a:extLst>
          </p:cNvPr>
          <p:cNvSpPr>
            <a:spLocks noGrp="1"/>
          </p:cNvSpPr>
          <p:nvPr>
            <p:ph type="dt" sz="half" idx="10"/>
          </p:nvPr>
        </p:nvSpPr>
        <p:spPr/>
        <p:txBody>
          <a:bodyPr/>
          <a:lstStyle/>
          <a:p>
            <a:fld id="{A75C2DCA-FC6D-5D41-97B4-E9AC50D9AB4F}" type="datetimeFigureOut">
              <a:rPr lang="en-US" smtClean="0"/>
              <a:t>7/25/2023</a:t>
            </a:fld>
            <a:endParaRPr lang="en-US"/>
          </a:p>
        </p:txBody>
      </p:sp>
      <p:sp>
        <p:nvSpPr>
          <p:cNvPr id="8" name="Footer Placeholder 7">
            <a:extLst>
              <a:ext uri="{FF2B5EF4-FFF2-40B4-BE49-F238E27FC236}">
                <a16:creationId xmlns:a16="http://schemas.microsoft.com/office/drawing/2014/main" id="{C3D66DB1-1112-0400-68A8-821C0FC28B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36A263-F31E-193E-7BAE-A5AE83756853}"/>
              </a:ext>
            </a:extLst>
          </p:cNvPr>
          <p:cNvSpPr>
            <a:spLocks noGrp="1"/>
          </p:cNvSpPr>
          <p:nvPr>
            <p:ph type="sldNum" sz="quarter" idx="12"/>
          </p:nvPr>
        </p:nvSpPr>
        <p:spPr/>
        <p:txBody>
          <a:bodyPr/>
          <a:lstStyle/>
          <a:p>
            <a:fld id="{DA003D96-AFD9-4640-9E6C-1EA368BF5D13}" type="slidenum">
              <a:rPr lang="en-US" smtClean="0"/>
              <a:t>‹#›</a:t>
            </a:fld>
            <a:endParaRPr lang="en-US"/>
          </a:p>
        </p:txBody>
      </p:sp>
    </p:spTree>
    <p:extLst>
      <p:ext uri="{BB962C8B-B14F-4D97-AF65-F5344CB8AC3E}">
        <p14:creationId xmlns:p14="http://schemas.microsoft.com/office/powerpoint/2010/main" val="211201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77E0-CF5F-D4E3-10B2-8BE83C03DE2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4A957B6-3053-06B2-DD30-E36A52E5483A}"/>
              </a:ext>
            </a:extLst>
          </p:cNvPr>
          <p:cNvSpPr>
            <a:spLocks noGrp="1"/>
          </p:cNvSpPr>
          <p:nvPr>
            <p:ph type="dt" sz="half" idx="10"/>
          </p:nvPr>
        </p:nvSpPr>
        <p:spPr/>
        <p:txBody>
          <a:bodyPr/>
          <a:lstStyle/>
          <a:p>
            <a:fld id="{A75C2DCA-FC6D-5D41-97B4-E9AC50D9AB4F}" type="datetimeFigureOut">
              <a:rPr lang="en-US" smtClean="0"/>
              <a:t>7/25/2023</a:t>
            </a:fld>
            <a:endParaRPr lang="en-US"/>
          </a:p>
        </p:txBody>
      </p:sp>
      <p:sp>
        <p:nvSpPr>
          <p:cNvPr id="4" name="Footer Placeholder 3">
            <a:extLst>
              <a:ext uri="{FF2B5EF4-FFF2-40B4-BE49-F238E27FC236}">
                <a16:creationId xmlns:a16="http://schemas.microsoft.com/office/drawing/2014/main" id="{B0FD6EBA-72A9-15C9-0D22-4B85C7CC99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71ACF6-E543-15F8-6E2F-57B21367DA34}"/>
              </a:ext>
            </a:extLst>
          </p:cNvPr>
          <p:cNvSpPr>
            <a:spLocks noGrp="1"/>
          </p:cNvSpPr>
          <p:nvPr>
            <p:ph type="sldNum" sz="quarter" idx="12"/>
          </p:nvPr>
        </p:nvSpPr>
        <p:spPr/>
        <p:txBody>
          <a:bodyPr/>
          <a:lstStyle/>
          <a:p>
            <a:fld id="{DA003D96-AFD9-4640-9E6C-1EA368BF5D13}" type="slidenum">
              <a:rPr lang="en-US" smtClean="0"/>
              <a:t>‹#›</a:t>
            </a:fld>
            <a:endParaRPr lang="en-US"/>
          </a:p>
        </p:txBody>
      </p:sp>
    </p:spTree>
    <p:extLst>
      <p:ext uri="{BB962C8B-B14F-4D97-AF65-F5344CB8AC3E}">
        <p14:creationId xmlns:p14="http://schemas.microsoft.com/office/powerpoint/2010/main" val="119388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40BC1B-0595-AC29-96DA-7D7C26D8AC50}"/>
              </a:ext>
            </a:extLst>
          </p:cNvPr>
          <p:cNvSpPr>
            <a:spLocks noGrp="1"/>
          </p:cNvSpPr>
          <p:nvPr>
            <p:ph type="dt" sz="half" idx="10"/>
          </p:nvPr>
        </p:nvSpPr>
        <p:spPr/>
        <p:txBody>
          <a:bodyPr/>
          <a:lstStyle/>
          <a:p>
            <a:fld id="{A75C2DCA-FC6D-5D41-97B4-E9AC50D9AB4F}" type="datetimeFigureOut">
              <a:rPr lang="en-US" smtClean="0"/>
              <a:t>7/25/2023</a:t>
            </a:fld>
            <a:endParaRPr lang="en-US"/>
          </a:p>
        </p:txBody>
      </p:sp>
      <p:sp>
        <p:nvSpPr>
          <p:cNvPr id="3" name="Footer Placeholder 2">
            <a:extLst>
              <a:ext uri="{FF2B5EF4-FFF2-40B4-BE49-F238E27FC236}">
                <a16:creationId xmlns:a16="http://schemas.microsoft.com/office/drawing/2014/main" id="{FF493575-CB18-D6B7-735E-0FF70A4169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35FEBE-6582-6DAE-EA4E-6B0B888C04DC}"/>
              </a:ext>
            </a:extLst>
          </p:cNvPr>
          <p:cNvSpPr>
            <a:spLocks noGrp="1"/>
          </p:cNvSpPr>
          <p:nvPr>
            <p:ph type="sldNum" sz="quarter" idx="12"/>
          </p:nvPr>
        </p:nvSpPr>
        <p:spPr/>
        <p:txBody>
          <a:bodyPr/>
          <a:lstStyle/>
          <a:p>
            <a:fld id="{DA003D96-AFD9-4640-9E6C-1EA368BF5D13}" type="slidenum">
              <a:rPr lang="en-US" smtClean="0"/>
              <a:t>‹#›</a:t>
            </a:fld>
            <a:endParaRPr lang="en-US"/>
          </a:p>
        </p:txBody>
      </p:sp>
    </p:spTree>
    <p:extLst>
      <p:ext uri="{BB962C8B-B14F-4D97-AF65-F5344CB8AC3E}">
        <p14:creationId xmlns:p14="http://schemas.microsoft.com/office/powerpoint/2010/main" val="257801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8303-4BF1-A9CD-29BA-75B3D30AE0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C22DEF6-5AB3-B880-D6E7-7E6765B94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6D5F3F6-3FEF-83B2-40CC-C22893CBE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5DE3B2-FDAF-F086-1C0D-DF3AD4B34C94}"/>
              </a:ext>
            </a:extLst>
          </p:cNvPr>
          <p:cNvSpPr>
            <a:spLocks noGrp="1"/>
          </p:cNvSpPr>
          <p:nvPr>
            <p:ph type="dt" sz="half" idx="10"/>
          </p:nvPr>
        </p:nvSpPr>
        <p:spPr/>
        <p:txBody>
          <a:bodyPr/>
          <a:lstStyle/>
          <a:p>
            <a:fld id="{A75C2DCA-FC6D-5D41-97B4-E9AC50D9AB4F}" type="datetimeFigureOut">
              <a:rPr lang="en-US" smtClean="0"/>
              <a:t>7/25/2023</a:t>
            </a:fld>
            <a:endParaRPr lang="en-US"/>
          </a:p>
        </p:txBody>
      </p:sp>
      <p:sp>
        <p:nvSpPr>
          <p:cNvPr id="6" name="Footer Placeholder 5">
            <a:extLst>
              <a:ext uri="{FF2B5EF4-FFF2-40B4-BE49-F238E27FC236}">
                <a16:creationId xmlns:a16="http://schemas.microsoft.com/office/drawing/2014/main" id="{09FB282F-F14F-A0B8-5683-D7B1F5F0B3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B7256-8327-9036-1922-457666F2B881}"/>
              </a:ext>
            </a:extLst>
          </p:cNvPr>
          <p:cNvSpPr>
            <a:spLocks noGrp="1"/>
          </p:cNvSpPr>
          <p:nvPr>
            <p:ph type="sldNum" sz="quarter" idx="12"/>
          </p:nvPr>
        </p:nvSpPr>
        <p:spPr/>
        <p:txBody>
          <a:bodyPr/>
          <a:lstStyle/>
          <a:p>
            <a:fld id="{DA003D96-AFD9-4640-9E6C-1EA368BF5D13}" type="slidenum">
              <a:rPr lang="en-US" smtClean="0"/>
              <a:t>‹#›</a:t>
            </a:fld>
            <a:endParaRPr lang="en-US"/>
          </a:p>
        </p:txBody>
      </p:sp>
    </p:spTree>
    <p:extLst>
      <p:ext uri="{BB962C8B-B14F-4D97-AF65-F5344CB8AC3E}">
        <p14:creationId xmlns:p14="http://schemas.microsoft.com/office/powerpoint/2010/main" val="129788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E4DD-8E0C-C087-2F0F-3DA47C66B2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99A6BCD-8B93-2854-06A3-990C4D2F9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051DDB-DD95-CD05-4F89-4C6804F1C9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7B898C-CFD6-7FC1-982B-F4385EFDED15}"/>
              </a:ext>
            </a:extLst>
          </p:cNvPr>
          <p:cNvSpPr>
            <a:spLocks noGrp="1"/>
          </p:cNvSpPr>
          <p:nvPr>
            <p:ph type="dt" sz="half" idx="10"/>
          </p:nvPr>
        </p:nvSpPr>
        <p:spPr/>
        <p:txBody>
          <a:bodyPr/>
          <a:lstStyle/>
          <a:p>
            <a:fld id="{A75C2DCA-FC6D-5D41-97B4-E9AC50D9AB4F}" type="datetimeFigureOut">
              <a:rPr lang="en-US" smtClean="0"/>
              <a:t>7/25/2023</a:t>
            </a:fld>
            <a:endParaRPr lang="en-US"/>
          </a:p>
        </p:txBody>
      </p:sp>
      <p:sp>
        <p:nvSpPr>
          <p:cNvPr id="6" name="Footer Placeholder 5">
            <a:extLst>
              <a:ext uri="{FF2B5EF4-FFF2-40B4-BE49-F238E27FC236}">
                <a16:creationId xmlns:a16="http://schemas.microsoft.com/office/drawing/2014/main" id="{C80DA25F-A25C-8FE5-256E-0ACF78DB53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3C7AD-89EE-A78A-4C0C-1DFCA4EDDE44}"/>
              </a:ext>
            </a:extLst>
          </p:cNvPr>
          <p:cNvSpPr>
            <a:spLocks noGrp="1"/>
          </p:cNvSpPr>
          <p:nvPr>
            <p:ph type="sldNum" sz="quarter" idx="12"/>
          </p:nvPr>
        </p:nvSpPr>
        <p:spPr/>
        <p:txBody>
          <a:bodyPr/>
          <a:lstStyle/>
          <a:p>
            <a:fld id="{DA003D96-AFD9-4640-9E6C-1EA368BF5D13}" type="slidenum">
              <a:rPr lang="en-US" smtClean="0"/>
              <a:t>‹#›</a:t>
            </a:fld>
            <a:endParaRPr lang="en-US"/>
          </a:p>
        </p:txBody>
      </p:sp>
    </p:spTree>
    <p:extLst>
      <p:ext uri="{BB962C8B-B14F-4D97-AF65-F5344CB8AC3E}">
        <p14:creationId xmlns:p14="http://schemas.microsoft.com/office/powerpoint/2010/main" val="305115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0A258C-7158-A77E-6A1E-2E1DFC4E6B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3C760C4-A97B-0463-FC08-7B650C077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BEB064-1EDC-F1F4-2D75-9C9DB29CD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C2DCA-FC6D-5D41-97B4-E9AC50D9AB4F}" type="datetimeFigureOut">
              <a:rPr lang="en-US" smtClean="0"/>
              <a:t>7/25/2023</a:t>
            </a:fld>
            <a:endParaRPr lang="en-US"/>
          </a:p>
        </p:txBody>
      </p:sp>
      <p:sp>
        <p:nvSpPr>
          <p:cNvPr id="5" name="Footer Placeholder 4">
            <a:extLst>
              <a:ext uri="{FF2B5EF4-FFF2-40B4-BE49-F238E27FC236}">
                <a16:creationId xmlns:a16="http://schemas.microsoft.com/office/drawing/2014/main" id="{C700A3A4-1402-637C-7BF7-31789CD8A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F8B9F6-63FF-47EE-508A-2055C4314C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03D96-AFD9-4640-9E6C-1EA368BF5D13}" type="slidenum">
              <a:rPr lang="en-US" smtClean="0"/>
              <a:t>‹#›</a:t>
            </a:fld>
            <a:endParaRPr lang="en-US"/>
          </a:p>
        </p:txBody>
      </p:sp>
    </p:spTree>
    <p:extLst>
      <p:ext uri="{BB962C8B-B14F-4D97-AF65-F5344CB8AC3E}">
        <p14:creationId xmlns:p14="http://schemas.microsoft.com/office/powerpoint/2010/main" val="2718101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9" Type="http://schemas.openxmlformats.org/officeDocument/2006/relationships/image" Target="../media/image37.pn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2.sv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sv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29"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image" Target="../media/image35.png"/><Relationship Id="rId40" Type="http://schemas.openxmlformats.org/officeDocument/2006/relationships/image" Target="../media/image38.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36" Type="http://schemas.openxmlformats.org/officeDocument/2006/relationships/image" Target="../media/image34.sv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svg"/><Relationship Id="rId35"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27.png"/><Relationship Id="rId7" Type="http://schemas.openxmlformats.org/officeDocument/2006/relationships/image" Target="../media/image5.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7.png"/><Relationship Id="rId5" Type="http://schemas.openxmlformats.org/officeDocument/2006/relationships/image" Target="../media/image3.png"/><Relationship Id="rId15" Type="http://schemas.openxmlformats.org/officeDocument/2006/relationships/image" Target="../media/image21.png"/><Relationship Id="rId10" Type="http://schemas.openxmlformats.org/officeDocument/2006/relationships/image" Target="../media/image16.svg"/><Relationship Id="rId19" Type="http://schemas.openxmlformats.org/officeDocument/2006/relationships/image" Target="../media/image25.png"/><Relationship Id="rId4" Type="http://schemas.openxmlformats.org/officeDocument/2006/relationships/image" Target="../media/image2.svg"/><Relationship Id="rId9" Type="http://schemas.openxmlformats.org/officeDocument/2006/relationships/image" Target="../media/image15.png"/><Relationship Id="rId14" Type="http://schemas.openxmlformats.org/officeDocument/2006/relationships/image" Target="../media/image20.svg"/><Relationship Id="rId22" Type="http://schemas.openxmlformats.org/officeDocument/2006/relationships/image" Target="../media/image28.sv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6.sv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5.png"/><Relationship Id="rId2" Type="http://schemas.openxmlformats.org/officeDocument/2006/relationships/notesSlide" Target="../notesSlides/notesSlide3.xml"/><Relationship Id="rId16" Type="http://schemas.openxmlformats.org/officeDocument/2006/relationships/image" Target="../media/image14.svg"/><Relationship Id="rId20" Type="http://schemas.openxmlformats.org/officeDocument/2006/relationships/image" Target="../media/image18.svg"/><Relationship Id="rId29"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4.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36" Type="http://schemas.openxmlformats.org/officeDocument/2006/relationships/image" Target="../media/image38.sv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33.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svg"/><Relationship Id="rId35" Type="http://schemas.openxmlformats.org/officeDocument/2006/relationships/image" Target="../media/image3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AA14E-260E-1DCD-503C-AB18C8B7F792}"/>
              </a:ext>
            </a:extLst>
          </p:cNvPr>
          <p:cNvSpPr>
            <a:spLocks noGrp="1"/>
          </p:cNvSpPr>
          <p:nvPr>
            <p:ph type="ctrTitle"/>
          </p:nvPr>
        </p:nvSpPr>
        <p:spPr/>
        <p:txBody>
          <a:bodyPr/>
          <a:lstStyle/>
          <a:p>
            <a:r>
              <a:rPr lang="en-US" dirty="0"/>
              <a:t>CAMEO Integration (DRAFT)</a:t>
            </a:r>
          </a:p>
        </p:txBody>
      </p:sp>
      <p:sp>
        <p:nvSpPr>
          <p:cNvPr id="3" name="Subtitle 2">
            <a:extLst>
              <a:ext uri="{FF2B5EF4-FFF2-40B4-BE49-F238E27FC236}">
                <a16:creationId xmlns:a16="http://schemas.microsoft.com/office/drawing/2014/main" id="{17941767-5B55-FE9E-4C54-2FEB7D3DF7F5}"/>
              </a:ext>
            </a:extLst>
          </p:cNvPr>
          <p:cNvSpPr>
            <a:spLocks noGrp="1"/>
          </p:cNvSpPr>
          <p:nvPr>
            <p:ph type="subTitle" idx="1"/>
          </p:nvPr>
        </p:nvSpPr>
        <p:spPr/>
        <p:txBody>
          <a:bodyPr/>
          <a:lstStyle/>
          <a:p>
            <a:r>
              <a:rPr lang="en-US" dirty="0"/>
              <a:t>WP1, WP2, WP3</a:t>
            </a:r>
          </a:p>
        </p:txBody>
      </p:sp>
    </p:spTree>
    <p:extLst>
      <p:ext uri="{BB962C8B-B14F-4D97-AF65-F5344CB8AC3E}">
        <p14:creationId xmlns:p14="http://schemas.microsoft.com/office/powerpoint/2010/main" val="416530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A2D6-12D4-1148-7A74-54E3C1F81985}"/>
              </a:ext>
            </a:extLst>
          </p:cNvPr>
          <p:cNvSpPr>
            <a:spLocks noGrp="1"/>
          </p:cNvSpPr>
          <p:nvPr>
            <p:ph type="title"/>
          </p:nvPr>
        </p:nvSpPr>
        <p:spPr/>
        <p:txBody>
          <a:bodyPr/>
          <a:lstStyle/>
          <a:p>
            <a:r>
              <a:rPr lang="en-US" dirty="0"/>
              <a:t>Meeting Overview</a:t>
            </a:r>
          </a:p>
        </p:txBody>
      </p:sp>
      <p:sp>
        <p:nvSpPr>
          <p:cNvPr id="3" name="Content Placeholder 2">
            <a:extLst>
              <a:ext uri="{FF2B5EF4-FFF2-40B4-BE49-F238E27FC236}">
                <a16:creationId xmlns:a16="http://schemas.microsoft.com/office/drawing/2014/main" id="{09CE6198-3617-CEFE-2260-29DE490F4B1F}"/>
              </a:ext>
            </a:extLst>
          </p:cNvPr>
          <p:cNvSpPr>
            <a:spLocks noGrp="1"/>
          </p:cNvSpPr>
          <p:nvPr>
            <p:ph idx="1"/>
          </p:nvPr>
        </p:nvSpPr>
        <p:spPr/>
        <p:txBody>
          <a:bodyPr vert="horz" lIns="91440" tIns="45720" rIns="91440" bIns="45720" rtlCol="0" anchor="t">
            <a:normAutofit/>
          </a:bodyPr>
          <a:lstStyle/>
          <a:p>
            <a:r>
              <a:rPr lang="en-US" dirty="0"/>
              <a:t>Look at the touch points between WP1, WP2 and WP3</a:t>
            </a:r>
          </a:p>
          <a:p>
            <a:r>
              <a:rPr lang="en-US" dirty="0"/>
              <a:t>Identifying how the component pieces are going to be laid out</a:t>
            </a:r>
          </a:p>
          <a:p>
            <a:r>
              <a:rPr lang="en-US" dirty="0"/>
              <a:t>Identify where the additional USP can be added to the project from the technical teams</a:t>
            </a:r>
          </a:p>
          <a:p>
            <a:r>
              <a:rPr lang="en-US" dirty="0"/>
              <a:t>Identify if there are any tasks that can take place in parallel, to assist with the integration between the components</a:t>
            </a:r>
          </a:p>
          <a:p>
            <a:r>
              <a:rPr lang="en-US" dirty="0"/>
              <a:t>2 Meetings to bring the parties together:</a:t>
            </a:r>
          </a:p>
          <a:p>
            <a:pPr lvl="1"/>
            <a:r>
              <a:rPr lang="en-US" dirty="0"/>
              <a:t>A) WP1, WP2:UCD, WP2:Vertice – Amit, Rem, Merry, Alan, Phil, Abi</a:t>
            </a:r>
          </a:p>
          <a:p>
            <a:pPr lvl="1"/>
            <a:r>
              <a:rPr lang="en-US" dirty="0"/>
              <a:t>B) WP3, WP2:Vertice – Gavin, Punit, Phil, Abi</a:t>
            </a:r>
          </a:p>
          <a:p>
            <a:endParaRPr lang="en-US" dirty="0"/>
          </a:p>
        </p:txBody>
      </p:sp>
    </p:spTree>
    <p:extLst>
      <p:ext uri="{BB962C8B-B14F-4D97-AF65-F5344CB8AC3E}">
        <p14:creationId xmlns:p14="http://schemas.microsoft.com/office/powerpoint/2010/main" val="285039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748C-58E6-FF90-D75D-331D7C26D89F}"/>
              </a:ext>
            </a:extLst>
          </p:cNvPr>
          <p:cNvSpPr>
            <a:spLocks noGrp="1"/>
          </p:cNvSpPr>
          <p:nvPr>
            <p:ph type="title"/>
          </p:nvPr>
        </p:nvSpPr>
        <p:spPr>
          <a:xfrm>
            <a:off x="10897" y="7752"/>
            <a:ext cx="10113649" cy="1020358"/>
          </a:xfrm>
        </p:spPr>
        <p:txBody>
          <a:bodyPr>
            <a:normAutofit fontScale="90000"/>
          </a:bodyPr>
          <a:lstStyle/>
          <a:p>
            <a:r>
              <a:rPr lang="en-US" b="1" dirty="0"/>
              <a:t>Industry view of the Architecture components</a:t>
            </a:r>
          </a:p>
        </p:txBody>
      </p:sp>
      <p:sp>
        <p:nvSpPr>
          <p:cNvPr id="5" name="Rounded Rectangle 4">
            <a:extLst>
              <a:ext uri="{FF2B5EF4-FFF2-40B4-BE49-F238E27FC236}">
                <a16:creationId xmlns:a16="http://schemas.microsoft.com/office/drawing/2014/main" id="{80640004-E10F-90E6-A775-93C197300B2E}"/>
              </a:ext>
            </a:extLst>
          </p:cNvPr>
          <p:cNvSpPr/>
          <p:nvPr/>
        </p:nvSpPr>
        <p:spPr>
          <a:xfrm>
            <a:off x="169804" y="2773423"/>
            <a:ext cx="1926020" cy="399137"/>
          </a:xfrm>
          <a:prstGeom prst="roundRect">
            <a:avLst/>
          </a:prstGeom>
        </p:spPr>
        <p:style>
          <a:lnRef idx="3">
            <a:schemeClr val="lt1"/>
          </a:lnRef>
          <a:fillRef idx="1">
            <a:schemeClr val="accent5"/>
          </a:fillRef>
          <a:effectRef idx="1">
            <a:schemeClr val="accent5"/>
          </a:effectRef>
          <a:fontRef idx="minor">
            <a:schemeClr val="lt1"/>
          </a:fontRef>
        </p:style>
        <p:txBody>
          <a:bodyPr vert="horz" rtlCol="0" anchor="t"/>
          <a:lstStyle/>
          <a:p>
            <a:pPr algn="ctr"/>
            <a:r>
              <a:rPr lang="en-US" sz="1400" dirty="0"/>
              <a:t>Batch Ingestion</a:t>
            </a:r>
          </a:p>
        </p:txBody>
      </p:sp>
      <p:grpSp>
        <p:nvGrpSpPr>
          <p:cNvPr id="20" name="Group 19">
            <a:extLst>
              <a:ext uri="{FF2B5EF4-FFF2-40B4-BE49-F238E27FC236}">
                <a16:creationId xmlns:a16="http://schemas.microsoft.com/office/drawing/2014/main" id="{F7D88B86-07FF-F3D8-1651-C2D5D1593525}"/>
              </a:ext>
            </a:extLst>
          </p:cNvPr>
          <p:cNvGrpSpPr/>
          <p:nvPr/>
        </p:nvGrpSpPr>
        <p:grpSpPr>
          <a:xfrm>
            <a:off x="67622" y="1069602"/>
            <a:ext cx="3157335" cy="1347608"/>
            <a:chOff x="198120" y="1562918"/>
            <a:chExt cx="3157335" cy="1347608"/>
          </a:xfrm>
        </p:grpSpPr>
        <p:sp>
          <p:nvSpPr>
            <p:cNvPr id="4" name="Rounded Rectangle 3">
              <a:extLst>
                <a:ext uri="{FF2B5EF4-FFF2-40B4-BE49-F238E27FC236}">
                  <a16:creationId xmlns:a16="http://schemas.microsoft.com/office/drawing/2014/main" id="{0EB20920-206A-7353-9836-366ACAF1E406}"/>
                </a:ext>
              </a:extLst>
            </p:cNvPr>
            <p:cNvSpPr/>
            <p:nvPr/>
          </p:nvSpPr>
          <p:spPr>
            <a:xfrm>
              <a:off x="198120" y="1562918"/>
              <a:ext cx="3039350" cy="1325562"/>
            </a:xfrm>
            <a:prstGeom prst="roundRect">
              <a:avLst/>
            </a:prstGeom>
          </p:spPr>
          <p:style>
            <a:lnRef idx="3">
              <a:schemeClr val="lt1"/>
            </a:lnRef>
            <a:fillRef idx="1">
              <a:schemeClr val="accent3"/>
            </a:fillRef>
            <a:effectRef idx="1">
              <a:schemeClr val="accent3"/>
            </a:effectRef>
            <a:fontRef idx="minor">
              <a:schemeClr val="lt1"/>
            </a:fontRef>
          </p:style>
          <p:txBody>
            <a:bodyPr vert="horz" rtlCol="0" anchor="t"/>
            <a:lstStyle/>
            <a:p>
              <a:pPr algn="ctr"/>
              <a:r>
                <a:rPr lang="en-US" sz="1400" dirty="0"/>
                <a:t>Data Sources</a:t>
              </a:r>
            </a:p>
          </p:txBody>
        </p:sp>
        <p:pic>
          <p:nvPicPr>
            <p:cNvPr id="12" name="Graphic 11" descr="Envelope outline">
              <a:extLst>
                <a:ext uri="{FF2B5EF4-FFF2-40B4-BE49-F238E27FC236}">
                  <a16:creationId xmlns:a16="http://schemas.microsoft.com/office/drawing/2014/main" id="{2471EF2D-617D-F655-AA69-F4233A9C9D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3807" y="1925365"/>
              <a:ext cx="572453" cy="572453"/>
            </a:xfrm>
            <a:prstGeom prst="rect">
              <a:avLst/>
            </a:prstGeom>
          </p:spPr>
        </p:pic>
        <p:pic>
          <p:nvPicPr>
            <p:cNvPr id="14" name="Graphic 13" descr="Paper with solid fill">
              <a:extLst>
                <a:ext uri="{FF2B5EF4-FFF2-40B4-BE49-F238E27FC236}">
                  <a16:creationId xmlns:a16="http://schemas.microsoft.com/office/drawing/2014/main" id="{868FCB94-F3AF-03EA-0EEC-33BD7FE650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80553" y="1936515"/>
              <a:ext cx="512652" cy="512652"/>
            </a:xfrm>
            <a:prstGeom prst="rect">
              <a:avLst/>
            </a:prstGeom>
          </p:spPr>
        </p:pic>
        <p:pic>
          <p:nvPicPr>
            <p:cNvPr id="16" name="Graphic 15" descr="Database with solid fill">
              <a:extLst>
                <a:ext uri="{FF2B5EF4-FFF2-40B4-BE49-F238E27FC236}">
                  <a16:creationId xmlns:a16="http://schemas.microsoft.com/office/drawing/2014/main" id="{7B5EBA24-B3BA-6BD8-E92B-934EB442D95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3700" y="1934961"/>
              <a:ext cx="554500" cy="554500"/>
            </a:xfrm>
            <a:prstGeom prst="rect">
              <a:avLst/>
            </a:prstGeom>
          </p:spPr>
        </p:pic>
        <p:sp>
          <p:nvSpPr>
            <p:cNvPr id="17" name="TextBox 16">
              <a:extLst>
                <a:ext uri="{FF2B5EF4-FFF2-40B4-BE49-F238E27FC236}">
                  <a16:creationId xmlns:a16="http://schemas.microsoft.com/office/drawing/2014/main" id="{C8D0AFB3-BB57-1CC2-5D22-BE472DC9A5D2}"/>
                </a:ext>
              </a:extLst>
            </p:cNvPr>
            <p:cNvSpPr txBox="1"/>
            <p:nvPr/>
          </p:nvSpPr>
          <p:spPr>
            <a:xfrm>
              <a:off x="294701" y="2546775"/>
              <a:ext cx="871160" cy="276999"/>
            </a:xfrm>
            <a:prstGeom prst="rect">
              <a:avLst/>
            </a:prstGeom>
            <a:noFill/>
          </p:spPr>
          <p:txBody>
            <a:bodyPr wrap="square" rtlCol="0">
              <a:spAutoFit/>
            </a:bodyPr>
            <a:lstStyle/>
            <a:p>
              <a:r>
                <a:rPr lang="en-US" sz="1200" dirty="0"/>
                <a:t>Structured</a:t>
              </a:r>
            </a:p>
          </p:txBody>
        </p:sp>
        <p:sp>
          <p:nvSpPr>
            <p:cNvPr id="18" name="TextBox 17">
              <a:extLst>
                <a:ext uri="{FF2B5EF4-FFF2-40B4-BE49-F238E27FC236}">
                  <a16:creationId xmlns:a16="http://schemas.microsoft.com/office/drawing/2014/main" id="{B95AE5C1-97EB-7EB3-9B22-F298EE482E6F}"/>
                </a:ext>
              </a:extLst>
            </p:cNvPr>
            <p:cNvSpPr txBox="1"/>
            <p:nvPr/>
          </p:nvSpPr>
          <p:spPr>
            <a:xfrm>
              <a:off x="1353125" y="2448861"/>
              <a:ext cx="843418" cy="461665"/>
            </a:xfrm>
            <a:prstGeom prst="rect">
              <a:avLst/>
            </a:prstGeom>
            <a:noFill/>
          </p:spPr>
          <p:txBody>
            <a:bodyPr wrap="square" rtlCol="0">
              <a:spAutoFit/>
            </a:bodyPr>
            <a:lstStyle/>
            <a:p>
              <a:r>
                <a:rPr lang="en-US" sz="1200" dirty="0"/>
                <a:t>Semi-Structured</a:t>
              </a:r>
            </a:p>
          </p:txBody>
        </p:sp>
        <p:sp>
          <p:nvSpPr>
            <p:cNvPr id="19" name="TextBox 18">
              <a:extLst>
                <a:ext uri="{FF2B5EF4-FFF2-40B4-BE49-F238E27FC236}">
                  <a16:creationId xmlns:a16="http://schemas.microsoft.com/office/drawing/2014/main" id="{E124F122-65E5-0919-E4C2-EE5E4A2DA1FE}"/>
                </a:ext>
              </a:extLst>
            </p:cNvPr>
            <p:cNvSpPr txBox="1"/>
            <p:nvPr/>
          </p:nvSpPr>
          <p:spPr>
            <a:xfrm>
              <a:off x="2161425" y="2546776"/>
              <a:ext cx="1194030" cy="276999"/>
            </a:xfrm>
            <a:prstGeom prst="rect">
              <a:avLst/>
            </a:prstGeom>
            <a:noFill/>
          </p:spPr>
          <p:txBody>
            <a:bodyPr wrap="square" rtlCol="0">
              <a:spAutoFit/>
            </a:bodyPr>
            <a:lstStyle/>
            <a:p>
              <a:r>
                <a:rPr lang="en-US" sz="1200" dirty="0"/>
                <a:t>Unstructured</a:t>
              </a:r>
            </a:p>
          </p:txBody>
        </p:sp>
      </p:grpSp>
      <p:grpSp>
        <p:nvGrpSpPr>
          <p:cNvPr id="33" name="Group 32">
            <a:extLst>
              <a:ext uri="{FF2B5EF4-FFF2-40B4-BE49-F238E27FC236}">
                <a16:creationId xmlns:a16="http://schemas.microsoft.com/office/drawing/2014/main" id="{A83B2B82-123A-0715-8E20-11AEF89F0C79}"/>
              </a:ext>
            </a:extLst>
          </p:cNvPr>
          <p:cNvGrpSpPr/>
          <p:nvPr/>
        </p:nvGrpSpPr>
        <p:grpSpPr>
          <a:xfrm>
            <a:off x="76879" y="5314156"/>
            <a:ext cx="3715128" cy="1459073"/>
            <a:chOff x="7883611" y="5152685"/>
            <a:chExt cx="3715128" cy="1459073"/>
          </a:xfrm>
        </p:grpSpPr>
        <p:sp>
          <p:nvSpPr>
            <p:cNvPr id="9" name="Rounded Rectangle 8">
              <a:extLst>
                <a:ext uri="{FF2B5EF4-FFF2-40B4-BE49-F238E27FC236}">
                  <a16:creationId xmlns:a16="http://schemas.microsoft.com/office/drawing/2014/main" id="{6006270F-DB46-BF82-ABBC-ED920B3D74B0}"/>
                </a:ext>
              </a:extLst>
            </p:cNvPr>
            <p:cNvSpPr/>
            <p:nvPr/>
          </p:nvSpPr>
          <p:spPr>
            <a:xfrm>
              <a:off x="7883611" y="5152685"/>
              <a:ext cx="3562659" cy="1459073"/>
            </a:xfrm>
            <a:prstGeom prst="roundRect">
              <a:avLst/>
            </a:prstGeom>
          </p:spPr>
          <p:style>
            <a:lnRef idx="1">
              <a:schemeClr val="accent6"/>
            </a:lnRef>
            <a:fillRef idx="3">
              <a:schemeClr val="accent6"/>
            </a:fillRef>
            <a:effectRef idx="2">
              <a:schemeClr val="accent6"/>
            </a:effectRef>
            <a:fontRef idx="minor">
              <a:schemeClr val="lt1"/>
            </a:fontRef>
          </p:style>
          <p:txBody>
            <a:bodyPr vert="horz" rtlCol="0" anchor="t"/>
            <a:lstStyle/>
            <a:p>
              <a:pPr algn="ctr"/>
              <a:r>
                <a:rPr lang="en-US" sz="1400" dirty="0"/>
                <a:t>Data Pipeline</a:t>
              </a:r>
            </a:p>
          </p:txBody>
        </p:sp>
        <p:pic>
          <p:nvPicPr>
            <p:cNvPr id="22" name="Graphic 21" descr="List with solid fill">
              <a:extLst>
                <a:ext uri="{FF2B5EF4-FFF2-40B4-BE49-F238E27FC236}">
                  <a16:creationId xmlns:a16="http://schemas.microsoft.com/office/drawing/2014/main" id="{890C7DE2-E177-FA72-C96C-5EBD179183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91672" y="5559833"/>
              <a:ext cx="601362" cy="601362"/>
            </a:xfrm>
            <a:prstGeom prst="rect">
              <a:avLst/>
            </a:prstGeom>
          </p:spPr>
        </p:pic>
        <p:pic>
          <p:nvPicPr>
            <p:cNvPr id="24" name="Graphic 23" descr="Settings outline">
              <a:extLst>
                <a:ext uri="{FF2B5EF4-FFF2-40B4-BE49-F238E27FC236}">
                  <a16:creationId xmlns:a16="http://schemas.microsoft.com/office/drawing/2014/main" id="{84C7B64A-7C5F-A723-7FC6-1C85FAF284D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36393" y="5576628"/>
              <a:ext cx="601362" cy="601362"/>
            </a:xfrm>
            <a:prstGeom prst="rect">
              <a:avLst/>
            </a:prstGeom>
          </p:spPr>
        </p:pic>
        <p:pic>
          <p:nvPicPr>
            <p:cNvPr id="26" name="Graphic 25" descr="Soap with solid fill">
              <a:extLst>
                <a:ext uri="{FF2B5EF4-FFF2-40B4-BE49-F238E27FC236}">
                  <a16:creationId xmlns:a16="http://schemas.microsoft.com/office/drawing/2014/main" id="{2379F8B4-3A05-CF04-538C-A8AA0294E37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885950" y="5559833"/>
              <a:ext cx="601362" cy="601362"/>
            </a:xfrm>
            <a:prstGeom prst="rect">
              <a:avLst/>
            </a:prstGeom>
          </p:spPr>
        </p:pic>
        <p:pic>
          <p:nvPicPr>
            <p:cNvPr id="28" name="Graphic 27" descr="Clipboard Mixed with solid fill">
              <a:extLst>
                <a:ext uri="{FF2B5EF4-FFF2-40B4-BE49-F238E27FC236}">
                  <a16:creationId xmlns:a16="http://schemas.microsoft.com/office/drawing/2014/main" id="{E689F85C-3780-B2FE-7604-9C848EF9280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883611" y="5559833"/>
              <a:ext cx="601362" cy="601362"/>
            </a:xfrm>
            <a:prstGeom prst="rect">
              <a:avLst/>
            </a:prstGeom>
          </p:spPr>
        </p:pic>
        <p:sp>
          <p:nvSpPr>
            <p:cNvPr id="29" name="TextBox 28">
              <a:extLst>
                <a:ext uri="{FF2B5EF4-FFF2-40B4-BE49-F238E27FC236}">
                  <a16:creationId xmlns:a16="http://schemas.microsoft.com/office/drawing/2014/main" id="{C2D1F9A8-A1FB-A51A-55A8-C90CF7A97DE2}"/>
                </a:ext>
              </a:extLst>
            </p:cNvPr>
            <p:cNvSpPr txBox="1"/>
            <p:nvPr/>
          </p:nvSpPr>
          <p:spPr>
            <a:xfrm>
              <a:off x="7883611" y="6161194"/>
              <a:ext cx="729048" cy="276999"/>
            </a:xfrm>
            <a:prstGeom prst="rect">
              <a:avLst/>
            </a:prstGeom>
            <a:noFill/>
          </p:spPr>
          <p:txBody>
            <a:bodyPr wrap="square" rtlCol="0">
              <a:spAutoFit/>
            </a:bodyPr>
            <a:lstStyle/>
            <a:p>
              <a:r>
                <a:rPr lang="en-US" sz="1200" dirty="0"/>
                <a:t>Validate</a:t>
              </a:r>
            </a:p>
          </p:txBody>
        </p:sp>
        <p:sp>
          <p:nvSpPr>
            <p:cNvPr id="30" name="TextBox 29">
              <a:extLst>
                <a:ext uri="{FF2B5EF4-FFF2-40B4-BE49-F238E27FC236}">
                  <a16:creationId xmlns:a16="http://schemas.microsoft.com/office/drawing/2014/main" id="{0373B801-28DD-698D-AF25-08152A06152A}"/>
                </a:ext>
              </a:extLst>
            </p:cNvPr>
            <p:cNvSpPr txBox="1"/>
            <p:nvPr/>
          </p:nvSpPr>
          <p:spPr>
            <a:xfrm>
              <a:off x="8921089" y="6161193"/>
              <a:ext cx="871160" cy="276999"/>
            </a:xfrm>
            <a:prstGeom prst="rect">
              <a:avLst/>
            </a:prstGeom>
            <a:noFill/>
          </p:spPr>
          <p:txBody>
            <a:bodyPr wrap="square" rtlCol="0">
              <a:spAutoFit/>
            </a:bodyPr>
            <a:lstStyle/>
            <a:p>
              <a:r>
                <a:rPr lang="en-US" sz="1200" dirty="0"/>
                <a:t>Clean</a:t>
              </a:r>
            </a:p>
          </p:txBody>
        </p:sp>
        <p:sp>
          <p:nvSpPr>
            <p:cNvPr id="31" name="TextBox 30">
              <a:extLst>
                <a:ext uri="{FF2B5EF4-FFF2-40B4-BE49-F238E27FC236}">
                  <a16:creationId xmlns:a16="http://schemas.microsoft.com/office/drawing/2014/main" id="{C801D582-2C95-7752-353F-AACFF4A88ED4}"/>
                </a:ext>
              </a:extLst>
            </p:cNvPr>
            <p:cNvSpPr txBox="1"/>
            <p:nvPr/>
          </p:nvSpPr>
          <p:spPr>
            <a:xfrm>
              <a:off x="9690923" y="6161193"/>
              <a:ext cx="1100749" cy="276999"/>
            </a:xfrm>
            <a:prstGeom prst="rect">
              <a:avLst/>
            </a:prstGeom>
            <a:noFill/>
          </p:spPr>
          <p:txBody>
            <a:bodyPr wrap="square" rtlCol="0">
              <a:spAutoFit/>
            </a:bodyPr>
            <a:lstStyle/>
            <a:p>
              <a:r>
                <a:rPr lang="en-US" sz="1200" dirty="0"/>
                <a:t>Standardize</a:t>
              </a:r>
            </a:p>
          </p:txBody>
        </p:sp>
        <p:sp>
          <p:nvSpPr>
            <p:cNvPr id="32" name="TextBox 31">
              <a:extLst>
                <a:ext uri="{FF2B5EF4-FFF2-40B4-BE49-F238E27FC236}">
                  <a16:creationId xmlns:a16="http://schemas.microsoft.com/office/drawing/2014/main" id="{6E72159B-51E8-FF12-6D44-EB1DF69C462E}"/>
                </a:ext>
              </a:extLst>
            </p:cNvPr>
            <p:cNvSpPr txBox="1"/>
            <p:nvPr/>
          </p:nvSpPr>
          <p:spPr>
            <a:xfrm>
              <a:off x="10727579" y="6160485"/>
              <a:ext cx="871160" cy="276999"/>
            </a:xfrm>
            <a:prstGeom prst="rect">
              <a:avLst/>
            </a:prstGeom>
            <a:noFill/>
          </p:spPr>
          <p:txBody>
            <a:bodyPr wrap="square" rtlCol="0">
              <a:spAutoFit/>
            </a:bodyPr>
            <a:lstStyle/>
            <a:p>
              <a:r>
                <a:rPr lang="en-US" sz="1200" dirty="0"/>
                <a:t>Curate</a:t>
              </a:r>
            </a:p>
          </p:txBody>
        </p:sp>
      </p:grpSp>
      <p:grpSp>
        <p:nvGrpSpPr>
          <p:cNvPr id="41" name="Group 40">
            <a:extLst>
              <a:ext uri="{FF2B5EF4-FFF2-40B4-BE49-F238E27FC236}">
                <a16:creationId xmlns:a16="http://schemas.microsoft.com/office/drawing/2014/main" id="{43C5798A-11F2-F05B-A6EF-8F5D45939AF0}"/>
              </a:ext>
            </a:extLst>
          </p:cNvPr>
          <p:cNvGrpSpPr/>
          <p:nvPr/>
        </p:nvGrpSpPr>
        <p:grpSpPr>
          <a:xfrm>
            <a:off x="5879000" y="3299085"/>
            <a:ext cx="2252349" cy="1325562"/>
            <a:chOff x="5223489" y="3141142"/>
            <a:chExt cx="2252349" cy="1325562"/>
          </a:xfrm>
        </p:grpSpPr>
        <p:sp>
          <p:nvSpPr>
            <p:cNvPr id="34" name="Rounded Rectangle 33">
              <a:extLst>
                <a:ext uri="{FF2B5EF4-FFF2-40B4-BE49-F238E27FC236}">
                  <a16:creationId xmlns:a16="http://schemas.microsoft.com/office/drawing/2014/main" id="{24352918-DF41-4753-05BC-A7FB94010E0E}"/>
                </a:ext>
              </a:extLst>
            </p:cNvPr>
            <p:cNvSpPr/>
            <p:nvPr/>
          </p:nvSpPr>
          <p:spPr>
            <a:xfrm>
              <a:off x="5223489" y="3141142"/>
              <a:ext cx="2252349" cy="1325562"/>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Feature Engineering</a:t>
              </a:r>
            </a:p>
          </p:txBody>
        </p:sp>
        <p:pic>
          <p:nvPicPr>
            <p:cNvPr id="36" name="Graphic 35" descr="Hamburger Menu Icon outline">
              <a:extLst>
                <a:ext uri="{FF2B5EF4-FFF2-40B4-BE49-F238E27FC236}">
                  <a16:creationId xmlns:a16="http://schemas.microsoft.com/office/drawing/2014/main" id="{FCB3B13F-C83A-AE34-84B0-B5DE04ACC76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488672" y="3469650"/>
              <a:ext cx="555642" cy="555642"/>
            </a:xfrm>
            <a:prstGeom prst="rect">
              <a:avLst/>
            </a:prstGeom>
          </p:spPr>
        </p:pic>
        <p:pic>
          <p:nvPicPr>
            <p:cNvPr id="38" name="Graphic 37" descr="Table outline">
              <a:extLst>
                <a:ext uri="{FF2B5EF4-FFF2-40B4-BE49-F238E27FC236}">
                  <a16:creationId xmlns:a16="http://schemas.microsoft.com/office/drawing/2014/main" id="{2F628830-E13A-B90F-6593-AAFB658FE10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66936" y="3469650"/>
              <a:ext cx="555642" cy="555642"/>
            </a:xfrm>
            <a:prstGeom prst="rect">
              <a:avLst/>
            </a:prstGeom>
          </p:spPr>
        </p:pic>
        <p:sp>
          <p:nvSpPr>
            <p:cNvPr id="39" name="TextBox 38">
              <a:extLst>
                <a:ext uri="{FF2B5EF4-FFF2-40B4-BE49-F238E27FC236}">
                  <a16:creationId xmlns:a16="http://schemas.microsoft.com/office/drawing/2014/main" id="{2C6C5B53-4B52-C32D-CD0F-58859089F4D4}"/>
                </a:ext>
              </a:extLst>
            </p:cNvPr>
            <p:cNvSpPr txBox="1"/>
            <p:nvPr/>
          </p:nvSpPr>
          <p:spPr>
            <a:xfrm>
              <a:off x="5420294" y="3932958"/>
              <a:ext cx="729048" cy="461665"/>
            </a:xfrm>
            <a:prstGeom prst="rect">
              <a:avLst/>
            </a:prstGeom>
            <a:noFill/>
          </p:spPr>
          <p:txBody>
            <a:bodyPr wrap="square" rtlCol="0">
              <a:spAutoFit/>
            </a:bodyPr>
            <a:lstStyle/>
            <a:p>
              <a:r>
                <a:rPr lang="en-US" sz="1200" dirty="0"/>
                <a:t>Extract Features</a:t>
              </a:r>
            </a:p>
          </p:txBody>
        </p:sp>
        <p:sp>
          <p:nvSpPr>
            <p:cNvPr id="40" name="TextBox 39">
              <a:extLst>
                <a:ext uri="{FF2B5EF4-FFF2-40B4-BE49-F238E27FC236}">
                  <a16:creationId xmlns:a16="http://schemas.microsoft.com/office/drawing/2014/main" id="{4335234E-6497-8AD0-5F89-0C6152D7581E}"/>
                </a:ext>
              </a:extLst>
            </p:cNvPr>
            <p:cNvSpPr txBox="1"/>
            <p:nvPr/>
          </p:nvSpPr>
          <p:spPr>
            <a:xfrm>
              <a:off x="6530894" y="3946255"/>
              <a:ext cx="729048" cy="461665"/>
            </a:xfrm>
            <a:prstGeom prst="rect">
              <a:avLst/>
            </a:prstGeom>
            <a:noFill/>
          </p:spPr>
          <p:txBody>
            <a:bodyPr wrap="square" rtlCol="0">
              <a:spAutoFit/>
            </a:bodyPr>
            <a:lstStyle/>
            <a:p>
              <a:r>
                <a:rPr lang="en-US" sz="1200" dirty="0"/>
                <a:t>Select Features</a:t>
              </a:r>
            </a:p>
          </p:txBody>
        </p:sp>
      </p:grpSp>
      <p:grpSp>
        <p:nvGrpSpPr>
          <p:cNvPr id="77" name="Group 76">
            <a:extLst>
              <a:ext uri="{FF2B5EF4-FFF2-40B4-BE49-F238E27FC236}">
                <a16:creationId xmlns:a16="http://schemas.microsoft.com/office/drawing/2014/main" id="{90E24A5C-AE84-F7B6-FE6C-81D0ED7179D7}"/>
              </a:ext>
            </a:extLst>
          </p:cNvPr>
          <p:cNvGrpSpPr/>
          <p:nvPr/>
        </p:nvGrpSpPr>
        <p:grpSpPr>
          <a:xfrm>
            <a:off x="8789276" y="5449830"/>
            <a:ext cx="3191956" cy="1323399"/>
            <a:chOff x="7834165" y="4979619"/>
            <a:chExt cx="3191956" cy="1323399"/>
          </a:xfrm>
        </p:grpSpPr>
        <p:sp>
          <p:nvSpPr>
            <p:cNvPr id="10" name="Rounded Rectangle 9">
              <a:extLst>
                <a:ext uri="{FF2B5EF4-FFF2-40B4-BE49-F238E27FC236}">
                  <a16:creationId xmlns:a16="http://schemas.microsoft.com/office/drawing/2014/main" id="{887E7229-79AE-767A-6D3C-A3EA6D3B0D21}"/>
                </a:ext>
              </a:extLst>
            </p:cNvPr>
            <p:cNvSpPr/>
            <p:nvPr/>
          </p:nvSpPr>
          <p:spPr>
            <a:xfrm>
              <a:off x="7834165" y="4979619"/>
              <a:ext cx="3191956" cy="1323399"/>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Model Development</a:t>
              </a:r>
            </a:p>
          </p:txBody>
        </p:sp>
        <p:pic>
          <p:nvPicPr>
            <p:cNvPr id="43" name="Graphic 42" descr="Venn diagram outline">
              <a:extLst>
                <a:ext uri="{FF2B5EF4-FFF2-40B4-BE49-F238E27FC236}">
                  <a16:creationId xmlns:a16="http://schemas.microsoft.com/office/drawing/2014/main" id="{2AE4C488-E75A-5146-E8BD-330714208FE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324951" y="5341233"/>
              <a:ext cx="519093" cy="519093"/>
            </a:xfrm>
            <a:prstGeom prst="rect">
              <a:avLst/>
            </a:prstGeom>
          </p:spPr>
        </p:pic>
        <p:pic>
          <p:nvPicPr>
            <p:cNvPr id="45" name="Graphic 44" descr="Clipboard Mixed outline">
              <a:extLst>
                <a:ext uri="{FF2B5EF4-FFF2-40B4-BE49-F238E27FC236}">
                  <a16:creationId xmlns:a16="http://schemas.microsoft.com/office/drawing/2014/main" id="{996A973B-B8DA-482D-125B-31000F079BF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463035" y="5316192"/>
              <a:ext cx="519093" cy="519093"/>
            </a:xfrm>
            <a:prstGeom prst="rect">
              <a:avLst/>
            </a:prstGeom>
          </p:spPr>
        </p:pic>
        <p:pic>
          <p:nvPicPr>
            <p:cNvPr id="47" name="Graphic 46" descr="Train Tracks outline">
              <a:extLst>
                <a:ext uri="{FF2B5EF4-FFF2-40B4-BE49-F238E27FC236}">
                  <a16:creationId xmlns:a16="http://schemas.microsoft.com/office/drawing/2014/main" id="{349D0CDC-F63B-92C2-DE95-40DEDD90D93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669367" y="5327935"/>
              <a:ext cx="519093" cy="519093"/>
            </a:xfrm>
            <a:prstGeom prst="rect">
              <a:avLst/>
            </a:prstGeom>
          </p:spPr>
        </p:pic>
        <p:pic>
          <p:nvPicPr>
            <p:cNvPr id="49" name="Graphic 48" descr="Morse Code outline">
              <a:extLst>
                <a:ext uri="{FF2B5EF4-FFF2-40B4-BE49-F238E27FC236}">
                  <a16:creationId xmlns:a16="http://schemas.microsoft.com/office/drawing/2014/main" id="{FF66559C-3350-5B4D-BD86-8F8EE230E2C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942698" y="5327936"/>
              <a:ext cx="519093" cy="519093"/>
            </a:xfrm>
            <a:prstGeom prst="rect">
              <a:avLst/>
            </a:prstGeom>
          </p:spPr>
        </p:pic>
        <p:sp>
          <p:nvSpPr>
            <p:cNvPr id="50" name="TextBox 49">
              <a:extLst>
                <a:ext uri="{FF2B5EF4-FFF2-40B4-BE49-F238E27FC236}">
                  <a16:creationId xmlns:a16="http://schemas.microsoft.com/office/drawing/2014/main" id="{5E510248-85AB-0011-96BD-0333A7A6864E}"/>
                </a:ext>
              </a:extLst>
            </p:cNvPr>
            <p:cNvSpPr txBox="1"/>
            <p:nvPr/>
          </p:nvSpPr>
          <p:spPr>
            <a:xfrm>
              <a:off x="7916273" y="5838900"/>
              <a:ext cx="729048" cy="276999"/>
            </a:xfrm>
            <a:prstGeom prst="rect">
              <a:avLst/>
            </a:prstGeom>
            <a:noFill/>
          </p:spPr>
          <p:txBody>
            <a:bodyPr wrap="square" rtlCol="0">
              <a:spAutoFit/>
            </a:bodyPr>
            <a:lstStyle/>
            <a:p>
              <a:r>
                <a:rPr lang="en-US" sz="1200" dirty="0"/>
                <a:t>Code</a:t>
              </a:r>
            </a:p>
          </p:txBody>
        </p:sp>
        <p:sp>
          <p:nvSpPr>
            <p:cNvPr id="51" name="TextBox 50">
              <a:extLst>
                <a:ext uri="{FF2B5EF4-FFF2-40B4-BE49-F238E27FC236}">
                  <a16:creationId xmlns:a16="http://schemas.microsoft.com/office/drawing/2014/main" id="{B89FFD81-7CE1-D9D0-ACA8-457C8F634F54}"/>
                </a:ext>
              </a:extLst>
            </p:cNvPr>
            <p:cNvSpPr txBox="1"/>
            <p:nvPr/>
          </p:nvSpPr>
          <p:spPr>
            <a:xfrm>
              <a:off x="8727429" y="5838602"/>
              <a:ext cx="729048" cy="276999"/>
            </a:xfrm>
            <a:prstGeom prst="rect">
              <a:avLst/>
            </a:prstGeom>
            <a:noFill/>
          </p:spPr>
          <p:txBody>
            <a:bodyPr wrap="square" rtlCol="0">
              <a:spAutoFit/>
            </a:bodyPr>
            <a:lstStyle/>
            <a:p>
              <a:r>
                <a:rPr lang="en-US" sz="1200" dirty="0"/>
                <a:t>Train</a:t>
              </a:r>
            </a:p>
          </p:txBody>
        </p:sp>
        <p:sp>
          <p:nvSpPr>
            <p:cNvPr id="52" name="TextBox 51">
              <a:extLst>
                <a:ext uri="{FF2B5EF4-FFF2-40B4-BE49-F238E27FC236}">
                  <a16:creationId xmlns:a16="http://schemas.microsoft.com/office/drawing/2014/main" id="{E1B87105-7635-5012-2798-818AFCA58893}"/>
                </a:ext>
              </a:extLst>
            </p:cNvPr>
            <p:cNvSpPr txBox="1"/>
            <p:nvPr/>
          </p:nvSpPr>
          <p:spPr>
            <a:xfrm>
              <a:off x="9463035" y="5835285"/>
              <a:ext cx="729048" cy="276999"/>
            </a:xfrm>
            <a:prstGeom prst="rect">
              <a:avLst/>
            </a:prstGeom>
            <a:noFill/>
          </p:spPr>
          <p:txBody>
            <a:bodyPr wrap="square" rtlCol="0">
              <a:spAutoFit/>
            </a:bodyPr>
            <a:lstStyle/>
            <a:p>
              <a:r>
                <a:rPr lang="en-US" sz="1200" dirty="0"/>
                <a:t>Validate</a:t>
              </a:r>
            </a:p>
          </p:txBody>
        </p:sp>
        <p:sp>
          <p:nvSpPr>
            <p:cNvPr id="53" name="TextBox 52">
              <a:extLst>
                <a:ext uri="{FF2B5EF4-FFF2-40B4-BE49-F238E27FC236}">
                  <a16:creationId xmlns:a16="http://schemas.microsoft.com/office/drawing/2014/main" id="{4E0A5583-01AB-1D76-6179-3B6DB78A2B36}"/>
                </a:ext>
              </a:extLst>
            </p:cNvPr>
            <p:cNvSpPr txBox="1"/>
            <p:nvPr/>
          </p:nvSpPr>
          <p:spPr>
            <a:xfrm>
              <a:off x="10256703" y="5835284"/>
              <a:ext cx="726669" cy="276999"/>
            </a:xfrm>
            <a:prstGeom prst="rect">
              <a:avLst/>
            </a:prstGeom>
            <a:noFill/>
          </p:spPr>
          <p:txBody>
            <a:bodyPr wrap="square" rtlCol="0">
              <a:spAutoFit/>
            </a:bodyPr>
            <a:lstStyle/>
            <a:p>
              <a:r>
                <a:rPr lang="en-US" sz="1200" dirty="0"/>
                <a:t>Evaluate</a:t>
              </a:r>
            </a:p>
          </p:txBody>
        </p:sp>
      </p:grpSp>
      <p:grpSp>
        <p:nvGrpSpPr>
          <p:cNvPr id="69" name="Group 68">
            <a:extLst>
              <a:ext uri="{FF2B5EF4-FFF2-40B4-BE49-F238E27FC236}">
                <a16:creationId xmlns:a16="http://schemas.microsoft.com/office/drawing/2014/main" id="{EBF24A68-0293-BB9C-6AA1-67D24F735B9F}"/>
              </a:ext>
            </a:extLst>
          </p:cNvPr>
          <p:cNvGrpSpPr/>
          <p:nvPr/>
        </p:nvGrpSpPr>
        <p:grpSpPr>
          <a:xfrm>
            <a:off x="10322251" y="145158"/>
            <a:ext cx="1263170" cy="1059495"/>
            <a:chOff x="10214296" y="281538"/>
            <a:chExt cx="1263170" cy="1059495"/>
          </a:xfrm>
        </p:grpSpPr>
        <p:pic>
          <p:nvPicPr>
            <p:cNvPr id="67" name="Graphic 66" descr="Users outline">
              <a:extLst>
                <a:ext uri="{FF2B5EF4-FFF2-40B4-BE49-F238E27FC236}">
                  <a16:creationId xmlns:a16="http://schemas.microsoft.com/office/drawing/2014/main" id="{743DCD13-3F73-BE6E-44CE-BF0E3FDEE25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254366" y="281538"/>
              <a:ext cx="914400" cy="914400"/>
            </a:xfrm>
            <a:prstGeom prst="rect">
              <a:avLst/>
            </a:prstGeom>
          </p:spPr>
        </p:pic>
        <p:sp>
          <p:nvSpPr>
            <p:cNvPr id="68" name="TextBox 67">
              <a:extLst>
                <a:ext uri="{FF2B5EF4-FFF2-40B4-BE49-F238E27FC236}">
                  <a16:creationId xmlns:a16="http://schemas.microsoft.com/office/drawing/2014/main" id="{9A1108BC-5CE9-ABE9-2C3E-E0B0B1E95706}"/>
                </a:ext>
              </a:extLst>
            </p:cNvPr>
            <p:cNvSpPr txBox="1"/>
            <p:nvPr/>
          </p:nvSpPr>
          <p:spPr>
            <a:xfrm>
              <a:off x="10214296" y="1064034"/>
              <a:ext cx="1263170" cy="276999"/>
            </a:xfrm>
            <a:prstGeom prst="rect">
              <a:avLst/>
            </a:prstGeom>
            <a:noFill/>
          </p:spPr>
          <p:txBody>
            <a:bodyPr wrap="square" rtlCol="0">
              <a:spAutoFit/>
            </a:bodyPr>
            <a:lstStyle/>
            <a:p>
              <a:r>
                <a:rPr lang="en-US" sz="1200" dirty="0"/>
                <a:t>Demonstrators</a:t>
              </a:r>
            </a:p>
          </p:txBody>
        </p:sp>
      </p:grpSp>
      <p:grpSp>
        <p:nvGrpSpPr>
          <p:cNvPr id="76" name="Group 75">
            <a:extLst>
              <a:ext uri="{FF2B5EF4-FFF2-40B4-BE49-F238E27FC236}">
                <a16:creationId xmlns:a16="http://schemas.microsoft.com/office/drawing/2014/main" id="{98D8C88C-69CD-FDE4-9F2C-B2E89866EDED}"/>
              </a:ext>
            </a:extLst>
          </p:cNvPr>
          <p:cNvGrpSpPr/>
          <p:nvPr/>
        </p:nvGrpSpPr>
        <p:grpSpPr>
          <a:xfrm>
            <a:off x="5584215" y="5317494"/>
            <a:ext cx="2154491" cy="1456910"/>
            <a:chOff x="4508083" y="3523297"/>
            <a:chExt cx="2154491" cy="1456910"/>
          </a:xfrm>
        </p:grpSpPr>
        <p:sp>
          <p:nvSpPr>
            <p:cNvPr id="71" name="Rounded Rectangle 70">
              <a:extLst>
                <a:ext uri="{FF2B5EF4-FFF2-40B4-BE49-F238E27FC236}">
                  <a16:creationId xmlns:a16="http://schemas.microsoft.com/office/drawing/2014/main" id="{AB92B325-3A38-D945-1C9C-69B0CDA71D70}"/>
                </a:ext>
              </a:extLst>
            </p:cNvPr>
            <p:cNvSpPr/>
            <p:nvPr/>
          </p:nvSpPr>
          <p:spPr>
            <a:xfrm>
              <a:off x="4508083" y="3523297"/>
              <a:ext cx="2154491" cy="1456910"/>
            </a:xfrm>
            <a:prstGeom prst="roundRect">
              <a:avLst/>
            </a:prstGeom>
          </p:spPr>
          <p:style>
            <a:lnRef idx="3">
              <a:schemeClr val="lt1"/>
            </a:lnRef>
            <a:fillRef idx="1">
              <a:schemeClr val="accent5"/>
            </a:fillRef>
            <a:effectRef idx="1">
              <a:schemeClr val="accent5"/>
            </a:effectRef>
            <a:fontRef idx="minor">
              <a:schemeClr val="lt1"/>
            </a:fontRef>
          </p:style>
          <p:txBody>
            <a:bodyPr vert="horz" rtlCol="0" anchor="t"/>
            <a:lstStyle/>
            <a:p>
              <a:pPr algn="ctr"/>
              <a:r>
                <a:rPr lang="en-US" sz="1400" dirty="0"/>
                <a:t>Data Lakehouse</a:t>
              </a:r>
            </a:p>
          </p:txBody>
        </p:sp>
        <p:pic>
          <p:nvPicPr>
            <p:cNvPr id="72" name="Graphic 71" descr="Paper with solid fill">
              <a:extLst>
                <a:ext uri="{FF2B5EF4-FFF2-40B4-BE49-F238E27FC236}">
                  <a16:creationId xmlns:a16="http://schemas.microsoft.com/office/drawing/2014/main" id="{4374BD31-9A09-D336-634B-1F373E162F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5425" y="3993381"/>
              <a:ext cx="512652" cy="512652"/>
            </a:xfrm>
            <a:prstGeom prst="rect">
              <a:avLst/>
            </a:prstGeom>
          </p:spPr>
        </p:pic>
        <p:pic>
          <p:nvPicPr>
            <p:cNvPr id="73" name="Graphic 72" descr="Database with solid fill">
              <a:extLst>
                <a:ext uri="{FF2B5EF4-FFF2-40B4-BE49-F238E27FC236}">
                  <a16:creationId xmlns:a16="http://schemas.microsoft.com/office/drawing/2014/main" id="{C85067DE-72FC-4C6B-BEF8-0A82C29991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8572" y="3991827"/>
              <a:ext cx="554500" cy="554500"/>
            </a:xfrm>
            <a:prstGeom prst="rect">
              <a:avLst/>
            </a:prstGeom>
          </p:spPr>
        </p:pic>
        <p:sp>
          <p:nvSpPr>
            <p:cNvPr id="74" name="TextBox 73">
              <a:extLst>
                <a:ext uri="{FF2B5EF4-FFF2-40B4-BE49-F238E27FC236}">
                  <a16:creationId xmlns:a16="http://schemas.microsoft.com/office/drawing/2014/main" id="{25BC391D-F082-E658-4C61-D54972A22DE3}"/>
                </a:ext>
              </a:extLst>
            </p:cNvPr>
            <p:cNvSpPr txBox="1"/>
            <p:nvPr/>
          </p:nvSpPr>
          <p:spPr>
            <a:xfrm>
              <a:off x="4595550" y="4589718"/>
              <a:ext cx="871160" cy="276999"/>
            </a:xfrm>
            <a:prstGeom prst="rect">
              <a:avLst/>
            </a:prstGeom>
            <a:noFill/>
          </p:spPr>
          <p:txBody>
            <a:bodyPr wrap="square" rtlCol="0">
              <a:spAutoFit/>
            </a:bodyPr>
            <a:lstStyle/>
            <a:p>
              <a:r>
                <a:rPr lang="en-US" sz="1200" dirty="0"/>
                <a:t>Structured</a:t>
              </a:r>
            </a:p>
          </p:txBody>
        </p:sp>
        <p:sp>
          <p:nvSpPr>
            <p:cNvPr id="75" name="TextBox 74">
              <a:extLst>
                <a:ext uri="{FF2B5EF4-FFF2-40B4-BE49-F238E27FC236}">
                  <a16:creationId xmlns:a16="http://schemas.microsoft.com/office/drawing/2014/main" id="{20F97C28-182A-C2CB-DB73-8E844BE01BCD}"/>
                </a:ext>
              </a:extLst>
            </p:cNvPr>
            <p:cNvSpPr txBox="1"/>
            <p:nvPr/>
          </p:nvSpPr>
          <p:spPr>
            <a:xfrm>
              <a:off x="5777997" y="4505727"/>
              <a:ext cx="843418" cy="461665"/>
            </a:xfrm>
            <a:prstGeom prst="rect">
              <a:avLst/>
            </a:prstGeom>
            <a:noFill/>
          </p:spPr>
          <p:txBody>
            <a:bodyPr wrap="square" rtlCol="0">
              <a:spAutoFit/>
            </a:bodyPr>
            <a:lstStyle/>
            <a:p>
              <a:r>
                <a:rPr lang="en-US" sz="1200" dirty="0"/>
                <a:t>Semi-Structured</a:t>
              </a:r>
            </a:p>
          </p:txBody>
        </p:sp>
      </p:grpSp>
      <p:cxnSp>
        <p:nvCxnSpPr>
          <p:cNvPr id="79" name="Straight Arrow Connector 78">
            <a:extLst>
              <a:ext uri="{FF2B5EF4-FFF2-40B4-BE49-F238E27FC236}">
                <a16:creationId xmlns:a16="http://schemas.microsoft.com/office/drawing/2014/main" id="{9FC8D0FE-4DC2-A07D-ED7E-6C9748146136}"/>
              </a:ext>
            </a:extLst>
          </p:cNvPr>
          <p:cNvCxnSpPr>
            <a:cxnSpLocks/>
            <a:endCxn id="5" idx="0"/>
          </p:cNvCxnSpPr>
          <p:nvPr/>
        </p:nvCxnSpPr>
        <p:spPr>
          <a:xfrm flipH="1">
            <a:off x="1132814" y="2441433"/>
            <a:ext cx="11039" cy="33199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7038F7E-E34D-94F2-7FB9-0705BCF6634B}"/>
              </a:ext>
            </a:extLst>
          </p:cNvPr>
          <p:cNvCxnSpPr>
            <a:cxnSpLocks/>
            <a:stCxn id="5" idx="2"/>
            <a:endCxn id="6" idx="0"/>
          </p:cNvCxnSpPr>
          <p:nvPr/>
        </p:nvCxnSpPr>
        <p:spPr>
          <a:xfrm flipH="1">
            <a:off x="1108278" y="3172560"/>
            <a:ext cx="24536" cy="40126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1491E73-D648-27FA-F2EC-D0D192A74402}"/>
              </a:ext>
            </a:extLst>
          </p:cNvPr>
          <p:cNvCxnSpPr>
            <a:cxnSpLocks/>
            <a:stCxn id="6" idx="2"/>
          </p:cNvCxnSpPr>
          <p:nvPr/>
        </p:nvCxnSpPr>
        <p:spPr>
          <a:xfrm>
            <a:off x="1108278" y="4847302"/>
            <a:ext cx="0" cy="45858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0AF3940-411A-B5C4-477F-6AB51A79114B}"/>
              </a:ext>
            </a:extLst>
          </p:cNvPr>
          <p:cNvCxnSpPr>
            <a:cxnSpLocks/>
            <a:stCxn id="9" idx="3"/>
            <a:endCxn id="71" idx="1"/>
          </p:cNvCxnSpPr>
          <p:nvPr/>
        </p:nvCxnSpPr>
        <p:spPr>
          <a:xfrm>
            <a:off x="3639538" y="6043693"/>
            <a:ext cx="1944677" cy="225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4A882592-A96A-EBFC-7F04-149A48958549}"/>
              </a:ext>
            </a:extLst>
          </p:cNvPr>
          <p:cNvCxnSpPr>
            <a:cxnSpLocks/>
          </p:cNvCxnSpPr>
          <p:nvPr/>
        </p:nvCxnSpPr>
        <p:spPr>
          <a:xfrm flipV="1">
            <a:off x="11314440" y="3087836"/>
            <a:ext cx="9347" cy="2326994"/>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669E66A-0DDC-F41E-53B6-E9427E82D1E0}"/>
              </a:ext>
            </a:extLst>
          </p:cNvPr>
          <p:cNvCxnSpPr>
            <a:cxnSpLocks/>
            <a:stCxn id="68" idx="2"/>
            <a:endCxn id="70" idx="0"/>
          </p:cNvCxnSpPr>
          <p:nvPr/>
        </p:nvCxnSpPr>
        <p:spPr>
          <a:xfrm>
            <a:off x="10953836" y="1204653"/>
            <a:ext cx="9347" cy="52996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6437DD1-C3FB-8867-F791-D08443102738}"/>
              </a:ext>
            </a:extLst>
          </p:cNvPr>
          <p:cNvCxnSpPr>
            <a:cxnSpLocks/>
          </p:cNvCxnSpPr>
          <p:nvPr/>
        </p:nvCxnSpPr>
        <p:spPr>
          <a:xfrm flipH="1">
            <a:off x="3113379" y="4706522"/>
            <a:ext cx="3069" cy="62141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5C8B2DC-E80F-991E-01EB-90B9BD2FE995}"/>
              </a:ext>
            </a:extLst>
          </p:cNvPr>
          <p:cNvCxnSpPr>
            <a:cxnSpLocks/>
          </p:cNvCxnSpPr>
          <p:nvPr/>
        </p:nvCxnSpPr>
        <p:spPr>
          <a:xfrm flipV="1">
            <a:off x="3414042" y="4692745"/>
            <a:ext cx="0" cy="59936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C556AAEB-A82B-AF7D-D11B-A11F8AE0E4C3}"/>
              </a:ext>
            </a:extLst>
          </p:cNvPr>
          <p:cNvCxnSpPr>
            <a:cxnSpLocks/>
          </p:cNvCxnSpPr>
          <p:nvPr/>
        </p:nvCxnSpPr>
        <p:spPr>
          <a:xfrm flipV="1">
            <a:off x="7438148" y="4706522"/>
            <a:ext cx="0" cy="59936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2" name="Elbow Connector 151">
            <a:extLst>
              <a:ext uri="{FF2B5EF4-FFF2-40B4-BE49-F238E27FC236}">
                <a16:creationId xmlns:a16="http://schemas.microsoft.com/office/drawing/2014/main" id="{E86749A1-F26A-4998-9348-E3B552B0E7DC}"/>
              </a:ext>
            </a:extLst>
          </p:cNvPr>
          <p:cNvCxnSpPr>
            <a:cxnSpLocks/>
            <a:stCxn id="34" idx="3"/>
            <a:endCxn id="10" idx="1"/>
          </p:cNvCxnSpPr>
          <p:nvPr/>
        </p:nvCxnSpPr>
        <p:spPr>
          <a:xfrm>
            <a:off x="8131349" y="3961866"/>
            <a:ext cx="657927" cy="2149664"/>
          </a:xfrm>
          <a:prstGeom prst="bentConnector3">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2DA701D-DC7E-2337-30D7-9CA56C003EDC}"/>
              </a:ext>
            </a:extLst>
          </p:cNvPr>
          <p:cNvCxnSpPr>
            <a:cxnSpLocks/>
          </p:cNvCxnSpPr>
          <p:nvPr/>
        </p:nvCxnSpPr>
        <p:spPr>
          <a:xfrm>
            <a:off x="7778089" y="6372308"/>
            <a:ext cx="101118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88" name="Group 187">
            <a:extLst>
              <a:ext uri="{FF2B5EF4-FFF2-40B4-BE49-F238E27FC236}">
                <a16:creationId xmlns:a16="http://schemas.microsoft.com/office/drawing/2014/main" id="{BE9799A5-563F-2574-D284-3A8C8FFEF3FA}"/>
              </a:ext>
            </a:extLst>
          </p:cNvPr>
          <p:cNvGrpSpPr/>
          <p:nvPr/>
        </p:nvGrpSpPr>
        <p:grpSpPr>
          <a:xfrm>
            <a:off x="9889201" y="1734615"/>
            <a:ext cx="2227563" cy="1321244"/>
            <a:chOff x="7958065" y="1737910"/>
            <a:chExt cx="2227563" cy="1321244"/>
          </a:xfrm>
        </p:grpSpPr>
        <p:sp>
          <p:nvSpPr>
            <p:cNvPr id="70" name="Rounded Rectangle 69">
              <a:extLst>
                <a:ext uri="{FF2B5EF4-FFF2-40B4-BE49-F238E27FC236}">
                  <a16:creationId xmlns:a16="http://schemas.microsoft.com/office/drawing/2014/main" id="{7D5B1357-657E-A102-DDFF-AED26A801F97}"/>
                </a:ext>
              </a:extLst>
            </p:cNvPr>
            <p:cNvSpPr/>
            <p:nvPr/>
          </p:nvSpPr>
          <p:spPr>
            <a:xfrm>
              <a:off x="7958065" y="1737910"/>
              <a:ext cx="2147963" cy="1321244"/>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sz="1400" dirty="0"/>
                <a:t>User Interface</a:t>
              </a:r>
            </a:p>
          </p:txBody>
        </p:sp>
        <p:pic>
          <p:nvPicPr>
            <p:cNvPr id="181" name="Graphic 180" descr="Ui Ux outline">
              <a:extLst>
                <a:ext uri="{FF2B5EF4-FFF2-40B4-BE49-F238E27FC236}">
                  <a16:creationId xmlns:a16="http://schemas.microsoft.com/office/drawing/2014/main" id="{F4DACF38-092D-F926-3B57-BE8A7F424BB1}"/>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9370219" y="2100761"/>
              <a:ext cx="592138" cy="592138"/>
            </a:xfrm>
            <a:prstGeom prst="rect">
              <a:avLst/>
            </a:prstGeom>
          </p:spPr>
        </p:pic>
        <p:pic>
          <p:nvPicPr>
            <p:cNvPr id="183" name="Graphic 182" descr="Plugged Unplugged with solid fill">
              <a:extLst>
                <a:ext uri="{FF2B5EF4-FFF2-40B4-BE49-F238E27FC236}">
                  <a16:creationId xmlns:a16="http://schemas.microsoft.com/office/drawing/2014/main" id="{DAE80F64-9CB1-8B20-A211-DDC7D2DDC597}"/>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8123389" y="2100761"/>
              <a:ext cx="592138" cy="592138"/>
            </a:xfrm>
            <a:prstGeom prst="rect">
              <a:avLst/>
            </a:prstGeom>
          </p:spPr>
        </p:pic>
        <p:sp>
          <p:nvSpPr>
            <p:cNvPr id="184" name="TextBox 183">
              <a:extLst>
                <a:ext uri="{FF2B5EF4-FFF2-40B4-BE49-F238E27FC236}">
                  <a16:creationId xmlns:a16="http://schemas.microsoft.com/office/drawing/2014/main" id="{FB8DC73F-5483-44A8-5EB9-C880AD73731A}"/>
                </a:ext>
              </a:extLst>
            </p:cNvPr>
            <p:cNvSpPr txBox="1"/>
            <p:nvPr/>
          </p:nvSpPr>
          <p:spPr>
            <a:xfrm>
              <a:off x="8193410" y="2660630"/>
              <a:ext cx="729048" cy="276999"/>
            </a:xfrm>
            <a:prstGeom prst="rect">
              <a:avLst/>
            </a:prstGeom>
            <a:noFill/>
          </p:spPr>
          <p:txBody>
            <a:bodyPr wrap="square" rtlCol="0">
              <a:spAutoFit/>
            </a:bodyPr>
            <a:lstStyle/>
            <a:p>
              <a:r>
                <a:rPr lang="en-US" sz="1200" dirty="0"/>
                <a:t>API</a:t>
              </a:r>
            </a:p>
          </p:txBody>
        </p:sp>
        <p:sp>
          <p:nvSpPr>
            <p:cNvPr id="185" name="TextBox 184">
              <a:extLst>
                <a:ext uri="{FF2B5EF4-FFF2-40B4-BE49-F238E27FC236}">
                  <a16:creationId xmlns:a16="http://schemas.microsoft.com/office/drawing/2014/main" id="{126DF214-A25C-3897-CD66-3FC4095E5286}"/>
                </a:ext>
              </a:extLst>
            </p:cNvPr>
            <p:cNvSpPr txBox="1"/>
            <p:nvPr/>
          </p:nvSpPr>
          <p:spPr>
            <a:xfrm>
              <a:off x="9258224" y="2660629"/>
              <a:ext cx="927404" cy="276999"/>
            </a:xfrm>
            <a:prstGeom prst="rect">
              <a:avLst/>
            </a:prstGeom>
            <a:noFill/>
          </p:spPr>
          <p:txBody>
            <a:bodyPr wrap="square" rtlCol="0">
              <a:spAutoFit/>
            </a:bodyPr>
            <a:lstStyle/>
            <a:p>
              <a:r>
                <a:rPr lang="en-US" sz="1200" dirty="0"/>
                <a:t>Application</a:t>
              </a:r>
            </a:p>
          </p:txBody>
        </p:sp>
      </p:grpSp>
      <p:grpSp>
        <p:nvGrpSpPr>
          <p:cNvPr id="203" name="Group 202">
            <a:extLst>
              <a:ext uri="{FF2B5EF4-FFF2-40B4-BE49-F238E27FC236}">
                <a16:creationId xmlns:a16="http://schemas.microsoft.com/office/drawing/2014/main" id="{F7CFD83F-3975-786D-D8FD-D3B7B468017B}"/>
              </a:ext>
            </a:extLst>
          </p:cNvPr>
          <p:cNvGrpSpPr/>
          <p:nvPr/>
        </p:nvGrpSpPr>
        <p:grpSpPr>
          <a:xfrm>
            <a:off x="145268" y="3573821"/>
            <a:ext cx="1926020" cy="1284277"/>
            <a:chOff x="145268" y="3573821"/>
            <a:chExt cx="1926020" cy="1284277"/>
          </a:xfrm>
        </p:grpSpPr>
        <p:sp>
          <p:nvSpPr>
            <p:cNvPr id="6" name="Rounded Rectangle 5">
              <a:extLst>
                <a:ext uri="{FF2B5EF4-FFF2-40B4-BE49-F238E27FC236}">
                  <a16:creationId xmlns:a16="http://schemas.microsoft.com/office/drawing/2014/main" id="{05D6D873-A771-3DDB-7653-860C40DABAE2}"/>
                </a:ext>
              </a:extLst>
            </p:cNvPr>
            <p:cNvSpPr/>
            <p:nvPr/>
          </p:nvSpPr>
          <p:spPr>
            <a:xfrm>
              <a:off x="145268" y="3573821"/>
              <a:ext cx="1926020" cy="1273481"/>
            </a:xfrm>
            <a:prstGeom prst="roundRect">
              <a:avLst/>
            </a:prstGeom>
          </p:spPr>
          <p:style>
            <a:lnRef idx="3">
              <a:schemeClr val="lt1"/>
            </a:lnRef>
            <a:fillRef idx="1">
              <a:schemeClr val="accent5"/>
            </a:fillRef>
            <a:effectRef idx="1">
              <a:schemeClr val="accent5"/>
            </a:effectRef>
            <a:fontRef idx="minor">
              <a:schemeClr val="lt1"/>
            </a:fontRef>
          </p:style>
          <p:txBody>
            <a:bodyPr vert="horz" rtlCol="0" anchor="t"/>
            <a:lstStyle/>
            <a:p>
              <a:pPr algn="ctr"/>
              <a:r>
                <a:rPr lang="en-US" sz="1400" dirty="0"/>
                <a:t>Data Lake</a:t>
              </a:r>
            </a:p>
          </p:txBody>
        </p:sp>
        <p:pic>
          <p:nvPicPr>
            <p:cNvPr id="196" name="Graphic 195" descr="Paper with solid fill">
              <a:extLst>
                <a:ext uri="{FF2B5EF4-FFF2-40B4-BE49-F238E27FC236}">
                  <a16:creationId xmlns:a16="http://schemas.microsoft.com/office/drawing/2014/main" id="{E9E0ACEB-905E-DEDF-A8B7-2A5E742269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98228" y="3884087"/>
              <a:ext cx="512652" cy="512652"/>
            </a:xfrm>
            <a:prstGeom prst="rect">
              <a:avLst/>
            </a:prstGeom>
          </p:spPr>
        </p:pic>
        <p:pic>
          <p:nvPicPr>
            <p:cNvPr id="197" name="Graphic 196" descr="Database with solid fill">
              <a:extLst>
                <a:ext uri="{FF2B5EF4-FFF2-40B4-BE49-F238E27FC236}">
                  <a16:creationId xmlns:a16="http://schemas.microsoft.com/office/drawing/2014/main" id="{934FF48B-D883-AFA9-F712-EDB2195731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5200" y="3903819"/>
              <a:ext cx="554500" cy="554500"/>
            </a:xfrm>
            <a:prstGeom prst="rect">
              <a:avLst/>
            </a:prstGeom>
          </p:spPr>
        </p:pic>
        <p:sp>
          <p:nvSpPr>
            <p:cNvPr id="198" name="TextBox 197">
              <a:extLst>
                <a:ext uri="{FF2B5EF4-FFF2-40B4-BE49-F238E27FC236}">
                  <a16:creationId xmlns:a16="http://schemas.microsoft.com/office/drawing/2014/main" id="{A55DE5DF-D98D-20DF-34B4-727E05E01533}"/>
                </a:ext>
              </a:extLst>
            </p:cNvPr>
            <p:cNvSpPr txBox="1"/>
            <p:nvPr/>
          </p:nvSpPr>
          <p:spPr>
            <a:xfrm>
              <a:off x="186201" y="4515633"/>
              <a:ext cx="871160" cy="276999"/>
            </a:xfrm>
            <a:prstGeom prst="rect">
              <a:avLst/>
            </a:prstGeom>
            <a:noFill/>
          </p:spPr>
          <p:txBody>
            <a:bodyPr wrap="square" rtlCol="0">
              <a:spAutoFit/>
            </a:bodyPr>
            <a:lstStyle/>
            <a:p>
              <a:r>
                <a:rPr lang="en-US" sz="1200" dirty="0"/>
                <a:t>Structured</a:t>
              </a:r>
            </a:p>
          </p:txBody>
        </p:sp>
        <p:sp>
          <p:nvSpPr>
            <p:cNvPr id="199" name="TextBox 198">
              <a:extLst>
                <a:ext uri="{FF2B5EF4-FFF2-40B4-BE49-F238E27FC236}">
                  <a16:creationId xmlns:a16="http://schemas.microsoft.com/office/drawing/2014/main" id="{AEF5BA06-2DAC-3F83-3929-EE73DAE9A91F}"/>
                </a:ext>
              </a:extLst>
            </p:cNvPr>
            <p:cNvSpPr txBox="1"/>
            <p:nvPr/>
          </p:nvSpPr>
          <p:spPr>
            <a:xfrm>
              <a:off x="1070800" y="4396433"/>
              <a:ext cx="843418" cy="461665"/>
            </a:xfrm>
            <a:prstGeom prst="rect">
              <a:avLst/>
            </a:prstGeom>
            <a:noFill/>
          </p:spPr>
          <p:txBody>
            <a:bodyPr wrap="square" rtlCol="0">
              <a:spAutoFit/>
            </a:bodyPr>
            <a:lstStyle/>
            <a:p>
              <a:r>
                <a:rPr lang="en-US" sz="1200" dirty="0"/>
                <a:t>Semi-Structured</a:t>
              </a:r>
            </a:p>
          </p:txBody>
        </p:sp>
      </p:grpSp>
      <p:sp>
        <p:nvSpPr>
          <p:cNvPr id="206" name="TextBox 205">
            <a:extLst>
              <a:ext uri="{FF2B5EF4-FFF2-40B4-BE49-F238E27FC236}">
                <a16:creationId xmlns:a16="http://schemas.microsoft.com/office/drawing/2014/main" id="{46B83B1B-5B7B-0B27-C27B-04E6B59EE800}"/>
              </a:ext>
            </a:extLst>
          </p:cNvPr>
          <p:cNvSpPr txBox="1"/>
          <p:nvPr/>
        </p:nvSpPr>
        <p:spPr>
          <a:xfrm>
            <a:off x="3423306" y="891985"/>
            <a:ext cx="6286265" cy="1169551"/>
          </a:xfrm>
          <a:prstGeom prst="rect">
            <a:avLst/>
          </a:prstGeom>
          <a:noFill/>
        </p:spPr>
        <p:txBody>
          <a:bodyPr wrap="square" rtlCol="0">
            <a:spAutoFit/>
          </a:bodyPr>
          <a:lstStyle/>
          <a:p>
            <a:r>
              <a:rPr lang="en-US" sz="1400" b="1" dirty="0"/>
              <a:t>Data Lake: </a:t>
            </a:r>
            <a:r>
              <a:rPr lang="en-GB" sz="1400" b="0" i="0" u="none" strike="noStrike" dirty="0">
                <a:effectLst/>
              </a:rPr>
              <a:t>Data lakes hold raw, source data in a wide variety of formats to directly support data science and machine learning.</a:t>
            </a:r>
            <a:endParaRPr lang="en-US" sz="1400" dirty="0"/>
          </a:p>
          <a:p>
            <a:r>
              <a:rPr lang="en-US" sz="1400" b="1" dirty="0"/>
              <a:t>Data Lakehouse: </a:t>
            </a:r>
            <a:r>
              <a:rPr lang="en-GB" sz="1400" dirty="0">
                <a:effectLst/>
                <a:ea typeface="Calibri" panose="020F0502020204030204" pitchFamily="34" charset="0"/>
                <a:cs typeface="Times New Roman" panose="02020603050405020304" pitchFamily="18" charset="0"/>
              </a:rPr>
              <a:t>Can eliminate data redundancy and improve data quality while offering lower cost storage. ETL pipelines provide the critical link between the unsorted lake layer and the integrated warehouse layer.</a:t>
            </a:r>
          </a:p>
        </p:txBody>
      </p:sp>
      <p:grpSp>
        <p:nvGrpSpPr>
          <p:cNvPr id="219" name="Group 218">
            <a:extLst>
              <a:ext uri="{FF2B5EF4-FFF2-40B4-BE49-F238E27FC236}">
                <a16:creationId xmlns:a16="http://schemas.microsoft.com/office/drawing/2014/main" id="{686678D9-0633-32BC-AF00-CA25C3DA41A0}"/>
              </a:ext>
            </a:extLst>
          </p:cNvPr>
          <p:cNvGrpSpPr/>
          <p:nvPr/>
        </p:nvGrpSpPr>
        <p:grpSpPr>
          <a:xfrm>
            <a:off x="5475729" y="2078163"/>
            <a:ext cx="3524308" cy="424462"/>
            <a:chOff x="4052081" y="2256702"/>
            <a:chExt cx="3524308" cy="424462"/>
          </a:xfrm>
        </p:grpSpPr>
        <p:sp>
          <p:nvSpPr>
            <p:cNvPr id="215" name="Rounded Rectangle 214">
              <a:extLst>
                <a:ext uri="{FF2B5EF4-FFF2-40B4-BE49-F238E27FC236}">
                  <a16:creationId xmlns:a16="http://schemas.microsoft.com/office/drawing/2014/main" id="{C6C18832-916E-568C-3C47-2FDA93E756A7}"/>
                </a:ext>
              </a:extLst>
            </p:cNvPr>
            <p:cNvSpPr/>
            <p:nvPr/>
          </p:nvSpPr>
          <p:spPr>
            <a:xfrm>
              <a:off x="4052081" y="2259878"/>
              <a:ext cx="791892" cy="42128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a:t>WP1 - DELL</a:t>
              </a:r>
            </a:p>
          </p:txBody>
        </p:sp>
        <p:sp>
          <p:nvSpPr>
            <p:cNvPr id="216" name="Rounded Rectangle 215">
              <a:extLst>
                <a:ext uri="{FF2B5EF4-FFF2-40B4-BE49-F238E27FC236}">
                  <a16:creationId xmlns:a16="http://schemas.microsoft.com/office/drawing/2014/main" id="{36E8BA9E-9CD1-AF53-88C2-6050C9EF7AD2}"/>
                </a:ext>
              </a:extLst>
            </p:cNvPr>
            <p:cNvSpPr/>
            <p:nvPr/>
          </p:nvSpPr>
          <p:spPr>
            <a:xfrm>
              <a:off x="5000094" y="2259878"/>
              <a:ext cx="791892" cy="41301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a:t>WP2 - </a:t>
              </a:r>
              <a:r>
                <a:rPr lang="en-US" sz="1200" dirty="0" err="1"/>
                <a:t>Vertice</a:t>
              </a:r>
              <a:endParaRPr lang="en-US" sz="1200" dirty="0"/>
            </a:p>
          </p:txBody>
        </p:sp>
        <p:sp>
          <p:nvSpPr>
            <p:cNvPr id="217" name="Rounded Rectangle 216">
              <a:extLst>
                <a:ext uri="{FF2B5EF4-FFF2-40B4-BE49-F238E27FC236}">
                  <a16:creationId xmlns:a16="http://schemas.microsoft.com/office/drawing/2014/main" id="{DD68EB13-D284-2DB9-270D-2E96421B1568}"/>
                </a:ext>
              </a:extLst>
            </p:cNvPr>
            <p:cNvSpPr/>
            <p:nvPr/>
          </p:nvSpPr>
          <p:spPr>
            <a:xfrm>
              <a:off x="5877365" y="2258546"/>
              <a:ext cx="791892" cy="41301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WP2 - UCD</a:t>
              </a:r>
            </a:p>
          </p:txBody>
        </p:sp>
        <p:sp>
          <p:nvSpPr>
            <p:cNvPr id="218" name="Rounded Rectangle 217">
              <a:extLst>
                <a:ext uri="{FF2B5EF4-FFF2-40B4-BE49-F238E27FC236}">
                  <a16:creationId xmlns:a16="http://schemas.microsoft.com/office/drawing/2014/main" id="{B5DA36F7-8591-F5C9-EF9F-73787DD42C7C}"/>
                </a:ext>
              </a:extLst>
            </p:cNvPr>
            <p:cNvSpPr/>
            <p:nvPr/>
          </p:nvSpPr>
          <p:spPr>
            <a:xfrm>
              <a:off x="6784497" y="2256702"/>
              <a:ext cx="791892" cy="41301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WP3 - UCD</a:t>
              </a:r>
            </a:p>
          </p:txBody>
        </p:sp>
      </p:grpSp>
      <p:cxnSp>
        <p:nvCxnSpPr>
          <p:cNvPr id="220" name="Elbow Connector 219">
            <a:extLst>
              <a:ext uri="{FF2B5EF4-FFF2-40B4-BE49-F238E27FC236}">
                <a16:creationId xmlns:a16="http://schemas.microsoft.com/office/drawing/2014/main" id="{650CECE4-93E4-E279-446E-5211FFF867AE}"/>
              </a:ext>
            </a:extLst>
          </p:cNvPr>
          <p:cNvCxnSpPr>
            <a:cxnSpLocks/>
            <a:endCxn id="70" idx="2"/>
          </p:cNvCxnSpPr>
          <p:nvPr/>
        </p:nvCxnSpPr>
        <p:spPr>
          <a:xfrm flipV="1">
            <a:off x="8167391" y="3055859"/>
            <a:ext cx="2795792" cy="734141"/>
          </a:xfrm>
          <a:prstGeom prst="bentConnector2">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89D1CDA2-5C97-04AE-F90C-C5BFFC323705}"/>
              </a:ext>
            </a:extLst>
          </p:cNvPr>
          <p:cNvCxnSpPr>
            <a:cxnSpLocks/>
          </p:cNvCxnSpPr>
          <p:nvPr/>
        </p:nvCxnSpPr>
        <p:spPr>
          <a:xfrm>
            <a:off x="2071288" y="4011807"/>
            <a:ext cx="653242"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0F7B1657-543F-A6B3-2CEF-4F142E2208F0}"/>
              </a:ext>
            </a:extLst>
          </p:cNvPr>
          <p:cNvGrpSpPr/>
          <p:nvPr/>
        </p:nvGrpSpPr>
        <p:grpSpPr>
          <a:xfrm>
            <a:off x="2724530" y="2657334"/>
            <a:ext cx="2777716" cy="2041248"/>
            <a:chOff x="2724530" y="2657334"/>
            <a:chExt cx="2777716" cy="2041248"/>
          </a:xfrm>
        </p:grpSpPr>
        <p:sp>
          <p:nvSpPr>
            <p:cNvPr id="8" name="Rounded Rectangle 7">
              <a:extLst>
                <a:ext uri="{FF2B5EF4-FFF2-40B4-BE49-F238E27FC236}">
                  <a16:creationId xmlns:a16="http://schemas.microsoft.com/office/drawing/2014/main" id="{4FBBC17C-0054-C9C5-A56B-0723B8863F44}"/>
                </a:ext>
              </a:extLst>
            </p:cNvPr>
            <p:cNvSpPr/>
            <p:nvPr/>
          </p:nvSpPr>
          <p:spPr>
            <a:xfrm>
              <a:off x="2724530" y="2657334"/>
              <a:ext cx="2777716" cy="2041248"/>
            </a:xfrm>
            <a:prstGeom prst="roundRect">
              <a:avLst/>
            </a:prstGeom>
          </p:spPr>
          <p:style>
            <a:lnRef idx="3">
              <a:schemeClr val="lt1"/>
            </a:lnRef>
            <a:fillRef idx="1">
              <a:schemeClr val="accent6"/>
            </a:fillRef>
            <a:effectRef idx="1">
              <a:schemeClr val="accent6"/>
            </a:effectRef>
            <a:fontRef idx="minor">
              <a:schemeClr val="lt1"/>
            </a:fontRef>
          </p:style>
          <p:txBody>
            <a:bodyPr vert="horz" rtlCol="0" anchor="t"/>
            <a:lstStyle/>
            <a:p>
              <a:pPr algn="ctr"/>
              <a:r>
                <a:rPr lang="en-US" sz="1400" dirty="0"/>
                <a:t>Data Quality / Enrichment</a:t>
              </a:r>
            </a:p>
          </p:txBody>
        </p:sp>
        <p:pic>
          <p:nvPicPr>
            <p:cNvPr id="57" name="Graphic 56" descr="Freight outline">
              <a:extLst>
                <a:ext uri="{FF2B5EF4-FFF2-40B4-BE49-F238E27FC236}">
                  <a16:creationId xmlns:a16="http://schemas.microsoft.com/office/drawing/2014/main" id="{29919094-7D9B-BD8D-1FB9-A7211F5430F0}"/>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883442" y="3823734"/>
              <a:ext cx="535295" cy="535295"/>
            </a:xfrm>
            <a:prstGeom prst="rect">
              <a:avLst/>
            </a:prstGeom>
          </p:spPr>
        </p:pic>
        <p:pic>
          <p:nvPicPr>
            <p:cNvPr id="59" name="Graphic 58" descr="Rocket outline">
              <a:extLst>
                <a:ext uri="{FF2B5EF4-FFF2-40B4-BE49-F238E27FC236}">
                  <a16:creationId xmlns:a16="http://schemas.microsoft.com/office/drawing/2014/main" id="{4F512A10-C46B-7FF9-D4F0-263FE67C7EAF}"/>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4760983" y="3823734"/>
              <a:ext cx="535295" cy="535295"/>
            </a:xfrm>
            <a:prstGeom prst="rect">
              <a:avLst/>
            </a:prstGeom>
          </p:spPr>
        </p:pic>
        <p:pic>
          <p:nvPicPr>
            <p:cNvPr id="61" name="Graphic 60" descr="Box outline">
              <a:extLst>
                <a:ext uri="{FF2B5EF4-FFF2-40B4-BE49-F238E27FC236}">
                  <a16:creationId xmlns:a16="http://schemas.microsoft.com/office/drawing/2014/main" id="{91A8FB85-C2A9-F35E-7189-4A749E9FA12F}"/>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2847856" y="3823734"/>
              <a:ext cx="535295" cy="535295"/>
            </a:xfrm>
            <a:prstGeom prst="rect">
              <a:avLst/>
            </a:prstGeom>
          </p:spPr>
        </p:pic>
        <p:sp>
          <p:nvSpPr>
            <p:cNvPr id="62" name="TextBox 61">
              <a:extLst>
                <a:ext uri="{FF2B5EF4-FFF2-40B4-BE49-F238E27FC236}">
                  <a16:creationId xmlns:a16="http://schemas.microsoft.com/office/drawing/2014/main" id="{0ADC36E1-CAB2-5A23-4268-9C7FA44EE3C9}"/>
                </a:ext>
              </a:extLst>
            </p:cNvPr>
            <p:cNvSpPr txBox="1"/>
            <p:nvPr/>
          </p:nvSpPr>
          <p:spPr>
            <a:xfrm>
              <a:off x="2750979" y="4333775"/>
              <a:ext cx="729048" cy="276999"/>
            </a:xfrm>
            <a:prstGeom prst="rect">
              <a:avLst/>
            </a:prstGeom>
            <a:noFill/>
          </p:spPr>
          <p:txBody>
            <a:bodyPr wrap="square" rtlCol="0">
              <a:spAutoFit/>
            </a:bodyPr>
            <a:lstStyle/>
            <a:p>
              <a:r>
                <a:rPr lang="en-US" sz="1200" dirty="0"/>
                <a:t>Package</a:t>
              </a:r>
            </a:p>
          </p:txBody>
        </p:sp>
        <p:sp>
          <p:nvSpPr>
            <p:cNvPr id="63" name="TextBox 62">
              <a:extLst>
                <a:ext uri="{FF2B5EF4-FFF2-40B4-BE49-F238E27FC236}">
                  <a16:creationId xmlns:a16="http://schemas.microsoft.com/office/drawing/2014/main" id="{CF7E93B5-2D2C-CB01-CB83-084AC1BA0ACF}"/>
                </a:ext>
              </a:extLst>
            </p:cNvPr>
            <p:cNvSpPr txBox="1"/>
            <p:nvPr/>
          </p:nvSpPr>
          <p:spPr>
            <a:xfrm>
              <a:off x="3615442" y="4333774"/>
              <a:ext cx="974418" cy="276999"/>
            </a:xfrm>
            <a:prstGeom prst="rect">
              <a:avLst/>
            </a:prstGeom>
            <a:noFill/>
          </p:spPr>
          <p:txBody>
            <a:bodyPr wrap="square" rtlCol="0">
              <a:spAutoFit/>
            </a:bodyPr>
            <a:lstStyle/>
            <a:p>
              <a:r>
                <a:rPr lang="en-US" sz="1200" dirty="0"/>
                <a:t>Containerize</a:t>
              </a:r>
            </a:p>
          </p:txBody>
        </p:sp>
        <p:sp>
          <p:nvSpPr>
            <p:cNvPr id="64" name="TextBox 63">
              <a:extLst>
                <a:ext uri="{FF2B5EF4-FFF2-40B4-BE49-F238E27FC236}">
                  <a16:creationId xmlns:a16="http://schemas.microsoft.com/office/drawing/2014/main" id="{93A33AD4-50CE-E726-AD81-9AB8291BD9F7}"/>
                </a:ext>
              </a:extLst>
            </p:cNvPr>
            <p:cNvSpPr txBox="1"/>
            <p:nvPr/>
          </p:nvSpPr>
          <p:spPr>
            <a:xfrm>
              <a:off x="4724954" y="4333774"/>
              <a:ext cx="729048" cy="276999"/>
            </a:xfrm>
            <a:prstGeom prst="rect">
              <a:avLst/>
            </a:prstGeom>
            <a:noFill/>
          </p:spPr>
          <p:txBody>
            <a:bodyPr wrap="square" rtlCol="0">
              <a:spAutoFit/>
            </a:bodyPr>
            <a:lstStyle/>
            <a:p>
              <a:r>
                <a:rPr lang="en-US" sz="1200" dirty="0"/>
                <a:t>Deploy</a:t>
              </a:r>
            </a:p>
          </p:txBody>
        </p:sp>
        <p:pic>
          <p:nvPicPr>
            <p:cNvPr id="11" name="Graphic 10" descr="Hamburger Menu Icon outline">
              <a:extLst>
                <a:ext uri="{FF2B5EF4-FFF2-40B4-BE49-F238E27FC236}">
                  <a16:creationId xmlns:a16="http://schemas.microsoft.com/office/drawing/2014/main" id="{0F1D02A7-249C-86BC-829A-43C0FEFC515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027942" y="3034665"/>
              <a:ext cx="555642" cy="555642"/>
            </a:xfrm>
            <a:prstGeom prst="rect">
              <a:avLst/>
            </a:prstGeom>
          </p:spPr>
        </p:pic>
        <p:pic>
          <p:nvPicPr>
            <p:cNvPr id="13" name="Graphic 12" descr="Table outline">
              <a:extLst>
                <a:ext uri="{FF2B5EF4-FFF2-40B4-BE49-F238E27FC236}">
                  <a16:creationId xmlns:a16="http://schemas.microsoft.com/office/drawing/2014/main" id="{DC68EE66-40DC-23FB-4D06-888D8913CB4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464929" y="3058467"/>
              <a:ext cx="555642" cy="555642"/>
            </a:xfrm>
            <a:prstGeom prst="rect">
              <a:avLst/>
            </a:prstGeom>
          </p:spPr>
        </p:pic>
        <p:sp>
          <p:nvSpPr>
            <p:cNvPr id="15" name="TextBox 14">
              <a:extLst>
                <a:ext uri="{FF2B5EF4-FFF2-40B4-BE49-F238E27FC236}">
                  <a16:creationId xmlns:a16="http://schemas.microsoft.com/office/drawing/2014/main" id="{EA2D07AC-7AC8-0C62-B90F-8C5B38BD91E9}"/>
                </a:ext>
              </a:extLst>
            </p:cNvPr>
            <p:cNvSpPr txBox="1"/>
            <p:nvPr/>
          </p:nvSpPr>
          <p:spPr>
            <a:xfrm>
              <a:off x="2757728" y="3496689"/>
              <a:ext cx="1226113" cy="276999"/>
            </a:xfrm>
            <a:prstGeom prst="rect">
              <a:avLst/>
            </a:prstGeom>
            <a:noFill/>
          </p:spPr>
          <p:txBody>
            <a:bodyPr wrap="square" rtlCol="0">
              <a:spAutoFit/>
            </a:bodyPr>
            <a:lstStyle/>
            <a:p>
              <a:r>
                <a:rPr lang="en-US" sz="1200" dirty="0"/>
                <a:t>Define Features</a:t>
              </a:r>
            </a:p>
          </p:txBody>
        </p:sp>
        <p:sp>
          <p:nvSpPr>
            <p:cNvPr id="21" name="TextBox 20">
              <a:extLst>
                <a:ext uri="{FF2B5EF4-FFF2-40B4-BE49-F238E27FC236}">
                  <a16:creationId xmlns:a16="http://schemas.microsoft.com/office/drawing/2014/main" id="{5BF091C7-0C5F-027D-0D40-E5A9622B4F0C}"/>
                </a:ext>
              </a:extLst>
            </p:cNvPr>
            <p:cNvSpPr txBox="1"/>
            <p:nvPr/>
          </p:nvSpPr>
          <p:spPr>
            <a:xfrm>
              <a:off x="4143371" y="3521712"/>
              <a:ext cx="1160734" cy="276999"/>
            </a:xfrm>
            <a:prstGeom prst="rect">
              <a:avLst/>
            </a:prstGeom>
            <a:noFill/>
          </p:spPr>
          <p:txBody>
            <a:bodyPr wrap="square" rtlCol="0">
              <a:spAutoFit/>
            </a:bodyPr>
            <a:lstStyle/>
            <a:p>
              <a:r>
                <a:rPr lang="en-US" sz="1200" dirty="0"/>
                <a:t>Select Features</a:t>
              </a:r>
            </a:p>
          </p:txBody>
        </p:sp>
      </p:grpSp>
    </p:spTree>
    <p:extLst>
      <p:ext uri="{BB962C8B-B14F-4D97-AF65-F5344CB8AC3E}">
        <p14:creationId xmlns:p14="http://schemas.microsoft.com/office/powerpoint/2010/main" val="292016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85B1-0D28-FB90-1175-E92963B8DA1C}"/>
              </a:ext>
            </a:extLst>
          </p:cNvPr>
          <p:cNvSpPr>
            <a:spLocks noGrp="1"/>
          </p:cNvSpPr>
          <p:nvPr>
            <p:ph type="title"/>
          </p:nvPr>
        </p:nvSpPr>
        <p:spPr>
          <a:xfrm>
            <a:off x="-10295" y="9876"/>
            <a:ext cx="10515600" cy="1045146"/>
          </a:xfrm>
        </p:spPr>
        <p:txBody>
          <a:bodyPr/>
          <a:lstStyle/>
          <a:p>
            <a:r>
              <a:rPr lang="en-US" dirty="0"/>
              <a:t>Overall Components in CAMEO</a:t>
            </a:r>
          </a:p>
        </p:txBody>
      </p:sp>
      <p:sp>
        <p:nvSpPr>
          <p:cNvPr id="4" name="Rounded Rectangle 3">
            <a:extLst>
              <a:ext uri="{FF2B5EF4-FFF2-40B4-BE49-F238E27FC236}">
                <a16:creationId xmlns:a16="http://schemas.microsoft.com/office/drawing/2014/main" id="{B42C3AB0-30C3-4A75-97BC-90F8B227A415}"/>
              </a:ext>
            </a:extLst>
          </p:cNvPr>
          <p:cNvSpPr/>
          <p:nvPr/>
        </p:nvSpPr>
        <p:spPr>
          <a:xfrm>
            <a:off x="609643" y="3565012"/>
            <a:ext cx="1926020" cy="399137"/>
          </a:xfrm>
          <a:prstGeom prst="roundRect">
            <a:avLst/>
          </a:prstGeom>
        </p:spPr>
        <p:style>
          <a:lnRef idx="3">
            <a:schemeClr val="lt1"/>
          </a:lnRef>
          <a:fillRef idx="1">
            <a:schemeClr val="accent5"/>
          </a:fillRef>
          <a:effectRef idx="1">
            <a:schemeClr val="accent5"/>
          </a:effectRef>
          <a:fontRef idx="minor">
            <a:schemeClr val="lt1"/>
          </a:fontRef>
        </p:style>
        <p:txBody>
          <a:bodyPr vert="horz" rtlCol="0" anchor="t"/>
          <a:lstStyle/>
          <a:p>
            <a:pPr algn="ctr"/>
            <a:r>
              <a:rPr lang="en-US" sz="1400" dirty="0"/>
              <a:t>Batch Ingestion</a:t>
            </a:r>
          </a:p>
        </p:txBody>
      </p:sp>
      <p:grpSp>
        <p:nvGrpSpPr>
          <p:cNvPr id="5" name="Group 4">
            <a:extLst>
              <a:ext uri="{FF2B5EF4-FFF2-40B4-BE49-F238E27FC236}">
                <a16:creationId xmlns:a16="http://schemas.microsoft.com/office/drawing/2014/main" id="{95D9BDC1-9712-4641-C434-C2765215A5CF}"/>
              </a:ext>
            </a:extLst>
          </p:cNvPr>
          <p:cNvGrpSpPr/>
          <p:nvPr/>
        </p:nvGrpSpPr>
        <p:grpSpPr>
          <a:xfrm>
            <a:off x="137071" y="1856680"/>
            <a:ext cx="3157335" cy="1347608"/>
            <a:chOff x="198120" y="1562918"/>
            <a:chExt cx="3157335" cy="1347608"/>
          </a:xfrm>
        </p:grpSpPr>
        <p:sp>
          <p:nvSpPr>
            <p:cNvPr id="6" name="Rounded Rectangle 5">
              <a:extLst>
                <a:ext uri="{FF2B5EF4-FFF2-40B4-BE49-F238E27FC236}">
                  <a16:creationId xmlns:a16="http://schemas.microsoft.com/office/drawing/2014/main" id="{86E815B3-51EB-36C3-DAE5-9B9FDC04CF13}"/>
                </a:ext>
              </a:extLst>
            </p:cNvPr>
            <p:cNvSpPr/>
            <p:nvPr/>
          </p:nvSpPr>
          <p:spPr>
            <a:xfrm>
              <a:off x="198120" y="1562918"/>
              <a:ext cx="3039350" cy="1325562"/>
            </a:xfrm>
            <a:prstGeom prst="roundRect">
              <a:avLst/>
            </a:prstGeom>
          </p:spPr>
          <p:style>
            <a:lnRef idx="3">
              <a:schemeClr val="lt1"/>
            </a:lnRef>
            <a:fillRef idx="1">
              <a:schemeClr val="accent3"/>
            </a:fillRef>
            <a:effectRef idx="1">
              <a:schemeClr val="accent3"/>
            </a:effectRef>
            <a:fontRef idx="minor">
              <a:schemeClr val="lt1"/>
            </a:fontRef>
          </p:style>
          <p:txBody>
            <a:bodyPr vert="horz" rtlCol="0" anchor="t"/>
            <a:lstStyle/>
            <a:p>
              <a:pPr algn="ctr"/>
              <a:r>
                <a:rPr lang="en-US" sz="1400" dirty="0"/>
                <a:t>Data Sources</a:t>
              </a:r>
            </a:p>
          </p:txBody>
        </p:sp>
        <p:pic>
          <p:nvPicPr>
            <p:cNvPr id="7" name="Graphic 6" descr="Envelope outline">
              <a:extLst>
                <a:ext uri="{FF2B5EF4-FFF2-40B4-BE49-F238E27FC236}">
                  <a16:creationId xmlns:a16="http://schemas.microsoft.com/office/drawing/2014/main" id="{31BDCAF1-BAB0-665F-2AE3-5CC9541763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83807" y="1925365"/>
              <a:ext cx="572453" cy="572453"/>
            </a:xfrm>
            <a:prstGeom prst="rect">
              <a:avLst/>
            </a:prstGeom>
          </p:spPr>
        </p:pic>
        <p:pic>
          <p:nvPicPr>
            <p:cNvPr id="8" name="Graphic 7" descr="Paper with solid fill">
              <a:extLst>
                <a:ext uri="{FF2B5EF4-FFF2-40B4-BE49-F238E27FC236}">
                  <a16:creationId xmlns:a16="http://schemas.microsoft.com/office/drawing/2014/main" id="{7265A271-0427-4394-F052-79CCC53B31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80553" y="1936515"/>
              <a:ext cx="512652" cy="512652"/>
            </a:xfrm>
            <a:prstGeom prst="rect">
              <a:avLst/>
            </a:prstGeom>
          </p:spPr>
        </p:pic>
        <p:pic>
          <p:nvPicPr>
            <p:cNvPr id="9" name="Graphic 8" descr="Database with solid fill">
              <a:extLst>
                <a:ext uri="{FF2B5EF4-FFF2-40B4-BE49-F238E27FC236}">
                  <a16:creationId xmlns:a16="http://schemas.microsoft.com/office/drawing/2014/main" id="{2EEEBDD8-CF98-5273-7C05-C92329352E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3700" y="1934961"/>
              <a:ext cx="554500" cy="554500"/>
            </a:xfrm>
            <a:prstGeom prst="rect">
              <a:avLst/>
            </a:prstGeom>
          </p:spPr>
        </p:pic>
        <p:sp>
          <p:nvSpPr>
            <p:cNvPr id="10" name="TextBox 9">
              <a:extLst>
                <a:ext uri="{FF2B5EF4-FFF2-40B4-BE49-F238E27FC236}">
                  <a16:creationId xmlns:a16="http://schemas.microsoft.com/office/drawing/2014/main" id="{FF30692D-C02B-EB5F-3CFB-0830F9C112F1}"/>
                </a:ext>
              </a:extLst>
            </p:cNvPr>
            <p:cNvSpPr txBox="1"/>
            <p:nvPr/>
          </p:nvSpPr>
          <p:spPr>
            <a:xfrm>
              <a:off x="294701" y="2546775"/>
              <a:ext cx="871160" cy="276999"/>
            </a:xfrm>
            <a:prstGeom prst="rect">
              <a:avLst/>
            </a:prstGeom>
            <a:noFill/>
          </p:spPr>
          <p:txBody>
            <a:bodyPr wrap="square" rtlCol="0">
              <a:spAutoFit/>
            </a:bodyPr>
            <a:lstStyle/>
            <a:p>
              <a:r>
                <a:rPr lang="en-US" sz="1200" dirty="0"/>
                <a:t>Structured</a:t>
              </a:r>
            </a:p>
          </p:txBody>
        </p:sp>
        <p:sp>
          <p:nvSpPr>
            <p:cNvPr id="11" name="TextBox 10">
              <a:extLst>
                <a:ext uri="{FF2B5EF4-FFF2-40B4-BE49-F238E27FC236}">
                  <a16:creationId xmlns:a16="http://schemas.microsoft.com/office/drawing/2014/main" id="{89CF8A6C-0B7C-19E4-47A9-C2FF2AA8B941}"/>
                </a:ext>
              </a:extLst>
            </p:cNvPr>
            <p:cNvSpPr txBox="1"/>
            <p:nvPr/>
          </p:nvSpPr>
          <p:spPr>
            <a:xfrm>
              <a:off x="1353125" y="2448861"/>
              <a:ext cx="937597" cy="461665"/>
            </a:xfrm>
            <a:prstGeom prst="rect">
              <a:avLst/>
            </a:prstGeom>
            <a:noFill/>
          </p:spPr>
          <p:txBody>
            <a:bodyPr wrap="square" rtlCol="0">
              <a:spAutoFit/>
            </a:bodyPr>
            <a:lstStyle/>
            <a:p>
              <a:r>
                <a:rPr lang="en-US" sz="1200" dirty="0"/>
                <a:t>Semi-Structured</a:t>
              </a:r>
            </a:p>
          </p:txBody>
        </p:sp>
        <p:sp>
          <p:nvSpPr>
            <p:cNvPr id="12" name="TextBox 11">
              <a:extLst>
                <a:ext uri="{FF2B5EF4-FFF2-40B4-BE49-F238E27FC236}">
                  <a16:creationId xmlns:a16="http://schemas.microsoft.com/office/drawing/2014/main" id="{39DB8EAF-6FD0-7F71-A70B-B736ECE6C8B0}"/>
                </a:ext>
              </a:extLst>
            </p:cNvPr>
            <p:cNvSpPr txBox="1"/>
            <p:nvPr/>
          </p:nvSpPr>
          <p:spPr>
            <a:xfrm>
              <a:off x="2161425" y="2546776"/>
              <a:ext cx="1194030" cy="276999"/>
            </a:xfrm>
            <a:prstGeom prst="rect">
              <a:avLst/>
            </a:prstGeom>
            <a:noFill/>
          </p:spPr>
          <p:txBody>
            <a:bodyPr wrap="square" rtlCol="0">
              <a:spAutoFit/>
            </a:bodyPr>
            <a:lstStyle/>
            <a:p>
              <a:r>
                <a:rPr lang="en-US" sz="1200" dirty="0"/>
                <a:t>Unstructured</a:t>
              </a:r>
            </a:p>
          </p:txBody>
        </p:sp>
      </p:grpSp>
      <p:cxnSp>
        <p:nvCxnSpPr>
          <p:cNvPr id="13" name="Straight Arrow Connector 12">
            <a:extLst>
              <a:ext uri="{FF2B5EF4-FFF2-40B4-BE49-F238E27FC236}">
                <a16:creationId xmlns:a16="http://schemas.microsoft.com/office/drawing/2014/main" id="{4EB694C3-7FE6-FFB9-0B0D-377BD362D1C5}"/>
              </a:ext>
            </a:extLst>
          </p:cNvPr>
          <p:cNvCxnSpPr>
            <a:cxnSpLocks/>
            <a:endCxn id="4" idx="0"/>
          </p:cNvCxnSpPr>
          <p:nvPr/>
        </p:nvCxnSpPr>
        <p:spPr>
          <a:xfrm flipH="1">
            <a:off x="1572653" y="3233022"/>
            <a:ext cx="11039" cy="33199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BDB2207-217E-75AE-3769-3FFB760D26EE}"/>
              </a:ext>
            </a:extLst>
          </p:cNvPr>
          <p:cNvCxnSpPr>
            <a:cxnSpLocks/>
            <a:stCxn id="4" idx="2"/>
            <a:endCxn id="16" idx="0"/>
          </p:cNvCxnSpPr>
          <p:nvPr/>
        </p:nvCxnSpPr>
        <p:spPr>
          <a:xfrm flipH="1">
            <a:off x="1559692" y="3964149"/>
            <a:ext cx="12961" cy="40126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B3D7EF0-36F8-4564-6E89-89048AAC7B55}"/>
              </a:ext>
            </a:extLst>
          </p:cNvPr>
          <p:cNvGrpSpPr/>
          <p:nvPr/>
        </p:nvGrpSpPr>
        <p:grpSpPr>
          <a:xfrm>
            <a:off x="596682" y="4365410"/>
            <a:ext cx="1926020" cy="1284277"/>
            <a:chOff x="145268" y="3573821"/>
            <a:chExt cx="1926020" cy="1284277"/>
          </a:xfrm>
        </p:grpSpPr>
        <p:sp>
          <p:nvSpPr>
            <p:cNvPr id="16" name="Rounded Rectangle 15">
              <a:extLst>
                <a:ext uri="{FF2B5EF4-FFF2-40B4-BE49-F238E27FC236}">
                  <a16:creationId xmlns:a16="http://schemas.microsoft.com/office/drawing/2014/main" id="{6F441145-4243-5353-B2B7-D7C936BB0A76}"/>
                </a:ext>
              </a:extLst>
            </p:cNvPr>
            <p:cNvSpPr/>
            <p:nvPr/>
          </p:nvSpPr>
          <p:spPr>
            <a:xfrm>
              <a:off x="145268" y="3573821"/>
              <a:ext cx="1926020" cy="1273481"/>
            </a:xfrm>
            <a:prstGeom prst="roundRect">
              <a:avLst/>
            </a:prstGeom>
          </p:spPr>
          <p:style>
            <a:lnRef idx="3">
              <a:schemeClr val="lt1"/>
            </a:lnRef>
            <a:fillRef idx="1">
              <a:schemeClr val="accent5"/>
            </a:fillRef>
            <a:effectRef idx="1">
              <a:schemeClr val="accent5"/>
            </a:effectRef>
            <a:fontRef idx="minor">
              <a:schemeClr val="lt1"/>
            </a:fontRef>
          </p:style>
          <p:txBody>
            <a:bodyPr vert="horz" rtlCol="0" anchor="t"/>
            <a:lstStyle/>
            <a:p>
              <a:pPr algn="ctr"/>
              <a:r>
                <a:rPr lang="en-US" sz="1400" dirty="0"/>
                <a:t>Data Lake</a:t>
              </a:r>
            </a:p>
          </p:txBody>
        </p:sp>
        <p:pic>
          <p:nvPicPr>
            <p:cNvPr id="17" name="Graphic 16" descr="Paper with solid fill">
              <a:extLst>
                <a:ext uri="{FF2B5EF4-FFF2-40B4-BE49-F238E27FC236}">
                  <a16:creationId xmlns:a16="http://schemas.microsoft.com/office/drawing/2014/main" id="{70528919-292E-846E-F33D-C3179482FC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98228" y="3884087"/>
              <a:ext cx="512652" cy="512652"/>
            </a:xfrm>
            <a:prstGeom prst="rect">
              <a:avLst/>
            </a:prstGeom>
          </p:spPr>
        </p:pic>
        <p:pic>
          <p:nvPicPr>
            <p:cNvPr id="18" name="Graphic 17" descr="Database with solid fill">
              <a:extLst>
                <a:ext uri="{FF2B5EF4-FFF2-40B4-BE49-F238E27FC236}">
                  <a16:creationId xmlns:a16="http://schemas.microsoft.com/office/drawing/2014/main" id="{4B237DCD-5A85-78F9-3EF3-803AF3FCD2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5200" y="3903819"/>
              <a:ext cx="554500" cy="554500"/>
            </a:xfrm>
            <a:prstGeom prst="rect">
              <a:avLst/>
            </a:prstGeom>
          </p:spPr>
        </p:pic>
        <p:sp>
          <p:nvSpPr>
            <p:cNvPr id="19" name="TextBox 18">
              <a:extLst>
                <a:ext uri="{FF2B5EF4-FFF2-40B4-BE49-F238E27FC236}">
                  <a16:creationId xmlns:a16="http://schemas.microsoft.com/office/drawing/2014/main" id="{035C764B-0B05-FA7C-5C6C-D06B2BABE5BF}"/>
                </a:ext>
              </a:extLst>
            </p:cNvPr>
            <p:cNvSpPr txBox="1"/>
            <p:nvPr/>
          </p:nvSpPr>
          <p:spPr>
            <a:xfrm>
              <a:off x="186201" y="4515633"/>
              <a:ext cx="871160" cy="276999"/>
            </a:xfrm>
            <a:prstGeom prst="rect">
              <a:avLst/>
            </a:prstGeom>
            <a:noFill/>
          </p:spPr>
          <p:txBody>
            <a:bodyPr wrap="square" rtlCol="0">
              <a:spAutoFit/>
            </a:bodyPr>
            <a:lstStyle/>
            <a:p>
              <a:r>
                <a:rPr lang="en-US" sz="1200" dirty="0"/>
                <a:t>Structured</a:t>
              </a:r>
            </a:p>
          </p:txBody>
        </p:sp>
        <p:sp>
          <p:nvSpPr>
            <p:cNvPr id="20" name="TextBox 19">
              <a:extLst>
                <a:ext uri="{FF2B5EF4-FFF2-40B4-BE49-F238E27FC236}">
                  <a16:creationId xmlns:a16="http://schemas.microsoft.com/office/drawing/2014/main" id="{D2D79D4F-F8B8-C1A8-B89F-6711ED9ABCCC}"/>
                </a:ext>
              </a:extLst>
            </p:cNvPr>
            <p:cNvSpPr txBox="1"/>
            <p:nvPr/>
          </p:nvSpPr>
          <p:spPr>
            <a:xfrm>
              <a:off x="1062239" y="4396433"/>
              <a:ext cx="920473" cy="461665"/>
            </a:xfrm>
            <a:prstGeom prst="rect">
              <a:avLst/>
            </a:prstGeom>
            <a:noFill/>
          </p:spPr>
          <p:txBody>
            <a:bodyPr wrap="square" rtlCol="0">
              <a:spAutoFit/>
            </a:bodyPr>
            <a:lstStyle/>
            <a:p>
              <a:r>
                <a:rPr lang="en-US" sz="1200" dirty="0"/>
                <a:t>Semi-Structured</a:t>
              </a:r>
            </a:p>
          </p:txBody>
        </p:sp>
      </p:grpSp>
      <p:sp>
        <p:nvSpPr>
          <p:cNvPr id="22" name="Rounded Rectangle 21">
            <a:extLst>
              <a:ext uri="{FF2B5EF4-FFF2-40B4-BE49-F238E27FC236}">
                <a16:creationId xmlns:a16="http://schemas.microsoft.com/office/drawing/2014/main" id="{F3979C89-9048-B8C8-F3CE-47CAB3C6FDC3}"/>
              </a:ext>
            </a:extLst>
          </p:cNvPr>
          <p:cNvSpPr/>
          <p:nvPr/>
        </p:nvSpPr>
        <p:spPr>
          <a:xfrm>
            <a:off x="4124497" y="1794079"/>
            <a:ext cx="3334229" cy="1438943"/>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sz="1400" dirty="0"/>
              <a:t>User Interface</a:t>
            </a:r>
          </a:p>
        </p:txBody>
      </p:sp>
      <p:sp>
        <p:nvSpPr>
          <p:cNvPr id="23" name="Rounded Rectangle 22">
            <a:extLst>
              <a:ext uri="{FF2B5EF4-FFF2-40B4-BE49-F238E27FC236}">
                <a16:creationId xmlns:a16="http://schemas.microsoft.com/office/drawing/2014/main" id="{383C0DD6-0EBF-F2B2-5F45-995D7E0D92C7}"/>
              </a:ext>
            </a:extLst>
          </p:cNvPr>
          <p:cNvSpPr/>
          <p:nvPr/>
        </p:nvSpPr>
        <p:spPr>
          <a:xfrm>
            <a:off x="4241313" y="2224414"/>
            <a:ext cx="3092756" cy="366836"/>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Web Application</a:t>
            </a:r>
          </a:p>
        </p:txBody>
      </p:sp>
      <p:sp>
        <p:nvSpPr>
          <p:cNvPr id="24" name="Rounded Rectangle 23">
            <a:extLst>
              <a:ext uri="{FF2B5EF4-FFF2-40B4-BE49-F238E27FC236}">
                <a16:creationId xmlns:a16="http://schemas.microsoft.com/office/drawing/2014/main" id="{51579B66-C030-43C5-9BDA-0D2549F3DC69}"/>
              </a:ext>
            </a:extLst>
          </p:cNvPr>
          <p:cNvSpPr/>
          <p:nvPr/>
        </p:nvSpPr>
        <p:spPr>
          <a:xfrm>
            <a:off x="4241312" y="2710409"/>
            <a:ext cx="1252873" cy="366836"/>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Auto Dag</a:t>
            </a:r>
          </a:p>
        </p:txBody>
      </p:sp>
      <p:sp>
        <p:nvSpPr>
          <p:cNvPr id="25" name="Rounded Rectangle 24">
            <a:extLst>
              <a:ext uri="{FF2B5EF4-FFF2-40B4-BE49-F238E27FC236}">
                <a16:creationId xmlns:a16="http://schemas.microsoft.com/office/drawing/2014/main" id="{D214AFD1-F583-088C-0023-035C8CF6A289}"/>
              </a:ext>
            </a:extLst>
          </p:cNvPr>
          <p:cNvSpPr/>
          <p:nvPr/>
        </p:nvSpPr>
        <p:spPr>
          <a:xfrm>
            <a:off x="5595202" y="2702904"/>
            <a:ext cx="1738867" cy="366836"/>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err="1"/>
              <a:t>Jupyter</a:t>
            </a:r>
            <a:r>
              <a:rPr lang="en-US" sz="1400" dirty="0"/>
              <a:t> Notebooks</a:t>
            </a:r>
          </a:p>
        </p:txBody>
      </p:sp>
      <p:grpSp>
        <p:nvGrpSpPr>
          <p:cNvPr id="27" name="Group 26">
            <a:extLst>
              <a:ext uri="{FF2B5EF4-FFF2-40B4-BE49-F238E27FC236}">
                <a16:creationId xmlns:a16="http://schemas.microsoft.com/office/drawing/2014/main" id="{8B4A9B1F-5BC9-4C84-2DAE-C5C5485288F7}"/>
              </a:ext>
            </a:extLst>
          </p:cNvPr>
          <p:cNvGrpSpPr/>
          <p:nvPr/>
        </p:nvGrpSpPr>
        <p:grpSpPr>
          <a:xfrm>
            <a:off x="8406802" y="1757066"/>
            <a:ext cx="3715128" cy="1459073"/>
            <a:chOff x="7883611" y="5152685"/>
            <a:chExt cx="3715128" cy="1459073"/>
          </a:xfrm>
        </p:grpSpPr>
        <p:sp>
          <p:nvSpPr>
            <p:cNvPr id="28" name="Rounded Rectangle 27">
              <a:extLst>
                <a:ext uri="{FF2B5EF4-FFF2-40B4-BE49-F238E27FC236}">
                  <a16:creationId xmlns:a16="http://schemas.microsoft.com/office/drawing/2014/main" id="{BC48114B-C458-CC2B-31AB-81A243D21EB1}"/>
                </a:ext>
              </a:extLst>
            </p:cNvPr>
            <p:cNvSpPr/>
            <p:nvPr/>
          </p:nvSpPr>
          <p:spPr>
            <a:xfrm>
              <a:off x="7883611" y="5152685"/>
              <a:ext cx="3562659" cy="1459073"/>
            </a:xfrm>
            <a:prstGeom prst="roundRect">
              <a:avLst/>
            </a:prstGeom>
          </p:spPr>
          <p:style>
            <a:lnRef idx="1">
              <a:schemeClr val="accent6"/>
            </a:lnRef>
            <a:fillRef idx="3">
              <a:schemeClr val="accent6"/>
            </a:fillRef>
            <a:effectRef idx="2">
              <a:schemeClr val="accent6"/>
            </a:effectRef>
            <a:fontRef idx="minor">
              <a:schemeClr val="lt1"/>
            </a:fontRef>
          </p:style>
          <p:txBody>
            <a:bodyPr vert="horz" rtlCol="0" anchor="t"/>
            <a:lstStyle/>
            <a:p>
              <a:pPr algn="ctr"/>
              <a:r>
                <a:rPr lang="en-US" sz="1400" dirty="0"/>
                <a:t>Data Pipeline</a:t>
              </a:r>
            </a:p>
          </p:txBody>
        </p:sp>
        <p:pic>
          <p:nvPicPr>
            <p:cNvPr id="29" name="Graphic 28" descr="List with solid fill">
              <a:extLst>
                <a:ext uri="{FF2B5EF4-FFF2-40B4-BE49-F238E27FC236}">
                  <a16:creationId xmlns:a16="http://schemas.microsoft.com/office/drawing/2014/main" id="{ACBD0A9A-D205-F188-7EAD-DDAD5D5916D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791672" y="5559833"/>
              <a:ext cx="601362" cy="601362"/>
            </a:xfrm>
            <a:prstGeom prst="rect">
              <a:avLst/>
            </a:prstGeom>
          </p:spPr>
        </p:pic>
        <p:pic>
          <p:nvPicPr>
            <p:cNvPr id="30" name="Graphic 29" descr="Settings outline">
              <a:extLst>
                <a:ext uri="{FF2B5EF4-FFF2-40B4-BE49-F238E27FC236}">
                  <a16:creationId xmlns:a16="http://schemas.microsoft.com/office/drawing/2014/main" id="{13563CCB-CB09-A2A5-12B9-AE0DA8A77E3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36393" y="5576628"/>
              <a:ext cx="601362" cy="601362"/>
            </a:xfrm>
            <a:prstGeom prst="rect">
              <a:avLst/>
            </a:prstGeom>
          </p:spPr>
        </p:pic>
        <p:pic>
          <p:nvPicPr>
            <p:cNvPr id="31" name="Graphic 30" descr="Soap with solid fill">
              <a:extLst>
                <a:ext uri="{FF2B5EF4-FFF2-40B4-BE49-F238E27FC236}">
                  <a16:creationId xmlns:a16="http://schemas.microsoft.com/office/drawing/2014/main" id="{9B5A0338-7034-776D-1416-AFB512285E8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85950" y="5559833"/>
              <a:ext cx="601362" cy="601362"/>
            </a:xfrm>
            <a:prstGeom prst="rect">
              <a:avLst/>
            </a:prstGeom>
          </p:spPr>
        </p:pic>
        <p:pic>
          <p:nvPicPr>
            <p:cNvPr id="32" name="Graphic 31" descr="Clipboard Mixed with solid fill">
              <a:extLst>
                <a:ext uri="{FF2B5EF4-FFF2-40B4-BE49-F238E27FC236}">
                  <a16:creationId xmlns:a16="http://schemas.microsoft.com/office/drawing/2014/main" id="{F1D5C3FA-6398-A52C-F4F2-238F9D454B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83611" y="5559833"/>
              <a:ext cx="601362" cy="601362"/>
            </a:xfrm>
            <a:prstGeom prst="rect">
              <a:avLst/>
            </a:prstGeom>
          </p:spPr>
        </p:pic>
        <p:sp>
          <p:nvSpPr>
            <p:cNvPr id="33" name="TextBox 32">
              <a:extLst>
                <a:ext uri="{FF2B5EF4-FFF2-40B4-BE49-F238E27FC236}">
                  <a16:creationId xmlns:a16="http://schemas.microsoft.com/office/drawing/2014/main" id="{CAF27197-7B5C-9EE4-3D8C-04B0CE456375}"/>
                </a:ext>
              </a:extLst>
            </p:cNvPr>
            <p:cNvSpPr txBox="1"/>
            <p:nvPr/>
          </p:nvSpPr>
          <p:spPr>
            <a:xfrm>
              <a:off x="7883611" y="6161194"/>
              <a:ext cx="729048" cy="276999"/>
            </a:xfrm>
            <a:prstGeom prst="rect">
              <a:avLst/>
            </a:prstGeom>
            <a:noFill/>
          </p:spPr>
          <p:txBody>
            <a:bodyPr wrap="square" rtlCol="0">
              <a:spAutoFit/>
            </a:bodyPr>
            <a:lstStyle/>
            <a:p>
              <a:r>
                <a:rPr lang="en-US" sz="1200" dirty="0"/>
                <a:t>Validate</a:t>
              </a:r>
            </a:p>
          </p:txBody>
        </p:sp>
        <p:sp>
          <p:nvSpPr>
            <p:cNvPr id="34" name="TextBox 33">
              <a:extLst>
                <a:ext uri="{FF2B5EF4-FFF2-40B4-BE49-F238E27FC236}">
                  <a16:creationId xmlns:a16="http://schemas.microsoft.com/office/drawing/2014/main" id="{907AE17A-7261-E345-39DC-D83FDFE5B7B9}"/>
                </a:ext>
              </a:extLst>
            </p:cNvPr>
            <p:cNvSpPr txBox="1"/>
            <p:nvPr/>
          </p:nvSpPr>
          <p:spPr>
            <a:xfrm>
              <a:off x="8921089" y="6161193"/>
              <a:ext cx="871160" cy="276999"/>
            </a:xfrm>
            <a:prstGeom prst="rect">
              <a:avLst/>
            </a:prstGeom>
            <a:noFill/>
          </p:spPr>
          <p:txBody>
            <a:bodyPr wrap="square" rtlCol="0">
              <a:spAutoFit/>
            </a:bodyPr>
            <a:lstStyle/>
            <a:p>
              <a:r>
                <a:rPr lang="en-US" sz="1200" dirty="0"/>
                <a:t>Clean</a:t>
              </a:r>
            </a:p>
          </p:txBody>
        </p:sp>
        <p:sp>
          <p:nvSpPr>
            <p:cNvPr id="35" name="TextBox 34">
              <a:extLst>
                <a:ext uri="{FF2B5EF4-FFF2-40B4-BE49-F238E27FC236}">
                  <a16:creationId xmlns:a16="http://schemas.microsoft.com/office/drawing/2014/main" id="{8689F6C6-4435-3986-974F-A1C49465B5D9}"/>
                </a:ext>
              </a:extLst>
            </p:cNvPr>
            <p:cNvSpPr txBox="1"/>
            <p:nvPr/>
          </p:nvSpPr>
          <p:spPr>
            <a:xfrm>
              <a:off x="9690923" y="6161193"/>
              <a:ext cx="1100749" cy="276999"/>
            </a:xfrm>
            <a:prstGeom prst="rect">
              <a:avLst/>
            </a:prstGeom>
            <a:noFill/>
          </p:spPr>
          <p:txBody>
            <a:bodyPr wrap="square" rtlCol="0">
              <a:spAutoFit/>
            </a:bodyPr>
            <a:lstStyle/>
            <a:p>
              <a:r>
                <a:rPr lang="en-US" sz="1200" dirty="0"/>
                <a:t>Standardize</a:t>
              </a:r>
            </a:p>
          </p:txBody>
        </p:sp>
        <p:sp>
          <p:nvSpPr>
            <p:cNvPr id="36" name="TextBox 35">
              <a:extLst>
                <a:ext uri="{FF2B5EF4-FFF2-40B4-BE49-F238E27FC236}">
                  <a16:creationId xmlns:a16="http://schemas.microsoft.com/office/drawing/2014/main" id="{B653A25F-871A-C895-027C-04DCC2B0DED2}"/>
                </a:ext>
              </a:extLst>
            </p:cNvPr>
            <p:cNvSpPr txBox="1"/>
            <p:nvPr/>
          </p:nvSpPr>
          <p:spPr>
            <a:xfrm>
              <a:off x="10727579" y="6160485"/>
              <a:ext cx="871160" cy="276999"/>
            </a:xfrm>
            <a:prstGeom prst="rect">
              <a:avLst/>
            </a:prstGeom>
            <a:noFill/>
          </p:spPr>
          <p:txBody>
            <a:bodyPr wrap="square" rtlCol="0">
              <a:spAutoFit/>
            </a:bodyPr>
            <a:lstStyle/>
            <a:p>
              <a:r>
                <a:rPr lang="en-US" sz="1200" dirty="0"/>
                <a:t>Curate</a:t>
              </a:r>
            </a:p>
          </p:txBody>
        </p:sp>
      </p:grpSp>
      <p:sp>
        <p:nvSpPr>
          <p:cNvPr id="37" name="Rounded Rectangle 36">
            <a:extLst>
              <a:ext uri="{FF2B5EF4-FFF2-40B4-BE49-F238E27FC236}">
                <a16:creationId xmlns:a16="http://schemas.microsoft.com/office/drawing/2014/main" id="{06AAA29B-CFE1-53B1-61FC-B3CD40F035BA}"/>
              </a:ext>
            </a:extLst>
          </p:cNvPr>
          <p:cNvSpPr/>
          <p:nvPr/>
        </p:nvSpPr>
        <p:spPr>
          <a:xfrm>
            <a:off x="5478735" y="4357122"/>
            <a:ext cx="1420251" cy="589702"/>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Docker Images (Catalog)</a:t>
            </a:r>
          </a:p>
        </p:txBody>
      </p:sp>
      <p:sp>
        <p:nvSpPr>
          <p:cNvPr id="38" name="Rounded Rectangle 37">
            <a:extLst>
              <a:ext uri="{FF2B5EF4-FFF2-40B4-BE49-F238E27FC236}">
                <a16:creationId xmlns:a16="http://schemas.microsoft.com/office/drawing/2014/main" id="{1FD768BD-9788-7D20-F2E9-99E219313757}"/>
              </a:ext>
            </a:extLst>
          </p:cNvPr>
          <p:cNvSpPr/>
          <p:nvPr/>
        </p:nvSpPr>
        <p:spPr>
          <a:xfrm>
            <a:off x="6968946" y="4365410"/>
            <a:ext cx="1420251" cy="557217"/>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Data Brokerage</a:t>
            </a:r>
          </a:p>
        </p:txBody>
      </p:sp>
      <p:grpSp>
        <p:nvGrpSpPr>
          <p:cNvPr id="55" name="Group 54">
            <a:extLst>
              <a:ext uri="{FF2B5EF4-FFF2-40B4-BE49-F238E27FC236}">
                <a16:creationId xmlns:a16="http://schemas.microsoft.com/office/drawing/2014/main" id="{08773F72-385E-D86E-B6EE-DC8A6C7F014E}"/>
              </a:ext>
            </a:extLst>
          </p:cNvPr>
          <p:cNvGrpSpPr/>
          <p:nvPr/>
        </p:nvGrpSpPr>
        <p:grpSpPr>
          <a:xfrm>
            <a:off x="4837302" y="5066314"/>
            <a:ext cx="1802869" cy="1112246"/>
            <a:chOff x="4014605" y="4394760"/>
            <a:chExt cx="1821262" cy="1325562"/>
          </a:xfrm>
        </p:grpSpPr>
        <p:sp>
          <p:nvSpPr>
            <p:cNvPr id="40" name="Rounded Rectangle 39">
              <a:extLst>
                <a:ext uri="{FF2B5EF4-FFF2-40B4-BE49-F238E27FC236}">
                  <a16:creationId xmlns:a16="http://schemas.microsoft.com/office/drawing/2014/main" id="{44D92495-1347-3281-F0F6-D35628BB3806}"/>
                </a:ext>
              </a:extLst>
            </p:cNvPr>
            <p:cNvSpPr/>
            <p:nvPr/>
          </p:nvSpPr>
          <p:spPr>
            <a:xfrm>
              <a:off x="4014605" y="4394760"/>
              <a:ext cx="1821262" cy="1325562"/>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Feature Engineering</a:t>
              </a:r>
            </a:p>
          </p:txBody>
        </p:sp>
        <p:pic>
          <p:nvPicPr>
            <p:cNvPr id="41" name="Graphic 40" descr="Hamburger Menu Icon outline">
              <a:extLst>
                <a:ext uri="{FF2B5EF4-FFF2-40B4-BE49-F238E27FC236}">
                  <a16:creationId xmlns:a16="http://schemas.microsoft.com/office/drawing/2014/main" id="{BA456366-E45A-D80C-684F-B5A1EB8109C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151572" y="4730069"/>
              <a:ext cx="555642" cy="555642"/>
            </a:xfrm>
            <a:prstGeom prst="rect">
              <a:avLst/>
            </a:prstGeom>
          </p:spPr>
        </p:pic>
        <p:pic>
          <p:nvPicPr>
            <p:cNvPr id="42" name="Graphic 41" descr="Table outline">
              <a:extLst>
                <a:ext uri="{FF2B5EF4-FFF2-40B4-BE49-F238E27FC236}">
                  <a16:creationId xmlns:a16="http://schemas.microsoft.com/office/drawing/2014/main" id="{A30323A0-50E2-4C88-3903-C023CE75147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964929" y="4717067"/>
              <a:ext cx="555642" cy="555642"/>
            </a:xfrm>
            <a:prstGeom prst="rect">
              <a:avLst/>
            </a:prstGeom>
          </p:spPr>
        </p:pic>
        <p:sp>
          <p:nvSpPr>
            <p:cNvPr id="43" name="TextBox 42">
              <a:extLst>
                <a:ext uri="{FF2B5EF4-FFF2-40B4-BE49-F238E27FC236}">
                  <a16:creationId xmlns:a16="http://schemas.microsoft.com/office/drawing/2014/main" id="{646E94E5-042E-0078-AABE-B78BFB9BE8DB}"/>
                </a:ext>
              </a:extLst>
            </p:cNvPr>
            <p:cNvSpPr txBox="1"/>
            <p:nvPr/>
          </p:nvSpPr>
          <p:spPr>
            <a:xfrm>
              <a:off x="4064470" y="5174368"/>
              <a:ext cx="729048" cy="461665"/>
            </a:xfrm>
            <a:prstGeom prst="rect">
              <a:avLst/>
            </a:prstGeom>
            <a:noFill/>
          </p:spPr>
          <p:txBody>
            <a:bodyPr wrap="square" rtlCol="0">
              <a:spAutoFit/>
            </a:bodyPr>
            <a:lstStyle/>
            <a:p>
              <a:r>
                <a:rPr lang="en-US" sz="1200" dirty="0"/>
                <a:t>Extract Features</a:t>
              </a:r>
            </a:p>
          </p:txBody>
        </p:sp>
        <p:sp>
          <p:nvSpPr>
            <p:cNvPr id="44" name="TextBox 43">
              <a:extLst>
                <a:ext uri="{FF2B5EF4-FFF2-40B4-BE49-F238E27FC236}">
                  <a16:creationId xmlns:a16="http://schemas.microsoft.com/office/drawing/2014/main" id="{1711562E-56AD-C50F-C44F-0AFBA370B5DA}"/>
                </a:ext>
              </a:extLst>
            </p:cNvPr>
            <p:cNvSpPr txBox="1"/>
            <p:nvPr/>
          </p:nvSpPr>
          <p:spPr>
            <a:xfrm>
              <a:off x="4917015" y="5188506"/>
              <a:ext cx="729048" cy="461665"/>
            </a:xfrm>
            <a:prstGeom prst="rect">
              <a:avLst/>
            </a:prstGeom>
            <a:noFill/>
          </p:spPr>
          <p:txBody>
            <a:bodyPr wrap="square" rtlCol="0">
              <a:spAutoFit/>
            </a:bodyPr>
            <a:lstStyle/>
            <a:p>
              <a:r>
                <a:rPr lang="en-US" sz="1200" dirty="0"/>
                <a:t>Select Features</a:t>
              </a:r>
            </a:p>
          </p:txBody>
        </p:sp>
      </p:grpSp>
      <p:grpSp>
        <p:nvGrpSpPr>
          <p:cNvPr id="45" name="Group 44">
            <a:extLst>
              <a:ext uri="{FF2B5EF4-FFF2-40B4-BE49-F238E27FC236}">
                <a16:creationId xmlns:a16="http://schemas.microsoft.com/office/drawing/2014/main" id="{8A153148-5D44-E113-83C2-94DF955D9632}"/>
              </a:ext>
            </a:extLst>
          </p:cNvPr>
          <p:cNvGrpSpPr/>
          <p:nvPr/>
        </p:nvGrpSpPr>
        <p:grpSpPr>
          <a:xfrm>
            <a:off x="6640171" y="5082768"/>
            <a:ext cx="3218351" cy="1112246"/>
            <a:chOff x="7834165" y="4979619"/>
            <a:chExt cx="3191956" cy="1323399"/>
          </a:xfrm>
        </p:grpSpPr>
        <p:sp>
          <p:nvSpPr>
            <p:cNvPr id="46" name="Rounded Rectangle 45">
              <a:extLst>
                <a:ext uri="{FF2B5EF4-FFF2-40B4-BE49-F238E27FC236}">
                  <a16:creationId xmlns:a16="http://schemas.microsoft.com/office/drawing/2014/main" id="{0C00A349-9255-2A2E-E551-BCC0F1DA5A9D}"/>
                </a:ext>
              </a:extLst>
            </p:cNvPr>
            <p:cNvSpPr/>
            <p:nvPr/>
          </p:nvSpPr>
          <p:spPr>
            <a:xfrm>
              <a:off x="7834165" y="4979619"/>
              <a:ext cx="3191956" cy="1323399"/>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Model Development</a:t>
              </a:r>
            </a:p>
          </p:txBody>
        </p:sp>
        <p:pic>
          <p:nvPicPr>
            <p:cNvPr id="47" name="Graphic 46" descr="Venn diagram outline">
              <a:extLst>
                <a:ext uri="{FF2B5EF4-FFF2-40B4-BE49-F238E27FC236}">
                  <a16:creationId xmlns:a16="http://schemas.microsoft.com/office/drawing/2014/main" id="{CE4F8B91-B717-0A7B-7B4E-80353C5F1A70}"/>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324951" y="5341233"/>
              <a:ext cx="519093" cy="519093"/>
            </a:xfrm>
            <a:prstGeom prst="rect">
              <a:avLst/>
            </a:prstGeom>
          </p:spPr>
        </p:pic>
        <p:pic>
          <p:nvPicPr>
            <p:cNvPr id="48" name="Graphic 47" descr="Clipboard Mixed outline">
              <a:extLst>
                <a:ext uri="{FF2B5EF4-FFF2-40B4-BE49-F238E27FC236}">
                  <a16:creationId xmlns:a16="http://schemas.microsoft.com/office/drawing/2014/main" id="{9FA2CE93-BF1A-FC6B-D864-15119115038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63035" y="5316192"/>
              <a:ext cx="519093" cy="519093"/>
            </a:xfrm>
            <a:prstGeom prst="rect">
              <a:avLst/>
            </a:prstGeom>
          </p:spPr>
        </p:pic>
        <p:pic>
          <p:nvPicPr>
            <p:cNvPr id="49" name="Graphic 48" descr="Train Tracks outline">
              <a:extLst>
                <a:ext uri="{FF2B5EF4-FFF2-40B4-BE49-F238E27FC236}">
                  <a16:creationId xmlns:a16="http://schemas.microsoft.com/office/drawing/2014/main" id="{663D3972-4C80-65F5-6260-7649EA6301F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669367" y="5327935"/>
              <a:ext cx="519093" cy="519093"/>
            </a:xfrm>
            <a:prstGeom prst="rect">
              <a:avLst/>
            </a:prstGeom>
          </p:spPr>
        </p:pic>
        <p:pic>
          <p:nvPicPr>
            <p:cNvPr id="50" name="Graphic 49" descr="Morse Code outline">
              <a:extLst>
                <a:ext uri="{FF2B5EF4-FFF2-40B4-BE49-F238E27FC236}">
                  <a16:creationId xmlns:a16="http://schemas.microsoft.com/office/drawing/2014/main" id="{55C9FE16-99F5-2068-B48B-CB062F0496C7}"/>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942698" y="5327936"/>
              <a:ext cx="519093" cy="519093"/>
            </a:xfrm>
            <a:prstGeom prst="rect">
              <a:avLst/>
            </a:prstGeom>
          </p:spPr>
        </p:pic>
        <p:sp>
          <p:nvSpPr>
            <p:cNvPr id="51" name="TextBox 50">
              <a:extLst>
                <a:ext uri="{FF2B5EF4-FFF2-40B4-BE49-F238E27FC236}">
                  <a16:creationId xmlns:a16="http://schemas.microsoft.com/office/drawing/2014/main" id="{1E05B8D7-E03F-8ABB-44BA-AC70A66A0358}"/>
                </a:ext>
              </a:extLst>
            </p:cNvPr>
            <p:cNvSpPr txBox="1"/>
            <p:nvPr/>
          </p:nvSpPr>
          <p:spPr>
            <a:xfrm>
              <a:off x="7916273" y="5838900"/>
              <a:ext cx="729048" cy="276999"/>
            </a:xfrm>
            <a:prstGeom prst="rect">
              <a:avLst/>
            </a:prstGeom>
            <a:noFill/>
          </p:spPr>
          <p:txBody>
            <a:bodyPr wrap="square" rtlCol="0">
              <a:spAutoFit/>
            </a:bodyPr>
            <a:lstStyle/>
            <a:p>
              <a:r>
                <a:rPr lang="en-US" sz="1200" dirty="0"/>
                <a:t>Code</a:t>
              </a:r>
            </a:p>
          </p:txBody>
        </p:sp>
        <p:sp>
          <p:nvSpPr>
            <p:cNvPr id="52" name="TextBox 51">
              <a:extLst>
                <a:ext uri="{FF2B5EF4-FFF2-40B4-BE49-F238E27FC236}">
                  <a16:creationId xmlns:a16="http://schemas.microsoft.com/office/drawing/2014/main" id="{3FBF3C9F-92E2-95FC-AC93-DA7802EB7CE6}"/>
                </a:ext>
              </a:extLst>
            </p:cNvPr>
            <p:cNvSpPr txBox="1"/>
            <p:nvPr/>
          </p:nvSpPr>
          <p:spPr>
            <a:xfrm>
              <a:off x="8727429" y="5838602"/>
              <a:ext cx="729048" cy="276999"/>
            </a:xfrm>
            <a:prstGeom prst="rect">
              <a:avLst/>
            </a:prstGeom>
            <a:noFill/>
          </p:spPr>
          <p:txBody>
            <a:bodyPr wrap="square" rtlCol="0">
              <a:spAutoFit/>
            </a:bodyPr>
            <a:lstStyle/>
            <a:p>
              <a:r>
                <a:rPr lang="en-US" sz="1200" dirty="0"/>
                <a:t>Train</a:t>
              </a:r>
            </a:p>
          </p:txBody>
        </p:sp>
        <p:sp>
          <p:nvSpPr>
            <p:cNvPr id="53" name="TextBox 52">
              <a:extLst>
                <a:ext uri="{FF2B5EF4-FFF2-40B4-BE49-F238E27FC236}">
                  <a16:creationId xmlns:a16="http://schemas.microsoft.com/office/drawing/2014/main" id="{11AE89A6-EC3B-3D61-3D00-303CFDEF9864}"/>
                </a:ext>
              </a:extLst>
            </p:cNvPr>
            <p:cNvSpPr txBox="1"/>
            <p:nvPr/>
          </p:nvSpPr>
          <p:spPr>
            <a:xfrm>
              <a:off x="9463035" y="5835285"/>
              <a:ext cx="729048" cy="276999"/>
            </a:xfrm>
            <a:prstGeom prst="rect">
              <a:avLst/>
            </a:prstGeom>
            <a:noFill/>
          </p:spPr>
          <p:txBody>
            <a:bodyPr wrap="square" rtlCol="0">
              <a:spAutoFit/>
            </a:bodyPr>
            <a:lstStyle/>
            <a:p>
              <a:r>
                <a:rPr lang="en-US" sz="1200" dirty="0"/>
                <a:t>Validate</a:t>
              </a:r>
            </a:p>
          </p:txBody>
        </p:sp>
        <p:sp>
          <p:nvSpPr>
            <p:cNvPr id="54" name="TextBox 53">
              <a:extLst>
                <a:ext uri="{FF2B5EF4-FFF2-40B4-BE49-F238E27FC236}">
                  <a16:creationId xmlns:a16="http://schemas.microsoft.com/office/drawing/2014/main" id="{D5E11410-B04F-2A92-F625-01043CDAB14B}"/>
                </a:ext>
              </a:extLst>
            </p:cNvPr>
            <p:cNvSpPr txBox="1"/>
            <p:nvPr/>
          </p:nvSpPr>
          <p:spPr>
            <a:xfrm>
              <a:off x="10256703" y="5835284"/>
              <a:ext cx="726669" cy="276999"/>
            </a:xfrm>
            <a:prstGeom prst="rect">
              <a:avLst/>
            </a:prstGeom>
            <a:noFill/>
          </p:spPr>
          <p:txBody>
            <a:bodyPr wrap="square" rtlCol="0">
              <a:spAutoFit/>
            </a:bodyPr>
            <a:lstStyle/>
            <a:p>
              <a:r>
                <a:rPr lang="en-US" sz="1200" dirty="0"/>
                <a:t>Evaluate</a:t>
              </a:r>
            </a:p>
          </p:txBody>
        </p:sp>
      </p:grpSp>
      <p:sp>
        <p:nvSpPr>
          <p:cNvPr id="56" name="TextBox 55">
            <a:extLst>
              <a:ext uri="{FF2B5EF4-FFF2-40B4-BE49-F238E27FC236}">
                <a16:creationId xmlns:a16="http://schemas.microsoft.com/office/drawing/2014/main" id="{709B4FCF-112D-8111-BD52-BC3BE6A57EF1}"/>
              </a:ext>
            </a:extLst>
          </p:cNvPr>
          <p:cNvSpPr txBox="1"/>
          <p:nvPr/>
        </p:nvSpPr>
        <p:spPr>
          <a:xfrm>
            <a:off x="108132" y="5797441"/>
            <a:ext cx="2623493" cy="523220"/>
          </a:xfrm>
          <a:prstGeom prst="rect">
            <a:avLst/>
          </a:prstGeom>
          <a:noFill/>
        </p:spPr>
        <p:txBody>
          <a:bodyPr wrap="square" rtlCol="0">
            <a:spAutoFit/>
          </a:bodyPr>
          <a:lstStyle/>
          <a:p>
            <a:r>
              <a:rPr lang="en-US" sz="1400" dirty="0"/>
              <a:t>WP1 have the batch draw down from data sources</a:t>
            </a:r>
          </a:p>
        </p:txBody>
      </p:sp>
      <p:sp>
        <p:nvSpPr>
          <p:cNvPr id="57" name="TextBox 56">
            <a:extLst>
              <a:ext uri="{FF2B5EF4-FFF2-40B4-BE49-F238E27FC236}">
                <a16:creationId xmlns:a16="http://schemas.microsoft.com/office/drawing/2014/main" id="{82616C5A-06DD-45A3-9B47-C198DBA406F1}"/>
              </a:ext>
            </a:extLst>
          </p:cNvPr>
          <p:cNvSpPr txBox="1"/>
          <p:nvPr/>
        </p:nvSpPr>
        <p:spPr>
          <a:xfrm>
            <a:off x="4099465" y="3313430"/>
            <a:ext cx="3334229" cy="523220"/>
          </a:xfrm>
          <a:prstGeom prst="rect">
            <a:avLst/>
          </a:prstGeom>
          <a:noFill/>
        </p:spPr>
        <p:txBody>
          <a:bodyPr wrap="square" rtlCol="0">
            <a:spAutoFit/>
          </a:bodyPr>
          <a:lstStyle/>
          <a:p>
            <a:r>
              <a:rPr lang="en-US" sz="1400" dirty="0"/>
              <a:t>WP2: UCD have developed a docker container with UI, Web App and Auto Dag</a:t>
            </a:r>
          </a:p>
        </p:txBody>
      </p:sp>
      <p:sp>
        <p:nvSpPr>
          <p:cNvPr id="58" name="TextBox 57">
            <a:extLst>
              <a:ext uri="{FF2B5EF4-FFF2-40B4-BE49-F238E27FC236}">
                <a16:creationId xmlns:a16="http://schemas.microsoft.com/office/drawing/2014/main" id="{8A0D14DD-64FD-76C0-FF1F-A93A3EDE35B0}"/>
              </a:ext>
            </a:extLst>
          </p:cNvPr>
          <p:cNvSpPr txBox="1"/>
          <p:nvPr/>
        </p:nvSpPr>
        <p:spPr>
          <a:xfrm>
            <a:off x="4785169" y="6290233"/>
            <a:ext cx="3334229" cy="523220"/>
          </a:xfrm>
          <a:prstGeom prst="rect">
            <a:avLst/>
          </a:prstGeom>
          <a:noFill/>
        </p:spPr>
        <p:txBody>
          <a:bodyPr wrap="square" rtlCol="0">
            <a:spAutoFit/>
          </a:bodyPr>
          <a:lstStyle/>
          <a:p>
            <a:r>
              <a:rPr lang="en-US" sz="1400" dirty="0"/>
              <a:t>WP2: </a:t>
            </a:r>
            <a:r>
              <a:rPr lang="en-US" sz="1400" dirty="0" err="1"/>
              <a:t>Vertice</a:t>
            </a:r>
            <a:r>
              <a:rPr lang="en-US" sz="1400" dirty="0"/>
              <a:t> have developed docker container for MLOPs and Catalog</a:t>
            </a:r>
          </a:p>
        </p:txBody>
      </p:sp>
      <p:sp>
        <p:nvSpPr>
          <p:cNvPr id="59" name="TextBox 58">
            <a:extLst>
              <a:ext uri="{FF2B5EF4-FFF2-40B4-BE49-F238E27FC236}">
                <a16:creationId xmlns:a16="http://schemas.microsoft.com/office/drawing/2014/main" id="{E362E9FA-9713-E6E1-3120-3E76631F2F3A}"/>
              </a:ext>
            </a:extLst>
          </p:cNvPr>
          <p:cNvSpPr txBox="1"/>
          <p:nvPr/>
        </p:nvSpPr>
        <p:spPr>
          <a:xfrm>
            <a:off x="8406802" y="3282517"/>
            <a:ext cx="3509423" cy="738664"/>
          </a:xfrm>
          <a:prstGeom prst="rect">
            <a:avLst/>
          </a:prstGeom>
          <a:noFill/>
        </p:spPr>
        <p:txBody>
          <a:bodyPr wrap="square" rtlCol="0">
            <a:spAutoFit/>
          </a:bodyPr>
          <a:lstStyle/>
          <a:p>
            <a:r>
              <a:rPr lang="en-US" sz="1400" dirty="0"/>
              <a:t>WP3: UCD have developed modular components that can assess the quality of the data – mainly script based and not ML based</a:t>
            </a:r>
          </a:p>
        </p:txBody>
      </p:sp>
    </p:spTree>
    <p:extLst>
      <p:ext uri="{BB962C8B-B14F-4D97-AF65-F5344CB8AC3E}">
        <p14:creationId xmlns:p14="http://schemas.microsoft.com/office/powerpoint/2010/main" val="329988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ounded Rectangle 99">
            <a:extLst>
              <a:ext uri="{FF2B5EF4-FFF2-40B4-BE49-F238E27FC236}">
                <a16:creationId xmlns:a16="http://schemas.microsoft.com/office/drawing/2014/main" id="{5A2A7E5E-523A-CC9D-B939-9B698EC6263E}"/>
              </a:ext>
            </a:extLst>
          </p:cNvPr>
          <p:cNvSpPr/>
          <p:nvPr/>
        </p:nvSpPr>
        <p:spPr>
          <a:xfrm>
            <a:off x="5410644" y="1608881"/>
            <a:ext cx="6680613" cy="33325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dirty="0"/>
          </a:p>
        </p:txBody>
      </p:sp>
      <p:sp>
        <p:nvSpPr>
          <p:cNvPr id="2" name="Title 1">
            <a:extLst>
              <a:ext uri="{FF2B5EF4-FFF2-40B4-BE49-F238E27FC236}">
                <a16:creationId xmlns:a16="http://schemas.microsoft.com/office/drawing/2014/main" id="{6608748C-58E6-FF90-D75D-331D7C26D89F}"/>
              </a:ext>
            </a:extLst>
          </p:cNvPr>
          <p:cNvSpPr>
            <a:spLocks noGrp="1"/>
          </p:cNvSpPr>
          <p:nvPr>
            <p:ph type="title"/>
          </p:nvPr>
        </p:nvSpPr>
        <p:spPr>
          <a:xfrm>
            <a:off x="10898" y="7752"/>
            <a:ext cx="7322434" cy="1020358"/>
          </a:xfrm>
        </p:spPr>
        <p:txBody>
          <a:bodyPr>
            <a:normAutofit/>
          </a:bodyPr>
          <a:lstStyle/>
          <a:p>
            <a:r>
              <a:rPr lang="en-US" dirty="0"/>
              <a:t>Version 1: CAMEO Architecture</a:t>
            </a:r>
          </a:p>
        </p:txBody>
      </p:sp>
      <p:sp>
        <p:nvSpPr>
          <p:cNvPr id="5" name="Rounded Rectangle 4">
            <a:extLst>
              <a:ext uri="{FF2B5EF4-FFF2-40B4-BE49-F238E27FC236}">
                <a16:creationId xmlns:a16="http://schemas.microsoft.com/office/drawing/2014/main" id="{80640004-E10F-90E6-A775-93C197300B2E}"/>
              </a:ext>
            </a:extLst>
          </p:cNvPr>
          <p:cNvSpPr/>
          <p:nvPr/>
        </p:nvSpPr>
        <p:spPr>
          <a:xfrm>
            <a:off x="354060" y="2784385"/>
            <a:ext cx="1926020" cy="399137"/>
          </a:xfrm>
          <a:prstGeom prst="roundRect">
            <a:avLst/>
          </a:prstGeom>
        </p:spPr>
        <p:style>
          <a:lnRef idx="3">
            <a:schemeClr val="lt1"/>
          </a:lnRef>
          <a:fillRef idx="1">
            <a:schemeClr val="accent5"/>
          </a:fillRef>
          <a:effectRef idx="1">
            <a:schemeClr val="accent5"/>
          </a:effectRef>
          <a:fontRef idx="minor">
            <a:schemeClr val="lt1"/>
          </a:fontRef>
        </p:style>
        <p:txBody>
          <a:bodyPr vert="horz" rtlCol="0" anchor="t"/>
          <a:lstStyle/>
          <a:p>
            <a:pPr algn="ctr"/>
            <a:r>
              <a:rPr lang="en-US" sz="1400" dirty="0"/>
              <a:t>Batch Ingestion</a:t>
            </a:r>
          </a:p>
        </p:txBody>
      </p:sp>
      <p:grpSp>
        <p:nvGrpSpPr>
          <p:cNvPr id="20" name="Group 19">
            <a:extLst>
              <a:ext uri="{FF2B5EF4-FFF2-40B4-BE49-F238E27FC236}">
                <a16:creationId xmlns:a16="http://schemas.microsoft.com/office/drawing/2014/main" id="{F7D88B86-07FF-F3D8-1651-C2D5D1593525}"/>
              </a:ext>
            </a:extLst>
          </p:cNvPr>
          <p:cNvGrpSpPr/>
          <p:nvPr/>
        </p:nvGrpSpPr>
        <p:grpSpPr>
          <a:xfrm>
            <a:off x="67622" y="1069602"/>
            <a:ext cx="3157335" cy="1347608"/>
            <a:chOff x="198120" y="1562918"/>
            <a:chExt cx="3157335" cy="1347608"/>
          </a:xfrm>
        </p:grpSpPr>
        <p:sp>
          <p:nvSpPr>
            <p:cNvPr id="4" name="Rounded Rectangle 3">
              <a:extLst>
                <a:ext uri="{FF2B5EF4-FFF2-40B4-BE49-F238E27FC236}">
                  <a16:creationId xmlns:a16="http://schemas.microsoft.com/office/drawing/2014/main" id="{0EB20920-206A-7353-9836-366ACAF1E406}"/>
                </a:ext>
              </a:extLst>
            </p:cNvPr>
            <p:cNvSpPr/>
            <p:nvPr/>
          </p:nvSpPr>
          <p:spPr>
            <a:xfrm>
              <a:off x="198120" y="1562918"/>
              <a:ext cx="3039350" cy="1325562"/>
            </a:xfrm>
            <a:prstGeom prst="roundRect">
              <a:avLst/>
            </a:prstGeom>
          </p:spPr>
          <p:style>
            <a:lnRef idx="3">
              <a:schemeClr val="lt1"/>
            </a:lnRef>
            <a:fillRef idx="1">
              <a:schemeClr val="accent3"/>
            </a:fillRef>
            <a:effectRef idx="1">
              <a:schemeClr val="accent3"/>
            </a:effectRef>
            <a:fontRef idx="minor">
              <a:schemeClr val="lt1"/>
            </a:fontRef>
          </p:style>
          <p:txBody>
            <a:bodyPr vert="horz" rtlCol="0" anchor="t"/>
            <a:lstStyle/>
            <a:p>
              <a:pPr algn="ctr"/>
              <a:r>
                <a:rPr lang="en-US" sz="1400" dirty="0"/>
                <a:t>Data Sources</a:t>
              </a:r>
            </a:p>
          </p:txBody>
        </p:sp>
        <p:pic>
          <p:nvPicPr>
            <p:cNvPr id="12" name="Graphic 11" descr="Envelope outline">
              <a:extLst>
                <a:ext uri="{FF2B5EF4-FFF2-40B4-BE49-F238E27FC236}">
                  <a16:creationId xmlns:a16="http://schemas.microsoft.com/office/drawing/2014/main" id="{2471EF2D-617D-F655-AA69-F4233A9C9D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3807" y="1925365"/>
              <a:ext cx="572453" cy="572453"/>
            </a:xfrm>
            <a:prstGeom prst="rect">
              <a:avLst/>
            </a:prstGeom>
          </p:spPr>
        </p:pic>
        <p:pic>
          <p:nvPicPr>
            <p:cNvPr id="14" name="Graphic 13" descr="Paper with solid fill">
              <a:extLst>
                <a:ext uri="{FF2B5EF4-FFF2-40B4-BE49-F238E27FC236}">
                  <a16:creationId xmlns:a16="http://schemas.microsoft.com/office/drawing/2014/main" id="{868FCB94-F3AF-03EA-0EEC-33BD7FE650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80553" y="1936515"/>
              <a:ext cx="512652" cy="512652"/>
            </a:xfrm>
            <a:prstGeom prst="rect">
              <a:avLst/>
            </a:prstGeom>
          </p:spPr>
        </p:pic>
        <p:pic>
          <p:nvPicPr>
            <p:cNvPr id="16" name="Graphic 15" descr="Database with solid fill">
              <a:extLst>
                <a:ext uri="{FF2B5EF4-FFF2-40B4-BE49-F238E27FC236}">
                  <a16:creationId xmlns:a16="http://schemas.microsoft.com/office/drawing/2014/main" id="{7B5EBA24-B3BA-6BD8-E92B-934EB442D95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3700" y="1934961"/>
              <a:ext cx="554500" cy="554500"/>
            </a:xfrm>
            <a:prstGeom prst="rect">
              <a:avLst/>
            </a:prstGeom>
          </p:spPr>
        </p:pic>
        <p:sp>
          <p:nvSpPr>
            <p:cNvPr id="17" name="TextBox 16">
              <a:extLst>
                <a:ext uri="{FF2B5EF4-FFF2-40B4-BE49-F238E27FC236}">
                  <a16:creationId xmlns:a16="http://schemas.microsoft.com/office/drawing/2014/main" id="{C8D0AFB3-BB57-1CC2-5D22-BE472DC9A5D2}"/>
                </a:ext>
              </a:extLst>
            </p:cNvPr>
            <p:cNvSpPr txBox="1"/>
            <p:nvPr/>
          </p:nvSpPr>
          <p:spPr>
            <a:xfrm>
              <a:off x="294701" y="2546775"/>
              <a:ext cx="871160" cy="276999"/>
            </a:xfrm>
            <a:prstGeom prst="rect">
              <a:avLst/>
            </a:prstGeom>
            <a:noFill/>
          </p:spPr>
          <p:txBody>
            <a:bodyPr wrap="square" rtlCol="0">
              <a:spAutoFit/>
            </a:bodyPr>
            <a:lstStyle/>
            <a:p>
              <a:r>
                <a:rPr lang="en-US" sz="1200" dirty="0"/>
                <a:t>Structured</a:t>
              </a:r>
            </a:p>
          </p:txBody>
        </p:sp>
        <p:sp>
          <p:nvSpPr>
            <p:cNvPr id="18" name="TextBox 17">
              <a:extLst>
                <a:ext uri="{FF2B5EF4-FFF2-40B4-BE49-F238E27FC236}">
                  <a16:creationId xmlns:a16="http://schemas.microsoft.com/office/drawing/2014/main" id="{B95AE5C1-97EB-7EB3-9B22-F298EE482E6F}"/>
                </a:ext>
              </a:extLst>
            </p:cNvPr>
            <p:cNvSpPr txBox="1"/>
            <p:nvPr/>
          </p:nvSpPr>
          <p:spPr>
            <a:xfrm>
              <a:off x="1353125" y="2448861"/>
              <a:ext cx="911912" cy="461665"/>
            </a:xfrm>
            <a:prstGeom prst="rect">
              <a:avLst/>
            </a:prstGeom>
            <a:noFill/>
          </p:spPr>
          <p:txBody>
            <a:bodyPr wrap="square" rtlCol="0">
              <a:spAutoFit/>
            </a:bodyPr>
            <a:lstStyle/>
            <a:p>
              <a:r>
                <a:rPr lang="en-US" sz="1200" dirty="0"/>
                <a:t>Semi-Structured</a:t>
              </a:r>
            </a:p>
          </p:txBody>
        </p:sp>
        <p:sp>
          <p:nvSpPr>
            <p:cNvPr id="19" name="TextBox 18">
              <a:extLst>
                <a:ext uri="{FF2B5EF4-FFF2-40B4-BE49-F238E27FC236}">
                  <a16:creationId xmlns:a16="http://schemas.microsoft.com/office/drawing/2014/main" id="{E124F122-65E5-0919-E4C2-EE5E4A2DA1FE}"/>
                </a:ext>
              </a:extLst>
            </p:cNvPr>
            <p:cNvSpPr txBox="1"/>
            <p:nvPr/>
          </p:nvSpPr>
          <p:spPr>
            <a:xfrm>
              <a:off x="2161425" y="2546776"/>
              <a:ext cx="1194030" cy="276999"/>
            </a:xfrm>
            <a:prstGeom prst="rect">
              <a:avLst/>
            </a:prstGeom>
            <a:noFill/>
          </p:spPr>
          <p:txBody>
            <a:bodyPr wrap="square" rtlCol="0">
              <a:spAutoFit/>
            </a:bodyPr>
            <a:lstStyle/>
            <a:p>
              <a:r>
                <a:rPr lang="en-US" sz="1200" dirty="0"/>
                <a:t>Unstructured</a:t>
              </a:r>
            </a:p>
          </p:txBody>
        </p:sp>
      </p:grpSp>
      <p:grpSp>
        <p:nvGrpSpPr>
          <p:cNvPr id="41" name="Group 40">
            <a:extLst>
              <a:ext uri="{FF2B5EF4-FFF2-40B4-BE49-F238E27FC236}">
                <a16:creationId xmlns:a16="http://schemas.microsoft.com/office/drawing/2014/main" id="{43C5798A-11F2-F05B-A6EF-8F5D45939AF0}"/>
              </a:ext>
            </a:extLst>
          </p:cNvPr>
          <p:cNvGrpSpPr/>
          <p:nvPr/>
        </p:nvGrpSpPr>
        <p:grpSpPr>
          <a:xfrm>
            <a:off x="5989707" y="3519968"/>
            <a:ext cx="2252349" cy="1325562"/>
            <a:chOff x="5223489" y="3141142"/>
            <a:chExt cx="2252349" cy="1325562"/>
          </a:xfrm>
        </p:grpSpPr>
        <p:sp>
          <p:nvSpPr>
            <p:cNvPr id="34" name="Rounded Rectangle 33">
              <a:extLst>
                <a:ext uri="{FF2B5EF4-FFF2-40B4-BE49-F238E27FC236}">
                  <a16:creationId xmlns:a16="http://schemas.microsoft.com/office/drawing/2014/main" id="{24352918-DF41-4753-05BC-A7FB94010E0E}"/>
                </a:ext>
              </a:extLst>
            </p:cNvPr>
            <p:cNvSpPr/>
            <p:nvPr/>
          </p:nvSpPr>
          <p:spPr>
            <a:xfrm>
              <a:off x="5223489" y="3141142"/>
              <a:ext cx="2252349" cy="1325562"/>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Feature Engineering</a:t>
              </a:r>
            </a:p>
          </p:txBody>
        </p:sp>
        <p:pic>
          <p:nvPicPr>
            <p:cNvPr id="36" name="Graphic 35" descr="Hamburger Menu Icon outline">
              <a:extLst>
                <a:ext uri="{FF2B5EF4-FFF2-40B4-BE49-F238E27FC236}">
                  <a16:creationId xmlns:a16="http://schemas.microsoft.com/office/drawing/2014/main" id="{FCB3B13F-C83A-AE34-84B0-B5DE04ACC7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88672" y="3469650"/>
              <a:ext cx="555642" cy="555642"/>
            </a:xfrm>
            <a:prstGeom prst="rect">
              <a:avLst/>
            </a:prstGeom>
          </p:spPr>
        </p:pic>
        <p:pic>
          <p:nvPicPr>
            <p:cNvPr id="38" name="Graphic 37" descr="Table outline">
              <a:extLst>
                <a:ext uri="{FF2B5EF4-FFF2-40B4-BE49-F238E27FC236}">
                  <a16:creationId xmlns:a16="http://schemas.microsoft.com/office/drawing/2014/main" id="{2F628830-E13A-B90F-6593-AAFB658FE10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66936" y="3469650"/>
              <a:ext cx="555642" cy="555642"/>
            </a:xfrm>
            <a:prstGeom prst="rect">
              <a:avLst/>
            </a:prstGeom>
          </p:spPr>
        </p:pic>
        <p:sp>
          <p:nvSpPr>
            <p:cNvPr id="39" name="TextBox 38">
              <a:extLst>
                <a:ext uri="{FF2B5EF4-FFF2-40B4-BE49-F238E27FC236}">
                  <a16:creationId xmlns:a16="http://schemas.microsoft.com/office/drawing/2014/main" id="{2C6C5B53-4B52-C32D-CD0F-58859089F4D4}"/>
                </a:ext>
              </a:extLst>
            </p:cNvPr>
            <p:cNvSpPr txBox="1"/>
            <p:nvPr/>
          </p:nvSpPr>
          <p:spPr>
            <a:xfrm>
              <a:off x="5420294" y="3932958"/>
              <a:ext cx="729048" cy="461665"/>
            </a:xfrm>
            <a:prstGeom prst="rect">
              <a:avLst/>
            </a:prstGeom>
            <a:noFill/>
          </p:spPr>
          <p:txBody>
            <a:bodyPr wrap="square" rtlCol="0">
              <a:spAutoFit/>
            </a:bodyPr>
            <a:lstStyle/>
            <a:p>
              <a:r>
                <a:rPr lang="en-US" sz="1200" dirty="0"/>
                <a:t>Extract Features</a:t>
              </a:r>
            </a:p>
          </p:txBody>
        </p:sp>
        <p:sp>
          <p:nvSpPr>
            <p:cNvPr id="40" name="TextBox 39">
              <a:extLst>
                <a:ext uri="{FF2B5EF4-FFF2-40B4-BE49-F238E27FC236}">
                  <a16:creationId xmlns:a16="http://schemas.microsoft.com/office/drawing/2014/main" id="{4335234E-6497-8AD0-5F89-0C6152D7581E}"/>
                </a:ext>
              </a:extLst>
            </p:cNvPr>
            <p:cNvSpPr txBox="1"/>
            <p:nvPr/>
          </p:nvSpPr>
          <p:spPr>
            <a:xfrm>
              <a:off x="6530894" y="3946255"/>
              <a:ext cx="729048" cy="461665"/>
            </a:xfrm>
            <a:prstGeom prst="rect">
              <a:avLst/>
            </a:prstGeom>
            <a:noFill/>
          </p:spPr>
          <p:txBody>
            <a:bodyPr wrap="square" rtlCol="0">
              <a:spAutoFit/>
            </a:bodyPr>
            <a:lstStyle/>
            <a:p>
              <a:r>
                <a:rPr lang="en-US" sz="1200" dirty="0"/>
                <a:t>Select Features</a:t>
              </a:r>
            </a:p>
          </p:txBody>
        </p:sp>
      </p:grpSp>
      <p:grpSp>
        <p:nvGrpSpPr>
          <p:cNvPr id="77" name="Group 76">
            <a:extLst>
              <a:ext uri="{FF2B5EF4-FFF2-40B4-BE49-F238E27FC236}">
                <a16:creationId xmlns:a16="http://schemas.microsoft.com/office/drawing/2014/main" id="{90E24A5C-AE84-F7B6-FE6C-81D0ED7179D7}"/>
              </a:ext>
            </a:extLst>
          </p:cNvPr>
          <p:cNvGrpSpPr/>
          <p:nvPr/>
        </p:nvGrpSpPr>
        <p:grpSpPr>
          <a:xfrm>
            <a:off x="8507239" y="3563470"/>
            <a:ext cx="3191956" cy="1323399"/>
            <a:chOff x="7834165" y="4979619"/>
            <a:chExt cx="3191956" cy="1323399"/>
          </a:xfrm>
        </p:grpSpPr>
        <p:sp>
          <p:nvSpPr>
            <p:cNvPr id="10" name="Rounded Rectangle 9">
              <a:extLst>
                <a:ext uri="{FF2B5EF4-FFF2-40B4-BE49-F238E27FC236}">
                  <a16:creationId xmlns:a16="http://schemas.microsoft.com/office/drawing/2014/main" id="{887E7229-79AE-767A-6D3C-A3EA6D3B0D21}"/>
                </a:ext>
              </a:extLst>
            </p:cNvPr>
            <p:cNvSpPr/>
            <p:nvPr/>
          </p:nvSpPr>
          <p:spPr>
            <a:xfrm>
              <a:off x="7834165" y="4979619"/>
              <a:ext cx="3191956" cy="1323399"/>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Model Development</a:t>
              </a:r>
            </a:p>
          </p:txBody>
        </p:sp>
        <p:pic>
          <p:nvPicPr>
            <p:cNvPr id="43" name="Graphic 42" descr="Venn diagram outline">
              <a:extLst>
                <a:ext uri="{FF2B5EF4-FFF2-40B4-BE49-F238E27FC236}">
                  <a16:creationId xmlns:a16="http://schemas.microsoft.com/office/drawing/2014/main" id="{2AE4C488-E75A-5146-E8BD-330714208FE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324951" y="5341233"/>
              <a:ext cx="519093" cy="519093"/>
            </a:xfrm>
            <a:prstGeom prst="rect">
              <a:avLst/>
            </a:prstGeom>
          </p:spPr>
        </p:pic>
        <p:pic>
          <p:nvPicPr>
            <p:cNvPr id="45" name="Graphic 44" descr="Clipboard Mixed outline">
              <a:extLst>
                <a:ext uri="{FF2B5EF4-FFF2-40B4-BE49-F238E27FC236}">
                  <a16:creationId xmlns:a16="http://schemas.microsoft.com/office/drawing/2014/main" id="{996A973B-B8DA-482D-125B-31000F079BF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463035" y="5316192"/>
              <a:ext cx="519093" cy="519093"/>
            </a:xfrm>
            <a:prstGeom prst="rect">
              <a:avLst/>
            </a:prstGeom>
          </p:spPr>
        </p:pic>
        <p:pic>
          <p:nvPicPr>
            <p:cNvPr id="47" name="Graphic 46" descr="Train Tracks outline">
              <a:extLst>
                <a:ext uri="{FF2B5EF4-FFF2-40B4-BE49-F238E27FC236}">
                  <a16:creationId xmlns:a16="http://schemas.microsoft.com/office/drawing/2014/main" id="{349D0CDC-F63B-92C2-DE95-40DEDD90D93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669367" y="5327935"/>
              <a:ext cx="519093" cy="519093"/>
            </a:xfrm>
            <a:prstGeom prst="rect">
              <a:avLst/>
            </a:prstGeom>
          </p:spPr>
        </p:pic>
        <p:pic>
          <p:nvPicPr>
            <p:cNvPr id="49" name="Graphic 48" descr="Morse Code outline">
              <a:extLst>
                <a:ext uri="{FF2B5EF4-FFF2-40B4-BE49-F238E27FC236}">
                  <a16:creationId xmlns:a16="http://schemas.microsoft.com/office/drawing/2014/main" id="{FF66559C-3350-5B4D-BD86-8F8EE230E2C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942698" y="5327936"/>
              <a:ext cx="519093" cy="519093"/>
            </a:xfrm>
            <a:prstGeom prst="rect">
              <a:avLst/>
            </a:prstGeom>
          </p:spPr>
        </p:pic>
        <p:sp>
          <p:nvSpPr>
            <p:cNvPr id="50" name="TextBox 49">
              <a:extLst>
                <a:ext uri="{FF2B5EF4-FFF2-40B4-BE49-F238E27FC236}">
                  <a16:creationId xmlns:a16="http://schemas.microsoft.com/office/drawing/2014/main" id="{5E510248-85AB-0011-96BD-0333A7A6864E}"/>
                </a:ext>
              </a:extLst>
            </p:cNvPr>
            <p:cNvSpPr txBox="1"/>
            <p:nvPr/>
          </p:nvSpPr>
          <p:spPr>
            <a:xfrm>
              <a:off x="7916273" y="5838900"/>
              <a:ext cx="729048" cy="276999"/>
            </a:xfrm>
            <a:prstGeom prst="rect">
              <a:avLst/>
            </a:prstGeom>
            <a:noFill/>
          </p:spPr>
          <p:txBody>
            <a:bodyPr wrap="square" rtlCol="0">
              <a:spAutoFit/>
            </a:bodyPr>
            <a:lstStyle/>
            <a:p>
              <a:r>
                <a:rPr lang="en-US" sz="1200" dirty="0"/>
                <a:t>Code</a:t>
              </a:r>
            </a:p>
          </p:txBody>
        </p:sp>
        <p:sp>
          <p:nvSpPr>
            <p:cNvPr id="51" name="TextBox 50">
              <a:extLst>
                <a:ext uri="{FF2B5EF4-FFF2-40B4-BE49-F238E27FC236}">
                  <a16:creationId xmlns:a16="http://schemas.microsoft.com/office/drawing/2014/main" id="{B89FFD81-7CE1-D9D0-ACA8-457C8F634F54}"/>
                </a:ext>
              </a:extLst>
            </p:cNvPr>
            <p:cNvSpPr txBox="1"/>
            <p:nvPr/>
          </p:nvSpPr>
          <p:spPr>
            <a:xfrm>
              <a:off x="8727429" y="5838602"/>
              <a:ext cx="729048" cy="276999"/>
            </a:xfrm>
            <a:prstGeom prst="rect">
              <a:avLst/>
            </a:prstGeom>
            <a:noFill/>
          </p:spPr>
          <p:txBody>
            <a:bodyPr wrap="square" rtlCol="0">
              <a:spAutoFit/>
            </a:bodyPr>
            <a:lstStyle/>
            <a:p>
              <a:r>
                <a:rPr lang="en-US" sz="1200" dirty="0"/>
                <a:t>Train</a:t>
              </a:r>
            </a:p>
          </p:txBody>
        </p:sp>
        <p:sp>
          <p:nvSpPr>
            <p:cNvPr id="52" name="TextBox 51">
              <a:extLst>
                <a:ext uri="{FF2B5EF4-FFF2-40B4-BE49-F238E27FC236}">
                  <a16:creationId xmlns:a16="http://schemas.microsoft.com/office/drawing/2014/main" id="{E1B87105-7635-5012-2798-818AFCA58893}"/>
                </a:ext>
              </a:extLst>
            </p:cNvPr>
            <p:cNvSpPr txBox="1"/>
            <p:nvPr/>
          </p:nvSpPr>
          <p:spPr>
            <a:xfrm>
              <a:off x="9463035" y="5835285"/>
              <a:ext cx="729048" cy="276999"/>
            </a:xfrm>
            <a:prstGeom prst="rect">
              <a:avLst/>
            </a:prstGeom>
            <a:noFill/>
          </p:spPr>
          <p:txBody>
            <a:bodyPr wrap="square" rtlCol="0">
              <a:spAutoFit/>
            </a:bodyPr>
            <a:lstStyle/>
            <a:p>
              <a:r>
                <a:rPr lang="en-US" sz="1200" dirty="0"/>
                <a:t>Validate</a:t>
              </a:r>
            </a:p>
          </p:txBody>
        </p:sp>
        <p:sp>
          <p:nvSpPr>
            <p:cNvPr id="53" name="TextBox 52">
              <a:extLst>
                <a:ext uri="{FF2B5EF4-FFF2-40B4-BE49-F238E27FC236}">
                  <a16:creationId xmlns:a16="http://schemas.microsoft.com/office/drawing/2014/main" id="{4E0A5583-01AB-1D76-6179-3B6DB78A2B36}"/>
                </a:ext>
              </a:extLst>
            </p:cNvPr>
            <p:cNvSpPr txBox="1"/>
            <p:nvPr/>
          </p:nvSpPr>
          <p:spPr>
            <a:xfrm>
              <a:off x="10256703" y="5835284"/>
              <a:ext cx="726669" cy="276999"/>
            </a:xfrm>
            <a:prstGeom prst="rect">
              <a:avLst/>
            </a:prstGeom>
            <a:noFill/>
          </p:spPr>
          <p:txBody>
            <a:bodyPr wrap="square" rtlCol="0">
              <a:spAutoFit/>
            </a:bodyPr>
            <a:lstStyle/>
            <a:p>
              <a:r>
                <a:rPr lang="en-US" sz="1200" dirty="0"/>
                <a:t>Evaluate</a:t>
              </a:r>
            </a:p>
          </p:txBody>
        </p:sp>
      </p:grpSp>
      <p:grpSp>
        <p:nvGrpSpPr>
          <p:cNvPr id="69" name="Group 68">
            <a:extLst>
              <a:ext uri="{FF2B5EF4-FFF2-40B4-BE49-F238E27FC236}">
                <a16:creationId xmlns:a16="http://schemas.microsoft.com/office/drawing/2014/main" id="{EBF24A68-0293-BB9C-6AA1-67D24F735B9F}"/>
              </a:ext>
            </a:extLst>
          </p:cNvPr>
          <p:cNvGrpSpPr/>
          <p:nvPr/>
        </p:nvGrpSpPr>
        <p:grpSpPr>
          <a:xfrm>
            <a:off x="8137333" y="144841"/>
            <a:ext cx="1263170" cy="1059495"/>
            <a:chOff x="10214296" y="281538"/>
            <a:chExt cx="1263170" cy="1059495"/>
          </a:xfrm>
        </p:grpSpPr>
        <p:pic>
          <p:nvPicPr>
            <p:cNvPr id="67" name="Graphic 66" descr="Users outline">
              <a:extLst>
                <a:ext uri="{FF2B5EF4-FFF2-40B4-BE49-F238E27FC236}">
                  <a16:creationId xmlns:a16="http://schemas.microsoft.com/office/drawing/2014/main" id="{743DCD13-3F73-BE6E-44CE-BF0E3FDEE25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254366" y="281538"/>
              <a:ext cx="914400" cy="914400"/>
            </a:xfrm>
            <a:prstGeom prst="rect">
              <a:avLst/>
            </a:prstGeom>
          </p:spPr>
        </p:pic>
        <p:sp>
          <p:nvSpPr>
            <p:cNvPr id="68" name="TextBox 67">
              <a:extLst>
                <a:ext uri="{FF2B5EF4-FFF2-40B4-BE49-F238E27FC236}">
                  <a16:creationId xmlns:a16="http://schemas.microsoft.com/office/drawing/2014/main" id="{9A1108BC-5CE9-ABE9-2C3E-E0B0B1E95706}"/>
                </a:ext>
              </a:extLst>
            </p:cNvPr>
            <p:cNvSpPr txBox="1"/>
            <p:nvPr/>
          </p:nvSpPr>
          <p:spPr>
            <a:xfrm>
              <a:off x="10214296" y="1064034"/>
              <a:ext cx="1263170" cy="276999"/>
            </a:xfrm>
            <a:prstGeom prst="rect">
              <a:avLst/>
            </a:prstGeom>
            <a:noFill/>
          </p:spPr>
          <p:txBody>
            <a:bodyPr wrap="square" rtlCol="0">
              <a:spAutoFit/>
            </a:bodyPr>
            <a:lstStyle/>
            <a:p>
              <a:r>
                <a:rPr lang="en-US" sz="1200" dirty="0"/>
                <a:t>Demonstrators</a:t>
              </a:r>
            </a:p>
          </p:txBody>
        </p:sp>
      </p:grpSp>
      <p:cxnSp>
        <p:nvCxnSpPr>
          <p:cNvPr id="79" name="Straight Arrow Connector 78">
            <a:extLst>
              <a:ext uri="{FF2B5EF4-FFF2-40B4-BE49-F238E27FC236}">
                <a16:creationId xmlns:a16="http://schemas.microsoft.com/office/drawing/2014/main" id="{9FC8D0FE-4DC2-A07D-ED7E-6C9748146136}"/>
              </a:ext>
            </a:extLst>
          </p:cNvPr>
          <p:cNvCxnSpPr>
            <a:cxnSpLocks/>
            <a:endCxn id="5" idx="0"/>
          </p:cNvCxnSpPr>
          <p:nvPr/>
        </p:nvCxnSpPr>
        <p:spPr>
          <a:xfrm flipH="1">
            <a:off x="1317070" y="2452395"/>
            <a:ext cx="11039" cy="33199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7038F7E-E34D-94F2-7FB9-0705BCF6634B}"/>
              </a:ext>
            </a:extLst>
          </p:cNvPr>
          <p:cNvCxnSpPr>
            <a:cxnSpLocks/>
            <a:stCxn id="5" idx="2"/>
            <a:endCxn id="6" idx="0"/>
          </p:cNvCxnSpPr>
          <p:nvPr/>
        </p:nvCxnSpPr>
        <p:spPr>
          <a:xfrm>
            <a:off x="1317070" y="3183522"/>
            <a:ext cx="0" cy="39422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0AF3940-411A-B5C4-477F-6AB51A79114B}"/>
              </a:ext>
            </a:extLst>
          </p:cNvPr>
          <p:cNvCxnSpPr>
            <a:cxnSpLocks/>
            <a:stCxn id="6" idx="3"/>
            <a:endCxn id="34" idx="1"/>
          </p:cNvCxnSpPr>
          <p:nvPr/>
        </p:nvCxnSpPr>
        <p:spPr>
          <a:xfrm flipV="1">
            <a:off x="2280080" y="4182749"/>
            <a:ext cx="3709627" cy="31734"/>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669E66A-0DDC-F41E-53B6-E9427E82D1E0}"/>
              </a:ext>
            </a:extLst>
          </p:cNvPr>
          <p:cNvCxnSpPr>
            <a:cxnSpLocks/>
            <a:stCxn id="68" idx="2"/>
            <a:endCxn id="70" idx="0"/>
          </p:cNvCxnSpPr>
          <p:nvPr/>
        </p:nvCxnSpPr>
        <p:spPr>
          <a:xfrm flipH="1">
            <a:off x="8765392" y="1204336"/>
            <a:ext cx="3526" cy="61559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2" name="Elbow Connector 151">
            <a:extLst>
              <a:ext uri="{FF2B5EF4-FFF2-40B4-BE49-F238E27FC236}">
                <a16:creationId xmlns:a16="http://schemas.microsoft.com/office/drawing/2014/main" id="{E86749A1-F26A-4998-9348-E3B552B0E7DC}"/>
              </a:ext>
            </a:extLst>
          </p:cNvPr>
          <p:cNvCxnSpPr>
            <a:cxnSpLocks/>
            <a:stCxn id="6" idx="2"/>
            <a:endCxn id="10" idx="2"/>
          </p:cNvCxnSpPr>
          <p:nvPr/>
        </p:nvCxnSpPr>
        <p:spPr>
          <a:xfrm rot="16200000" flipH="1">
            <a:off x="5692320" y="475972"/>
            <a:ext cx="35646" cy="8786147"/>
          </a:xfrm>
          <a:prstGeom prst="bentConnector3">
            <a:avLst>
              <a:gd name="adj1" fmla="val 741306"/>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2DA701D-DC7E-2337-30D7-9CA56C003EDC}"/>
              </a:ext>
            </a:extLst>
          </p:cNvPr>
          <p:cNvCxnSpPr>
            <a:cxnSpLocks/>
            <a:endCxn id="10" idx="1"/>
          </p:cNvCxnSpPr>
          <p:nvPr/>
        </p:nvCxnSpPr>
        <p:spPr>
          <a:xfrm flipV="1">
            <a:off x="8181242" y="4225170"/>
            <a:ext cx="325997" cy="1046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7D5B1357-657E-A102-DDFF-AED26A801F97}"/>
              </a:ext>
            </a:extLst>
          </p:cNvPr>
          <p:cNvSpPr/>
          <p:nvPr/>
        </p:nvSpPr>
        <p:spPr>
          <a:xfrm>
            <a:off x="5508588" y="1819926"/>
            <a:ext cx="6513607" cy="1438943"/>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sz="1400" dirty="0"/>
              <a:t>User Interface</a:t>
            </a:r>
          </a:p>
        </p:txBody>
      </p:sp>
      <p:grpSp>
        <p:nvGrpSpPr>
          <p:cNvPr id="203" name="Group 202">
            <a:extLst>
              <a:ext uri="{FF2B5EF4-FFF2-40B4-BE49-F238E27FC236}">
                <a16:creationId xmlns:a16="http://schemas.microsoft.com/office/drawing/2014/main" id="{F7CFD83F-3975-786D-D8FD-D3B7B468017B}"/>
              </a:ext>
            </a:extLst>
          </p:cNvPr>
          <p:cNvGrpSpPr/>
          <p:nvPr/>
        </p:nvGrpSpPr>
        <p:grpSpPr>
          <a:xfrm>
            <a:off x="354060" y="3577742"/>
            <a:ext cx="1926020" cy="1292838"/>
            <a:chOff x="145268" y="3573821"/>
            <a:chExt cx="1926020" cy="1292838"/>
          </a:xfrm>
        </p:grpSpPr>
        <p:sp>
          <p:nvSpPr>
            <p:cNvPr id="6" name="Rounded Rectangle 5">
              <a:extLst>
                <a:ext uri="{FF2B5EF4-FFF2-40B4-BE49-F238E27FC236}">
                  <a16:creationId xmlns:a16="http://schemas.microsoft.com/office/drawing/2014/main" id="{05D6D873-A771-3DDB-7653-860C40DABAE2}"/>
                </a:ext>
              </a:extLst>
            </p:cNvPr>
            <p:cNvSpPr/>
            <p:nvPr/>
          </p:nvSpPr>
          <p:spPr>
            <a:xfrm>
              <a:off x="145268" y="3573821"/>
              <a:ext cx="1926020" cy="1273481"/>
            </a:xfrm>
            <a:prstGeom prst="roundRect">
              <a:avLst/>
            </a:prstGeom>
          </p:spPr>
          <p:style>
            <a:lnRef idx="3">
              <a:schemeClr val="lt1"/>
            </a:lnRef>
            <a:fillRef idx="1">
              <a:schemeClr val="accent5"/>
            </a:fillRef>
            <a:effectRef idx="1">
              <a:schemeClr val="accent5"/>
            </a:effectRef>
            <a:fontRef idx="minor">
              <a:schemeClr val="lt1"/>
            </a:fontRef>
          </p:style>
          <p:txBody>
            <a:bodyPr vert="horz" rtlCol="0" anchor="t"/>
            <a:lstStyle/>
            <a:p>
              <a:pPr algn="ctr"/>
              <a:r>
                <a:rPr lang="en-US" sz="1400" dirty="0"/>
                <a:t>Data Lake</a:t>
              </a:r>
            </a:p>
          </p:txBody>
        </p:sp>
        <p:pic>
          <p:nvPicPr>
            <p:cNvPr id="196" name="Graphic 195" descr="Paper with solid fill">
              <a:extLst>
                <a:ext uri="{FF2B5EF4-FFF2-40B4-BE49-F238E27FC236}">
                  <a16:creationId xmlns:a16="http://schemas.microsoft.com/office/drawing/2014/main" id="{E9E0ACEB-905E-DEDF-A8B7-2A5E742269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98228" y="3884087"/>
              <a:ext cx="512652" cy="512652"/>
            </a:xfrm>
            <a:prstGeom prst="rect">
              <a:avLst/>
            </a:prstGeom>
          </p:spPr>
        </p:pic>
        <p:pic>
          <p:nvPicPr>
            <p:cNvPr id="197" name="Graphic 196" descr="Database with solid fill">
              <a:extLst>
                <a:ext uri="{FF2B5EF4-FFF2-40B4-BE49-F238E27FC236}">
                  <a16:creationId xmlns:a16="http://schemas.microsoft.com/office/drawing/2014/main" id="{934FF48B-D883-AFA9-F712-EDB2195731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5200" y="3903819"/>
              <a:ext cx="554500" cy="554500"/>
            </a:xfrm>
            <a:prstGeom prst="rect">
              <a:avLst/>
            </a:prstGeom>
          </p:spPr>
        </p:pic>
        <p:sp>
          <p:nvSpPr>
            <p:cNvPr id="198" name="TextBox 197">
              <a:extLst>
                <a:ext uri="{FF2B5EF4-FFF2-40B4-BE49-F238E27FC236}">
                  <a16:creationId xmlns:a16="http://schemas.microsoft.com/office/drawing/2014/main" id="{A55DE5DF-D98D-20DF-34B4-727E05E01533}"/>
                </a:ext>
              </a:extLst>
            </p:cNvPr>
            <p:cNvSpPr txBox="1"/>
            <p:nvPr/>
          </p:nvSpPr>
          <p:spPr>
            <a:xfrm>
              <a:off x="186201" y="4515633"/>
              <a:ext cx="871160" cy="276999"/>
            </a:xfrm>
            <a:prstGeom prst="rect">
              <a:avLst/>
            </a:prstGeom>
            <a:noFill/>
          </p:spPr>
          <p:txBody>
            <a:bodyPr wrap="square" rtlCol="0">
              <a:spAutoFit/>
            </a:bodyPr>
            <a:lstStyle/>
            <a:p>
              <a:r>
                <a:rPr lang="en-US" sz="1200" dirty="0"/>
                <a:t>Structured</a:t>
              </a:r>
            </a:p>
          </p:txBody>
        </p:sp>
        <p:sp>
          <p:nvSpPr>
            <p:cNvPr id="199" name="TextBox 198">
              <a:extLst>
                <a:ext uri="{FF2B5EF4-FFF2-40B4-BE49-F238E27FC236}">
                  <a16:creationId xmlns:a16="http://schemas.microsoft.com/office/drawing/2014/main" id="{AEF5BA06-2DAC-3F83-3929-EE73DAE9A91F}"/>
                </a:ext>
              </a:extLst>
            </p:cNvPr>
            <p:cNvSpPr txBox="1"/>
            <p:nvPr/>
          </p:nvSpPr>
          <p:spPr>
            <a:xfrm>
              <a:off x="1062239" y="4396433"/>
              <a:ext cx="929035" cy="470226"/>
            </a:xfrm>
            <a:prstGeom prst="rect">
              <a:avLst/>
            </a:prstGeom>
            <a:noFill/>
          </p:spPr>
          <p:txBody>
            <a:bodyPr wrap="square" rtlCol="0">
              <a:spAutoFit/>
            </a:bodyPr>
            <a:lstStyle/>
            <a:p>
              <a:r>
                <a:rPr lang="en-US" sz="1200" dirty="0"/>
                <a:t>Semi-Structured</a:t>
              </a:r>
            </a:p>
          </p:txBody>
        </p:sp>
      </p:grpSp>
      <p:sp>
        <p:nvSpPr>
          <p:cNvPr id="25" name="Rounded Rectangle 24">
            <a:extLst>
              <a:ext uri="{FF2B5EF4-FFF2-40B4-BE49-F238E27FC236}">
                <a16:creationId xmlns:a16="http://schemas.microsoft.com/office/drawing/2014/main" id="{EF3BE3B3-A2BC-D869-C016-3671D7F442EB}"/>
              </a:ext>
            </a:extLst>
          </p:cNvPr>
          <p:cNvSpPr/>
          <p:nvPr/>
        </p:nvSpPr>
        <p:spPr>
          <a:xfrm>
            <a:off x="5850517" y="2250261"/>
            <a:ext cx="3092756" cy="366836"/>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Web Application</a:t>
            </a:r>
          </a:p>
        </p:txBody>
      </p:sp>
      <p:sp>
        <p:nvSpPr>
          <p:cNvPr id="44" name="Rounded Rectangle 43">
            <a:extLst>
              <a:ext uri="{FF2B5EF4-FFF2-40B4-BE49-F238E27FC236}">
                <a16:creationId xmlns:a16="http://schemas.microsoft.com/office/drawing/2014/main" id="{B1A98F2F-568C-3C58-AF90-9803B1BA0C98}"/>
              </a:ext>
            </a:extLst>
          </p:cNvPr>
          <p:cNvSpPr/>
          <p:nvPr/>
        </p:nvSpPr>
        <p:spPr>
          <a:xfrm>
            <a:off x="5850516" y="2736256"/>
            <a:ext cx="1252873" cy="366836"/>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Auto Dag</a:t>
            </a:r>
          </a:p>
        </p:txBody>
      </p:sp>
      <p:sp>
        <p:nvSpPr>
          <p:cNvPr id="56" name="Rounded Rectangle 55">
            <a:extLst>
              <a:ext uri="{FF2B5EF4-FFF2-40B4-BE49-F238E27FC236}">
                <a16:creationId xmlns:a16="http://schemas.microsoft.com/office/drawing/2014/main" id="{6D9536FF-EE27-4DEB-3C26-7B709B61BE8D}"/>
              </a:ext>
            </a:extLst>
          </p:cNvPr>
          <p:cNvSpPr/>
          <p:nvPr/>
        </p:nvSpPr>
        <p:spPr>
          <a:xfrm>
            <a:off x="7204406" y="2728751"/>
            <a:ext cx="1738867" cy="366836"/>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err="1"/>
              <a:t>Jupyter</a:t>
            </a:r>
            <a:r>
              <a:rPr lang="en-US" sz="1400" dirty="0"/>
              <a:t> Notebooks</a:t>
            </a:r>
          </a:p>
        </p:txBody>
      </p:sp>
      <p:sp>
        <p:nvSpPr>
          <p:cNvPr id="66" name="Rounded Rectangle 65">
            <a:extLst>
              <a:ext uri="{FF2B5EF4-FFF2-40B4-BE49-F238E27FC236}">
                <a16:creationId xmlns:a16="http://schemas.microsoft.com/office/drawing/2014/main" id="{60F00A21-38CC-57FB-41D0-87DE91EE193B}"/>
              </a:ext>
            </a:extLst>
          </p:cNvPr>
          <p:cNvSpPr/>
          <p:nvPr/>
        </p:nvSpPr>
        <p:spPr>
          <a:xfrm>
            <a:off x="9030290" y="2736256"/>
            <a:ext cx="1420251" cy="366836"/>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EO Services</a:t>
            </a:r>
          </a:p>
        </p:txBody>
      </p:sp>
      <p:sp>
        <p:nvSpPr>
          <p:cNvPr id="78" name="Rounded Rectangle 77">
            <a:extLst>
              <a:ext uri="{FF2B5EF4-FFF2-40B4-BE49-F238E27FC236}">
                <a16:creationId xmlns:a16="http://schemas.microsoft.com/office/drawing/2014/main" id="{06CEA140-2C61-8C2D-8A77-58D132192228}"/>
              </a:ext>
            </a:extLst>
          </p:cNvPr>
          <p:cNvSpPr/>
          <p:nvPr/>
        </p:nvSpPr>
        <p:spPr>
          <a:xfrm>
            <a:off x="10527352" y="2256575"/>
            <a:ext cx="1420251" cy="846216"/>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Docker Images (Catalog)</a:t>
            </a:r>
          </a:p>
        </p:txBody>
      </p:sp>
      <p:sp>
        <p:nvSpPr>
          <p:cNvPr id="80" name="Rounded Rectangle 79">
            <a:extLst>
              <a:ext uri="{FF2B5EF4-FFF2-40B4-BE49-F238E27FC236}">
                <a16:creationId xmlns:a16="http://schemas.microsoft.com/office/drawing/2014/main" id="{5000C08E-F0A0-38E2-11B5-564F7543C5BC}"/>
              </a:ext>
            </a:extLst>
          </p:cNvPr>
          <p:cNvSpPr/>
          <p:nvPr/>
        </p:nvSpPr>
        <p:spPr>
          <a:xfrm>
            <a:off x="9052296" y="2246138"/>
            <a:ext cx="1420251" cy="366836"/>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Data Brokerage</a:t>
            </a:r>
          </a:p>
        </p:txBody>
      </p:sp>
      <p:sp>
        <p:nvSpPr>
          <p:cNvPr id="92" name="TextBox 91">
            <a:extLst>
              <a:ext uri="{FF2B5EF4-FFF2-40B4-BE49-F238E27FC236}">
                <a16:creationId xmlns:a16="http://schemas.microsoft.com/office/drawing/2014/main" id="{3BC3FF7F-B68B-F296-7A79-274AD2B6EF73}"/>
              </a:ext>
            </a:extLst>
          </p:cNvPr>
          <p:cNvSpPr txBox="1"/>
          <p:nvPr/>
        </p:nvSpPr>
        <p:spPr>
          <a:xfrm>
            <a:off x="544859" y="5662083"/>
            <a:ext cx="11003770" cy="923330"/>
          </a:xfrm>
          <a:prstGeom prst="rect">
            <a:avLst/>
          </a:prstGeom>
          <a:noFill/>
        </p:spPr>
        <p:txBody>
          <a:bodyPr wrap="square" lIns="91440" tIns="45720" rIns="91440" bIns="45720" rtlCol="0" anchor="t">
            <a:spAutoFit/>
          </a:bodyPr>
          <a:lstStyle/>
          <a:p>
            <a:r>
              <a:rPr lang="en-US" dirty="0"/>
              <a:t>Major drawback to this version is that there is no enrichment of the data that has been brought into the Data Lake. </a:t>
            </a:r>
            <a:endParaRPr lang="en-US"/>
          </a:p>
          <a:p>
            <a:r>
              <a:rPr lang="en-US" dirty="0"/>
              <a:t>WP3 is on-demand, and not applied to all data in the data Lake. Additionally, WP3 are restricted on the data they have available to train/ develop on.</a:t>
            </a:r>
            <a:endParaRPr lang="en-US"/>
          </a:p>
        </p:txBody>
      </p:sp>
    </p:spTree>
    <p:extLst>
      <p:ext uri="{BB962C8B-B14F-4D97-AF65-F5344CB8AC3E}">
        <p14:creationId xmlns:p14="http://schemas.microsoft.com/office/powerpoint/2010/main" val="424739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ounded Rectangle 140">
            <a:extLst>
              <a:ext uri="{FF2B5EF4-FFF2-40B4-BE49-F238E27FC236}">
                <a16:creationId xmlns:a16="http://schemas.microsoft.com/office/drawing/2014/main" id="{F5861764-BD65-D0E2-D321-F96FA68484E6}"/>
              </a:ext>
            </a:extLst>
          </p:cNvPr>
          <p:cNvSpPr/>
          <p:nvPr/>
        </p:nvSpPr>
        <p:spPr>
          <a:xfrm>
            <a:off x="5037167" y="2029739"/>
            <a:ext cx="5008639" cy="28254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dirty="0"/>
          </a:p>
        </p:txBody>
      </p:sp>
      <p:sp>
        <p:nvSpPr>
          <p:cNvPr id="2" name="Title 1">
            <a:extLst>
              <a:ext uri="{FF2B5EF4-FFF2-40B4-BE49-F238E27FC236}">
                <a16:creationId xmlns:a16="http://schemas.microsoft.com/office/drawing/2014/main" id="{6608748C-58E6-FF90-D75D-331D7C26D89F}"/>
              </a:ext>
            </a:extLst>
          </p:cNvPr>
          <p:cNvSpPr>
            <a:spLocks noGrp="1"/>
          </p:cNvSpPr>
          <p:nvPr>
            <p:ph type="title"/>
          </p:nvPr>
        </p:nvSpPr>
        <p:spPr>
          <a:xfrm>
            <a:off x="10897" y="7752"/>
            <a:ext cx="7350601" cy="867324"/>
          </a:xfrm>
        </p:spPr>
        <p:txBody>
          <a:bodyPr>
            <a:normAutofit/>
          </a:bodyPr>
          <a:lstStyle/>
          <a:p>
            <a:r>
              <a:rPr lang="en-US" dirty="0"/>
              <a:t>Version 2: CAMEO Architecture</a:t>
            </a:r>
          </a:p>
        </p:txBody>
      </p:sp>
      <p:sp>
        <p:nvSpPr>
          <p:cNvPr id="5" name="Rounded Rectangle 4">
            <a:extLst>
              <a:ext uri="{FF2B5EF4-FFF2-40B4-BE49-F238E27FC236}">
                <a16:creationId xmlns:a16="http://schemas.microsoft.com/office/drawing/2014/main" id="{80640004-E10F-90E6-A775-93C197300B2E}"/>
              </a:ext>
            </a:extLst>
          </p:cNvPr>
          <p:cNvSpPr/>
          <p:nvPr/>
        </p:nvSpPr>
        <p:spPr>
          <a:xfrm>
            <a:off x="122202" y="3656604"/>
            <a:ext cx="2217522" cy="399137"/>
          </a:xfrm>
          <a:prstGeom prst="roundRect">
            <a:avLst/>
          </a:prstGeom>
        </p:spPr>
        <p:style>
          <a:lnRef idx="3">
            <a:schemeClr val="lt1"/>
          </a:lnRef>
          <a:fillRef idx="1">
            <a:schemeClr val="accent5"/>
          </a:fillRef>
          <a:effectRef idx="1">
            <a:schemeClr val="accent5"/>
          </a:effectRef>
          <a:fontRef idx="minor">
            <a:schemeClr val="lt1"/>
          </a:fontRef>
        </p:style>
        <p:txBody>
          <a:bodyPr vert="horz" rtlCol="0" anchor="t"/>
          <a:lstStyle/>
          <a:p>
            <a:pPr algn="ctr"/>
            <a:r>
              <a:rPr lang="en-US" sz="1400" dirty="0"/>
              <a:t>Batch Ingestion</a:t>
            </a:r>
          </a:p>
        </p:txBody>
      </p:sp>
      <p:sp>
        <p:nvSpPr>
          <p:cNvPr id="4" name="Rounded Rectangle 3">
            <a:extLst>
              <a:ext uri="{FF2B5EF4-FFF2-40B4-BE49-F238E27FC236}">
                <a16:creationId xmlns:a16="http://schemas.microsoft.com/office/drawing/2014/main" id="{0EB20920-206A-7353-9836-366ACAF1E406}"/>
              </a:ext>
            </a:extLst>
          </p:cNvPr>
          <p:cNvSpPr/>
          <p:nvPr/>
        </p:nvSpPr>
        <p:spPr>
          <a:xfrm>
            <a:off x="115673" y="2050472"/>
            <a:ext cx="2230983" cy="1251253"/>
          </a:xfrm>
          <a:prstGeom prst="roundRect">
            <a:avLst/>
          </a:prstGeom>
        </p:spPr>
        <p:style>
          <a:lnRef idx="3">
            <a:schemeClr val="lt1"/>
          </a:lnRef>
          <a:fillRef idx="1">
            <a:schemeClr val="accent3"/>
          </a:fillRef>
          <a:effectRef idx="1">
            <a:schemeClr val="accent3"/>
          </a:effectRef>
          <a:fontRef idx="minor">
            <a:schemeClr val="lt1"/>
          </a:fontRef>
        </p:style>
        <p:txBody>
          <a:bodyPr vert="horz" rtlCol="0" anchor="t"/>
          <a:lstStyle/>
          <a:p>
            <a:pPr algn="ctr"/>
            <a:r>
              <a:rPr lang="en-US" sz="1400" dirty="0"/>
              <a:t>Data Sources</a:t>
            </a:r>
          </a:p>
        </p:txBody>
      </p:sp>
      <p:pic>
        <p:nvPicPr>
          <p:cNvPr id="12" name="Graphic 11" descr="Envelope outline">
            <a:extLst>
              <a:ext uri="{FF2B5EF4-FFF2-40B4-BE49-F238E27FC236}">
                <a16:creationId xmlns:a16="http://schemas.microsoft.com/office/drawing/2014/main" id="{2471EF2D-617D-F655-AA69-F4233A9C9D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6356" y="2388588"/>
            <a:ext cx="572453" cy="572453"/>
          </a:xfrm>
          <a:prstGeom prst="rect">
            <a:avLst/>
          </a:prstGeom>
        </p:spPr>
      </p:pic>
      <p:pic>
        <p:nvPicPr>
          <p:cNvPr id="14" name="Graphic 13" descr="Paper with solid fill">
            <a:extLst>
              <a:ext uri="{FF2B5EF4-FFF2-40B4-BE49-F238E27FC236}">
                <a16:creationId xmlns:a16="http://schemas.microsoft.com/office/drawing/2014/main" id="{868FCB94-F3AF-03EA-0EEC-33BD7FE650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2265" y="2363832"/>
            <a:ext cx="512652" cy="512652"/>
          </a:xfrm>
          <a:prstGeom prst="rect">
            <a:avLst/>
          </a:prstGeom>
        </p:spPr>
      </p:pic>
      <p:pic>
        <p:nvPicPr>
          <p:cNvPr id="16" name="Graphic 15" descr="Database with solid fill">
            <a:extLst>
              <a:ext uri="{FF2B5EF4-FFF2-40B4-BE49-F238E27FC236}">
                <a16:creationId xmlns:a16="http://schemas.microsoft.com/office/drawing/2014/main" id="{7B5EBA24-B3BA-6BD8-E92B-934EB442D95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9333" y="2374161"/>
            <a:ext cx="554500" cy="554500"/>
          </a:xfrm>
          <a:prstGeom prst="rect">
            <a:avLst/>
          </a:prstGeom>
        </p:spPr>
      </p:pic>
      <p:sp>
        <p:nvSpPr>
          <p:cNvPr id="17" name="TextBox 16">
            <a:extLst>
              <a:ext uri="{FF2B5EF4-FFF2-40B4-BE49-F238E27FC236}">
                <a16:creationId xmlns:a16="http://schemas.microsoft.com/office/drawing/2014/main" id="{C8D0AFB3-BB57-1CC2-5D22-BE472DC9A5D2}"/>
              </a:ext>
            </a:extLst>
          </p:cNvPr>
          <p:cNvSpPr txBox="1"/>
          <p:nvPr/>
        </p:nvSpPr>
        <p:spPr>
          <a:xfrm>
            <a:off x="160484" y="2926561"/>
            <a:ext cx="871160" cy="246221"/>
          </a:xfrm>
          <a:prstGeom prst="rect">
            <a:avLst/>
          </a:prstGeom>
          <a:noFill/>
        </p:spPr>
        <p:txBody>
          <a:bodyPr wrap="square" rtlCol="0">
            <a:spAutoFit/>
          </a:bodyPr>
          <a:lstStyle/>
          <a:p>
            <a:r>
              <a:rPr lang="en-US" sz="1000" dirty="0"/>
              <a:t>Structured</a:t>
            </a:r>
          </a:p>
        </p:txBody>
      </p:sp>
      <p:sp>
        <p:nvSpPr>
          <p:cNvPr id="18" name="TextBox 17">
            <a:extLst>
              <a:ext uri="{FF2B5EF4-FFF2-40B4-BE49-F238E27FC236}">
                <a16:creationId xmlns:a16="http://schemas.microsoft.com/office/drawing/2014/main" id="{B95AE5C1-97EB-7EB3-9B22-F298EE482E6F}"/>
              </a:ext>
            </a:extLst>
          </p:cNvPr>
          <p:cNvSpPr txBox="1"/>
          <p:nvPr/>
        </p:nvSpPr>
        <p:spPr>
          <a:xfrm>
            <a:off x="809409" y="2816973"/>
            <a:ext cx="843418" cy="400110"/>
          </a:xfrm>
          <a:prstGeom prst="rect">
            <a:avLst/>
          </a:prstGeom>
          <a:noFill/>
        </p:spPr>
        <p:txBody>
          <a:bodyPr wrap="square" rtlCol="0">
            <a:spAutoFit/>
          </a:bodyPr>
          <a:lstStyle/>
          <a:p>
            <a:r>
              <a:rPr lang="en-US" sz="1000" dirty="0"/>
              <a:t>Semi-Structured</a:t>
            </a:r>
          </a:p>
        </p:txBody>
      </p:sp>
      <p:sp>
        <p:nvSpPr>
          <p:cNvPr id="19" name="TextBox 18">
            <a:extLst>
              <a:ext uri="{FF2B5EF4-FFF2-40B4-BE49-F238E27FC236}">
                <a16:creationId xmlns:a16="http://schemas.microsoft.com/office/drawing/2014/main" id="{E124F122-65E5-0919-E4C2-EE5E4A2DA1FE}"/>
              </a:ext>
            </a:extLst>
          </p:cNvPr>
          <p:cNvSpPr txBox="1"/>
          <p:nvPr/>
        </p:nvSpPr>
        <p:spPr>
          <a:xfrm>
            <a:off x="1456617" y="2912614"/>
            <a:ext cx="920490" cy="246220"/>
          </a:xfrm>
          <a:prstGeom prst="rect">
            <a:avLst/>
          </a:prstGeom>
          <a:noFill/>
        </p:spPr>
        <p:txBody>
          <a:bodyPr wrap="square" rtlCol="0">
            <a:spAutoFit/>
          </a:bodyPr>
          <a:lstStyle/>
          <a:p>
            <a:r>
              <a:rPr lang="en-US" sz="1000" dirty="0"/>
              <a:t>Unstructured</a:t>
            </a:r>
          </a:p>
        </p:txBody>
      </p:sp>
      <p:grpSp>
        <p:nvGrpSpPr>
          <p:cNvPr id="214" name="Group 213">
            <a:extLst>
              <a:ext uri="{FF2B5EF4-FFF2-40B4-BE49-F238E27FC236}">
                <a16:creationId xmlns:a16="http://schemas.microsoft.com/office/drawing/2014/main" id="{535AA0D6-FBB1-491F-CB45-07FD1DA1C471}"/>
              </a:ext>
            </a:extLst>
          </p:cNvPr>
          <p:cNvGrpSpPr/>
          <p:nvPr/>
        </p:nvGrpSpPr>
        <p:grpSpPr>
          <a:xfrm>
            <a:off x="2282313" y="5488657"/>
            <a:ext cx="3045166" cy="1090242"/>
            <a:chOff x="2684399" y="5186306"/>
            <a:chExt cx="3045166" cy="1090242"/>
          </a:xfrm>
        </p:grpSpPr>
        <p:sp>
          <p:nvSpPr>
            <p:cNvPr id="9" name="Rounded Rectangle 8">
              <a:extLst>
                <a:ext uri="{FF2B5EF4-FFF2-40B4-BE49-F238E27FC236}">
                  <a16:creationId xmlns:a16="http://schemas.microsoft.com/office/drawing/2014/main" id="{6006270F-DB46-BF82-ABBC-ED920B3D74B0}"/>
                </a:ext>
              </a:extLst>
            </p:cNvPr>
            <p:cNvSpPr/>
            <p:nvPr/>
          </p:nvSpPr>
          <p:spPr>
            <a:xfrm>
              <a:off x="2684399" y="5186306"/>
              <a:ext cx="2764861" cy="1090242"/>
            </a:xfrm>
            <a:prstGeom prst="roundRect">
              <a:avLst/>
            </a:prstGeom>
          </p:spPr>
          <p:style>
            <a:lnRef idx="1">
              <a:schemeClr val="accent6"/>
            </a:lnRef>
            <a:fillRef idx="3">
              <a:schemeClr val="accent6"/>
            </a:fillRef>
            <a:effectRef idx="2">
              <a:schemeClr val="accent6"/>
            </a:effectRef>
            <a:fontRef idx="minor">
              <a:schemeClr val="lt1"/>
            </a:fontRef>
          </p:style>
          <p:txBody>
            <a:bodyPr vert="horz" rtlCol="0" anchor="t"/>
            <a:lstStyle/>
            <a:p>
              <a:pPr algn="ctr"/>
              <a:r>
                <a:rPr lang="en-US" sz="1400" dirty="0"/>
                <a:t>Data Pipeline</a:t>
              </a:r>
            </a:p>
          </p:txBody>
        </p:sp>
        <p:pic>
          <p:nvPicPr>
            <p:cNvPr id="22" name="Graphic 21" descr="List with solid fill">
              <a:extLst>
                <a:ext uri="{FF2B5EF4-FFF2-40B4-BE49-F238E27FC236}">
                  <a16:creationId xmlns:a16="http://schemas.microsoft.com/office/drawing/2014/main" id="{890C7DE2-E177-FA72-C96C-5EBD179183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92351" y="5512387"/>
              <a:ext cx="510241" cy="510241"/>
            </a:xfrm>
            <a:prstGeom prst="rect">
              <a:avLst/>
            </a:prstGeom>
          </p:spPr>
        </p:pic>
        <p:pic>
          <p:nvPicPr>
            <p:cNvPr id="24" name="Graphic 23" descr="Settings outline">
              <a:extLst>
                <a:ext uri="{FF2B5EF4-FFF2-40B4-BE49-F238E27FC236}">
                  <a16:creationId xmlns:a16="http://schemas.microsoft.com/office/drawing/2014/main" id="{84C7B64A-7C5F-A723-7FC6-1C85FAF284D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45169" y="5501701"/>
              <a:ext cx="510241" cy="510241"/>
            </a:xfrm>
            <a:prstGeom prst="rect">
              <a:avLst/>
            </a:prstGeom>
          </p:spPr>
        </p:pic>
        <p:pic>
          <p:nvPicPr>
            <p:cNvPr id="26" name="Graphic 25" descr="Soap with solid fill">
              <a:extLst>
                <a:ext uri="{FF2B5EF4-FFF2-40B4-BE49-F238E27FC236}">
                  <a16:creationId xmlns:a16="http://schemas.microsoft.com/office/drawing/2014/main" id="{2379F8B4-3A05-CF04-538C-A8AA0294E37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50625" y="5472019"/>
              <a:ext cx="510241" cy="510241"/>
            </a:xfrm>
            <a:prstGeom prst="rect">
              <a:avLst/>
            </a:prstGeom>
          </p:spPr>
        </p:pic>
        <p:pic>
          <p:nvPicPr>
            <p:cNvPr id="28" name="Graphic 27" descr="Clipboard Mixed with solid fill">
              <a:extLst>
                <a:ext uri="{FF2B5EF4-FFF2-40B4-BE49-F238E27FC236}">
                  <a16:creationId xmlns:a16="http://schemas.microsoft.com/office/drawing/2014/main" id="{E689F85C-3780-B2FE-7604-9C848EF9280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1078" y="5465145"/>
              <a:ext cx="510241" cy="510241"/>
            </a:xfrm>
            <a:prstGeom prst="rect">
              <a:avLst/>
            </a:prstGeom>
          </p:spPr>
        </p:pic>
        <p:sp>
          <p:nvSpPr>
            <p:cNvPr id="29" name="TextBox 28">
              <a:extLst>
                <a:ext uri="{FF2B5EF4-FFF2-40B4-BE49-F238E27FC236}">
                  <a16:creationId xmlns:a16="http://schemas.microsoft.com/office/drawing/2014/main" id="{C2D1F9A8-A1FB-A51A-55A8-C90CF7A97DE2}"/>
                </a:ext>
              </a:extLst>
            </p:cNvPr>
            <p:cNvSpPr txBox="1"/>
            <p:nvPr/>
          </p:nvSpPr>
          <p:spPr>
            <a:xfrm>
              <a:off x="2736178" y="5945125"/>
              <a:ext cx="729048" cy="276999"/>
            </a:xfrm>
            <a:prstGeom prst="rect">
              <a:avLst/>
            </a:prstGeom>
            <a:noFill/>
          </p:spPr>
          <p:txBody>
            <a:bodyPr wrap="square" rtlCol="0">
              <a:spAutoFit/>
            </a:bodyPr>
            <a:lstStyle/>
            <a:p>
              <a:r>
                <a:rPr lang="en-US" sz="1200" dirty="0"/>
                <a:t>Validate</a:t>
              </a:r>
            </a:p>
          </p:txBody>
        </p:sp>
        <p:sp>
          <p:nvSpPr>
            <p:cNvPr id="30" name="TextBox 29">
              <a:extLst>
                <a:ext uri="{FF2B5EF4-FFF2-40B4-BE49-F238E27FC236}">
                  <a16:creationId xmlns:a16="http://schemas.microsoft.com/office/drawing/2014/main" id="{0373B801-28DD-698D-AF25-08152A06152A}"/>
                </a:ext>
              </a:extLst>
            </p:cNvPr>
            <p:cNvSpPr txBox="1"/>
            <p:nvPr/>
          </p:nvSpPr>
          <p:spPr>
            <a:xfrm>
              <a:off x="3416755" y="5945125"/>
              <a:ext cx="871160" cy="276999"/>
            </a:xfrm>
            <a:prstGeom prst="rect">
              <a:avLst/>
            </a:prstGeom>
            <a:noFill/>
          </p:spPr>
          <p:txBody>
            <a:bodyPr wrap="square" rtlCol="0">
              <a:spAutoFit/>
            </a:bodyPr>
            <a:lstStyle/>
            <a:p>
              <a:r>
                <a:rPr lang="en-US" sz="1200" dirty="0"/>
                <a:t>Clean</a:t>
              </a:r>
            </a:p>
          </p:txBody>
        </p:sp>
        <p:sp>
          <p:nvSpPr>
            <p:cNvPr id="31" name="TextBox 30">
              <a:extLst>
                <a:ext uri="{FF2B5EF4-FFF2-40B4-BE49-F238E27FC236}">
                  <a16:creationId xmlns:a16="http://schemas.microsoft.com/office/drawing/2014/main" id="{C801D582-2C95-7752-353F-AACFF4A88ED4}"/>
                </a:ext>
              </a:extLst>
            </p:cNvPr>
            <p:cNvSpPr txBox="1"/>
            <p:nvPr/>
          </p:nvSpPr>
          <p:spPr>
            <a:xfrm>
              <a:off x="3964857" y="5936485"/>
              <a:ext cx="1100749" cy="276999"/>
            </a:xfrm>
            <a:prstGeom prst="rect">
              <a:avLst/>
            </a:prstGeom>
            <a:noFill/>
          </p:spPr>
          <p:txBody>
            <a:bodyPr wrap="square" rtlCol="0">
              <a:spAutoFit/>
            </a:bodyPr>
            <a:lstStyle/>
            <a:p>
              <a:r>
                <a:rPr lang="en-US" sz="1200" dirty="0"/>
                <a:t>Standardize</a:t>
              </a:r>
            </a:p>
          </p:txBody>
        </p:sp>
        <p:sp>
          <p:nvSpPr>
            <p:cNvPr id="32" name="TextBox 31">
              <a:extLst>
                <a:ext uri="{FF2B5EF4-FFF2-40B4-BE49-F238E27FC236}">
                  <a16:creationId xmlns:a16="http://schemas.microsoft.com/office/drawing/2014/main" id="{6E72159B-51E8-FF12-6D44-EB1DF69C462E}"/>
                </a:ext>
              </a:extLst>
            </p:cNvPr>
            <p:cNvSpPr txBox="1"/>
            <p:nvPr/>
          </p:nvSpPr>
          <p:spPr>
            <a:xfrm>
              <a:off x="4858405" y="5933016"/>
              <a:ext cx="871160" cy="276999"/>
            </a:xfrm>
            <a:prstGeom prst="rect">
              <a:avLst/>
            </a:prstGeom>
            <a:noFill/>
          </p:spPr>
          <p:txBody>
            <a:bodyPr wrap="square" rtlCol="0">
              <a:spAutoFit/>
            </a:bodyPr>
            <a:lstStyle/>
            <a:p>
              <a:r>
                <a:rPr lang="en-US" sz="1200" dirty="0"/>
                <a:t>Curate</a:t>
              </a:r>
            </a:p>
          </p:txBody>
        </p:sp>
      </p:grpSp>
      <p:grpSp>
        <p:nvGrpSpPr>
          <p:cNvPr id="83" name="Group 82">
            <a:extLst>
              <a:ext uri="{FF2B5EF4-FFF2-40B4-BE49-F238E27FC236}">
                <a16:creationId xmlns:a16="http://schemas.microsoft.com/office/drawing/2014/main" id="{D0E9657C-9AE7-0645-BA20-698A80C5F3F9}"/>
              </a:ext>
            </a:extLst>
          </p:cNvPr>
          <p:cNvGrpSpPr/>
          <p:nvPr/>
        </p:nvGrpSpPr>
        <p:grpSpPr>
          <a:xfrm>
            <a:off x="5196754" y="3435474"/>
            <a:ext cx="1797576" cy="1325562"/>
            <a:chOff x="6612532" y="2814851"/>
            <a:chExt cx="1797576" cy="1325562"/>
          </a:xfrm>
        </p:grpSpPr>
        <p:sp>
          <p:nvSpPr>
            <p:cNvPr id="34" name="Rounded Rectangle 33">
              <a:extLst>
                <a:ext uri="{FF2B5EF4-FFF2-40B4-BE49-F238E27FC236}">
                  <a16:creationId xmlns:a16="http://schemas.microsoft.com/office/drawing/2014/main" id="{24352918-DF41-4753-05BC-A7FB94010E0E}"/>
                </a:ext>
              </a:extLst>
            </p:cNvPr>
            <p:cNvSpPr/>
            <p:nvPr/>
          </p:nvSpPr>
          <p:spPr>
            <a:xfrm>
              <a:off x="6612532" y="2814851"/>
              <a:ext cx="1797576" cy="1325562"/>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Feature Engineering</a:t>
              </a:r>
            </a:p>
          </p:txBody>
        </p:sp>
        <p:pic>
          <p:nvPicPr>
            <p:cNvPr id="36" name="Graphic 35" descr="Hamburger Menu Icon outline">
              <a:extLst>
                <a:ext uri="{FF2B5EF4-FFF2-40B4-BE49-F238E27FC236}">
                  <a16:creationId xmlns:a16="http://schemas.microsoft.com/office/drawing/2014/main" id="{FCB3B13F-C83A-AE34-84B0-B5DE04ACC76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877714" y="3143359"/>
              <a:ext cx="555642" cy="555642"/>
            </a:xfrm>
            <a:prstGeom prst="rect">
              <a:avLst/>
            </a:prstGeom>
          </p:spPr>
        </p:pic>
        <p:pic>
          <p:nvPicPr>
            <p:cNvPr id="38" name="Graphic 37" descr="Table outline">
              <a:extLst>
                <a:ext uri="{FF2B5EF4-FFF2-40B4-BE49-F238E27FC236}">
                  <a16:creationId xmlns:a16="http://schemas.microsoft.com/office/drawing/2014/main" id="{2F628830-E13A-B90F-6593-AAFB658FE10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620492" y="3143359"/>
              <a:ext cx="555642" cy="555642"/>
            </a:xfrm>
            <a:prstGeom prst="rect">
              <a:avLst/>
            </a:prstGeom>
          </p:spPr>
        </p:pic>
        <p:sp>
          <p:nvSpPr>
            <p:cNvPr id="39" name="TextBox 38">
              <a:extLst>
                <a:ext uri="{FF2B5EF4-FFF2-40B4-BE49-F238E27FC236}">
                  <a16:creationId xmlns:a16="http://schemas.microsoft.com/office/drawing/2014/main" id="{2C6C5B53-4B52-C32D-CD0F-58859089F4D4}"/>
                </a:ext>
              </a:extLst>
            </p:cNvPr>
            <p:cNvSpPr txBox="1"/>
            <p:nvPr/>
          </p:nvSpPr>
          <p:spPr>
            <a:xfrm>
              <a:off x="6809336" y="3606667"/>
              <a:ext cx="729048" cy="461665"/>
            </a:xfrm>
            <a:prstGeom prst="rect">
              <a:avLst/>
            </a:prstGeom>
            <a:noFill/>
          </p:spPr>
          <p:txBody>
            <a:bodyPr wrap="square" rtlCol="0">
              <a:spAutoFit/>
            </a:bodyPr>
            <a:lstStyle/>
            <a:p>
              <a:r>
                <a:rPr lang="en-US" sz="1200" dirty="0"/>
                <a:t>Extract Features</a:t>
              </a:r>
            </a:p>
          </p:txBody>
        </p:sp>
        <p:sp>
          <p:nvSpPr>
            <p:cNvPr id="40" name="TextBox 39">
              <a:extLst>
                <a:ext uri="{FF2B5EF4-FFF2-40B4-BE49-F238E27FC236}">
                  <a16:creationId xmlns:a16="http://schemas.microsoft.com/office/drawing/2014/main" id="{4335234E-6497-8AD0-5F89-0C6152D7581E}"/>
                </a:ext>
              </a:extLst>
            </p:cNvPr>
            <p:cNvSpPr txBox="1"/>
            <p:nvPr/>
          </p:nvSpPr>
          <p:spPr>
            <a:xfrm>
              <a:off x="7583991" y="3581668"/>
              <a:ext cx="729048" cy="461665"/>
            </a:xfrm>
            <a:prstGeom prst="rect">
              <a:avLst/>
            </a:prstGeom>
            <a:noFill/>
          </p:spPr>
          <p:txBody>
            <a:bodyPr wrap="square" rtlCol="0">
              <a:spAutoFit/>
            </a:bodyPr>
            <a:lstStyle/>
            <a:p>
              <a:r>
                <a:rPr lang="en-US" sz="1200" dirty="0"/>
                <a:t>Select Features</a:t>
              </a:r>
            </a:p>
          </p:txBody>
        </p:sp>
      </p:grpSp>
      <p:grpSp>
        <p:nvGrpSpPr>
          <p:cNvPr id="153" name="Group 152">
            <a:extLst>
              <a:ext uri="{FF2B5EF4-FFF2-40B4-BE49-F238E27FC236}">
                <a16:creationId xmlns:a16="http://schemas.microsoft.com/office/drawing/2014/main" id="{C966F066-7274-E693-AED1-A1785A9D866D}"/>
              </a:ext>
            </a:extLst>
          </p:cNvPr>
          <p:cNvGrpSpPr/>
          <p:nvPr/>
        </p:nvGrpSpPr>
        <p:grpSpPr>
          <a:xfrm>
            <a:off x="7181466" y="3450692"/>
            <a:ext cx="2727901" cy="1323399"/>
            <a:chOff x="9258174" y="2861732"/>
            <a:chExt cx="2727901" cy="1323399"/>
          </a:xfrm>
        </p:grpSpPr>
        <p:sp>
          <p:nvSpPr>
            <p:cNvPr id="10" name="Rounded Rectangle 9">
              <a:extLst>
                <a:ext uri="{FF2B5EF4-FFF2-40B4-BE49-F238E27FC236}">
                  <a16:creationId xmlns:a16="http://schemas.microsoft.com/office/drawing/2014/main" id="{887E7229-79AE-767A-6D3C-A3EA6D3B0D21}"/>
                </a:ext>
              </a:extLst>
            </p:cNvPr>
            <p:cNvSpPr/>
            <p:nvPr/>
          </p:nvSpPr>
          <p:spPr>
            <a:xfrm>
              <a:off x="9258174" y="2861732"/>
              <a:ext cx="2727901" cy="1323399"/>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400" dirty="0"/>
                <a:t>Model Development</a:t>
              </a:r>
            </a:p>
          </p:txBody>
        </p:sp>
        <p:pic>
          <p:nvPicPr>
            <p:cNvPr id="43" name="Graphic 42" descr="Venn diagram outline">
              <a:extLst>
                <a:ext uri="{FF2B5EF4-FFF2-40B4-BE49-F238E27FC236}">
                  <a16:creationId xmlns:a16="http://schemas.microsoft.com/office/drawing/2014/main" id="{2AE4C488-E75A-5146-E8BD-330714208FE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1313674" y="3212673"/>
              <a:ext cx="519093" cy="519093"/>
            </a:xfrm>
            <a:prstGeom prst="rect">
              <a:avLst/>
            </a:prstGeom>
          </p:spPr>
        </p:pic>
        <p:pic>
          <p:nvPicPr>
            <p:cNvPr id="45" name="Graphic 44" descr="Clipboard Mixed outline">
              <a:extLst>
                <a:ext uri="{FF2B5EF4-FFF2-40B4-BE49-F238E27FC236}">
                  <a16:creationId xmlns:a16="http://schemas.microsoft.com/office/drawing/2014/main" id="{996A973B-B8DA-482D-125B-31000F079BF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0664306" y="3209189"/>
              <a:ext cx="519093" cy="519093"/>
            </a:xfrm>
            <a:prstGeom prst="rect">
              <a:avLst/>
            </a:prstGeom>
          </p:spPr>
        </p:pic>
        <p:pic>
          <p:nvPicPr>
            <p:cNvPr id="47" name="Graphic 46" descr="Train Tracks outline">
              <a:extLst>
                <a:ext uri="{FF2B5EF4-FFF2-40B4-BE49-F238E27FC236}">
                  <a16:creationId xmlns:a16="http://schemas.microsoft.com/office/drawing/2014/main" id="{349D0CDC-F63B-92C2-DE95-40DEDD90D93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072672" y="3250737"/>
              <a:ext cx="519093" cy="519093"/>
            </a:xfrm>
            <a:prstGeom prst="rect">
              <a:avLst/>
            </a:prstGeom>
          </p:spPr>
        </p:pic>
        <p:pic>
          <p:nvPicPr>
            <p:cNvPr id="49" name="Graphic 48" descr="Morse Code outline">
              <a:extLst>
                <a:ext uri="{FF2B5EF4-FFF2-40B4-BE49-F238E27FC236}">
                  <a16:creationId xmlns:a16="http://schemas.microsoft.com/office/drawing/2014/main" id="{FF66559C-3350-5B4D-BD86-8F8EE230E2C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9468878" y="3303596"/>
              <a:ext cx="519093" cy="519093"/>
            </a:xfrm>
            <a:prstGeom prst="rect">
              <a:avLst/>
            </a:prstGeom>
          </p:spPr>
        </p:pic>
        <p:sp>
          <p:nvSpPr>
            <p:cNvPr id="50" name="TextBox 49">
              <a:extLst>
                <a:ext uri="{FF2B5EF4-FFF2-40B4-BE49-F238E27FC236}">
                  <a16:creationId xmlns:a16="http://schemas.microsoft.com/office/drawing/2014/main" id="{5E510248-85AB-0011-96BD-0333A7A6864E}"/>
                </a:ext>
              </a:extLst>
            </p:cNvPr>
            <p:cNvSpPr txBox="1"/>
            <p:nvPr/>
          </p:nvSpPr>
          <p:spPr>
            <a:xfrm>
              <a:off x="9463670" y="3740432"/>
              <a:ext cx="542092" cy="276999"/>
            </a:xfrm>
            <a:prstGeom prst="rect">
              <a:avLst/>
            </a:prstGeom>
            <a:noFill/>
          </p:spPr>
          <p:txBody>
            <a:bodyPr wrap="square" rtlCol="0">
              <a:spAutoFit/>
            </a:bodyPr>
            <a:lstStyle/>
            <a:p>
              <a:r>
                <a:rPr lang="en-US" sz="1200" dirty="0"/>
                <a:t>Code</a:t>
              </a:r>
            </a:p>
          </p:txBody>
        </p:sp>
        <p:sp>
          <p:nvSpPr>
            <p:cNvPr id="51" name="TextBox 50">
              <a:extLst>
                <a:ext uri="{FF2B5EF4-FFF2-40B4-BE49-F238E27FC236}">
                  <a16:creationId xmlns:a16="http://schemas.microsoft.com/office/drawing/2014/main" id="{B89FFD81-7CE1-D9D0-ACA8-457C8F634F54}"/>
                </a:ext>
              </a:extLst>
            </p:cNvPr>
            <p:cNvSpPr txBox="1"/>
            <p:nvPr/>
          </p:nvSpPr>
          <p:spPr>
            <a:xfrm>
              <a:off x="10037189" y="3740432"/>
              <a:ext cx="519093" cy="276999"/>
            </a:xfrm>
            <a:prstGeom prst="rect">
              <a:avLst/>
            </a:prstGeom>
            <a:noFill/>
          </p:spPr>
          <p:txBody>
            <a:bodyPr wrap="square" rtlCol="0">
              <a:spAutoFit/>
            </a:bodyPr>
            <a:lstStyle/>
            <a:p>
              <a:r>
                <a:rPr lang="en-US" sz="1200" dirty="0"/>
                <a:t>Train</a:t>
              </a:r>
            </a:p>
          </p:txBody>
        </p:sp>
        <p:sp>
          <p:nvSpPr>
            <p:cNvPr id="52" name="TextBox 51">
              <a:extLst>
                <a:ext uri="{FF2B5EF4-FFF2-40B4-BE49-F238E27FC236}">
                  <a16:creationId xmlns:a16="http://schemas.microsoft.com/office/drawing/2014/main" id="{E1B87105-7635-5012-2798-818AFCA58893}"/>
                </a:ext>
              </a:extLst>
            </p:cNvPr>
            <p:cNvSpPr txBox="1"/>
            <p:nvPr/>
          </p:nvSpPr>
          <p:spPr>
            <a:xfrm>
              <a:off x="10591765" y="3728282"/>
              <a:ext cx="729048" cy="276999"/>
            </a:xfrm>
            <a:prstGeom prst="rect">
              <a:avLst/>
            </a:prstGeom>
            <a:noFill/>
          </p:spPr>
          <p:txBody>
            <a:bodyPr wrap="square" rtlCol="0">
              <a:spAutoFit/>
            </a:bodyPr>
            <a:lstStyle/>
            <a:p>
              <a:r>
                <a:rPr lang="en-US" sz="1200" dirty="0"/>
                <a:t>Validate</a:t>
              </a:r>
            </a:p>
          </p:txBody>
        </p:sp>
        <p:sp>
          <p:nvSpPr>
            <p:cNvPr id="53" name="TextBox 52">
              <a:extLst>
                <a:ext uri="{FF2B5EF4-FFF2-40B4-BE49-F238E27FC236}">
                  <a16:creationId xmlns:a16="http://schemas.microsoft.com/office/drawing/2014/main" id="{4E0A5583-01AB-1D76-6179-3B6DB78A2B36}"/>
                </a:ext>
              </a:extLst>
            </p:cNvPr>
            <p:cNvSpPr txBox="1"/>
            <p:nvPr/>
          </p:nvSpPr>
          <p:spPr>
            <a:xfrm>
              <a:off x="11245426" y="3706724"/>
              <a:ext cx="726669" cy="276999"/>
            </a:xfrm>
            <a:prstGeom prst="rect">
              <a:avLst/>
            </a:prstGeom>
            <a:noFill/>
          </p:spPr>
          <p:txBody>
            <a:bodyPr wrap="square" rtlCol="0">
              <a:spAutoFit/>
            </a:bodyPr>
            <a:lstStyle/>
            <a:p>
              <a:r>
                <a:rPr lang="en-US" sz="1200" dirty="0"/>
                <a:t>Evaluate</a:t>
              </a:r>
            </a:p>
          </p:txBody>
        </p:sp>
      </p:grpSp>
      <p:grpSp>
        <p:nvGrpSpPr>
          <p:cNvPr id="186" name="Group 185">
            <a:extLst>
              <a:ext uri="{FF2B5EF4-FFF2-40B4-BE49-F238E27FC236}">
                <a16:creationId xmlns:a16="http://schemas.microsoft.com/office/drawing/2014/main" id="{5C711327-0D40-6819-D1F8-AA5DF701DC2F}"/>
              </a:ext>
            </a:extLst>
          </p:cNvPr>
          <p:cNvGrpSpPr/>
          <p:nvPr/>
        </p:nvGrpSpPr>
        <p:grpSpPr>
          <a:xfrm>
            <a:off x="6947549" y="1076725"/>
            <a:ext cx="1164723" cy="701747"/>
            <a:chOff x="7739904" y="773700"/>
            <a:chExt cx="1164723" cy="701747"/>
          </a:xfrm>
        </p:grpSpPr>
        <p:pic>
          <p:nvPicPr>
            <p:cNvPr id="67" name="Graphic 66" descr="Users outline">
              <a:extLst>
                <a:ext uri="{FF2B5EF4-FFF2-40B4-BE49-F238E27FC236}">
                  <a16:creationId xmlns:a16="http://schemas.microsoft.com/office/drawing/2014/main" id="{743DCD13-3F73-BE6E-44CE-BF0E3FDEE25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974263" y="773700"/>
              <a:ext cx="608638" cy="608638"/>
            </a:xfrm>
            <a:prstGeom prst="rect">
              <a:avLst/>
            </a:prstGeom>
          </p:spPr>
        </p:pic>
        <p:sp>
          <p:nvSpPr>
            <p:cNvPr id="68" name="TextBox 67">
              <a:extLst>
                <a:ext uri="{FF2B5EF4-FFF2-40B4-BE49-F238E27FC236}">
                  <a16:creationId xmlns:a16="http://schemas.microsoft.com/office/drawing/2014/main" id="{9A1108BC-5CE9-ABE9-2C3E-E0B0B1E95706}"/>
                </a:ext>
              </a:extLst>
            </p:cNvPr>
            <p:cNvSpPr txBox="1"/>
            <p:nvPr/>
          </p:nvSpPr>
          <p:spPr>
            <a:xfrm>
              <a:off x="7739904" y="1198448"/>
              <a:ext cx="1164723" cy="276999"/>
            </a:xfrm>
            <a:prstGeom prst="rect">
              <a:avLst/>
            </a:prstGeom>
            <a:noFill/>
          </p:spPr>
          <p:txBody>
            <a:bodyPr wrap="square" rtlCol="0">
              <a:spAutoFit/>
            </a:bodyPr>
            <a:lstStyle/>
            <a:p>
              <a:r>
                <a:rPr lang="en-US" sz="1200" dirty="0"/>
                <a:t>Demonstrators</a:t>
              </a:r>
            </a:p>
          </p:txBody>
        </p:sp>
      </p:grpSp>
      <p:grpSp>
        <p:nvGrpSpPr>
          <p:cNvPr id="211" name="Group 210">
            <a:extLst>
              <a:ext uri="{FF2B5EF4-FFF2-40B4-BE49-F238E27FC236}">
                <a16:creationId xmlns:a16="http://schemas.microsoft.com/office/drawing/2014/main" id="{62645E69-E4AB-216C-8F41-5A58E08312FC}"/>
              </a:ext>
            </a:extLst>
          </p:cNvPr>
          <p:cNvGrpSpPr/>
          <p:nvPr/>
        </p:nvGrpSpPr>
        <p:grpSpPr>
          <a:xfrm>
            <a:off x="7257323" y="5317927"/>
            <a:ext cx="1878544" cy="1313848"/>
            <a:chOff x="8260880" y="4962695"/>
            <a:chExt cx="1878544" cy="1313848"/>
          </a:xfrm>
        </p:grpSpPr>
        <p:sp>
          <p:nvSpPr>
            <p:cNvPr id="71" name="Rounded Rectangle 70">
              <a:extLst>
                <a:ext uri="{FF2B5EF4-FFF2-40B4-BE49-F238E27FC236}">
                  <a16:creationId xmlns:a16="http://schemas.microsoft.com/office/drawing/2014/main" id="{AB92B325-3A38-D945-1C9C-69B0CDA71D70}"/>
                </a:ext>
              </a:extLst>
            </p:cNvPr>
            <p:cNvSpPr/>
            <p:nvPr/>
          </p:nvSpPr>
          <p:spPr>
            <a:xfrm>
              <a:off x="8260880" y="4962695"/>
              <a:ext cx="1878544" cy="1313848"/>
            </a:xfrm>
            <a:prstGeom prst="roundRect">
              <a:avLst/>
            </a:prstGeom>
          </p:spPr>
          <p:style>
            <a:lnRef idx="3">
              <a:schemeClr val="lt1"/>
            </a:lnRef>
            <a:fillRef idx="1">
              <a:schemeClr val="accent5"/>
            </a:fillRef>
            <a:effectRef idx="1">
              <a:schemeClr val="accent5"/>
            </a:effectRef>
            <a:fontRef idx="minor">
              <a:schemeClr val="lt1"/>
            </a:fontRef>
          </p:style>
          <p:txBody>
            <a:bodyPr vert="horz" rtlCol="0" anchor="t"/>
            <a:lstStyle/>
            <a:p>
              <a:pPr algn="ctr"/>
              <a:r>
                <a:rPr lang="en-US" sz="1400" dirty="0"/>
                <a:t>Data Lakehouse</a:t>
              </a:r>
            </a:p>
          </p:txBody>
        </p:sp>
        <p:pic>
          <p:nvPicPr>
            <p:cNvPr id="72" name="Graphic 71" descr="Paper with solid fill">
              <a:extLst>
                <a:ext uri="{FF2B5EF4-FFF2-40B4-BE49-F238E27FC236}">
                  <a16:creationId xmlns:a16="http://schemas.microsoft.com/office/drawing/2014/main" id="{4374BD31-9A09-D336-634B-1F373E162F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07854" y="5308191"/>
              <a:ext cx="512652" cy="512652"/>
            </a:xfrm>
            <a:prstGeom prst="rect">
              <a:avLst/>
            </a:prstGeom>
          </p:spPr>
        </p:pic>
        <p:pic>
          <p:nvPicPr>
            <p:cNvPr id="73" name="Graphic 72" descr="Database with solid fill">
              <a:extLst>
                <a:ext uri="{FF2B5EF4-FFF2-40B4-BE49-F238E27FC236}">
                  <a16:creationId xmlns:a16="http://schemas.microsoft.com/office/drawing/2014/main" id="{C85067DE-72FC-4C6B-BEF8-0A82C29991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44757" y="5275827"/>
              <a:ext cx="554500" cy="554500"/>
            </a:xfrm>
            <a:prstGeom prst="rect">
              <a:avLst/>
            </a:prstGeom>
          </p:spPr>
        </p:pic>
        <p:sp>
          <p:nvSpPr>
            <p:cNvPr id="74" name="TextBox 73">
              <a:extLst>
                <a:ext uri="{FF2B5EF4-FFF2-40B4-BE49-F238E27FC236}">
                  <a16:creationId xmlns:a16="http://schemas.microsoft.com/office/drawing/2014/main" id="{25BC391D-F082-E658-4C61-D54972A22DE3}"/>
                </a:ext>
              </a:extLst>
            </p:cNvPr>
            <p:cNvSpPr txBox="1"/>
            <p:nvPr/>
          </p:nvSpPr>
          <p:spPr>
            <a:xfrm>
              <a:off x="8304000" y="5819739"/>
              <a:ext cx="871160" cy="276999"/>
            </a:xfrm>
            <a:prstGeom prst="rect">
              <a:avLst/>
            </a:prstGeom>
            <a:noFill/>
          </p:spPr>
          <p:txBody>
            <a:bodyPr wrap="square" rtlCol="0">
              <a:spAutoFit/>
            </a:bodyPr>
            <a:lstStyle/>
            <a:p>
              <a:r>
                <a:rPr lang="en-US" sz="1200" dirty="0"/>
                <a:t>Structured</a:t>
              </a:r>
            </a:p>
          </p:txBody>
        </p:sp>
        <p:sp>
          <p:nvSpPr>
            <p:cNvPr id="75" name="TextBox 74">
              <a:extLst>
                <a:ext uri="{FF2B5EF4-FFF2-40B4-BE49-F238E27FC236}">
                  <a16:creationId xmlns:a16="http://schemas.microsoft.com/office/drawing/2014/main" id="{20F97C28-182A-C2CB-DB73-8E844BE01BCD}"/>
                </a:ext>
              </a:extLst>
            </p:cNvPr>
            <p:cNvSpPr txBox="1"/>
            <p:nvPr/>
          </p:nvSpPr>
          <p:spPr>
            <a:xfrm>
              <a:off x="9185651" y="5791795"/>
              <a:ext cx="843418" cy="461665"/>
            </a:xfrm>
            <a:prstGeom prst="rect">
              <a:avLst/>
            </a:prstGeom>
            <a:noFill/>
          </p:spPr>
          <p:txBody>
            <a:bodyPr wrap="square" rtlCol="0">
              <a:spAutoFit/>
            </a:bodyPr>
            <a:lstStyle/>
            <a:p>
              <a:r>
                <a:rPr lang="en-US" sz="1200" dirty="0"/>
                <a:t>Semi-Structured</a:t>
              </a:r>
            </a:p>
          </p:txBody>
        </p:sp>
      </p:grpSp>
      <p:cxnSp>
        <p:nvCxnSpPr>
          <p:cNvPr id="79" name="Straight Arrow Connector 78">
            <a:extLst>
              <a:ext uri="{FF2B5EF4-FFF2-40B4-BE49-F238E27FC236}">
                <a16:creationId xmlns:a16="http://schemas.microsoft.com/office/drawing/2014/main" id="{9FC8D0FE-4DC2-A07D-ED7E-6C9748146136}"/>
              </a:ext>
            </a:extLst>
          </p:cNvPr>
          <p:cNvCxnSpPr>
            <a:cxnSpLocks/>
            <a:stCxn id="4" idx="2"/>
            <a:endCxn id="5" idx="0"/>
          </p:cNvCxnSpPr>
          <p:nvPr/>
        </p:nvCxnSpPr>
        <p:spPr>
          <a:xfrm flipH="1">
            <a:off x="1230963" y="3301725"/>
            <a:ext cx="202" cy="354879"/>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7038F7E-E34D-94F2-7FB9-0705BCF6634B}"/>
              </a:ext>
            </a:extLst>
          </p:cNvPr>
          <p:cNvCxnSpPr>
            <a:cxnSpLocks/>
            <a:stCxn id="5" idx="2"/>
            <a:endCxn id="6" idx="0"/>
          </p:cNvCxnSpPr>
          <p:nvPr/>
        </p:nvCxnSpPr>
        <p:spPr>
          <a:xfrm flipH="1">
            <a:off x="1223652" y="4055741"/>
            <a:ext cx="7311" cy="45982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0AF3940-411A-B5C4-477F-6AB51A79114B}"/>
              </a:ext>
            </a:extLst>
          </p:cNvPr>
          <p:cNvCxnSpPr>
            <a:cxnSpLocks/>
          </p:cNvCxnSpPr>
          <p:nvPr/>
        </p:nvCxnSpPr>
        <p:spPr>
          <a:xfrm flipV="1">
            <a:off x="5054733" y="6298617"/>
            <a:ext cx="2202590" cy="1485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4A882592-A96A-EBFC-7F04-149A48958549}"/>
              </a:ext>
            </a:extLst>
          </p:cNvPr>
          <p:cNvCxnSpPr>
            <a:cxnSpLocks/>
          </p:cNvCxnSpPr>
          <p:nvPr/>
        </p:nvCxnSpPr>
        <p:spPr>
          <a:xfrm flipH="1" flipV="1">
            <a:off x="8560623" y="4770439"/>
            <a:ext cx="13759" cy="54748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669E66A-0DDC-F41E-53B6-E9427E82D1E0}"/>
              </a:ext>
            </a:extLst>
          </p:cNvPr>
          <p:cNvCxnSpPr>
            <a:cxnSpLocks/>
            <a:stCxn id="68" idx="2"/>
          </p:cNvCxnSpPr>
          <p:nvPr/>
        </p:nvCxnSpPr>
        <p:spPr>
          <a:xfrm flipH="1">
            <a:off x="7515429" y="1778472"/>
            <a:ext cx="14482" cy="37080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6437DD1-C3FB-8867-F791-D08443102738}"/>
              </a:ext>
            </a:extLst>
          </p:cNvPr>
          <p:cNvCxnSpPr>
            <a:cxnSpLocks/>
          </p:cNvCxnSpPr>
          <p:nvPr/>
        </p:nvCxnSpPr>
        <p:spPr>
          <a:xfrm>
            <a:off x="4035316" y="5081214"/>
            <a:ext cx="0" cy="41088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5C8B2DC-E80F-991E-01EB-90B9BD2FE995}"/>
              </a:ext>
            </a:extLst>
          </p:cNvPr>
          <p:cNvCxnSpPr>
            <a:cxnSpLocks/>
          </p:cNvCxnSpPr>
          <p:nvPr/>
        </p:nvCxnSpPr>
        <p:spPr>
          <a:xfrm flipV="1">
            <a:off x="3196586" y="5117832"/>
            <a:ext cx="0" cy="33764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2" name="Elbow Connector 151">
            <a:extLst>
              <a:ext uri="{FF2B5EF4-FFF2-40B4-BE49-F238E27FC236}">
                <a16:creationId xmlns:a16="http://schemas.microsoft.com/office/drawing/2014/main" id="{E86749A1-F26A-4998-9348-E3B552B0E7DC}"/>
              </a:ext>
            </a:extLst>
          </p:cNvPr>
          <p:cNvCxnSpPr>
            <a:cxnSpLocks/>
            <a:stCxn id="6" idx="2"/>
            <a:endCxn id="9" idx="1"/>
          </p:cNvCxnSpPr>
          <p:nvPr/>
        </p:nvCxnSpPr>
        <p:spPr>
          <a:xfrm rot="16200000" flipH="1">
            <a:off x="1630615" y="5382079"/>
            <a:ext cx="244735" cy="1058661"/>
          </a:xfrm>
          <a:prstGeom prst="bentConnector2">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2DA701D-DC7E-2337-30D7-9CA56C003EDC}"/>
              </a:ext>
            </a:extLst>
          </p:cNvPr>
          <p:cNvCxnSpPr>
            <a:cxnSpLocks/>
            <a:stCxn id="34" idx="3"/>
            <a:endCxn id="10" idx="1"/>
          </p:cNvCxnSpPr>
          <p:nvPr/>
        </p:nvCxnSpPr>
        <p:spPr>
          <a:xfrm>
            <a:off x="6994330" y="4098255"/>
            <a:ext cx="187136" cy="1413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F7CFD83F-3975-786D-D8FD-D3B7B468017B}"/>
              </a:ext>
            </a:extLst>
          </p:cNvPr>
          <p:cNvGrpSpPr/>
          <p:nvPr/>
        </p:nvGrpSpPr>
        <p:grpSpPr>
          <a:xfrm>
            <a:off x="260642" y="4515562"/>
            <a:ext cx="1926020" cy="1284277"/>
            <a:chOff x="145268" y="3573821"/>
            <a:chExt cx="1926020" cy="1284277"/>
          </a:xfrm>
        </p:grpSpPr>
        <p:sp>
          <p:nvSpPr>
            <p:cNvPr id="6" name="Rounded Rectangle 5">
              <a:extLst>
                <a:ext uri="{FF2B5EF4-FFF2-40B4-BE49-F238E27FC236}">
                  <a16:creationId xmlns:a16="http://schemas.microsoft.com/office/drawing/2014/main" id="{05D6D873-A771-3DDB-7653-860C40DABAE2}"/>
                </a:ext>
              </a:extLst>
            </p:cNvPr>
            <p:cNvSpPr/>
            <p:nvPr/>
          </p:nvSpPr>
          <p:spPr>
            <a:xfrm>
              <a:off x="145268" y="3573821"/>
              <a:ext cx="1926020" cy="1273481"/>
            </a:xfrm>
            <a:prstGeom prst="roundRect">
              <a:avLst/>
            </a:prstGeom>
          </p:spPr>
          <p:style>
            <a:lnRef idx="3">
              <a:schemeClr val="lt1"/>
            </a:lnRef>
            <a:fillRef idx="1">
              <a:schemeClr val="accent5"/>
            </a:fillRef>
            <a:effectRef idx="1">
              <a:schemeClr val="accent5"/>
            </a:effectRef>
            <a:fontRef idx="minor">
              <a:schemeClr val="lt1"/>
            </a:fontRef>
          </p:style>
          <p:txBody>
            <a:bodyPr vert="horz" rtlCol="0" anchor="t"/>
            <a:lstStyle/>
            <a:p>
              <a:pPr algn="ctr"/>
              <a:r>
                <a:rPr lang="en-US" sz="1400" dirty="0"/>
                <a:t>Data Lake</a:t>
              </a:r>
            </a:p>
          </p:txBody>
        </p:sp>
        <p:pic>
          <p:nvPicPr>
            <p:cNvPr id="196" name="Graphic 195" descr="Paper with solid fill">
              <a:extLst>
                <a:ext uri="{FF2B5EF4-FFF2-40B4-BE49-F238E27FC236}">
                  <a16:creationId xmlns:a16="http://schemas.microsoft.com/office/drawing/2014/main" id="{E9E0ACEB-905E-DEDF-A8B7-2A5E742269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98228" y="3884087"/>
              <a:ext cx="512652" cy="512652"/>
            </a:xfrm>
            <a:prstGeom prst="rect">
              <a:avLst/>
            </a:prstGeom>
          </p:spPr>
        </p:pic>
        <p:pic>
          <p:nvPicPr>
            <p:cNvPr id="197" name="Graphic 196" descr="Database with solid fill">
              <a:extLst>
                <a:ext uri="{FF2B5EF4-FFF2-40B4-BE49-F238E27FC236}">
                  <a16:creationId xmlns:a16="http://schemas.microsoft.com/office/drawing/2014/main" id="{934FF48B-D883-AFA9-F712-EDB2195731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5200" y="3903819"/>
              <a:ext cx="554500" cy="554500"/>
            </a:xfrm>
            <a:prstGeom prst="rect">
              <a:avLst/>
            </a:prstGeom>
          </p:spPr>
        </p:pic>
        <p:sp>
          <p:nvSpPr>
            <p:cNvPr id="198" name="TextBox 197">
              <a:extLst>
                <a:ext uri="{FF2B5EF4-FFF2-40B4-BE49-F238E27FC236}">
                  <a16:creationId xmlns:a16="http://schemas.microsoft.com/office/drawing/2014/main" id="{A55DE5DF-D98D-20DF-34B4-727E05E01533}"/>
                </a:ext>
              </a:extLst>
            </p:cNvPr>
            <p:cNvSpPr txBox="1"/>
            <p:nvPr/>
          </p:nvSpPr>
          <p:spPr>
            <a:xfrm>
              <a:off x="186201" y="4515633"/>
              <a:ext cx="871160" cy="276999"/>
            </a:xfrm>
            <a:prstGeom prst="rect">
              <a:avLst/>
            </a:prstGeom>
            <a:noFill/>
          </p:spPr>
          <p:txBody>
            <a:bodyPr wrap="square" rtlCol="0">
              <a:spAutoFit/>
            </a:bodyPr>
            <a:lstStyle/>
            <a:p>
              <a:r>
                <a:rPr lang="en-US" sz="1200" dirty="0"/>
                <a:t>Structured</a:t>
              </a:r>
            </a:p>
          </p:txBody>
        </p:sp>
        <p:sp>
          <p:nvSpPr>
            <p:cNvPr id="199" name="TextBox 198">
              <a:extLst>
                <a:ext uri="{FF2B5EF4-FFF2-40B4-BE49-F238E27FC236}">
                  <a16:creationId xmlns:a16="http://schemas.microsoft.com/office/drawing/2014/main" id="{AEF5BA06-2DAC-3F83-3929-EE73DAE9A91F}"/>
                </a:ext>
              </a:extLst>
            </p:cNvPr>
            <p:cNvSpPr txBox="1"/>
            <p:nvPr/>
          </p:nvSpPr>
          <p:spPr>
            <a:xfrm>
              <a:off x="1070800" y="4396433"/>
              <a:ext cx="843418" cy="461665"/>
            </a:xfrm>
            <a:prstGeom prst="rect">
              <a:avLst/>
            </a:prstGeom>
            <a:noFill/>
          </p:spPr>
          <p:txBody>
            <a:bodyPr wrap="square" rtlCol="0">
              <a:spAutoFit/>
            </a:bodyPr>
            <a:lstStyle/>
            <a:p>
              <a:r>
                <a:rPr lang="en-US" sz="1200" dirty="0"/>
                <a:t>Semi-Structured</a:t>
              </a:r>
            </a:p>
          </p:txBody>
        </p:sp>
      </p:grpSp>
      <p:cxnSp>
        <p:nvCxnSpPr>
          <p:cNvPr id="220" name="Elbow Connector 219">
            <a:extLst>
              <a:ext uri="{FF2B5EF4-FFF2-40B4-BE49-F238E27FC236}">
                <a16:creationId xmlns:a16="http://schemas.microsoft.com/office/drawing/2014/main" id="{650CECE4-93E4-E279-446E-5211FFF867AE}"/>
              </a:ext>
            </a:extLst>
          </p:cNvPr>
          <p:cNvCxnSpPr>
            <a:cxnSpLocks/>
            <a:endCxn id="34" idx="2"/>
          </p:cNvCxnSpPr>
          <p:nvPr/>
        </p:nvCxnSpPr>
        <p:spPr>
          <a:xfrm rot="10800000">
            <a:off x="6095542" y="4761037"/>
            <a:ext cx="1120714" cy="1036321"/>
          </a:xfrm>
          <a:prstGeom prst="bentConnector2">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89D1CDA2-5C97-04AE-F90C-C5BFFC323705}"/>
              </a:ext>
            </a:extLst>
          </p:cNvPr>
          <p:cNvCxnSpPr>
            <a:cxnSpLocks/>
          </p:cNvCxnSpPr>
          <p:nvPr/>
        </p:nvCxnSpPr>
        <p:spPr>
          <a:xfrm flipV="1">
            <a:off x="2176940" y="4783551"/>
            <a:ext cx="318940" cy="785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373992C-1745-7CDC-EEC3-8A9D26826D4C}"/>
              </a:ext>
            </a:extLst>
          </p:cNvPr>
          <p:cNvGrpSpPr/>
          <p:nvPr/>
        </p:nvGrpSpPr>
        <p:grpSpPr>
          <a:xfrm>
            <a:off x="2507423" y="3336450"/>
            <a:ext cx="2466423" cy="1779909"/>
            <a:chOff x="3090851" y="3078479"/>
            <a:chExt cx="2466423" cy="1779909"/>
          </a:xfrm>
        </p:grpSpPr>
        <p:sp>
          <p:nvSpPr>
            <p:cNvPr id="8" name="Rounded Rectangle 7">
              <a:extLst>
                <a:ext uri="{FF2B5EF4-FFF2-40B4-BE49-F238E27FC236}">
                  <a16:creationId xmlns:a16="http://schemas.microsoft.com/office/drawing/2014/main" id="{4FBBC17C-0054-C9C5-A56B-0723B8863F44}"/>
                </a:ext>
              </a:extLst>
            </p:cNvPr>
            <p:cNvSpPr/>
            <p:nvPr/>
          </p:nvSpPr>
          <p:spPr>
            <a:xfrm>
              <a:off x="3090851" y="3078479"/>
              <a:ext cx="2466423" cy="1779909"/>
            </a:xfrm>
            <a:prstGeom prst="roundRect">
              <a:avLst/>
            </a:prstGeom>
          </p:spPr>
          <p:style>
            <a:lnRef idx="3">
              <a:schemeClr val="lt1"/>
            </a:lnRef>
            <a:fillRef idx="1">
              <a:schemeClr val="accent6"/>
            </a:fillRef>
            <a:effectRef idx="1">
              <a:schemeClr val="accent6"/>
            </a:effectRef>
            <a:fontRef idx="minor">
              <a:schemeClr val="lt1"/>
            </a:fontRef>
          </p:style>
          <p:txBody>
            <a:bodyPr vert="horz" rtlCol="0" anchor="t"/>
            <a:lstStyle/>
            <a:p>
              <a:pPr algn="ctr"/>
              <a:r>
                <a:rPr lang="en-US" sz="1400" dirty="0"/>
                <a:t>Data Quality / Enrichment</a:t>
              </a:r>
            </a:p>
          </p:txBody>
        </p:sp>
        <p:pic>
          <p:nvPicPr>
            <p:cNvPr id="57" name="Graphic 56" descr="Freight outline">
              <a:extLst>
                <a:ext uri="{FF2B5EF4-FFF2-40B4-BE49-F238E27FC236}">
                  <a16:creationId xmlns:a16="http://schemas.microsoft.com/office/drawing/2014/main" id="{29919094-7D9B-BD8D-1FB9-A7211F5430F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069062" y="3973743"/>
              <a:ext cx="535295" cy="535295"/>
            </a:xfrm>
            <a:prstGeom prst="rect">
              <a:avLst/>
            </a:prstGeom>
          </p:spPr>
        </p:pic>
        <p:pic>
          <p:nvPicPr>
            <p:cNvPr id="59" name="Graphic 58" descr="Rocket outline">
              <a:extLst>
                <a:ext uri="{FF2B5EF4-FFF2-40B4-BE49-F238E27FC236}">
                  <a16:creationId xmlns:a16="http://schemas.microsoft.com/office/drawing/2014/main" id="{4F512A10-C46B-7FF9-D4F0-263FE67C7EAF}"/>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864827" y="4015622"/>
              <a:ext cx="535295" cy="535295"/>
            </a:xfrm>
            <a:prstGeom prst="rect">
              <a:avLst/>
            </a:prstGeom>
          </p:spPr>
        </p:pic>
        <p:pic>
          <p:nvPicPr>
            <p:cNvPr id="61" name="Graphic 60" descr="Box outline">
              <a:extLst>
                <a:ext uri="{FF2B5EF4-FFF2-40B4-BE49-F238E27FC236}">
                  <a16:creationId xmlns:a16="http://schemas.microsoft.com/office/drawing/2014/main" id="{91A8FB85-C2A9-F35E-7189-4A749E9FA12F}"/>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244719" y="3998137"/>
              <a:ext cx="535295" cy="535295"/>
            </a:xfrm>
            <a:prstGeom prst="rect">
              <a:avLst/>
            </a:prstGeom>
          </p:spPr>
        </p:pic>
        <p:sp>
          <p:nvSpPr>
            <p:cNvPr id="62" name="TextBox 61">
              <a:extLst>
                <a:ext uri="{FF2B5EF4-FFF2-40B4-BE49-F238E27FC236}">
                  <a16:creationId xmlns:a16="http://schemas.microsoft.com/office/drawing/2014/main" id="{0ADC36E1-CAB2-5A23-4268-9C7FA44EE3C9}"/>
                </a:ext>
              </a:extLst>
            </p:cNvPr>
            <p:cNvSpPr txBox="1"/>
            <p:nvPr/>
          </p:nvSpPr>
          <p:spPr>
            <a:xfrm>
              <a:off x="3128416" y="4512463"/>
              <a:ext cx="729048" cy="276999"/>
            </a:xfrm>
            <a:prstGeom prst="rect">
              <a:avLst/>
            </a:prstGeom>
            <a:noFill/>
          </p:spPr>
          <p:txBody>
            <a:bodyPr wrap="square" rtlCol="0">
              <a:spAutoFit/>
            </a:bodyPr>
            <a:lstStyle/>
            <a:p>
              <a:r>
                <a:rPr lang="en-US" sz="1200" dirty="0"/>
                <a:t>Package</a:t>
              </a:r>
            </a:p>
          </p:txBody>
        </p:sp>
        <p:sp>
          <p:nvSpPr>
            <p:cNvPr id="63" name="TextBox 62">
              <a:extLst>
                <a:ext uri="{FF2B5EF4-FFF2-40B4-BE49-F238E27FC236}">
                  <a16:creationId xmlns:a16="http://schemas.microsoft.com/office/drawing/2014/main" id="{CF7E93B5-2D2C-CB01-CB83-084AC1BA0ACF}"/>
                </a:ext>
              </a:extLst>
            </p:cNvPr>
            <p:cNvSpPr txBox="1"/>
            <p:nvPr/>
          </p:nvSpPr>
          <p:spPr>
            <a:xfrm>
              <a:off x="3833386" y="4502520"/>
              <a:ext cx="974418" cy="276999"/>
            </a:xfrm>
            <a:prstGeom prst="rect">
              <a:avLst/>
            </a:prstGeom>
            <a:noFill/>
          </p:spPr>
          <p:txBody>
            <a:bodyPr wrap="square" rtlCol="0">
              <a:spAutoFit/>
            </a:bodyPr>
            <a:lstStyle/>
            <a:p>
              <a:r>
                <a:rPr lang="en-US" sz="1200" dirty="0"/>
                <a:t>Containerize</a:t>
              </a:r>
            </a:p>
          </p:txBody>
        </p:sp>
        <p:sp>
          <p:nvSpPr>
            <p:cNvPr id="64" name="TextBox 63">
              <a:extLst>
                <a:ext uri="{FF2B5EF4-FFF2-40B4-BE49-F238E27FC236}">
                  <a16:creationId xmlns:a16="http://schemas.microsoft.com/office/drawing/2014/main" id="{93A33AD4-50CE-E726-AD81-9AB8291BD9F7}"/>
                </a:ext>
              </a:extLst>
            </p:cNvPr>
            <p:cNvSpPr txBox="1"/>
            <p:nvPr/>
          </p:nvSpPr>
          <p:spPr>
            <a:xfrm>
              <a:off x="4794841" y="4477230"/>
              <a:ext cx="729048" cy="276999"/>
            </a:xfrm>
            <a:prstGeom prst="rect">
              <a:avLst/>
            </a:prstGeom>
            <a:noFill/>
          </p:spPr>
          <p:txBody>
            <a:bodyPr wrap="square" rtlCol="0">
              <a:spAutoFit/>
            </a:bodyPr>
            <a:lstStyle/>
            <a:p>
              <a:r>
                <a:rPr lang="en-US" sz="1200" dirty="0"/>
                <a:t>Deploy</a:t>
              </a:r>
            </a:p>
          </p:txBody>
        </p:sp>
        <p:pic>
          <p:nvPicPr>
            <p:cNvPr id="11" name="Graphic 10" descr="Hamburger Menu Icon outline">
              <a:extLst>
                <a:ext uri="{FF2B5EF4-FFF2-40B4-BE49-F238E27FC236}">
                  <a16:creationId xmlns:a16="http://schemas.microsoft.com/office/drawing/2014/main" id="{0F1D02A7-249C-86BC-829A-43C0FEFC515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447458" y="3406206"/>
              <a:ext cx="456105" cy="456105"/>
            </a:xfrm>
            <a:prstGeom prst="rect">
              <a:avLst/>
            </a:prstGeom>
          </p:spPr>
        </p:pic>
        <p:pic>
          <p:nvPicPr>
            <p:cNvPr id="13" name="Graphic 12" descr="Table outline">
              <a:extLst>
                <a:ext uri="{FF2B5EF4-FFF2-40B4-BE49-F238E27FC236}">
                  <a16:creationId xmlns:a16="http://schemas.microsoft.com/office/drawing/2014/main" id="{DC68EE66-40DC-23FB-4D06-888D8913CB4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587006" y="3385264"/>
              <a:ext cx="555642" cy="555642"/>
            </a:xfrm>
            <a:prstGeom prst="rect">
              <a:avLst/>
            </a:prstGeom>
          </p:spPr>
        </p:pic>
        <p:sp>
          <p:nvSpPr>
            <p:cNvPr id="15" name="TextBox 14">
              <a:extLst>
                <a:ext uri="{FF2B5EF4-FFF2-40B4-BE49-F238E27FC236}">
                  <a16:creationId xmlns:a16="http://schemas.microsoft.com/office/drawing/2014/main" id="{EA2D07AC-7AC8-0C62-B90F-8C5B38BD91E9}"/>
                </a:ext>
              </a:extLst>
            </p:cNvPr>
            <p:cNvSpPr txBox="1"/>
            <p:nvPr/>
          </p:nvSpPr>
          <p:spPr>
            <a:xfrm>
              <a:off x="3177316" y="3815121"/>
              <a:ext cx="1205396" cy="276999"/>
            </a:xfrm>
            <a:prstGeom prst="rect">
              <a:avLst/>
            </a:prstGeom>
            <a:noFill/>
          </p:spPr>
          <p:txBody>
            <a:bodyPr wrap="square" rtlCol="0">
              <a:spAutoFit/>
            </a:bodyPr>
            <a:lstStyle/>
            <a:p>
              <a:r>
                <a:rPr lang="en-US" sz="1200" dirty="0"/>
                <a:t>Define Features</a:t>
              </a:r>
            </a:p>
          </p:txBody>
        </p:sp>
        <p:sp>
          <p:nvSpPr>
            <p:cNvPr id="21" name="TextBox 20">
              <a:extLst>
                <a:ext uri="{FF2B5EF4-FFF2-40B4-BE49-F238E27FC236}">
                  <a16:creationId xmlns:a16="http://schemas.microsoft.com/office/drawing/2014/main" id="{5BF091C7-0C5F-027D-0D40-E5A9622B4F0C}"/>
                </a:ext>
              </a:extLst>
            </p:cNvPr>
            <p:cNvSpPr txBox="1"/>
            <p:nvPr/>
          </p:nvSpPr>
          <p:spPr>
            <a:xfrm>
              <a:off x="4379060" y="3811361"/>
              <a:ext cx="1161658" cy="276999"/>
            </a:xfrm>
            <a:prstGeom prst="rect">
              <a:avLst/>
            </a:prstGeom>
            <a:noFill/>
          </p:spPr>
          <p:txBody>
            <a:bodyPr wrap="square" rtlCol="0">
              <a:spAutoFit/>
            </a:bodyPr>
            <a:lstStyle/>
            <a:p>
              <a:r>
                <a:rPr lang="en-US" sz="1200" dirty="0"/>
                <a:t>Select Features</a:t>
              </a:r>
            </a:p>
          </p:txBody>
        </p:sp>
      </p:grpSp>
      <p:sp>
        <p:nvSpPr>
          <p:cNvPr id="35" name="Rounded Rectangle 34">
            <a:extLst>
              <a:ext uri="{FF2B5EF4-FFF2-40B4-BE49-F238E27FC236}">
                <a16:creationId xmlns:a16="http://schemas.microsoft.com/office/drawing/2014/main" id="{0FF30B2C-31D7-4850-6BE7-25100FA5548C}"/>
              </a:ext>
            </a:extLst>
          </p:cNvPr>
          <p:cNvSpPr/>
          <p:nvPr/>
        </p:nvSpPr>
        <p:spPr>
          <a:xfrm>
            <a:off x="5301202" y="2149275"/>
            <a:ext cx="4594185" cy="1248697"/>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sz="1400" dirty="0"/>
              <a:t>User Interface</a:t>
            </a:r>
          </a:p>
        </p:txBody>
      </p:sp>
      <p:sp>
        <p:nvSpPr>
          <p:cNvPr id="37" name="Rounded Rectangle 36">
            <a:extLst>
              <a:ext uri="{FF2B5EF4-FFF2-40B4-BE49-F238E27FC236}">
                <a16:creationId xmlns:a16="http://schemas.microsoft.com/office/drawing/2014/main" id="{D11CF951-564A-AC2D-9D05-68443D365B57}"/>
              </a:ext>
            </a:extLst>
          </p:cNvPr>
          <p:cNvSpPr/>
          <p:nvPr/>
        </p:nvSpPr>
        <p:spPr>
          <a:xfrm>
            <a:off x="5393558" y="2475663"/>
            <a:ext cx="1988176" cy="291073"/>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200" dirty="0"/>
              <a:t>Web Application</a:t>
            </a:r>
          </a:p>
        </p:txBody>
      </p:sp>
      <p:sp>
        <p:nvSpPr>
          <p:cNvPr id="42" name="Rounded Rectangle 41">
            <a:extLst>
              <a:ext uri="{FF2B5EF4-FFF2-40B4-BE49-F238E27FC236}">
                <a16:creationId xmlns:a16="http://schemas.microsoft.com/office/drawing/2014/main" id="{C28E3DEB-5275-6E15-8B52-99AF057E00EE}"/>
              </a:ext>
            </a:extLst>
          </p:cNvPr>
          <p:cNvSpPr/>
          <p:nvPr/>
        </p:nvSpPr>
        <p:spPr>
          <a:xfrm>
            <a:off x="5371943" y="2813912"/>
            <a:ext cx="791604" cy="478914"/>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200" dirty="0"/>
              <a:t>Auto Dag</a:t>
            </a:r>
          </a:p>
        </p:txBody>
      </p:sp>
      <p:sp>
        <p:nvSpPr>
          <p:cNvPr id="44" name="Rounded Rectangle 43">
            <a:extLst>
              <a:ext uri="{FF2B5EF4-FFF2-40B4-BE49-F238E27FC236}">
                <a16:creationId xmlns:a16="http://schemas.microsoft.com/office/drawing/2014/main" id="{CDA06CA3-F741-ABD6-18D6-E6B0F1E9FDFA}"/>
              </a:ext>
            </a:extLst>
          </p:cNvPr>
          <p:cNvSpPr/>
          <p:nvPr/>
        </p:nvSpPr>
        <p:spPr>
          <a:xfrm>
            <a:off x="6209857" y="2814330"/>
            <a:ext cx="1171877" cy="478914"/>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200" dirty="0" err="1"/>
              <a:t>Jupyter</a:t>
            </a:r>
            <a:r>
              <a:rPr lang="en-US" sz="1200" dirty="0"/>
              <a:t> Notebooks</a:t>
            </a:r>
          </a:p>
        </p:txBody>
      </p:sp>
      <p:sp>
        <p:nvSpPr>
          <p:cNvPr id="46" name="Rounded Rectangle 45">
            <a:extLst>
              <a:ext uri="{FF2B5EF4-FFF2-40B4-BE49-F238E27FC236}">
                <a16:creationId xmlns:a16="http://schemas.microsoft.com/office/drawing/2014/main" id="{9F15FB44-B832-E9C5-C80F-54A6B343B365}"/>
              </a:ext>
            </a:extLst>
          </p:cNvPr>
          <p:cNvSpPr/>
          <p:nvPr/>
        </p:nvSpPr>
        <p:spPr>
          <a:xfrm>
            <a:off x="7465894" y="2486165"/>
            <a:ext cx="1033697" cy="291073"/>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200" dirty="0"/>
              <a:t>EO Services</a:t>
            </a:r>
          </a:p>
        </p:txBody>
      </p:sp>
      <p:sp>
        <p:nvSpPr>
          <p:cNvPr id="48" name="Rounded Rectangle 47">
            <a:extLst>
              <a:ext uri="{FF2B5EF4-FFF2-40B4-BE49-F238E27FC236}">
                <a16:creationId xmlns:a16="http://schemas.microsoft.com/office/drawing/2014/main" id="{DA972A69-DA32-BA59-856B-C52D93E0114C}"/>
              </a:ext>
            </a:extLst>
          </p:cNvPr>
          <p:cNvSpPr/>
          <p:nvPr/>
        </p:nvSpPr>
        <p:spPr>
          <a:xfrm>
            <a:off x="8543908" y="2810998"/>
            <a:ext cx="1165600" cy="469800"/>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200" dirty="0"/>
              <a:t>Docker Images (Catalog)</a:t>
            </a:r>
          </a:p>
        </p:txBody>
      </p:sp>
      <p:sp>
        <p:nvSpPr>
          <p:cNvPr id="54" name="Rounded Rectangle 53">
            <a:extLst>
              <a:ext uri="{FF2B5EF4-FFF2-40B4-BE49-F238E27FC236}">
                <a16:creationId xmlns:a16="http://schemas.microsoft.com/office/drawing/2014/main" id="{6D2A5A6A-0916-7C18-B42A-94730E5DB723}"/>
              </a:ext>
            </a:extLst>
          </p:cNvPr>
          <p:cNvSpPr/>
          <p:nvPr/>
        </p:nvSpPr>
        <p:spPr>
          <a:xfrm>
            <a:off x="7440286" y="2819843"/>
            <a:ext cx="1041496" cy="472983"/>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200" dirty="0"/>
              <a:t>Data Brokerage</a:t>
            </a:r>
          </a:p>
        </p:txBody>
      </p:sp>
      <p:sp>
        <p:nvSpPr>
          <p:cNvPr id="117" name="Rounded Rectangle 116">
            <a:extLst>
              <a:ext uri="{FF2B5EF4-FFF2-40B4-BE49-F238E27FC236}">
                <a16:creationId xmlns:a16="http://schemas.microsoft.com/office/drawing/2014/main" id="{9D6FC22A-D7EE-5156-6B45-3189B163EC63}"/>
              </a:ext>
            </a:extLst>
          </p:cNvPr>
          <p:cNvSpPr/>
          <p:nvPr/>
        </p:nvSpPr>
        <p:spPr>
          <a:xfrm>
            <a:off x="2475102" y="2059133"/>
            <a:ext cx="2466423" cy="1192757"/>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sz="1400" dirty="0"/>
              <a:t>User Interface</a:t>
            </a:r>
          </a:p>
        </p:txBody>
      </p:sp>
      <p:sp>
        <p:nvSpPr>
          <p:cNvPr id="118" name="Rounded Rectangle 117">
            <a:extLst>
              <a:ext uri="{FF2B5EF4-FFF2-40B4-BE49-F238E27FC236}">
                <a16:creationId xmlns:a16="http://schemas.microsoft.com/office/drawing/2014/main" id="{D2483933-DA69-FAD5-489E-64A7B3C19C01}"/>
              </a:ext>
            </a:extLst>
          </p:cNvPr>
          <p:cNvSpPr/>
          <p:nvPr/>
        </p:nvSpPr>
        <p:spPr>
          <a:xfrm>
            <a:off x="2643093" y="2378549"/>
            <a:ext cx="2140596" cy="291073"/>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200" dirty="0"/>
              <a:t>Web Application</a:t>
            </a:r>
          </a:p>
        </p:txBody>
      </p:sp>
      <p:sp>
        <p:nvSpPr>
          <p:cNvPr id="119" name="Rounded Rectangle 118">
            <a:extLst>
              <a:ext uri="{FF2B5EF4-FFF2-40B4-BE49-F238E27FC236}">
                <a16:creationId xmlns:a16="http://schemas.microsoft.com/office/drawing/2014/main" id="{E26F8EA3-91CE-91C5-D0BD-CF304F7F3C53}"/>
              </a:ext>
            </a:extLst>
          </p:cNvPr>
          <p:cNvSpPr/>
          <p:nvPr/>
        </p:nvSpPr>
        <p:spPr>
          <a:xfrm>
            <a:off x="2657036" y="2717442"/>
            <a:ext cx="864002" cy="478914"/>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200" dirty="0"/>
              <a:t>Auto Dag</a:t>
            </a:r>
          </a:p>
        </p:txBody>
      </p:sp>
      <p:sp>
        <p:nvSpPr>
          <p:cNvPr id="120" name="Rounded Rectangle 119">
            <a:extLst>
              <a:ext uri="{FF2B5EF4-FFF2-40B4-BE49-F238E27FC236}">
                <a16:creationId xmlns:a16="http://schemas.microsoft.com/office/drawing/2014/main" id="{7B04CE40-6236-3142-B7A3-01AF9CA4EE1A}"/>
              </a:ext>
            </a:extLst>
          </p:cNvPr>
          <p:cNvSpPr/>
          <p:nvPr/>
        </p:nvSpPr>
        <p:spPr>
          <a:xfrm>
            <a:off x="3611812" y="2717860"/>
            <a:ext cx="1171877" cy="478914"/>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200" dirty="0" err="1"/>
              <a:t>Jupyter</a:t>
            </a:r>
            <a:r>
              <a:rPr lang="en-US" sz="1200" dirty="0"/>
              <a:t> Notebooks</a:t>
            </a:r>
          </a:p>
        </p:txBody>
      </p:sp>
      <p:grpSp>
        <p:nvGrpSpPr>
          <p:cNvPr id="187" name="Group 186">
            <a:extLst>
              <a:ext uri="{FF2B5EF4-FFF2-40B4-BE49-F238E27FC236}">
                <a16:creationId xmlns:a16="http://schemas.microsoft.com/office/drawing/2014/main" id="{9075B30E-611C-FFA7-C6FE-0B200AB8DAE3}"/>
              </a:ext>
            </a:extLst>
          </p:cNvPr>
          <p:cNvGrpSpPr/>
          <p:nvPr/>
        </p:nvGrpSpPr>
        <p:grpSpPr>
          <a:xfrm>
            <a:off x="3232176" y="1056755"/>
            <a:ext cx="952273" cy="768102"/>
            <a:chOff x="3818578" y="674729"/>
            <a:chExt cx="952273" cy="768102"/>
          </a:xfrm>
        </p:grpSpPr>
        <p:pic>
          <p:nvPicPr>
            <p:cNvPr id="127" name="Graphic 126" descr="Users outline">
              <a:extLst>
                <a:ext uri="{FF2B5EF4-FFF2-40B4-BE49-F238E27FC236}">
                  <a16:creationId xmlns:a16="http://schemas.microsoft.com/office/drawing/2014/main" id="{F573516A-1E00-42A4-FA07-F6162E106735}"/>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906537" y="674729"/>
              <a:ext cx="715181" cy="715181"/>
            </a:xfrm>
            <a:prstGeom prst="rect">
              <a:avLst/>
            </a:prstGeom>
          </p:spPr>
        </p:pic>
        <p:sp>
          <p:nvSpPr>
            <p:cNvPr id="128" name="TextBox 127">
              <a:extLst>
                <a:ext uri="{FF2B5EF4-FFF2-40B4-BE49-F238E27FC236}">
                  <a16:creationId xmlns:a16="http://schemas.microsoft.com/office/drawing/2014/main" id="{C468B4FF-C6E6-4FF9-B187-6637BF461CA0}"/>
                </a:ext>
              </a:extLst>
            </p:cNvPr>
            <p:cNvSpPr txBox="1"/>
            <p:nvPr/>
          </p:nvSpPr>
          <p:spPr>
            <a:xfrm>
              <a:off x="3818578" y="1165832"/>
              <a:ext cx="952273" cy="276999"/>
            </a:xfrm>
            <a:prstGeom prst="rect">
              <a:avLst/>
            </a:prstGeom>
            <a:noFill/>
          </p:spPr>
          <p:txBody>
            <a:bodyPr wrap="square" rtlCol="0">
              <a:spAutoFit/>
            </a:bodyPr>
            <a:lstStyle/>
            <a:p>
              <a:r>
                <a:rPr lang="en-US" sz="1200" dirty="0"/>
                <a:t>WP3 Users</a:t>
              </a:r>
            </a:p>
          </p:txBody>
        </p:sp>
      </p:grpSp>
      <p:cxnSp>
        <p:nvCxnSpPr>
          <p:cNvPr id="129" name="Straight Arrow Connector 128">
            <a:extLst>
              <a:ext uri="{FF2B5EF4-FFF2-40B4-BE49-F238E27FC236}">
                <a16:creationId xmlns:a16="http://schemas.microsoft.com/office/drawing/2014/main" id="{E8266561-5017-F7A1-5223-AF5F694B60DA}"/>
              </a:ext>
            </a:extLst>
          </p:cNvPr>
          <p:cNvCxnSpPr>
            <a:cxnSpLocks/>
            <a:stCxn id="128" idx="2"/>
            <a:endCxn id="117" idx="0"/>
          </p:cNvCxnSpPr>
          <p:nvPr/>
        </p:nvCxnSpPr>
        <p:spPr>
          <a:xfrm>
            <a:off x="3708313" y="1824857"/>
            <a:ext cx="1" cy="23427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64" name="Rounded Rectangle 163">
            <a:extLst>
              <a:ext uri="{FF2B5EF4-FFF2-40B4-BE49-F238E27FC236}">
                <a16:creationId xmlns:a16="http://schemas.microsoft.com/office/drawing/2014/main" id="{D0390089-EECA-5C0F-D4EF-8A01F78DB07E}"/>
              </a:ext>
            </a:extLst>
          </p:cNvPr>
          <p:cNvSpPr/>
          <p:nvPr/>
        </p:nvSpPr>
        <p:spPr>
          <a:xfrm>
            <a:off x="8565433" y="2306189"/>
            <a:ext cx="1163102" cy="469800"/>
          </a:xfrm>
          <a:prstGeom prst="roundRect">
            <a:avLst/>
          </a:prstGeom>
        </p:spPr>
        <p:style>
          <a:lnRef idx="3">
            <a:schemeClr val="lt1"/>
          </a:lnRef>
          <a:fillRef idx="1">
            <a:schemeClr val="accent2"/>
          </a:fillRef>
          <a:effectRef idx="1">
            <a:schemeClr val="accent2"/>
          </a:effectRef>
          <a:fontRef idx="minor">
            <a:schemeClr val="lt1"/>
          </a:fontRef>
        </p:style>
        <p:txBody>
          <a:bodyPr vert="horz" rtlCol="0" anchor="t"/>
          <a:lstStyle/>
          <a:p>
            <a:pPr algn="ctr"/>
            <a:r>
              <a:rPr lang="en-US" sz="1200" dirty="0"/>
              <a:t>Quality Modules</a:t>
            </a:r>
          </a:p>
        </p:txBody>
      </p:sp>
      <p:sp>
        <p:nvSpPr>
          <p:cNvPr id="236" name="TextBox 235">
            <a:extLst>
              <a:ext uri="{FF2B5EF4-FFF2-40B4-BE49-F238E27FC236}">
                <a16:creationId xmlns:a16="http://schemas.microsoft.com/office/drawing/2014/main" id="{C0AEE3CA-EAAF-40F3-F7E1-67A4E5AA974E}"/>
              </a:ext>
            </a:extLst>
          </p:cNvPr>
          <p:cNvSpPr txBox="1"/>
          <p:nvPr/>
        </p:nvSpPr>
        <p:spPr>
          <a:xfrm>
            <a:off x="10084008" y="1443425"/>
            <a:ext cx="2136410" cy="1754326"/>
          </a:xfrm>
          <a:prstGeom prst="rect">
            <a:avLst/>
          </a:prstGeom>
          <a:noFill/>
        </p:spPr>
        <p:txBody>
          <a:bodyPr wrap="square" lIns="91440" tIns="45720" rIns="91440" bIns="45720" rtlCol="0" anchor="t">
            <a:spAutoFit/>
          </a:bodyPr>
          <a:lstStyle/>
          <a:p>
            <a:r>
              <a:rPr lang="en-US" sz="1200" b="1" dirty="0"/>
              <a:t>Positives: </a:t>
            </a:r>
          </a:p>
          <a:p>
            <a:pPr marL="171450" indent="-171450">
              <a:buFontTx/>
              <a:buChar char="-"/>
            </a:pPr>
            <a:r>
              <a:rPr lang="en-US" sz="1200" dirty="0"/>
              <a:t>USP into the Data Lakehouse through WP3 interaction.</a:t>
            </a:r>
            <a:endParaRPr lang="en-US" sz="1200" dirty="0">
              <a:cs typeface="Calibri"/>
            </a:endParaRPr>
          </a:p>
          <a:p>
            <a:pPr marL="171450" indent="-171450">
              <a:buFontTx/>
              <a:buChar char="-"/>
            </a:pPr>
            <a:r>
              <a:rPr lang="en-US" sz="1200" dirty="0"/>
              <a:t>Ability to move the quality modules to customer area to run ‘as and when needed’.</a:t>
            </a:r>
          </a:p>
          <a:p>
            <a:pPr marL="171450" indent="-171450">
              <a:buFontTx/>
              <a:buChar char="-"/>
            </a:pPr>
            <a:r>
              <a:rPr lang="en-US" sz="1200" dirty="0"/>
              <a:t>Integration of the components to the MLOPs .</a:t>
            </a:r>
            <a:endParaRPr lang="en-US" sz="1200" dirty="0">
              <a:cs typeface="Calibri"/>
            </a:endParaRPr>
          </a:p>
        </p:txBody>
      </p:sp>
      <p:sp>
        <p:nvSpPr>
          <p:cNvPr id="240" name="TextBox 239">
            <a:extLst>
              <a:ext uri="{FF2B5EF4-FFF2-40B4-BE49-F238E27FC236}">
                <a16:creationId xmlns:a16="http://schemas.microsoft.com/office/drawing/2014/main" id="{3B9F6322-2C61-FF2E-18FB-2D7F3EB9D106}"/>
              </a:ext>
            </a:extLst>
          </p:cNvPr>
          <p:cNvSpPr txBox="1"/>
          <p:nvPr/>
        </p:nvSpPr>
        <p:spPr>
          <a:xfrm>
            <a:off x="10084298" y="3400121"/>
            <a:ext cx="2136410" cy="3231654"/>
          </a:xfrm>
          <a:prstGeom prst="rect">
            <a:avLst/>
          </a:prstGeom>
          <a:noFill/>
        </p:spPr>
        <p:txBody>
          <a:bodyPr wrap="square" lIns="91440" tIns="45720" rIns="91440" bIns="45720" rtlCol="0" anchor="t">
            <a:spAutoFit/>
          </a:bodyPr>
          <a:lstStyle/>
          <a:p>
            <a:r>
              <a:rPr lang="en-US" sz="1200" b="1" dirty="0"/>
              <a:t>Negatives: </a:t>
            </a:r>
          </a:p>
          <a:p>
            <a:pPr marL="171450" indent="-171450">
              <a:buFontTx/>
              <a:buChar char="-"/>
            </a:pPr>
            <a:r>
              <a:rPr lang="en-US" sz="1200" dirty="0"/>
              <a:t>Need to understand how/ where customer uploaded data will be stored and worked on.</a:t>
            </a:r>
            <a:endParaRPr lang="en-US" sz="1200" dirty="0">
              <a:cs typeface="Calibri"/>
            </a:endParaRPr>
          </a:p>
          <a:p>
            <a:pPr marL="171450" indent="-171450">
              <a:buFontTx/>
              <a:buChar char="-"/>
            </a:pPr>
            <a:r>
              <a:rPr lang="en-US" sz="1200" dirty="0"/>
              <a:t>Need to ensure that the Quality modules and WP3 </a:t>
            </a:r>
            <a:r>
              <a:rPr lang="en-US" sz="1200"/>
              <a:t>work are kept in sync.</a:t>
            </a:r>
            <a:endParaRPr lang="en-US" sz="1200">
              <a:cs typeface="Calibri"/>
            </a:endParaRPr>
          </a:p>
          <a:p>
            <a:pPr marL="171450" indent="-171450">
              <a:buFontTx/>
              <a:buChar char="-"/>
            </a:pPr>
            <a:r>
              <a:rPr lang="en-US" sz="1200" dirty="0"/>
              <a:t>May need to rework some of the WP3 modules as they’ve been done on limited data / as part of ’as demand’ service model.</a:t>
            </a:r>
          </a:p>
          <a:p>
            <a:pPr marL="171450" indent="-171450">
              <a:buFontTx/>
              <a:buChar char="-"/>
            </a:pPr>
            <a:r>
              <a:rPr lang="en-US" sz="1200" dirty="0"/>
              <a:t>Current Web application has commercial component that needs to be reengineered.</a:t>
            </a:r>
          </a:p>
          <a:p>
            <a:pPr marL="171450" indent="-171450">
              <a:buFontTx/>
              <a:buChar char="-"/>
            </a:pPr>
            <a:endParaRPr lang="en-US" sz="1200" dirty="0"/>
          </a:p>
        </p:txBody>
      </p:sp>
    </p:spTree>
    <p:extLst>
      <p:ext uri="{BB962C8B-B14F-4D97-AF65-F5344CB8AC3E}">
        <p14:creationId xmlns:p14="http://schemas.microsoft.com/office/powerpoint/2010/main" val="338434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7A66-8539-6173-9A28-2F61A553E05B}"/>
              </a:ext>
            </a:extLst>
          </p:cNvPr>
          <p:cNvSpPr>
            <a:spLocks noGrp="1"/>
          </p:cNvSpPr>
          <p:nvPr>
            <p:ph type="title"/>
          </p:nvPr>
        </p:nvSpPr>
        <p:spPr>
          <a:xfrm>
            <a:off x="328246" y="283581"/>
            <a:ext cx="10515600" cy="804252"/>
          </a:xfrm>
        </p:spPr>
        <p:txBody>
          <a:bodyPr/>
          <a:lstStyle/>
          <a:p>
            <a:r>
              <a:rPr lang="en-US" dirty="0"/>
              <a:t>Follow up Questions/ Actions:</a:t>
            </a:r>
          </a:p>
        </p:txBody>
      </p:sp>
      <p:sp>
        <p:nvSpPr>
          <p:cNvPr id="3" name="Content Placeholder 2">
            <a:extLst>
              <a:ext uri="{FF2B5EF4-FFF2-40B4-BE49-F238E27FC236}">
                <a16:creationId xmlns:a16="http://schemas.microsoft.com/office/drawing/2014/main" id="{4AE23EA6-2A60-E208-4D7D-B6633BB401EE}"/>
              </a:ext>
            </a:extLst>
          </p:cNvPr>
          <p:cNvSpPr>
            <a:spLocks noGrp="1"/>
          </p:cNvSpPr>
          <p:nvPr>
            <p:ph idx="1"/>
          </p:nvPr>
        </p:nvSpPr>
        <p:spPr>
          <a:xfrm>
            <a:off x="530469" y="1320123"/>
            <a:ext cx="11145716" cy="5096035"/>
          </a:xfrm>
        </p:spPr>
        <p:txBody>
          <a:bodyPr vert="horz" lIns="91440" tIns="45720" rIns="91440" bIns="45720" rtlCol="0" anchor="t">
            <a:normAutofit fontScale="77500" lnSpcReduction="20000"/>
          </a:bodyPr>
          <a:lstStyle/>
          <a:p>
            <a:r>
              <a:rPr lang="en-US" dirty="0"/>
              <a:t>WP1: continue to migrate elements of the data lake to Oracle cloud enabling the testing of:</a:t>
            </a:r>
          </a:p>
          <a:p>
            <a:pPr lvl="1"/>
            <a:r>
              <a:rPr lang="en-US" dirty="0"/>
              <a:t>Cloud deployed solution</a:t>
            </a:r>
          </a:p>
          <a:p>
            <a:pPr lvl="1"/>
            <a:r>
              <a:rPr lang="en-US" dirty="0"/>
              <a:t>Scalability</a:t>
            </a:r>
          </a:p>
          <a:p>
            <a:r>
              <a:rPr lang="en-US" dirty="0"/>
              <a:t>WP2 UCD: Grant access to Vertice to a current version of the </a:t>
            </a:r>
            <a:r>
              <a:rPr lang="en-US" dirty="0" err="1"/>
              <a:t>UI+WebApp_Auto</a:t>
            </a:r>
            <a:r>
              <a:rPr lang="en-US" dirty="0"/>
              <a:t> Dag for testing the migration process from UCD to Cloud.</a:t>
            </a:r>
            <a:endParaRPr lang="en-US" dirty="0">
              <a:cs typeface="Calibri"/>
            </a:endParaRPr>
          </a:p>
          <a:p>
            <a:r>
              <a:rPr lang="en-US" dirty="0"/>
              <a:t>WP2 UCD: To continue development of the Web application to remove the commercial component (</a:t>
            </a:r>
            <a:r>
              <a:rPr lang="en-US" dirty="0" err="1"/>
              <a:t>JointJS</a:t>
            </a:r>
            <a:r>
              <a:rPr lang="en-US" dirty="0"/>
              <a:t>) to enable the full application in the future.</a:t>
            </a:r>
            <a:endParaRPr lang="en-US" dirty="0">
              <a:cs typeface="Calibri"/>
            </a:endParaRPr>
          </a:p>
          <a:p>
            <a:r>
              <a:rPr lang="en-US" dirty="0"/>
              <a:t>WP2 Vertice: present to the group the approach for docker image repository and additional notes around that. How will it work and integration to the wide partners.</a:t>
            </a:r>
            <a:endParaRPr lang="en-US" dirty="0">
              <a:cs typeface="Calibri"/>
            </a:endParaRPr>
          </a:p>
          <a:p>
            <a:r>
              <a:rPr lang="en-US" dirty="0"/>
              <a:t>WP2 UCD: Request for a meeting with Vertice to look in more detail at how the UI is put together and how we can add components to the UI effectively - Vertice to arrange.</a:t>
            </a:r>
            <a:endParaRPr lang="en-US" dirty="0">
              <a:cs typeface="Calibri"/>
            </a:endParaRPr>
          </a:p>
          <a:p>
            <a:r>
              <a:rPr lang="en-US" dirty="0"/>
              <a:t>WP3: Question for WP1 – can we get some Raster/Vector data into the data lake to enable data quality/ enrichment to be carried out on it.</a:t>
            </a:r>
            <a:endParaRPr lang="en-US" dirty="0">
              <a:cs typeface="Calibri"/>
            </a:endParaRPr>
          </a:p>
          <a:p>
            <a:r>
              <a:rPr lang="en-US" dirty="0"/>
              <a:t>WP3: Open to be the first test use cases of the UI connected to the data lake, considering the commercial component, and the fact it cannot be used externally at this point in time.</a:t>
            </a:r>
          </a:p>
          <a:p>
            <a:r>
              <a:rPr lang="en-US" dirty="0"/>
              <a:t>All: follow up meeting to be conducted on regular basis with representatives from WP1, WP2 and WP3 – Vertice to arrange.</a:t>
            </a:r>
            <a:endParaRPr lang="en-US" dirty="0">
              <a:cs typeface="Calibri"/>
            </a:endParaRPr>
          </a:p>
          <a:p>
            <a:endParaRPr lang="en-US" dirty="0"/>
          </a:p>
        </p:txBody>
      </p:sp>
    </p:spTree>
    <p:extLst>
      <p:ext uri="{BB962C8B-B14F-4D97-AF65-F5344CB8AC3E}">
        <p14:creationId xmlns:p14="http://schemas.microsoft.com/office/powerpoint/2010/main" val="806185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883</Words>
  <Application>Microsoft Office PowerPoint</Application>
  <PresentationFormat>Widescreen</PresentationFormat>
  <Paragraphs>179</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CAMEO Integration (DRAFT)</vt:lpstr>
      <vt:lpstr>Meeting Overview</vt:lpstr>
      <vt:lpstr>Industry view of the Architecture components</vt:lpstr>
      <vt:lpstr>Overall Components in CAMEO</vt:lpstr>
      <vt:lpstr>Version 1: CAMEO Architecture</vt:lpstr>
      <vt:lpstr>Version 2: CAMEO Architecture</vt:lpstr>
      <vt:lpstr>Follow up Questions/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CAMEO Integration</dc:title>
  <dc:creator>Abigail Giles-Haigh</dc:creator>
  <cp:lastModifiedBy>Philip Godfrey</cp:lastModifiedBy>
  <cp:revision>42</cp:revision>
  <dcterms:created xsi:type="dcterms:W3CDTF">2023-07-24T13:35:37Z</dcterms:created>
  <dcterms:modified xsi:type="dcterms:W3CDTF">2023-07-25T15:40:43Z</dcterms:modified>
</cp:coreProperties>
</file>