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A06880-4939-42C4-A30D-FDFFA274E2B4}">
  <a:tblStyle styleId="{76A06880-4939-42C4-A30D-FDFFA274E2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7bf5293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7bf5293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7bf52939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7bf52939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1c96a0e89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1c96a0e89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93fe027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93fe027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1c96a0e89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1c96a0e89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1c96a0e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1c96a0e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1c96a0e8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1c96a0e8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7bf5293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7bf5293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7bf5293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7bf5293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7bf5293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7bf5293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7bf5293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7bf5293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7bf52939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7bf52939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WP3 Data Quality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27th June</a:t>
            </a:r>
            <a:r>
              <a:rPr lang="en-GB" sz="2800"/>
              <a:t> 2022</a:t>
            </a:r>
            <a:endParaRPr sz="28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411"/>
              <a:buFont typeface="Arial"/>
              <a:buNone/>
            </a:pPr>
            <a:r>
              <a:rPr lang="en-GB" sz="850">
                <a:solidFill>
                  <a:schemeClr val="dk1"/>
                </a:solidFill>
              </a:rPr>
              <a:t>Data Quality Assurance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Practices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202124"/>
                </a:solidFill>
                <a:highlight>
                  <a:srgbClr val="F8F9FA"/>
                </a:highlight>
              </a:rPr>
              <a:t>Data Validation Sources</a:t>
            </a:r>
            <a:r>
              <a:rPr lang="en-GB" sz="1050">
                <a:solidFill>
                  <a:srgbClr val="202124"/>
                </a:solidFill>
                <a:highlight>
                  <a:srgbClr val="F8F9FA"/>
                </a:highlight>
              </a:rPr>
              <a:t>: Met Eireann, EPA, ESA, NASA, OpenWeatherMap, Windy.com, EUMETSAT</a:t>
            </a:r>
            <a:endParaRPr sz="105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202124"/>
                </a:solidFill>
                <a:highlight>
                  <a:srgbClr val="F8F9FA"/>
                </a:highlight>
              </a:rPr>
              <a:t>Validation</a:t>
            </a:r>
            <a:r>
              <a:rPr lang="en-GB" sz="1050">
                <a:solidFill>
                  <a:srgbClr val="202124"/>
                </a:solidFill>
                <a:highlight>
                  <a:srgbClr val="F8F9FA"/>
                </a:highlight>
              </a:rPr>
              <a:t>:Validation work generally occurs as part of R&amp;D / scientific projects. Imagery from providers such as ESA &amp; NASA are generally considered accurate enough for operational purposes.</a:t>
            </a:r>
            <a:endParaRPr sz="105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202124"/>
                </a:solidFill>
                <a:highlight>
                  <a:srgbClr val="F8F9FA"/>
                </a:highlight>
              </a:rPr>
              <a:t>Ground Truthing: </a:t>
            </a:r>
            <a:r>
              <a:rPr lang="en-GB" sz="1050">
                <a:solidFill>
                  <a:srgbClr val="202124"/>
                </a:solidFill>
                <a:highlight>
                  <a:srgbClr val="F8F9FA"/>
                </a:highlight>
              </a:rPr>
              <a:t>Platforms, data ingress software, and satellite processing chains are proprietary.</a:t>
            </a:r>
            <a:endParaRPr sz="105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202124"/>
                </a:solidFill>
                <a:highlight>
                  <a:srgbClr val="F8F9FA"/>
                </a:highlight>
              </a:rPr>
              <a:t>Outliers</a:t>
            </a:r>
            <a:r>
              <a:rPr lang="en-GB" sz="1050">
                <a:solidFill>
                  <a:srgbClr val="202124"/>
                </a:solidFill>
                <a:highlight>
                  <a:srgbClr val="F8F9FA"/>
                </a:highlight>
              </a:rPr>
              <a:t>: For satellite images: land and clouds are masked from the images (not required for marine EO). For in-situ data: outliers are removed if they cannot be explained following investigation.</a:t>
            </a:r>
            <a:endParaRPr sz="105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050">
                <a:solidFill>
                  <a:srgbClr val="202124"/>
                </a:solidFill>
                <a:highlight>
                  <a:srgbClr val="F8F9FA"/>
                </a:highlight>
              </a:rPr>
              <a:t>Cleaning</a:t>
            </a:r>
            <a:r>
              <a:rPr lang="en-GB" sz="1050">
                <a:solidFill>
                  <a:srgbClr val="202124"/>
                </a:solidFill>
                <a:highlight>
                  <a:srgbClr val="F8F9FA"/>
                </a:highlight>
              </a:rPr>
              <a:t>: Noise can be mitigated in SAR images using speckle filters (Lee filters etc.). Noise in optical images can be mitigated using smoothing filters, destriping algorithms, and by masking.</a:t>
            </a:r>
            <a:endParaRPr sz="105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Intro/Welcome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WP Deliverables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WP Task</a:t>
            </a:r>
            <a:r>
              <a:rPr lang="en-GB"/>
              <a:t>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Recruitment Update</a:t>
            </a:r>
            <a:endParaRPr i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WP3 deliverable integration with architecture</a:t>
            </a:r>
            <a:endParaRPr i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Review of survey results</a:t>
            </a:r>
            <a:endParaRPr i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AOB</a:t>
            </a:r>
            <a:endParaRPr sz="1350">
              <a:solidFill>
                <a:srgbClr val="283C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Agenda</a:t>
            </a:r>
            <a:endParaRPr b="1"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Questions, AOB, Discussion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 for Action - Please complete Survey.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WP3 Data Quality?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60950" y="1722325"/>
            <a:ext cx="8327100" cy="29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06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5800"/>
              <a:t>ESA DataProduct  Quality Reports</a:t>
            </a:r>
            <a:endParaRPr sz="5800"/>
          </a:p>
          <a:p>
            <a:pPr indent="-3206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5800"/>
              <a:t>ISO 19115-1:2014 - minimum and mandatory metadata fields that should accompany spatial data</a:t>
            </a:r>
            <a:endParaRPr sz="5800"/>
          </a:p>
          <a:p>
            <a:pPr indent="-3206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5800"/>
              <a:t>ISO 19157:2013 -  describing components and 4 principles for the quality of spatial data</a:t>
            </a:r>
            <a:endParaRPr sz="5800"/>
          </a:p>
          <a:p>
            <a:pPr indent="-3206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5800"/>
              <a:t>International Cartographic Association (ICA) </a:t>
            </a:r>
            <a:endParaRPr sz="58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00"/>
              <a:t>Lineage, Positional Accuracy, Attribute Accuracy, Completeness, Logical Consistency, Semantic Accuracy, Temporal Data.</a:t>
            </a:r>
            <a:endParaRPr sz="580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5800"/>
              <a:t>OGC Data Quality</a:t>
            </a:r>
            <a:endParaRPr sz="580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5800"/>
              <a:t>Sector specific ones (transport, environment, etc)</a:t>
            </a:r>
            <a:endParaRPr sz="5800"/>
          </a:p>
          <a:p>
            <a:pPr indent="-3206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5800"/>
              <a:t>Establishment of Sector Specific Needs in Terms of Quality</a:t>
            </a:r>
            <a:endParaRPr sz="5800"/>
          </a:p>
          <a:p>
            <a:pPr indent="-3206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5800"/>
              <a:t>What quality means to different sectors?</a:t>
            </a:r>
            <a:endParaRPr sz="5800"/>
          </a:p>
          <a:p>
            <a:pPr indent="-3206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5800"/>
              <a:t>Examples of good quality data (ground truth)?</a:t>
            </a:r>
            <a:endParaRPr sz="5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Intro/Welcome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WP Deliverables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WP Tasks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Recruitment Update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WP3 deliverable integration with architecture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Review of survey results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AOB</a:t>
            </a:r>
            <a:endParaRPr sz="1350">
              <a:solidFill>
                <a:srgbClr val="283C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Agenda</a:t>
            </a:r>
            <a:endParaRPr b="1"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Welcome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91975" y="1919075"/>
            <a:ext cx="390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664150" y="204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{76A06880-4939-42C4-A30D-FDFFA274E2B4}</a:tableStyleId>
              </a:tblPr>
              <a:tblGrid>
                <a:gridCol w="2074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UCD (WP Leader)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VC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ICON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TM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TWM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Dell EMC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" name="Google Shape;82;p15"/>
          <p:cNvSpPr txBox="1"/>
          <p:nvPr/>
        </p:nvSpPr>
        <p:spPr>
          <a:xfrm>
            <a:off x="3557100" y="2104750"/>
            <a:ext cx="480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Establish the contribution that everyone can make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need input from all to </a:t>
            </a: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fully</a:t>
            </a: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understand</a:t>
            </a: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what quality means in different contexts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Deliverables &amp; Milestones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/>
              <a:t>D3.1 Design of Data Quality Adjudication Framework (M19)</a:t>
            </a:r>
            <a:r>
              <a:rPr lang="en-GB" sz="1450"/>
              <a:t> </a:t>
            </a:r>
            <a:endParaRPr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82"/>
              <a:t>Task 3.1</a:t>
            </a:r>
            <a:r>
              <a:rPr lang="en-GB" sz="1582"/>
              <a:t> Quality will be assessed across numerous dimensions including completeness, adjacency (spatial &amp; temporal), lossiness, noise but also other factors including suitability for ML use cases e.g. are the labels/annotations of suitable volume, quality, and class distributions.</a:t>
            </a:r>
            <a:endParaRPr sz="158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82"/>
              <a:t>Subsequent quality service bundles will address quality measures across the big data model stages;</a:t>
            </a:r>
            <a:endParaRPr sz="158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82"/>
              <a:t>pre-processing, conflation, analytics and usage.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50"/>
              <a:t>D3.2 Design and Implementation of Data Quality Filter (M24) </a:t>
            </a:r>
            <a:endParaRPr i="1"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50"/>
              <a:t>MS3.1 Delivery of Data Quality Filter (M24)</a:t>
            </a:r>
            <a:endParaRPr i="1"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411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Intro/Welcome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WP Deliverables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WP Task</a:t>
            </a:r>
            <a:r>
              <a:rPr lang="en-GB"/>
              <a:t>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Recruitment Update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WP3 deliverable integration with architecture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Review of survey results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AOB</a:t>
            </a:r>
            <a:endParaRPr sz="1350">
              <a:solidFill>
                <a:srgbClr val="283C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Agenda</a:t>
            </a:r>
            <a:endParaRPr b="1"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Intro/Welcome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WP Deliverables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WP Task</a:t>
            </a:r>
            <a:r>
              <a:rPr lang="en-GB"/>
              <a:t>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Recruitment Update</a:t>
            </a:r>
            <a:endParaRPr i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WP3 deliverable integration with architecture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Review of survey results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AOB</a:t>
            </a:r>
            <a:endParaRPr sz="1350">
              <a:solidFill>
                <a:srgbClr val="283C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Agenda</a:t>
            </a:r>
            <a:endParaRPr b="1"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CAMEO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</a:t>
            </a:r>
            <a:endParaRPr/>
          </a:p>
        </p:txBody>
      </p:sp>
      <p:pic>
        <p:nvPicPr>
          <p:cNvPr descr="Diagram&#10;&#10;Description automatically generated"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125" y="419099"/>
            <a:ext cx="5784875" cy="43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118225" y="1702000"/>
            <a:ext cx="2790900" cy="3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Data Quality Monitoring (D1.1)</a:t>
            </a:r>
            <a:endParaRPr sz="1200">
              <a:solidFill>
                <a:srgbClr val="1F38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This component ensures that the data being ingested meets the </a:t>
            </a: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quality required to satisfy the user queries</a:t>
            </a: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.  Some key data dimensions are: Completeness: Is data missing or not user friendly? Timeliness: Is data available for use in the time frame in which it is expected? Conformity: Is the data conforming to expected format? Uniqueness: Is the data duplicated within the available data set? Integrity: Ensure integrity of data and its relationships along with source or lineage of the data. Is the integrity ensured? Consistency: Is there a single source of truth or are different versions for the same data entity available across multiple environments? Accuracy: Is the data accurately representing the business data as expected?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Intro/Welcome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WP Deliverables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WP Task</a:t>
            </a:r>
            <a:r>
              <a:rPr lang="en-GB"/>
              <a:t>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Recruitment Update</a:t>
            </a:r>
            <a:endParaRPr i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WP3 deliverable integration with architecture</a:t>
            </a:r>
            <a:endParaRPr i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Review of survey results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AOB</a:t>
            </a:r>
            <a:endParaRPr sz="1350">
              <a:solidFill>
                <a:srgbClr val="283C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Agenda</a:t>
            </a:r>
            <a:endParaRPr b="1"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Survey Results</a:t>
            </a:r>
            <a:endParaRPr/>
          </a:p>
        </p:txBody>
      </p:sp>
      <p:pic>
        <p:nvPicPr>
          <p:cNvPr descr="Forms response chart. Question title: Please rank the following data quality metric based on importance to your typical tasks.. Number of responses: ." id="119" name="Google Shape;119;p21" title="Please rank the following data quality metric based on importance to your typical task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25" y="2828950"/>
            <a:ext cx="8839204" cy="210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