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1" r:id="rId20"/>
    <p:sldId id="274" r:id="rId21"/>
    <p:sldId id="275" r:id="rId22"/>
    <p:sldId id="276" r:id="rId23"/>
    <p:sldId id="277" r:id="rId24"/>
    <p:sldId id="278" r:id="rId25"/>
    <p:sldId id="279" r:id="rId26"/>
    <p:sldId id="280" r:id="rId27"/>
  </p:sldIdLst>
  <p:sldSz cx="13004800" cy="9753600"/>
  <p:notesSz cx="6858000" cy="9144000"/>
  <p:defaultTextStyle>
    <a:lvl1pPr algn="ctr" defTabSz="584200">
      <a:defRPr sz="3000">
        <a:solidFill>
          <a:srgbClr val="324863"/>
        </a:solidFill>
        <a:latin typeface="Palatino"/>
        <a:ea typeface="Palatino"/>
        <a:cs typeface="Palatino"/>
        <a:sym typeface="Palatino"/>
      </a:defRPr>
    </a:lvl1pPr>
    <a:lvl2pPr indent="228600" algn="ctr" defTabSz="584200">
      <a:defRPr sz="3000">
        <a:solidFill>
          <a:srgbClr val="324863"/>
        </a:solidFill>
        <a:latin typeface="Palatino"/>
        <a:ea typeface="Palatino"/>
        <a:cs typeface="Palatino"/>
        <a:sym typeface="Palatino"/>
      </a:defRPr>
    </a:lvl2pPr>
    <a:lvl3pPr indent="457200" algn="ctr" defTabSz="584200">
      <a:defRPr sz="3000">
        <a:solidFill>
          <a:srgbClr val="324863"/>
        </a:solidFill>
        <a:latin typeface="Palatino"/>
        <a:ea typeface="Palatino"/>
        <a:cs typeface="Palatino"/>
        <a:sym typeface="Palatino"/>
      </a:defRPr>
    </a:lvl3pPr>
    <a:lvl4pPr indent="685800" algn="ctr" defTabSz="584200">
      <a:defRPr sz="3000">
        <a:solidFill>
          <a:srgbClr val="324863"/>
        </a:solidFill>
        <a:latin typeface="Palatino"/>
        <a:ea typeface="Palatino"/>
        <a:cs typeface="Palatino"/>
        <a:sym typeface="Palatino"/>
      </a:defRPr>
    </a:lvl4pPr>
    <a:lvl5pPr indent="914400" algn="ctr" defTabSz="584200">
      <a:defRPr sz="3000">
        <a:solidFill>
          <a:srgbClr val="324863"/>
        </a:solidFill>
        <a:latin typeface="Palatino"/>
        <a:ea typeface="Palatino"/>
        <a:cs typeface="Palatino"/>
        <a:sym typeface="Palatino"/>
      </a:defRPr>
    </a:lvl5pPr>
    <a:lvl6pPr indent="1143000" algn="ctr" defTabSz="584200">
      <a:defRPr sz="3000">
        <a:solidFill>
          <a:srgbClr val="324863"/>
        </a:solidFill>
        <a:latin typeface="Palatino"/>
        <a:ea typeface="Palatino"/>
        <a:cs typeface="Palatino"/>
        <a:sym typeface="Palatino"/>
      </a:defRPr>
    </a:lvl6pPr>
    <a:lvl7pPr indent="1371600" algn="ctr" defTabSz="584200">
      <a:defRPr sz="3000">
        <a:solidFill>
          <a:srgbClr val="324863"/>
        </a:solidFill>
        <a:latin typeface="Palatino"/>
        <a:ea typeface="Palatino"/>
        <a:cs typeface="Palatino"/>
        <a:sym typeface="Palatino"/>
      </a:defRPr>
    </a:lvl7pPr>
    <a:lvl8pPr indent="1600200" algn="ctr" defTabSz="584200">
      <a:defRPr sz="3000">
        <a:solidFill>
          <a:srgbClr val="324863"/>
        </a:solidFill>
        <a:latin typeface="Palatino"/>
        <a:ea typeface="Palatino"/>
        <a:cs typeface="Palatino"/>
        <a:sym typeface="Palatino"/>
      </a:defRPr>
    </a:lvl8pPr>
    <a:lvl9pPr indent="1828800" algn="ctr" defTabSz="584200">
      <a:defRPr sz="3000">
        <a:solidFill>
          <a:srgbClr val="324863"/>
        </a:solidFill>
        <a:latin typeface="Palatino"/>
        <a:ea typeface="Palatino"/>
        <a:cs typeface="Palatino"/>
        <a:sym typeface="Palatin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6D6A67"/>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12700" cap="flat">
              <a:noFill/>
              <a:miter lim="400000"/>
            </a:ln>
          </a:bottom>
          <a:insideH>
            <a:ln w="12700" cap="flat">
              <a:solidFill>
                <a:srgbClr val="7695B6"/>
              </a:solidFill>
              <a:prstDash val="solid"/>
              <a:miter lim="400000"/>
            </a:ln>
          </a:insideH>
          <a:insideV>
            <a:ln w="12700" cap="flat">
              <a:noFill/>
              <a:miter lim="400000"/>
            </a:ln>
          </a:insideV>
        </a:tcBdr>
      </a:tcStyle>
    </a:firstRow>
  </a:tblStyle>
  <a:tblStyle styleId="{C7B018BB-80A7-4F77-B60F-C8B233D01FF8}" styleName="">
    <a:tblBg/>
    <a:wholeTbl>
      <a:tcTxStyle b="off" i="off">
        <a:font>
          <a:latin typeface="Palatino"/>
          <a:ea typeface="Palatino"/>
          <a:cs typeface="Palatino"/>
        </a:font>
        <a:srgbClr val="6D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tcStyle>
    </a:firstRow>
  </a:tblStyle>
  <a:tblStyle styleId="{EEE7283C-3CF3-47DC-8721-378D4A62B228}"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a:tcStyle>
        <a:tcBdr/>
        <a:fill>
          <a:solidFill>
            <a:srgbClr val="DBD8CD">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tcStyle>
    </a:firstRow>
  </a:tblStyle>
  <a:tblStyle styleId="{CF821DB8-F4EB-4A41-A1BA-3FCAFE7338EE}" styleName="">
    <a:tblBg/>
    <a:wholeTbl>
      <a:tcTxStyle b="off" i="off">
        <a:font>
          <a:latin typeface="Palatino"/>
          <a:ea typeface="Palatino"/>
          <a:cs typeface="Palatino"/>
        </a:font>
        <a:srgbClr val="6D6A67"/>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tcStyle>
    </a:firstRow>
  </a:tblStyle>
  <a:tblStyle styleId="{33BA23B1-9221-436E-865A-0063620EA4FD}"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D6A67"/>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1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p:nvPr/>
        </p:nvSpPr>
        <p:spPr>
          <a:xfrm>
            <a:off x="406400" y="8623300"/>
            <a:ext cx="12192001"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8" name="Shape 8"/>
          <p:cNvSpPr/>
          <p:nvPr/>
        </p:nvSpPr>
        <p:spPr>
          <a:xfrm>
            <a:off x="406400" y="8674100"/>
            <a:ext cx="12192001"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9" name="Shape 9"/>
          <p:cNvSpPr>
            <a:spLocks noGrp="1"/>
          </p:cNvSpPr>
          <p:nvPr>
            <p:ph type="title"/>
          </p:nvPr>
        </p:nvSpPr>
        <p:spPr>
          <a:xfrm>
            <a:off x="355600" y="5905500"/>
            <a:ext cx="12293600" cy="2108200"/>
          </a:xfrm>
          <a:prstGeom prst="rect">
            <a:avLst/>
          </a:prstGeom>
        </p:spPr>
        <p:txBody>
          <a:bodyPr anchor="b"/>
          <a:lstStyle/>
          <a:p>
            <a:pPr lvl="0">
              <a:defRPr sz="1800" spc="0">
                <a:solidFill>
                  <a:srgbClr val="000000"/>
                </a:solidFill>
              </a:defRPr>
            </a:pPr>
            <a:r>
              <a:rPr sz="6400" spc="-128">
                <a:solidFill>
                  <a:srgbClr val="314864"/>
                </a:solidFill>
              </a:rPr>
              <a:t>Title Text</a:t>
            </a:r>
          </a:p>
        </p:txBody>
      </p:sp>
      <p:sp>
        <p:nvSpPr>
          <p:cNvPr id="10" name="Shape 10"/>
          <p:cNvSpPr>
            <a:spLocks noGrp="1"/>
          </p:cNvSpPr>
          <p:nvPr>
            <p:ph type="body"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lvl="0">
              <a:defRPr sz="1800">
                <a:solidFill>
                  <a:srgbClr val="000000"/>
                </a:solidFill>
              </a:defRPr>
            </a:pPr>
            <a:r>
              <a:rPr sz="2400">
                <a:solidFill>
                  <a:srgbClr val="5C86B9"/>
                </a:solidFill>
              </a:rPr>
              <a:t>Body Level One</a:t>
            </a:r>
          </a:p>
          <a:p>
            <a:pPr lvl="1">
              <a:defRPr sz="1800">
                <a:solidFill>
                  <a:srgbClr val="000000"/>
                </a:solidFill>
              </a:defRPr>
            </a:pPr>
            <a:r>
              <a:rPr sz="2400">
                <a:solidFill>
                  <a:srgbClr val="5C86B9"/>
                </a:solidFill>
              </a:rPr>
              <a:t>Body Level Two</a:t>
            </a:r>
          </a:p>
          <a:p>
            <a:pPr lvl="2">
              <a:defRPr sz="1800">
                <a:solidFill>
                  <a:srgbClr val="000000"/>
                </a:solidFill>
              </a:defRPr>
            </a:pPr>
            <a:r>
              <a:rPr sz="2400">
                <a:solidFill>
                  <a:srgbClr val="5C86B9"/>
                </a:solidFill>
              </a:rPr>
              <a:t>Body Level Three</a:t>
            </a:r>
          </a:p>
          <a:p>
            <a:pPr lvl="3">
              <a:defRPr sz="1800">
                <a:solidFill>
                  <a:srgbClr val="000000"/>
                </a:solidFill>
              </a:defRPr>
            </a:pPr>
            <a:r>
              <a:rPr sz="2400">
                <a:solidFill>
                  <a:srgbClr val="5C86B9"/>
                </a:solidFill>
              </a:rPr>
              <a:t>Body Level Four</a:t>
            </a:r>
          </a:p>
          <a:p>
            <a:pPr lvl="4">
              <a:defRPr sz="1800">
                <a:solidFill>
                  <a:srgbClr val="000000"/>
                </a:solidFill>
              </a:defRPr>
            </a:pPr>
            <a:r>
              <a:rPr sz="2400">
                <a:solidFill>
                  <a:srgbClr val="5C86B9"/>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12" name="Shape 12"/>
          <p:cNvSpPr/>
          <p:nvPr/>
        </p:nvSpPr>
        <p:spPr>
          <a:xfrm>
            <a:off x="406400" y="8623300"/>
            <a:ext cx="12192001"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3" name="Shape 13"/>
          <p:cNvSpPr/>
          <p:nvPr/>
        </p:nvSpPr>
        <p:spPr>
          <a:xfrm>
            <a:off x="406400" y="8674100"/>
            <a:ext cx="12192001"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4" name="Shape 14"/>
          <p:cNvSpPr>
            <a:spLocks noGrp="1"/>
          </p:cNvSpPr>
          <p:nvPr>
            <p:ph type="title"/>
          </p:nvPr>
        </p:nvSpPr>
        <p:spPr>
          <a:xfrm>
            <a:off x="355600" y="6908800"/>
            <a:ext cx="12293600" cy="1104900"/>
          </a:xfrm>
          <a:prstGeom prst="rect">
            <a:avLst/>
          </a:prstGeom>
        </p:spPr>
        <p:txBody>
          <a:bodyPr anchor="b"/>
          <a:lstStyle/>
          <a:p>
            <a:pPr lvl="0">
              <a:defRPr sz="1800" spc="0">
                <a:solidFill>
                  <a:srgbClr val="000000"/>
                </a:solidFill>
              </a:defRPr>
            </a:pPr>
            <a:r>
              <a:rPr sz="6400" spc="-128">
                <a:solidFill>
                  <a:srgbClr val="314864"/>
                </a:solidFill>
              </a:rPr>
              <a:t>Title Text</a:t>
            </a:r>
          </a:p>
        </p:txBody>
      </p:sp>
      <p:sp>
        <p:nvSpPr>
          <p:cNvPr id="15" name="Shape 15"/>
          <p:cNvSpPr>
            <a:spLocks noGrp="1"/>
          </p:cNvSpPr>
          <p:nvPr>
            <p:ph type="body"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lvl="0">
              <a:defRPr sz="1800">
                <a:solidFill>
                  <a:srgbClr val="000000"/>
                </a:solidFill>
              </a:defRPr>
            </a:pPr>
            <a:r>
              <a:rPr sz="2400">
                <a:solidFill>
                  <a:srgbClr val="5C86B9"/>
                </a:solidFill>
              </a:rPr>
              <a:t>Body Level One</a:t>
            </a:r>
          </a:p>
          <a:p>
            <a:pPr lvl="1">
              <a:defRPr sz="1800">
                <a:solidFill>
                  <a:srgbClr val="000000"/>
                </a:solidFill>
              </a:defRPr>
            </a:pPr>
            <a:r>
              <a:rPr sz="2400">
                <a:solidFill>
                  <a:srgbClr val="5C86B9"/>
                </a:solidFill>
              </a:rPr>
              <a:t>Body Level Two</a:t>
            </a:r>
          </a:p>
          <a:p>
            <a:pPr lvl="2">
              <a:defRPr sz="1800">
                <a:solidFill>
                  <a:srgbClr val="000000"/>
                </a:solidFill>
              </a:defRPr>
            </a:pPr>
            <a:r>
              <a:rPr sz="2400">
                <a:solidFill>
                  <a:srgbClr val="5C86B9"/>
                </a:solidFill>
              </a:rPr>
              <a:t>Body Level Three</a:t>
            </a:r>
          </a:p>
          <a:p>
            <a:pPr lvl="3">
              <a:defRPr sz="1800">
                <a:solidFill>
                  <a:srgbClr val="000000"/>
                </a:solidFill>
              </a:defRPr>
            </a:pPr>
            <a:r>
              <a:rPr sz="2400">
                <a:solidFill>
                  <a:srgbClr val="5C86B9"/>
                </a:solidFill>
              </a:rPr>
              <a:t>Body Level Four</a:t>
            </a:r>
          </a:p>
          <a:p>
            <a:pPr lvl="4">
              <a:defRPr sz="1800">
                <a:solidFill>
                  <a:srgbClr val="000000"/>
                </a:solidFill>
              </a:defRPr>
            </a:pPr>
            <a:r>
              <a:rPr sz="2400">
                <a:solidFill>
                  <a:srgbClr val="5C86B9"/>
                </a:solid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17" name="Shape 17"/>
          <p:cNvSpPr/>
          <p:nvPr/>
        </p:nvSpPr>
        <p:spPr>
          <a:xfrm>
            <a:off x="406400" y="4864100"/>
            <a:ext cx="12192001"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8" name="Shape 18"/>
          <p:cNvSpPr/>
          <p:nvPr/>
        </p:nvSpPr>
        <p:spPr>
          <a:xfrm>
            <a:off x="406400" y="4914900"/>
            <a:ext cx="12192001"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19" name="Shape 19"/>
          <p:cNvSpPr>
            <a:spLocks noGrp="1"/>
          </p:cNvSpPr>
          <p:nvPr>
            <p:ph type="title"/>
          </p:nvPr>
        </p:nvSpPr>
        <p:spPr>
          <a:xfrm>
            <a:off x="355600" y="2628900"/>
            <a:ext cx="12293600" cy="2108200"/>
          </a:xfrm>
          <a:prstGeom prst="rect">
            <a:avLst/>
          </a:prstGeom>
        </p:spPr>
        <p:txBody>
          <a:bodyPr anchor="b"/>
          <a:lstStyle/>
          <a:p>
            <a:pPr lvl="0">
              <a:defRPr sz="1800" spc="0">
                <a:solidFill>
                  <a:srgbClr val="000000"/>
                </a:solidFill>
              </a:defRPr>
            </a:pPr>
            <a:r>
              <a:rPr sz="6400" spc="-128">
                <a:solidFill>
                  <a:srgbClr val="314864"/>
                </a:solidFill>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21" name="Shape 21"/>
          <p:cNvSpPr/>
          <p:nvPr/>
        </p:nvSpPr>
        <p:spPr>
          <a:xfrm>
            <a:off x="406400" y="5270500"/>
            <a:ext cx="5689600"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22" name="Shape 22"/>
          <p:cNvSpPr/>
          <p:nvPr/>
        </p:nvSpPr>
        <p:spPr>
          <a:xfrm>
            <a:off x="406400" y="5321300"/>
            <a:ext cx="5689600"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23" name="Shape 23"/>
          <p:cNvSpPr>
            <a:spLocks noGrp="1"/>
          </p:cNvSpPr>
          <p:nvPr>
            <p:ph type="title"/>
          </p:nvPr>
        </p:nvSpPr>
        <p:spPr>
          <a:xfrm>
            <a:off x="355600" y="1930400"/>
            <a:ext cx="5816600" cy="3238500"/>
          </a:xfrm>
          <a:prstGeom prst="rect">
            <a:avLst/>
          </a:prstGeom>
        </p:spPr>
        <p:txBody>
          <a:bodyPr anchor="b"/>
          <a:lstStyle/>
          <a:p>
            <a:pPr lvl="0">
              <a:defRPr sz="1800" spc="0">
                <a:solidFill>
                  <a:srgbClr val="000000"/>
                </a:solidFill>
              </a:defRPr>
            </a:pPr>
            <a:r>
              <a:rPr sz="6400" spc="-128">
                <a:solidFill>
                  <a:srgbClr val="314864"/>
                </a:solidFill>
              </a:rPr>
              <a:t>Title Text</a:t>
            </a:r>
          </a:p>
        </p:txBody>
      </p:sp>
      <p:sp>
        <p:nvSpPr>
          <p:cNvPr id="24" name="Shape 24"/>
          <p:cNvSpPr>
            <a:spLocks noGrp="1"/>
          </p:cNvSpPr>
          <p:nvPr>
            <p:ph type="body"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pPr lvl="0">
              <a:defRPr sz="1800">
                <a:solidFill>
                  <a:srgbClr val="000000"/>
                </a:solidFill>
              </a:defRPr>
            </a:pPr>
            <a:r>
              <a:rPr sz="2400">
                <a:solidFill>
                  <a:srgbClr val="5C86B9"/>
                </a:solidFill>
              </a:rPr>
              <a:t>Body Level One</a:t>
            </a:r>
          </a:p>
          <a:p>
            <a:pPr lvl="1">
              <a:defRPr sz="1800">
                <a:solidFill>
                  <a:srgbClr val="000000"/>
                </a:solidFill>
              </a:defRPr>
            </a:pPr>
            <a:r>
              <a:rPr sz="2400">
                <a:solidFill>
                  <a:srgbClr val="5C86B9"/>
                </a:solidFill>
              </a:rPr>
              <a:t>Body Level Two</a:t>
            </a:r>
          </a:p>
          <a:p>
            <a:pPr lvl="2">
              <a:defRPr sz="1800">
                <a:solidFill>
                  <a:srgbClr val="000000"/>
                </a:solidFill>
              </a:defRPr>
            </a:pPr>
            <a:r>
              <a:rPr sz="2400">
                <a:solidFill>
                  <a:srgbClr val="5C86B9"/>
                </a:solidFill>
              </a:rPr>
              <a:t>Body Level Three</a:t>
            </a:r>
          </a:p>
          <a:p>
            <a:pPr lvl="3">
              <a:defRPr sz="1800">
                <a:solidFill>
                  <a:srgbClr val="000000"/>
                </a:solidFill>
              </a:defRPr>
            </a:pPr>
            <a:r>
              <a:rPr sz="2400">
                <a:solidFill>
                  <a:srgbClr val="5C86B9"/>
                </a:solidFill>
              </a:rPr>
              <a:t>Body Level Four</a:t>
            </a:r>
          </a:p>
          <a:p>
            <a:pPr lvl="4">
              <a:defRPr sz="1800">
                <a:solidFill>
                  <a:srgbClr val="000000"/>
                </a:solidFill>
              </a:defRPr>
            </a:pPr>
            <a:r>
              <a:rPr sz="2400">
                <a:solidFill>
                  <a:srgbClr val="5C86B9"/>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Title Text</a:t>
            </a:r>
          </a:p>
        </p:txBody>
      </p:sp>
      <p:sp>
        <p:nvSpPr>
          <p:cNvPr id="29" name="Shape 29"/>
          <p:cNvSpPr>
            <a:spLocks noGrp="1"/>
          </p:cNvSpPr>
          <p:nvPr>
            <p:ph type="body" idx="1"/>
          </p:nvPr>
        </p:nvSpPr>
        <p:spPr>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31" name="Shape 31"/>
          <p:cNvSpPr/>
          <p:nvPr/>
        </p:nvSpPr>
        <p:spPr>
          <a:xfrm>
            <a:off x="406400" y="2565400"/>
            <a:ext cx="5689600"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32" name="Shape 32"/>
          <p:cNvSpPr/>
          <p:nvPr/>
        </p:nvSpPr>
        <p:spPr>
          <a:xfrm>
            <a:off x="406400" y="2616200"/>
            <a:ext cx="5689600"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33" name="Shape 33"/>
          <p:cNvSpPr>
            <a:spLocks noGrp="1"/>
          </p:cNvSpPr>
          <p:nvPr>
            <p:ph type="title"/>
          </p:nvPr>
        </p:nvSpPr>
        <p:spPr>
          <a:xfrm>
            <a:off x="355600" y="444500"/>
            <a:ext cx="5816600" cy="2044700"/>
          </a:xfrm>
          <a:prstGeom prst="rect">
            <a:avLst/>
          </a:prstGeom>
        </p:spPr>
        <p:txBody>
          <a:bodyPr/>
          <a:lstStyle/>
          <a:p>
            <a:pPr lvl="0">
              <a:defRPr sz="1800" spc="0">
                <a:solidFill>
                  <a:srgbClr val="000000"/>
                </a:solidFill>
              </a:defRPr>
            </a:pPr>
            <a:r>
              <a:rPr sz="6400" spc="-128">
                <a:solidFill>
                  <a:srgbClr val="314864"/>
                </a:solidFill>
              </a:rPr>
              <a:t>Title Text</a:t>
            </a:r>
          </a:p>
        </p:txBody>
      </p:sp>
      <p:sp>
        <p:nvSpPr>
          <p:cNvPr id="34" name="Shape 34"/>
          <p:cNvSpPr>
            <a:spLocks noGrp="1"/>
          </p:cNvSpPr>
          <p:nvPr>
            <p:ph type="body" idx="1"/>
          </p:nvPr>
        </p:nvSpPr>
        <p:spPr>
          <a:xfrm>
            <a:off x="355600" y="2984500"/>
            <a:ext cx="5816600" cy="6324600"/>
          </a:xfrm>
          <a:prstGeom prst="rect">
            <a:avLst/>
          </a:prstGeom>
        </p:spPr>
        <p:txBody>
          <a:bodyPr/>
          <a:lstStyle>
            <a:lvl1pPr marL="381000" indent="-381000">
              <a:spcBef>
                <a:spcPts val="3800"/>
              </a:spcBef>
              <a:defRPr sz="3000"/>
            </a:lvl1pPr>
            <a:lvl2pPr marL="762000" indent="-381000">
              <a:spcBef>
                <a:spcPts val="3800"/>
              </a:spcBef>
              <a:defRPr sz="3000"/>
            </a:lvl2pPr>
            <a:lvl3pPr marL="1143000" indent="-381000">
              <a:spcBef>
                <a:spcPts val="3800"/>
              </a:spcBef>
              <a:defRPr sz="3000"/>
            </a:lvl3pPr>
            <a:lvl4pPr marL="1524000" indent="-381000">
              <a:spcBef>
                <a:spcPts val="3800"/>
              </a:spcBef>
              <a:defRPr sz="3000"/>
            </a:lvl4pPr>
            <a:lvl5pPr marL="1905000" indent="-381000">
              <a:spcBef>
                <a:spcPts val="3800"/>
              </a:spcBef>
              <a:defRPr sz="3000"/>
            </a:lvl5pPr>
          </a:lstStyle>
          <a:p>
            <a:pPr lvl="0">
              <a:defRPr sz="1800"/>
            </a:pPr>
            <a:r>
              <a:rPr sz="3000"/>
              <a:t>Body Level One</a:t>
            </a:r>
          </a:p>
          <a:p>
            <a:pPr lvl="1">
              <a:defRPr sz="1800"/>
            </a:pPr>
            <a:r>
              <a:rPr sz="3000"/>
              <a:t>Body Level Two</a:t>
            </a:r>
          </a:p>
          <a:p>
            <a:pPr lvl="2">
              <a:defRPr sz="1800"/>
            </a:pPr>
            <a:r>
              <a:rPr sz="3000"/>
              <a:t>Body Level Three</a:t>
            </a:r>
          </a:p>
          <a:p>
            <a:pPr lvl="3">
              <a:defRPr sz="1800"/>
            </a:pPr>
            <a:r>
              <a:rPr sz="3000"/>
              <a:t>Body Level Four</a:t>
            </a:r>
          </a:p>
          <a:p>
            <a:pPr lvl="4">
              <a:defRPr sz="1800"/>
            </a:pPr>
            <a:r>
              <a:rPr sz="30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36" name="Shape 36"/>
          <p:cNvSpPr>
            <a:spLocks noGrp="1"/>
          </p:cNvSpPr>
          <p:nvPr>
            <p:ph type="body" idx="1"/>
          </p:nvPr>
        </p:nvSpPr>
        <p:spPr>
          <a:xfrm>
            <a:off x="355600" y="444500"/>
            <a:ext cx="12293600" cy="8864600"/>
          </a:xfrm>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406400" y="2565400"/>
            <a:ext cx="12192001"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a:off x="406400" y="2616200"/>
            <a:ext cx="12192001" cy="1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lose/>
              </a:path>
            </a:pathLst>
          </a:custGeom>
          <a:ln w="12700">
            <a:solidFill>
              <a:srgbClr val="7996B9"/>
            </a:solidFill>
            <a:miter lim="400000"/>
          </a:ln>
        </p:spPr>
        <p:txBody>
          <a:bodyPr lIns="0" tIns="0" rIns="0" bIns="0"/>
          <a:lstStyle/>
          <a:p>
            <a:pPr lvl="0"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title"/>
          </p:nvPr>
        </p:nvSpPr>
        <p:spPr>
          <a:xfrm>
            <a:off x="355600" y="444500"/>
            <a:ext cx="12293600" cy="20447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spc="0">
                <a:solidFill>
                  <a:srgbClr val="000000"/>
                </a:solidFill>
              </a:defRPr>
            </a:pPr>
            <a:r>
              <a:rPr sz="6400" spc="-128">
                <a:solidFill>
                  <a:srgbClr val="314864"/>
                </a:solidFill>
              </a:rPr>
              <a:t>Title Text</a:t>
            </a:r>
          </a:p>
        </p:txBody>
      </p:sp>
      <p:sp>
        <p:nvSpPr>
          <p:cNvPr id="5" name="Shape 5"/>
          <p:cNvSpPr>
            <a:spLocks noGrp="1"/>
          </p:cNvSpPr>
          <p:nvPr>
            <p:ph type="body" idx="1"/>
          </p:nvPr>
        </p:nvSpPr>
        <p:spPr>
          <a:xfrm>
            <a:off x="355600" y="2984500"/>
            <a:ext cx="12293600" cy="6324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defTabSz="584200">
        <a:defRPr sz="6400" spc="-128">
          <a:solidFill>
            <a:srgbClr val="314864"/>
          </a:solidFill>
          <a:latin typeface="+mn-lt"/>
          <a:ea typeface="+mn-ea"/>
          <a:cs typeface="+mn-cs"/>
          <a:sym typeface="Didot"/>
        </a:defRPr>
      </a:lvl1pPr>
      <a:lvl2pPr indent="228600" defTabSz="584200">
        <a:defRPr sz="6400" spc="-128">
          <a:solidFill>
            <a:srgbClr val="314864"/>
          </a:solidFill>
          <a:latin typeface="+mn-lt"/>
          <a:ea typeface="+mn-ea"/>
          <a:cs typeface="+mn-cs"/>
          <a:sym typeface="Didot"/>
        </a:defRPr>
      </a:lvl2pPr>
      <a:lvl3pPr indent="457200" defTabSz="584200">
        <a:defRPr sz="6400" spc="-128">
          <a:solidFill>
            <a:srgbClr val="314864"/>
          </a:solidFill>
          <a:latin typeface="+mn-lt"/>
          <a:ea typeface="+mn-ea"/>
          <a:cs typeface="+mn-cs"/>
          <a:sym typeface="Didot"/>
        </a:defRPr>
      </a:lvl3pPr>
      <a:lvl4pPr indent="685800" defTabSz="584200">
        <a:defRPr sz="6400" spc="-128">
          <a:solidFill>
            <a:srgbClr val="314864"/>
          </a:solidFill>
          <a:latin typeface="+mn-lt"/>
          <a:ea typeface="+mn-ea"/>
          <a:cs typeface="+mn-cs"/>
          <a:sym typeface="Didot"/>
        </a:defRPr>
      </a:lvl4pPr>
      <a:lvl5pPr indent="914400" defTabSz="584200">
        <a:defRPr sz="6400" spc="-128">
          <a:solidFill>
            <a:srgbClr val="314864"/>
          </a:solidFill>
          <a:latin typeface="+mn-lt"/>
          <a:ea typeface="+mn-ea"/>
          <a:cs typeface="+mn-cs"/>
          <a:sym typeface="Didot"/>
        </a:defRPr>
      </a:lvl5pPr>
      <a:lvl6pPr indent="1143000" defTabSz="584200">
        <a:defRPr sz="6400" spc="-128">
          <a:solidFill>
            <a:srgbClr val="314864"/>
          </a:solidFill>
          <a:latin typeface="+mn-lt"/>
          <a:ea typeface="+mn-ea"/>
          <a:cs typeface="+mn-cs"/>
          <a:sym typeface="Didot"/>
        </a:defRPr>
      </a:lvl6pPr>
      <a:lvl7pPr indent="1371600" defTabSz="584200">
        <a:defRPr sz="6400" spc="-128">
          <a:solidFill>
            <a:srgbClr val="314864"/>
          </a:solidFill>
          <a:latin typeface="+mn-lt"/>
          <a:ea typeface="+mn-ea"/>
          <a:cs typeface="+mn-cs"/>
          <a:sym typeface="Didot"/>
        </a:defRPr>
      </a:lvl7pPr>
      <a:lvl8pPr indent="1600200" defTabSz="584200">
        <a:defRPr sz="6400" spc="-128">
          <a:solidFill>
            <a:srgbClr val="314864"/>
          </a:solidFill>
          <a:latin typeface="+mn-lt"/>
          <a:ea typeface="+mn-ea"/>
          <a:cs typeface="+mn-cs"/>
          <a:sym typeface="Didot"/>
        </a:defRPr>
      </a:lvl8pPr>
      <a:lvl9pPr indent="1828800" defTabSz="584200">
        <a:defRPr sz="6400" spc="-128">
          <a:solidFill>
            <a:srgbClr val="314864"/>
          </a:solidFill>
          <a:latin typeface="+mn-lt"/>
          <a:ea typeface="+mn-ea"/>
          <a:cs typeface="+mn-cs"/>
          <a:sym typeface="Didot"/>
        </a:defRPr>
      </a:lvl9pPr>
    </p:titleStyle>
    <p:bodyStyle>
      <a:lvl1pPr marL="508000" indent="-508000" defTabSz="584200">
        <a:spcBef>
          <a:spcPts val="4200"/>
        </a:spcBef>
        <a:buClr>
          <a:srgbClr val="5C86B9"/>
        </a:buClr>
        <a:buSzPct val="70000"/>
        <a:buFont typeface="Zapf Dingbats"/>
        <a:buChar char="✤"/>
        <a:defRPr sz="3800">
          <a:latin typeface="Palatino"/>
          <a:ea typeface="Palatino"/>
          <a:cs typeface="Palatino"/>
          <a:sym typeface="Palatino"/>
        </a:defRPr>
      </a:lvl1pPr>
      <a:lvl2pPr marL="1016000" indent="-508000" defTabSz="584200">
        <a:spcBef>
          <a:spcPts val="4200"/>
        </a:spcBef>
        <a:buClr>
          <a:srgbClr val="5C86B9"/>
        </a:buClr>
        <a:buSzPct val="70000"/>
        <a:buFont typeface="Zapf Dingbats"/>
        <a:buChar char="✤"/>
        <a:defRPr sz="3800">
          <a:latin typeface="Palatino"/>
          <a:ea typeface="Palatino"/>
          <a:cs typeface="Palatino"/>
          <a:sym typeface="Palatino"/>
        </a:defRPr>
      </a:lvl2pPr>
      <a:lvl3pPr marL="1524000" indent="-508000" defTabSz="584200">
        <a:spcBef>
          <a:spcPts val="4200"/>
        </a:spcBef>
        <a:buClr>
          <a:srgbClr val="5C86B9"/>
        </a:buClr>
        <a:buSzPct val="70000"/>
        <a:buFont typeface="Zapf Dingbats"/>
        <a:buChar char="✤"/>
        <a:defRPr sz="3800">
          <a:latin typeface="Palatino"/>
          <a:ea typeface="Palatino"/>
          <a:cs typeface="Palatino"/>
          <a:sym typeface="Palatino"/>
        </a:defRPr>
      </a:lvl3pPr>
      <a:lvl4pPr marL="2032000" indent="-508000" defTabSz="584200">
        <a:spcBef>
          <a:spcPts val="4200"/>
        </a:spcBef>
        <a:buClr>
          <a:srgbClr val="5C86B9"/>
        </a:buClr>
        <a:buSzPct val="70000"/>
        <a:buFont typeface="Zapf Dingbats"/>
        <a:buChar char="✤"/>
        <a:defRPr sz="3800">
          <a:latin typeface="Palatino"/>
          <a:ea typeface="Palatino"/>
          <a:cs typeface="Palatino"/>
          <a:sym typeface="Palatino"/>
        </a:defRPr>
      </a:lvl4pPr>
      <a:lvl5pPr marL="2540000" indent="-508000" defTabSz="584200">
        <a:spcBef>
          <a:spcPts val="4200"/>
        </a:spcBef>
        <a:buClr>
          <a:srgbClr val="5C86B9"/>
        </a:buClr>
        <a:buSzPct val="70000"/>
        <a:buFont typeface="Zapf Dingbats"/>
        <a:buChar char="✤"/>
        <a:defRPr sz="3800">
          <a:latin typeface="Palatino"/>
          <a:ea typeface="Palatino"/>
          <a:cs typeface="Palatino"/>
          <a:sym typeface="Palatino"/>
        </a:defRPr>
      </a:lvl5pPr>
      <a:lvl6pPr marL="3048000" indent="-508000" defTabSz="584200">
        <a:spcBef>
          <a:spcPts val="4200"/>
        </a:spcBef>
        <a:buClr>
          <a:srgbClr val="5C86B9"/>
        </a:buClr>
        <a:buSzPct val="70000"/>
        <a:buFont typeface="Zapf Dingbats"/>
        <a:buChar char="✤"/>
        <a:defRPr sz="3800">
          <a:latin typeface="Palatino"/>
          <a:ea typeface="Palatino"/>
          <a:cs typeface="Palatino"/>
          <a:sym typeface="Palatino"/>
        </a:defRPr>
      </a:lvl6pPr>
      <a:lvl7pPr marL="3556000" indent="-508000" defTabSz="584200">
        <a:spcBef>
          <a:spcPts val="4200"/>
        </a:spcBef>
        <a:buClr>
          <a:srgbClr val="5C86B9"/>
        </a:buClr>
        <a:buSzPct val="70000"/>
        <a:buFont typeface="Zapf Dingbats"/>
        <a:buChar char="✤"/>
        <a:defRPr sz="3800">
          <a:latin typeface="Palatino"/>
          <a:ea typeface="Palatino"/>
          <a:cs typeface="Palatino"/>
          <a:sym typeface="Palatino"/>
        </a:defRPr>
      </a:lvl7pPr>
      <a:lvl8pPr marL="4064000" indent="-508000" defTabSz="584200">
        <a:spcBef>
          <a:spcPts val="4200"/>
        </a:spcBef>
        <a:buClr>
          <a:srgbClr val="5C86B9"/>
        </a:buClr>
        <a:buSzPct val="70000"/>
        <a:buFont typeface="Zapf Dingbats"/>
        <a:buChar char="✤"/>
        <a:defRPr sz="3800">
          <a:latin typeface="Palatino"/>
          <a:ea typeface="Palatino"/>
          <a:cs typeface="Palatino"/>
          <a:sym typeface="Palatino"/>
        </a:defRPr>
      </a:lvl8pPr>
      <a:lvl9pPr marL="4572000" indent="-508000" defTabSz="584200">
        <a:spcBef>
          <a:spcPts val="4200"/>
        </a:spcBef>
        <a:buClr>
          <a:srgbClr val="5C86B9"/>
        </a:buClr>
        <a:buSzPct val="70000"/>
        <a:buFont typeface="Zapf Dingbats"/>
        <a:buChar char="✤"/>
        <a:defRPr sz="3800">
          <a:latin typeface="Palatino"/>
          <a:ea typeface="Palatino"/>
          <a:cs typeface="Palatino"/>
          <a:sym typeface="Palatino"/>
        </a:defRPr>
      </a:lvl9pPr>
    </p:bodyStyle>
    <p:otherStyle>
      <a:lvl1pPr algn="ctr" defTabSz="584200">
        <a:defRPr sz="1600">
          <a:solidFill>
            <a:schemeClr val="tx1"/>
          </a:solidFill>
          <a:latin typeface="+mn-lt"/>
          <a:ea typeface="+mn-ea"/>
          <a:cs typeface="+mn-cs"/>
          <a:sym typeface="Palatino"/>
        </a:defRPr>
      </a:lvl1pPr>
      <a:lvl2pPr indent="228600" algn="ctr" defTabSz="584200">
        <a:defRPr sz="1600">
          <a:solidFill>
            <a:schemeClr val="tx1"/>
          </a:solidFill>
          <a:latin typeface="+mn-lt"/>
          <a:ea typeface="+mn-ea"/>
          <a:cs typeface="+mn-cs"/>
          <a:sym typeface="Palatino"/>
        </a:defRPr>
      </a:lvl2pPr>
      <a:lvl3pPr indent="457200" algn="ctr" defTabSz="584200">
        <a:defRPr sz="1600">
          <a:solidFill>
            <a:schemeClr val="tx1"/>
          </a:solidFill>
          <a:latin typeface="+mn-lt"/>
          <a:ea typeface="+mn-ea"/>
          <a:cs typeface="+mn-cs"/>
          <a:sym typeface="Palatino"/>
        </a:defRPr>
      </a:lvl3pPr>
      <a:lvl4pPr indent="685800" algn="ctr" defTabSz="584200">
        <a:defRPr sz="1600">
          <a:solidFill>
            <a:schemeClr val="tx1"/>
          </a:solidFill>
          <a:latin typeface="+mn-lt"/>
          <a:ea typeface="+mn-ea"/>
          <a:cs typeface="+mn-cs"/>
          <a:sym typeface="Palatino"/>
        </a:defRPr>
      </a:lvl4pPr>
      <a:lvl5pPr indent="914400" algn="ctr" defTabSz="584200">
        <a:defRPr sz="1600">
          <a:solidFill>
            <a:schemeClr val="tx1"/>
          </a:solidFill>
          <a:latin typeface="+mn-lt"/>
          <a:ea typeface="+mn-ea"/>
          <a:cs typeface="+mn-cs"/>
          <a:sym typeface="Palatino"/>
        </a:defRPr>
      </a:lvl5pPr>
      <a:lvl6pPr indent="1143000" algn="ctr" defTabSz="584200">
        <a:defRPr sz="1600">
          <a:solidFill>
            <a:schemeClr val="tx1"/>
          </a:solidFill>
          <a:latin typeface="+mn-lt"/>
          <a:ea typeface="+mn-ea"/>
          <a:cs typeface="+mn-cs"/>
          <a:sym typeface="Palatino"/>
        </a:defRPr>
      </a:lvl6pPr>
      <a:lvl7pPr indent="1371600" algn="ctr" defTabSz="584200">
        <a:defRPr sz="1600">
          <a:solidFill>
            <a:schemeClr val="tx1"/>
          </a:solidFill>
          <a:latin typeface="+mn-lt"/>
          <a:ea typeface="+mn-ea"/>
          <a:cs typeface="+mn-cs"/>
          <a:sym typeface="Palatino"/>
        </a:defRPr>
      </a:lvl7pPr>
      <a:lvl8pPr indent="1600200" algn="ctr" defTabSz="584200">
        <a:defRPr sz="1600">
          <a:solidFill>
            <a:schemeClr val="tx1"/>
          </a:solidFill>
          <a:latin typeface="+mn-lt"/>
          <a:ea typeface="+mn-ea"/>
          <a:cs typeface="+mn-cs"/>
          <a:sym typeface="Palatino"/>
        </a:defRPr>
      </a:lvl8pPr>
      <a:lvl9pPr indent="1828800" algn="ctr" defTabSz="584200">
        <a:defRPr sz="1600">
          <a:solidFill>
            <a:schemeClr val="tx1"/>
          </a:solidFill>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in.mathworks.com/help/gads/genetic-algorithm.html?requestedDomain=www.mathworks.com" TargetMode="External"/><Relationship Id="rId2" Type="http://schemas.openxmlformats.org/officeDocument/2006/relationships/hyperlink" Target="http://www.mathworks.com/matlabcentral/fileexchange/13680-traveling-salesman-problem-genetic-algorithm"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xfrm>
            <a:off x="355600" y="4546600"/>
            <a:ext cx="12293600" cy="2108200"/>
          </a:xfrm>
          <a:prstGeom prst="rect">
            <a:avLst/>
          </a:prstGeom>
        </p:spPr>
        <p:txBody>
          <a:bodyPr/>
          <a:lstStyle/>
          <a:p>
            <a:pPr lvl="0">
              <a:defRPr sz="1800" spc="0">
                <a:solidFill>
                  <a:srgbClr val="000000"/>
                </a:solidFill>
              </a:defRPr>
            </a:pPr>
            <a:r>
              <a:rPr sz="6400" spc="-128">
                <a:solidFill>
                  <a:srgbClr val="314864"/>
                </a:solidFill>
              </a:rPr>
              <a:t>SMART CITY</a:t>
            </a:r>
          </a:p>
        </p:txBody>
      </p:sp>
      <p:pic>
        <p:nvPicPr>
          <p:cNvPr id="45" name="12144667_1059438674100775_4006019126604714959_n-768x284.png"/>
          <p:cNvPicPr/>
          <p:nvPr/>
        </p:nvPicPr>
        <p:blipFill>
          <a:blip r:embed="rId2">
            <a:extLst/>
          </a:blip>
          <a:stretch>
            <a:fillRect/>
          </a:stretch>
        </p:blipFill>
        <p:spPr>
          <a:xfrm>
            <a:off x="758378" y="603217"/>
            <a:ext cx="11488044" cy="4248183"/>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lvl1pPr marR="457200" algn="ctr" defTabSz="457200">
              <a:lnSpc>
                <a:spcPct val="107916"/>
              </a:lnSpc>
              <a:spcBef>
                <a:spcPts val="800"/>
              </a:spcBef>
              <a:defRPr sz="2500" spc="0">
                <a:solidFill>
                  <a:srgbClr val="000000"/>
                </a:solidFill>
                <a:latin typeface="Palatino"/>
                <a:ea typeface="Palatino"/>
                <a:cs typeface="Palatino"/>
                <a:sym typeface="Palatino"/>
              </a:defRPr>
            </a:lvl1pPr>
          </a:lstStyle>
          <a:p>
            <a:pPr lvl="0">
              <a:defRPr sz="1800"/>
            </a:pPr>
            <a:r>
              <a:rPr sz="2500"/>
              <a:t>Output of command were found on the basis of two input variables which are Volume and Rate of filling of the dustbins in our locality using fuzzy logic</a:t>
            </a:r>
          </a:p>
        </p:txBody>
      </p:sp>
      <p:pic>
        <p:nvPicPr>
          <p:cNvPr id="73" name="Untitled1.png"/>
          <p:cNvPicPr/>
          <p:nvPr/>
        </p:nvPicPr>
        <p:blipFill>
          <a:blip r:embed="rId2">
            <a:extLst/>
          </a:blip>
          <a:stretch>
            <a:fillRect/>
          </a:stretch>
        </p:blipFill>
        <p:spPr>
          <a:xfrm>
            <a:off x="1742160" y="3210779"/>
            <a:ext cx="9520480" cy="587204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prstGeom prst="rect">
            <a:avLst/>
          </a:prstGeom>
        </p:spPr>
        <p:txBody>
          <a:bodyPr/>
          <a:lstStyle>
            <a:lvl1pPr marR="457200" algn="ctr" defTabSz="457200">
              <a:lnSpc>
                <a:spcPct val="107916"/>
              </a:lnSpc>
              <a:spcBef>
                <a:spcPts val="800"/>
              </a:spcBef>
              <a:defRPr sz="2500" spc="0">
                <a:solidFill>
                  <a:srgbClr val="000000"/>
                </a:solidFill>
                <a:latin typeface="Palatino"/>
                <a:ea typeface="Palatino"/>
                <a:cs typeface="Palatino"/>
                <a:sym typeface="Palatino"/>
              </a:defRPr>
            </a:lvl1pPr>
          </a:lstStyle>
          <a:p>
            <a:pPr lvl="0">
              <a:defRPr sz="1800"/>
            </a:pPr>
            <a:r>
              <a:rPr sz="2500"/>
              <a:t>Distributions of volumes of dustbins – Low, Moderate and High.</a:t>
            </a:r>
          </a:p>
        </p:txBody>
      </p:sp>
      <p:pic>
        <p:nvPicPr>
          <p:cNvPr id="76" name="Untitled.png"/>
          <p:cNvPicPr/>
          <p:nvPr/>
        </p:nvPicPr>
        <p:blipFill>
          <a:blip r:embed="rId2">
            <a:extLst/>
          </a:blip>
          <a:stretch>
            <a:fillRect/>
          </a:stretch>
        </p:blipFill>
        <p:spPr>
          <a:xfrm>
            <a:off x="1600442" y="3140832"/>
            <a:ext cx="9803916" cy="6011936"/>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p:cNvSpPr>
          <p:nvPr>
            <p:ph type="title"/>
          </p:nvPr>
        </p:nvSpPr>
        <p:spPr>
          <a:prstGeom prst="rect">
            <a:avLst/>
          </a:prstGeom>
        </p:spPr>
        <p:txBody>
          <a:bodyPr/>
          <a:lstStyle>
            <a:lvl1pPr marR="457200" algn="ctr" defTabSz="457200">
              <a:lnSpc>
                <a:spcPct val="107916"/>
              </a:lnSpc>
              <a:spcBef>
                <a:spcPts val="800"/>
              </a:spcBef>
              <a:defRPr sz="2500" spc="0">
                <a:solidFill>
                  <a:srgbClr val="000000"/>
                </a:solidFill>
                <a:latin typeface="Palatino"/>
                <a:ea typeface="Palatino"/>
                <a:cs typeface="Palatino"/>
                <a:sym typeface="Palatino"/>
              </a:defRPr>
            </a:lvl1pPr>
          </a:lstStyle>
          <a:p>
            <a:pPr lvl="0">
              <a:defRPr sz="1800"/>
            </a:pPr>
            <a:r>
              <a:rPr sz="2500"/>
              <a:t>Distributions of Rate of Filling of the dustbins – Low, Moderate and High</a:t>
            </a:r>
          </a:p>
        </p:txBody>
      </p:sp>
      <p:pic>
        <p:nvPicPr>
          <p:cNvPr id="79" name="Untitled2.png"/>
          <p:cNvPicPr/>
          <p:nvPr/>
        </p:nvPicPr>
        <p:blipFill>
          <a:blip r:embed="rId2">
            <a:extLst/>
          </a:blip>
          <a:stretch>
            <a:fillRect/>
          </a:stretch>
        </p:blipFill>
        <p:spPr>
          <a:xfrm>
            <a:off x="1772144" y="3210779"/>
            <a:ext cx="9460512" cy="587204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prstGeom prst="rect">
            <a:avLst/>
          </a:prstGeom>
        </p:spPr>
        <p:txBody>
          <a:bodyPr/>
          <a:lstStyle>
            <a:lvl1pPr marR="457200" algn="ctr" defTabSz="457200">
              <a:lnSpc>
                <a:spcPct val="107916"/>
              </a:lnSpc>
              <a:spcBef>
                <a:spcPts val="800"/>
              </a:spcBef>
              <a:defRPr sz="2500" spc="0">
                <a:solidFill>
                  <a:srgbClr val="000000"/>
                </a:solidFill>
                <a:latin typeface="Palatino"/>
                <a:ea typeface="Palatino"/>
                <a:cs typeface="Palatino"/>
                <a:sym typeface="Palatino"/>
              </a:defRPr>
            </a:lvl1pPr>
          </a:lstStyle>
          <a:p>
            <a:pPr lvl="0">
              <a:defRPr sz="1800"/>
            </a:pPr>
            <a:r>
              <a:rPr sz="2500"/>
              <a:t>The output command decisions of whether the truck should go or not are taken on the basis of some rules.</a:t>
            </a:r>
          </a:p>
        </p:txBody>
      </p:sp>
      <p:pic>
        <p:nvPicPr>
          <p:cNvPr id="82" name="Untitled3.png"/>
          <p:cNvPicPr/>
          <p:nvPr/>
        </p:nvPicPr>
        <p:blipFill>
          <a:blip r:embed="rId2">
            <a:extLst/>
          </a:blip>
          <a:stretch>
            <a:fillRect/>
          </a:stretch>
        </p:blipFill>
        <p:spPr>
          <a:xfrm>
            <a:off x="1764555" y="3151611"/>
            <a:ext cx="9475690" cy="599037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The Rules</a:t>
            </a:r>
          </a:p>
        </p:txBody>
      </p:sp>
      <p:sp>
        <p:nvSpPr>
          <p:cNvPr id="85" name="Shape 85"/>
          <p:cNvSpPr>
            <a:spLocks noGrp="1"/>
          </p:cNvSpPr>
          <p:nvPr>
            <p:ph type="body" idx="1"/>
          </p:nvPr>
        </p:nvSpPr>
        <p:spPr>
          <a:prstGeom prst="rect">
            <a:avLst/>
          </a:prstGeom>
        </p:spPr>
        <p:txBody>
          <a:bodyPr/>
          <a:lstStyle/>
          <a:p>
            <a:pPr marL="421640" lvl="0" indent="-421640" defTabSz="484886">
              <a:spcBef>
                <a:spcPts val="3400"/>
              </a:spcBef>
              <a:defRPr sz="1800"/>
            </a:pPr>
            <a:r>
              <a:rPr sz="3154"/>
              <a:t>The rules are -</a:t>
            </a:r>
          </a:p>
          <a:p>
            <a:pPr marL="0" marR="379475" lvl="0" indent="0" defTabSz="379475">
              <a:lnSpc>
                <a:spcPct val="107916"/>
              </a:lnSpc>
              <a:spcBef>
                <a:spcPts val="600"/>
              </a:spcBef>
              <a:buClrTx/>
              <a:buSzTx/>
              <a:buFontTx/>
              <a:buNone/>
              <a:defRPr sz="1800"/>
            </a:pPr>
            <a:r>
              <a:rPr sz="2490" b="1"/>
              <a:t>If the volume of the dustbin is Low and rate of filling is Low, then NO.</a:t>
            </a:r>
            <a:br>
              <a:rPr sz="2490" b="1"/>
            </a:br>
            <a:r>
              <a:rPr sz="2490" b="1"/>
              <a:t>If the volume of the dustbin is Low and rate of filling is Moderate, then NO.</a:t>
            </a:r>
            <a:br>
              <a:rPr sz="2490" b="1"/>
            </a:br>
            <a:r>
              <a:rPr sz="2490" b="1"/>
              <a:t>If the volume of the dustbin is Low and rate of filling is High, then NO.</a:t>
            </a:r>
            <a:br>
              <a:rPr sz="2490" b="1"/>
            </a:br>
            <a:r>
              <a:rPr sz="2490" b="1"/>
              <a:t>If the volume of the dustbin is Moderate and rate of filling is Low, then NO.</a:t>
            </a:r>
            <a:br>
              <a:rPr sz="2490" b="1"/>
            </a:br>
            <a:r>
              <a:rPr sz="2490" b="1"/>
              <a:t>If the volume of the dustbin is Moderate and rate of filling is Moderate, then YES.</a:t>
            </a:r>
            <a:br>
              <a:rPr sz="2490" b="1"/>
            </a:br>
            <a:r>
              <a:rPr sz="2490" b="1"/>
              <a:t>If the volume of the dustbin is Moderate and rate of filling is High, then YES.</a:t>
            </a:r>
            <a:br>
              <a:rPr sz="2490" b="1"/>
            </a:br>
            <a:r>
              <a:rPr sz="2490" b="1"/>
              <a:t>If the volume of the dustbin is High and rate of filling is Low, then YES.</a:t>
            </a:r>
            <a:br>
              <a:rPr sz="2490" b="1"/>
            </a:br>
            <a:r>
              <a:rPr sz="2490" b="1"/>
              <a:t>If the volume of the dustbin is High and rate of filling is Moderate, then YES.</a:t>
            </a:r>
            <a:br>
              <a:rPr sz="2490" b="1"/>
            </a:br>
            <a:r>
              <a:rPr sz="2490" b="1"/>
              <a:t>If the volume of the dustbin is High and rate of filling is High, then YES.</a:t>
            </a:r>
          </a:p>
          <a:p>
            <a:pPr marL="0" marR="379475" lvl="0" indent="0" defTabSz="379475">
              <a:lnSpc>
                <a:spcPct val="107916"/>
              </a:lnSpc>
              <a:spcBef>
                <a:spcPts val="600"/>
              </a:spcBef>
              <a:buClrTx/>
              <a:buSzTx/>
              <a:buFontTx/>
              <a:buNone/>
              <a:defRPr sz="1800"/>
            </a:pPr>
            <a:endParaRPr sz="2490" b="1"/>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The Rules</a:t>
            </a:r>
          </a:p>
        </p:txBody>
      </p:sp>
      <p:pic>
        <p:nvPicPr>
          <p:cNvPr id="88" name="Untitled4.png"/>
          <p:cNvPicPr/>
          <p:nvPr/>
        </p:nvPicPr>
        <p:blipFill>
          <a:blip r:embed="rId2">
            <a:extLst/>
          </a:blip>
          <a:stretch>
            <a:fillRect/>
          </a:stretch>
        </p:blipFill>
        <p:spPr>
          <a:xfrm>
            <a:off x="1886291" y="2984500"/>
            <a:ext cx="9232218" cy="632460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Part 2 - Genetic Algorithm</a:t>
            </a:r>
          </a:p>
        </p:txBody>
      </p:sp>
      <p:sp>
        <p:nvSpPr>
          <p:cNvPr id="91" name="Shape 91"/>
          <p:cNvSpPr>
            <a:spLocks noGrp="1"/>
          </p:cNvSpPr>
          <p:nvPr>
            <p:ph type="body" idx="1"/>
          </p:nvPr>
        </p:nvSpPr>
        <p:spPr>
          <a:prstGeom prst="rect">
            <a:avLst/>
          </a:prstGeom>
        </p:spPr>
        <p:txBody>
          <a:bodyPr/>
          <a:lstStyle/>
          <a:p>
            <a:pPr lvl="0">
              <a:defRPr sz="1800"/>
            </a:pPr>
            <a:r>
              <a:rPr sz="3800"/>
              <a:t>This helps us to find the optimal solution by setting up a genetic algorithm to search for the shortest route.</a:t>
            </a:r>
          </a:p>
          <a:p>
            <a:pPr lvl="0">
              <a:defRPr sz="1800"/>
            </a:pPr>
            <a:r>
              <a:rPr sz="3800"/>
              <a:t>A single truck travel to each of the garbage bin and completes the route by returning to the starting point.</a:t>
            </a:r>
          </a:p>
          <a:p>
            <a:pPr lvl="0">
              <a:defRPr sz="1800"/>
            </a:pPr>
            <a:r>
              <a:rPr sz="3800"/>
              <a:t>Each garbage bin is visited by the truck exactly once.</a:t>
            </a:r>
          </a:p>
          <a:p>
            <a:pPr lvl="0">
              <a:defRPr sz="1800"/>
            </a:pPr>
            <a:r>
              <a:rPr sz="3800"/>
              <a:t>This helps us save money, manual labour and diesel.</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Algorithm</a:t>
            </a:r>
          </a:p>
        </p:txBody>
      </p:sp>
      <p:sp>
        <p:nvSpPr>
          <p:cNvPr id="94" name="Shape 94"/>
          <p:cNvSpPr>
            <a:spLocks noGrp="1"/>
          </p:cNvSpPr>
          <p:nvPr>
            <p:ph type="body" idx="1"/>
          </p:nvPr>
        </p:nvSpPr>
        <p:spPr>
          <a:prstGeom prst="rect">
            <a:avLst/>
          </a:prstGeom>
        </p:spPr>
        <p:txBody>
          <a:bodyPr/>
          <a:lstStyle/>
          <a:p>
            <a:pPr lvl="0">
              <a:defRPr sz="1800"/>
            </a:pPr>
            <a:r>
              <a:rPr sz="3800" dirty="0"/>
              <a:t>The co-ordinates of the garbage bins which are selected by the fuzzy inference system for garbage collection are stored in a 2D matrix.</a:t>
            </a:r>
          </a:p>
          <a:p>
            <a:pPr lvl="0">
              <a:defRPr sz="1800"/>
            </a:pPr>
            <a:r>
              <a:rPr sz="3800" dirty="0"/>
              <a:t>Now, this matrix is used as an input argument for the genetic algorithm</a:t>
            </a:r>
            <a:r>
              <a:rPr sz="3800" dirty="0" smtClean="0"/>
              <a:t>.</a:t>
            </a:r>
            <a:endParaRPr lang="en-US" sz="3800" dirty="0" smtClean="0"/>
          </a:p>
          <a:p>
            <a:pPr lvl="0">
              <a:defRPr sz="1800"/>
            </a:pPr>
            <a:r>
              <a:rPr lang="en-US" sz="4000" dirty="0" smtClean="0"/>
              <a:t>Idea of the Algorithm.</a:t>
            </a:r>
            <a:endParaRPr sz="4000" dirty="0"/>
          </a:p>
          <a:p>
            <a:pPr marL="0" lvl="0" indent="0">
              <a:buNone/>
              <a:defRPr sz="1800"/>
            </a:pPr>
            <a:endParaRPr sz="3800"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a:prstGeom prst="rect">
            <a:avLst/>
          </a:prstGeom>
        </p:spPr>
        <p:txBody>
          <a:bodyPr/>
          <a:lstStyle/>
          <a:p>
            <a:pPr lvl="0" algn="ctr">
              <a:defRPr sz="1800" spc="0">
                <a:solidFill>
                  <a:srgbClr val="000000"/>
                </a:solidFill>
              </a:defRPr>
            </a:pPr>
            <a:r>
              <a:rPr sz="2500" spc="-50" dirty="0">
                <a:latin typeface="Palatino"/>
                <a:ea typeface="Palatino"/>
                <a:cs typeface="Palatino"/>
                <a:sym typeface="Palatino"/>
              </a:rPr>
              <a:t>Here as stated, we can see the n x n matrix placement of all the dustbins.</a:t>
            </a:r>
          </a:p>
          <a:p>
            <a:pPr lvl="0" algn="ctr">
              <a:defRPr sz="1800" spc="0">
                <a:solidFill>
                  <a:srgbClr val="000000"/>
                </a:solidFill>
              </a:defRPr>
            </a:pPr>
            <a:r>
              <a:rPr sz="2500" spc="-50" dirty="0">
                <a:latin typeface="Palatino"/>
                <a:ea typeface="Palatino"/>
                <a:cs typeface="Palatino"/>
                <a:sym typeface="Palatino"/>
              </a:rPr>
              <a:t>The red dustbin indicates those which needs to get emptied according to the fuzzy rules specified and the blue dustbins are those which are empty or nearly empty.</a:t>
            </a:r>
          </a:p>
        </p:txBody>
      </p:sp>
      <p:pic>
        <p:nvPicPr>
          <p:cNvPr id="97" name="Untitled5.png"/>
          <p:cNvPicPr/>
          <p:nvPr/>
        </p:nvPicPr>
        <p:blipFill>
          <a:blip r:embed="rId2">
            <a:extLst/>
          </a:blip>
          <a:stretch>
            <a:fillRect/>
          </a:stretch>
        </p:blipFill>
        <p:spPr>
          <a:xfrm>
            <a:off x="2553403" y="3691275"/>
            <a:ext cx="7897994" cy="491105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latin typeface="Palatino"/>
              </a:rPr>
              <a:t>1st Iteration is simply the best route among the </a:t>
            </a:r>
            <a:r>
              <a:rPr lang="en-US" sz="2500" dirty="0" smtClean="0">
                <a:latin typeface="Palatino"/>
              </a:rPr>
              <a:t>n x n </a:t>
            </a:r>
            <a:r>
              <a:rPr lang="en-US" sz="2500" dirty="0" smtClean="0">
                <a:latin typeface="Palatino"/>
              </a:rPr>
              <a:t>routes calculated by the code!</a:t>
            </a:r>
            <a:endParaRPr lang="en-US" sz="2500" dirty="0">
              <a:latin typeface="Palatino"/>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625" y="3353224"/>
            <a:ext cx="8040943" cy="5754200"/>
          </a:xfrm>
          <a:prstGeom prst="rect">
            <a:avLst/>
          </a:prstGeom>
        </p:spPr>
      </p:pic>
    </p:spTree>
    <p:extLst>
      <p:ext uri="{BB962C8B-B14F-4D97-AF65-F5344CB8AC3E}">
        <p14:creationId xmlns:p14="http://schemas.microsoft.com/office/powerpoint/2010/main" val="30316716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THE TEAM</a:t>
            </a:r>
          </a:p>
        </p:txBody>
      </p:sp>
      <p:sp>
        <p:nvSpPr>
          <p:cNvPr id="48" name="Shape 48"/>
          <p:cNvSpPr>
            <a:spLocks noGrp="1"/>
          </p:cNvSpPr>
          <p:nvPr>
            <p:ph type="body" idx="1"/>
          </p:nvPr>
        </p:nvSpPr>
        <p:spPr>
          <a:prstGeom prst="rect">
            <a:avLst/>
          </a:prstGeom>
        </p:spPr>
        <p:txBody>
          <a:bodyPr/>
          <a:lstStyle/>
          <a:p>
            <a:pPr lvl="0">
              <a:defRPr sz="1800"/>
            </a:pPr>
            <a:r>
              <a:rPr sz="3800"/>
              <a:t>SPARSH AGRAWAL (13MT10035)</a:t>
            </a:r>
          </a:p>
          <a:p>
            <a:pPr lvl="0">
              <a:defRPr sz="1800"/>
            </a:pPr>
            <a:r>
              <a:rPr sz="3800"/>
              <a:t>RAHUL AGARWAL (13NA10022)</a:t>
            </a:r>
          </a:p>
          <a:p>
            <a:pPr lvl="0">
              <a:defRPr sz="1800"/>
            </a:pPr>
            <a:r>
              <a:rPr sz="3800"/>
              <a:t>SANKET VARADE (13NA10028)</a:t>
            </a:r>
          </a:p>
          <a:p>
            <a:pPr lvl="0">
              <a:defRPr sz="1800"/>
            </a:pPr>
            <a:r>
              <a:rPr sz="3800"/>
              <a:t>PUNIT PAL (13NA30013)</a:t>
            </a:r>
          </a:p>
          <a:p>
            <a:pPr lvl="0">
              <a:defRPr sz="1800"/>
            </a:pPr>
            <a:r>
              <a:rPr sz="3800"/>
              <a:t>SWATI SAGAR (13NA30023)</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p:cNvSpPr>
          <p:nvPr>
            <p:ph type="title"/>
          </p:nvPr>
        </p:nvSpPr>
        <p:spPr>
          <a:prstGeom prst="rect">
            <a:avLst/>
          </a:prstGeom>
        </p:spPr>
        <p:txBody>
          <a:bodyPr/>
          <a:lstStyle/>
          <a:p>
            <a:pPr lvl="0" algn="ctr">
              <a:defRPr sz="1800" spc="0">
                <a:solidFill>
                  <a:srgbClr val="000000"/>
                </a:solidFill>
              </a:defRPr>
            </a:pPr>
            <a:r>
              <a:rPr sz="2500" spc="-50" dirty="0">
                <a:latin typeface="Palatino"/>
                <a:ea typeface="Palatino"/>
                <a:cs typeface="Palatino"/>
                <a:sym typeface="Palatino"/>
              </a:rPr>
              <a:t>By using Genetic Algorithm, we have found out the most optimum path that a truck driver should take in order to cover all the filled up dustbins</a:t>
            </a:r>
          </a:p>
          <a:p>
            <a:pPr lvl="0" algn="ctr">
              <a:defRPr sz="1800" spc="0">
                <a:solidFill>
                  <a:srgbClr val="000000"/>
                </a:solidFill>
              </a:defRPr>
            </a:pPr>
            <a:r>
              <a:rPr sz="2500" spc="-50" dirty="0">
                <a:latin typeface="Palatino"/>
                <a:ea typeface="Palatino"/>
                <a:cs typeface="Palatino"/>
                <a:sym typeface="Palatino"/>
              </a:rPr>
              <a:t>(1,1) is the origin of travel</a:t>
            </a:r>
          </a:p>
        </p:txBody>
      </p:sp>
      <p:pic>
        <p:nvPicPr>
          <p:cNvPr id="100" name="Untitled5.png"/>
          <p:cNvPicPr/>
          <p:nvPr/>
        </p:nvPicPr>
        <p:blipFill>
          <a:blip r:embed="rId2">
            <a:extLst/>
          </a:blip>
          <a:stretch>
            <a:fillRect/>
          </a:stretch>
        </p:blipFill>
        <p:spPr>
          <a:xfrm>
            <a:off x="2553403" y="3691275"/>
            <a:ext cx="7897994" cy="4911050"/>
          </a:xfrm>
          <a:prstGeom prst="rect">
            <a:avLst/>
          </a:prstGeom>
          <a:ln w="12700">
            <a:miter lim="400000"/>
          </a:ln>
        </p:spPr>
      </p:pic>
      <p:pic>
        <p:nvPicPr>
          <p:cNvPr id="101" name="Untitled6.png"/>
          <p:cNvPicPr/>
          <p:nvPr/>
        </p:nvPicPr>
        <p:blipFill>
          <a:blip r:embed="rId3">
            <a:extLst/>
          </a:blip>
          <a:stretch>
            <a:fillRect/>
          </a:stretch>
        </p:blipFill>
        <p:spPr>
          <a:xfrm>
            <a:off x="2542182" y="3564848"/>
            <a:ext cx="7920436" cy="5163904"/>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p:nvPr>
        </p:nvSpPr>
        <p:spPr>
          <a:prstGeom prst="rect">
            <a:avLst/>
          </a:prstGeom>
        </p:spPr>
        <p:txBody>
          <a:bodyPr/>
          <a:lstStyle/>
          <a:p>
            <a:pPr lvl="0" algn="ctr">
              <a:defRPr sz="1800" spc="0">
                <a:solidFill>
                  <a:srgbClr val="000000"/>
                </a:solidFill>
              </a:defRPr>
            </a:pPr>
            <a:r>
              <a:rPr sz="2500" spc="-50">
                <a:latin typeface="Palatino"/>
                <a:ea typeface="Palatino"/>
                <a:cs typeface="Palatino"/>
                <a:sym typeface="Palatino"/>
              </a:rPr>
              <a:t>Combination of graphs showing results of our Genetic Algorithm</a:t>
            </a:r>
          </a:p>
          <a:p>
            <a:pPr lvl="0" algn="ctr">
              <a:defRPr sz="1800" spc="0">
                <a:solidFill>
                  <a:srgbClr val="000000"/>
                </a:solidFill>
              </a:defRPr>
            </a:pPr>
            <a:r>
              <a:rPr sz="2500" spc="-50">
                <a:latin typeface="Palatino"/>
                <a:ea typeface="Palatino"/>
                <a:cs typeface="Palatino"/>
                <a:sym typeface="Palatino"/>
              </a:rPr>
              <a:t>The last graph shows our solution getting better and better with each iteration.</a:t>
            </a:r>
          </a:p>
        </p:txBody>
      </p:sp>
      <p:pic>
        <p:nvPicPr>
          <p:cNvPr id="104" name="Untitled7.png"/>
          <p:cNvPicPr/>
          <p:nvPr/>
        </p:nvPicPr>
        <p:blipFill>
          <a:blip r:embed="rId2">
            <a:extLst/>
          </a:blip>
          <a:stretch>
            <a:fillRect/>
          </a:stretch>
        </p:blipFill>
        <p:spPr>
          <a:xfrm>
            <a:off x="2612630" y="3143536"/>
            <a:ext cx="7779540" cy="6006528"/>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nvSpPr>
        <p:spPr>
          <a:xfrm>
            <a:off x="1270000" y="3975100"/>
            <a:ext cx="10464800" cy="1270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3800"/>
              </a:spcBef>
              <a:defRPr sz="7800" b="1">
                <a:solidFill>
                  <a:srgbClr val="3D5B85"/>
                </a:solidFill>
                <a:latin typeface="Rockwell"/>
                <a:ea typeface="Rockwell"/>
                <a:cs typeface="Rockwell"/>
                <a:sym typeface="Rockwell"/>
              </a:defRPr>
            </a:lvl1pPr>
          </a:lstStyle>
          <a:p>
            <a:pPr lvl="0">
              <a:defRPr sz="1800" b="0">
                <a:solidFill>
                  <a:srgbClr val="000000"/>
                </a:solidFill>
              </a:defRPr>
            </a:pPr>
            <a:r>
              <a:rPr sz="7800" b="1">
                <a:solidFill>
                  <a:srgbClr val="3D5B85"/>
                </a:solidFill>
              </a:rPr>
              <a:t>DEMO</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Work Flow</a:t>
            </a:r>
          </a:p>
        </p:txBody>
      </p:sp>
      <p:sp>
        <p:nvSpPr>
          <p:cNvPr id="109" name="Shape 109"/>
          <p:cNvSpPr/>
          <p:nvPr/>
        </p:nvSpPr>
        <p:spPr>
          <a:xfrm>
            <a:off x="628650" y="3498849"/>
            <a:ext cx="2384705" cy="1430488"/>
          </a:xfrm>
          <a:prstGeom prst="rect">
            <a:avLst/>
          </a:prstGeom>
          <a:blipFill>
            <a:blip r:embed="rId2"/>
          </a:blipFill>
          <a:ln w="12700">
            <a:miter lim="400000"/>
          </a:ln>
        </p:spPr>
        <p:txBody>
          <a:bodyPr lIns="50800" tIns="50800" rIns="50800" bIns="50800" anchor="ctr"/>
          <a:lstStyle/>
          <a:p>
            <a:pPr lvl="0">
              <a:defRPr>
                <a:solidFill>
                  <a:srgbClr val="FFFFFF"/>
                </a:solidFill>
              </a:defRPr>
            </a:pPr>
            <a:endParaRPr/>
          </a:p>
        </p:txBody>
      </p:sp>
      <p:sp>
        <p:nvSpPr>
          <p:cNvPr id="110" name="Shape 110"/>
          <p:cNvSpPr/>
          <p:nvPr/>
        </p:nvSpPr>
        <p:spPr>
          <a:xfrm>
            <a:off x="628650" y="3439393"/>
            <a:ext cx="2384705" cy="1549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2900">
                <a:solidFill>
                  <a:srgbClr val="FFFFFF"/>
                </a:solidFill>
              </a:rPr>
              <a:t>DATA</a:t>
            </a:r>
          </a:p>
          <a:p>
            <a:pPr lvl="0">
              <a:defRPr sz="1800">
                <a:solidFill>
                  <a:srgbClr val="000000"/>
                </a:solidFill>
              </a:defRPr>
            </a:pPr>
            <a:r>
              <a:rPr sz="2900">
                <a:solidFill>
                  <a:srgbClr val="FFFFFF"/>
                </a:solidFill>
              </a:rPr>
              <a:t>1- Volume</a:t>
            </a:r>
          </a:p>
          <a:p>
            <a:pPr lvl="0">
              <a:defRPr sz="1800">
                <a:solidFill>
                  <a:srgbClr val="000000"/>
                </a:solidFill>
              </a:defRPr>
            </a:pPr>
            <a:r>
              <a:rPr sz="2900">
                <a:solidFill>
                  <a:srgbClr val="FFFFFF"/>
                </a:solidFill>
              </a:rPr>
              <a:t>2- Filling Rate</a:t>
            </a:r>
          </a:p>
        </p:txBody>
      </p:sp>
      <p:sp>
        <p:nvSpPr>
          <p:cNvPr id="111" name="Shape 111"/>
          <p:cNvSpPr/>
          <p:nvPr/>
        </p:nvSpPr>
        <p:spPr>
          <a:xfrm>
            <a:off x="3397250" y="3579093"/>
            <a:ext cx="1270000" cy="1270001"/>
          </a:xfrm>
          <a:prstGeom prst="rightArrow">
            <a:avLst>
              <a:gd name="adj1" fmla="val 32000"/>
              <a:gd name="adj2" fmla="val 64000"/>
            </a:avLst>
          </a:prstGeom>
          <a:blipFill>
            <a:blip r:embed="rId2"/>
          </a:blipFill>
          <a:ln w="12700">
            <a:miter lim="400000"/>
          </a:ln>
        </p:spPr>
        <p:txBody>
          <a:bodyPr lIns="50800" tIns="50800" rIns="50800" bIns="50800" anchor="ctr"/>
          <a:lstStyle/>
          <a:p>
            <a:pPr lvl="0">
              <a:defRPr>
                <a:solidFill>
                  <a:srgbClr val="FFFFFF"/>
                </a:solidFill>
              </a:defRPr>
            </a:pPr>
            <a:endParaRPr/>
          </a:p>
        </p:txBody>
      </p:sp>
      <p:sp>
        <p:nvSpPr>
          <p:cNvPr id="112" name="Shape 112"/>
          <p:cNvSpPr/>
          <p:nvPr/>
        </p:nvSpPr>
        <p:spPr>
          <a:xfrm>
            <a:off x="4908549" y="3498849"/>
            <a:ext cx="2170908" cy="1430488"/>
          </a:xfrm>
          <a:prstGeom prst="rect">
            <a:avLst/>
          </a:prstGeom>
          <a:blipFill>
            <a:blip r:embed="rId2"/>
          </a:blipFill>
          <a:ln w="12700">
            <a:miter lim="400000"/>
          </a:ln>
        </p:spPr>
        <p:txBody>
          <a:bodyPr lIns="50800" tIns="50800" rIns="50800" bIns="50800" anchor="ctr"/>
          <a:lstStyle/>
          <a:p>
            <a:pPr lvl="0">
              <a:defRPr>
                <a:solidFill>
                  <a:srgbClr val="FFFFFF"/>
                </a:solidFill>
              </a:defRPr>
            </a:pPr>
            <a:endParaRPr/>
          </a:p>
        </p:txBody>
      </p:sp>
      <p:sp>
        <p:nvSpPr>
          <p:cNvPr id="113" name="Shape 113"/>
          <p:cNvSpPr/>
          <p:nvPr/>
        </p:nvSpPr>
        <p:spPr>
          <a:xfrm>
            <a:off x="5062022" y="3401293"/>
            <a:ext cx="1863962" cy="162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000">
                <a:solidFill>
                  <a:srgbClr val="FFFFFF"/>
                </a:solidFill>
              </a:rPr>
              <a:t>Fuzzy </a:t>
            </a:r>
          </a:p>
          <a:p>
            <a:pPr lvl="0">
              <a:defRPr sz="1800">
                <a:solidFill>
                  <a:srgbClr val="000000"/>
                </a:solidFill>
              </a:defRPr>
            </a:pPr>
            <a:r>
              <a:rPr sz="3000">
                <a:solidFill>
                  <a:srgbClr val="FFFFFF"/>
                </a:solidFill>
              </a:rPr>
              <a:t>Inference </a:t>
            </a:r>
          </a:p>
          <a:p>
            <a:pPr lvl="0">
              <a:defRPr sz="1800">
                <a:solidFill>
                  <a:srgbClr val="000000"/>
                </a:solidFill>
              </a:defRPr>
            </a:pPr>
            <a:r>
              <a:rPr sz="3000">
                <a:solidFill>
                  <a:srgbClr val="FFFFFF"/>
                </a:solidFill>
              </a:rPr>
              <a:t>System</a:t>
            </a:r>
          </a:p>
        </p:txBody>
      </p:sp>
      <p:sp>
        <p:nvSpPr>
          <p:cNvPr id="114" name="Shape 114"/>
          <p:cNvSpPr/>
          <p:nvPr/>
        </p:nvSpPr>
        <p:spPr>
          <a:xfrm>
            <a:off x="7448550" y="3579093"/>
            <a:ext cx="1270000" cy="1270001"/>
          </a:xfrm>
          <a:prstGeom prst="rightArrow">
            <a:avLst>
              <a:gd name="adj1" fmla="val 32000"/>
              <a:gd name="adj2" fmla="val 64000"/>
            </a:avLst>
          </a:prstGeom>
          <a:blipFill>
            <a:blip r:embed="rId2"/>
          </a:blipFill>
          <a:ln w="12700">
            <a:miter lim="400000"/>
          </a:ln>
        </p:spPr>
        <p:txBody>
          <a:bodyPr lIns="50800" tIns="50800" rIns="50800" bIns="50800" anchor="ctr"/>
          <a:lstStyle/>
          <a:p>
            <a:pPr lvl="0">
              <a:defRPr>
                <a:solidFill>
                  <a:srgbClr val="FFFFFF"/>
                </a:solidFill>
              </a:defRPr>
            </a:pPr>
            <a:endParaRPr/>
          </a:p>
        </p:txBody>
      </p:sp>
      <p:sp>
        <p:nvSpPr>
          <p:cNvPr id="115" name="Shape 115"/>
          <p:cNvSpPr/>
          <p:nvPr/>
        </p:nvSpPr>
        <p:spPr>
          <a:xfrm>
            <a:off x="9087643" y="3498849"/>
            <a:ext cx="2951759" cy="1430488"/>
          </a:xfrm>
          <a:prstGeom prst="rect">
            <a:avLst/>
          </a:prstGeom>
          <a:blipFill>
            <a:blip r:embed="rId2"/>
          </a:blipFill>
          <a:ln w="12700">
            <a:miter lim="400000"/>
          </a:ln>
        </p:spPr>
        <p:txBody>
          <a:bodyPr lIns="50800" tIns="50800" rIns="50800" bIns="50800" anchor="ctr"/>
          <a:lstStyle/>
          <a:p>
            <a:pPr lvl="0">
              <a:defRPr>
                <a:solidFill>
                  <a:srgbClr val="FFFFFF"/>
                </a:solidFill>
              </a:defRPr>
            </a:pPr>
            <a:endParaRPr/>
          </a:p>
        </p:txBody>
      </p:sp>
      <p:sp>
        <p:nvSpPr>
          <p:cNvPr id="116" name="Shape 116"/>
          <p:cNvSpPr/>
          <p:nvPr/>
        </p:nvSpPr>
        <p:spPr>
          <a:xfrm>
            <a:off x="8946374" y="3401293"/>
            <a:ext cx="3234297" cy="162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000">
                <a:solidFill>
                  <a:srgbClr val="FFFFFF"/>
                </a:solidFill>
              </a:rPr>
              <a:t>Identification of </a:t>
            </a:r>
          </a:p>
          <a:p>
            <a:pPr lvl="0">
              <a:defRPr sz="1800">
                <a:solidFill>
                  <a:srgbClr val="000000"/>
                </a:solidFill>
              </a:defRPr>
            </a:pPr>
            <a:r>
              <a:rPr sz="3000">
                <a:solidFill>
                  <a:srgbClr val="FFFFFF"/>
                </a:solidFill>
              </a:rPr>
              <a:t>Filled and Empty </a:t>
            </a:r>
          </a:p>
          <a:p>
            <a:pPr lvl="0">
              <a:defRPr sz="1800">
                <a:solidFill>
                  <a:srgbClr val="000000"/>
                </a:solidFill>
              </a:defRPr>
            </a:pPr>
            <a:r>
              <a:rPr sz="3000">
                <a:solidFill>
                  <a:srgbClr val="FFFFFF"/>
                </a:solidFill>
              </a:rPr>
              <a:t>Dustbins</a:t>
            </a:r>
          </a:p>
        </p:txBody>
      </p:sp>
      <p:sp>
        <p:nvSpPr>
          <p:cNvPr id="117" name="Shape 117"/>
          <p:cNvSpPr/>
          <p:nvPr/>
        </p:nvSpPr>
        <p:spPr>
          <a:xfrm>
            <a:off x="488950" y="6358086"/>
            <a:ext cx="1270000" cy="1270001"/>
          </a:xfrm>
          <a:prstGeom prst="rightArrow">
            <a:avLst>
              <a:gd name="adj1" fmla="val 32000"/>
              <a:gd name="adj2" fmla="val 64000"/>
            </a:avLst>
          </a:prstGeom>
          <a:blipFill>
            <a:blip r:embed="rId2"/>
          </a:blipFill>
          <a:ln w="12700">
            <a:miter lim="400000"/>
          </a:ln>
        </p:spPr>
        <p:txBody>
          <a:bodyPr lIns="50800" tIns="50800" rIns="50800" bIns="50800" anchor="ctr"/>
          <a:lstStyle/>
          <a:p>
            <a:pPr lvl="0">
              <a:defRPr>
                <a:solidFill>
                  <a:srgbClr val="FFFFFF"/>
                </a:solidFill>
              </a:defRPr>
            </a:pPr>
            <a:endParaRPr/>
          </a:p>
        </p:txBody>
      </p:sp>
      <p:sp>
        <p:nvSpPr>
          <p:cNvPr id="118" name="Shape 118"/>
          <p:cNvSpPr/>
          <p:nvPr/>
        </p:nvSpPr>
        <p:spPr>
          <a:xfrm>
            <a:off x="2152650" y="6358086"/>
            <a:ext cx="3438749" cy="1270001"/>
          </a:xfrm>
          <a:prstGeom prst="rect">
            <a:avLst/>
          </a:prstGeom>
          <a:blipFill>
            <a:blip r:embed="rId2"/>
          </a:blipFill>
          <a:ln w="12700">
            <a:miter lim="400000"/>
          </a:ln>
        </p:spPr>
        <p:txBody>
          <a:bodyPr lIns="50800" tIns="50800" rIns="50800" bIns="50800" anchor="ctr"/>
          <a:lstStyle/>
          <a:p>
            <a:pPr lvl="0">
              <a:defRPr>
                <a:solidFill>
                  <a:srgbClr val="FFFFFF"/>
                </a:solidFill>
              </a:defRPr>
            </a:pPr>
            <a:endParaRPr/>
          </a:p>
        </p:txBody>
      </p:sp>
      <p:sp>
        <p:nvSpPr>
          <p:cNvPr id="119" name="Shape 119"/>
          <p:cNvSpPr/>
          <p:nvPr/>
        </p:nvSpPr>
        <p:spPr>
          <a:xfrm>
            <a:off x="2152650" y="6434286"/>
            <a:ext cx="3438749" cy="1117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000">
                <a:solidFill>
                  <a:srgbClr val="FFFFFF"/>
                </a:solidFill>
              </a:rPr>
              <a:t>Application of </a:t>
            </a:r>
          </a:p>
          <a:p>
            <a:pPr lvl="0">
              <a:defRPr sz="1800">
                <a:solidFill>
                  <a:srgbClr val="000000"/>
                </a:solidFill>
              </a:defRPr>
            </a:pPr>
            <a:r>
              <a:rPr sz="3000">
                <a:solidFill>
                  <a:srgbClr val="FFFFFF"/>
                </a:solidFill>
              </a:rPr>
              <a:t>Genetic  Algorithm </a:t>
            </a:r>
          </a:p>
        </p:txBody>
      </p:sp>
      <p:sp>
        <p:nvSpPr>
          <p:cNvPr id="120" name="Shape 120"/>
          <p:cNvSpPr/>
          <p:nvPr/>
        </p:nvSpPr>
        <p:spPr>
          <a:xfrm>
            <a:off x="6140450" y="6358086"/>
            <a:ext cx="1270000" cy="1270001"/>
          </a:xfrm>
          <a:prstGeom prst="rightArrow">
            <a:avLst>
              <a:gd name="adj1" fmla="val 32000"/>
              <a:gd name="adj2" fmla="val 64000"/>
            </a:avLst>
          </a:prstGeom>
          <a:blipFill>
            <a:blip r:embed="rId2"/>
          </a:blipFill>
          <a:ln w="12700">
            <a:miter lim="400000"/>
          </a:ln>
        </p:spPr>
        <p:txBody>
          <a:bodyPr lIns="50800" tIns="50800" rIns="50800" bIns="50800" anchor="ctr"/>
          <a:lstStyle/>
          <a:p>
            <a:pPr lvl="0">
              <a:defRPr>
                <a:solidFill>
                  <a:srgbClr val="FFFFFF"/>
                </a:solidFill>
              </a:defRPr>
            </a:pPr>
            <a:endParaRPr/>
          </a:p>
        </p:txBody>
      </p:sp>
      <p:sp>
        <p:nvSpPr>
          <p:cNvPr id="121" name="Shape 121"/>
          <p:cNvSpPr/>
          <p:nvPr/>
        </p:nvSpPr>
        <p:spPr>
          <a:xfrm>
            <a:off x="7714803" y="6312048"/>
            <a:ext cx="2835177" cy="1362076"/>
          </a:xfrm>
          <a:prstGeom prst="rect">
            <a:avLst/>
          </a:prstGeom>
          <a:blipFill>
            <a:blip r:embed="rId2"/>
          </a:blipFill>
          <a:ln w="12700">
            <a:miter lim="400000"/>
          </a:ln>
        </p:spPr>
        <p:txBody>
          <a:bodyPr lIns="50800" tIns="50800" rIns="50800" bIns="50800" anchor="ctr"/>
          <a:lstStyle/>
          <a:p>
            <a:pPr lvl="0">
              <a:defRPr>
                <a:solidFill>
                  <a:srgbClr val="FFFFFF"/>
                </a:solidFill>
              </a:defRPr>
            </a:pPr>
            <a:endParaRPr/>
          </a:p>
        </p:txBody>
      </p:sp>
      <p:sp>
        <p:nvSpPr>
          <p:cNvPr id="122" name="Shape 122"/>
          <p:cNvSpPr/>
          <p:nvPr/>
        </p:nvSpPr>
        <p:spPr>
          <a:xfrm>
            <a:off x="8133810" y="6434286"/>
            <a:ext cx="1997163" cy="1117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000">
                <a:solidFill>
                  <a:srgbClr val="FFFFFF"/>
                </a:solidFill>
              </a:rPr>
              <a:t>Optimised</a:t>
            </a:r>
          </a:p>
          <a:p>
            <a:pPr lvl="0">
              <a:defRPr sz="1800">
                <a:solidFill>
                  <a:srgbClr val="000000"/>
                </a:solidFill>
              </a:defRPr>
            </a:pPr>
            <a:r>
              <a:rPr sz="3000">
                <a:solidFill>
                  <a:srgbClr val="FFFFFF"/>
                </a:solidFill>
              </a:rPr>
              <a:t>Path</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Conclusion</a:t>
            </a:r>
          </a:p>
        </p:txBody>
      </p:sp>
      <p:sp>
        <p:nvSpPr>
          <p:cNvPr id="125" name="Shape 125"/>
          <p:cNvSpPr>
            <a:spLocks noGrp="1"/>
          </p:cNvSpPr>
          <p:nvPr>
            <p:ph type="body" idx="1"/>
          </p:nvPr>
        </p:nvSpPr>
        <p:spPr>
          <a:prstGeom prst="rect">
            <a:avLst/>
          </a:prstGeom>
        </p:spPr>
        <p:txBody>
          <a:bodyPr/>
          <a:lstStyle/>
          <a:p>
            <a:pPr marL="457200" lvl="0" indent="-457200" defTabSz="525779">
              <a:spcBef>
                <a:spcPts val="3700"/>
              </a:spcBef>
              <a:defRPr sz="1800"/>
            </a:pPr>
            <a:r>
              <a:rPr sz="3420"/>
              <a:t>This project has helped us understand more about the actual meaning of a SMART CITY.</a:t>
            </a:r>
          </a:p>
          <a:p>
            <a:pPr marL="457200" lvl="0" indent="-457200" defTabSz="525779">
              <a:spcBef>
                <a:spcPts val="3700"/>
              </a:spcBef>
              <a:defRPr sz="1800"/>
            </a:pPr>
            <a:r>
              <a:rPr sz="3420"/>
              <a:t>We have worked upon the problem of waste disposal and waste collection and have optimised the process using our knowledge of fuzzy logic and genetic algorithm.</a:t>
            </a:r>
          </a:p>
          <a:p>
            <a:pPr marL="457200" lvl="0" indent="-457200" defTabSz="525779">
              <a:spcBef>
                <a:spcPts val="3700"/>
              </a:spcBef>
              <a:defRPr sz="1800"/>
            </a:pPr>
            <a:r>
              <a:rPr sz="3420"/>
              <a:t>We believe that this model can be replicated in our real society to a bigger extent, saving us resources like diesel, manual work and amount of trucks while making our locality more cleaner and sanitised.</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References</a:t>
            </a:r>
          </a:p>
        </p:txBody>
      </p:sp>
      <p:sp>
        <p:nvSpPr>
          <p:cNvPr id="128" name="Shape 128"/>
          <p:cNvSpPr>
            <a:spLocks noGrp="1"/>
          </p:cNvSpPr>
          <p:nvPr>
            <p:ph type="body" idx="1"/>
          </p:nvPr>
        </p:nvSpPr>
        <p:spPr>
          <a:prstGeom prst="rect">
            <a:avLst/>
          </a:prstGeom>
        </p:spPr>
        <p:txBody>
          <a:bodyPr/>
          <a:lstStyle/>
          <a:p>
            <a:pPr marL="482600" lvl="0" indent="-482600" defTabSz="554990">
              <a:spcBef>
                <a:spcPts val="3900"/>
              </a:spcBef>
              <a:defRPr sz="1800"/>
            </a:pPr>
            <a:r>
              <a:rPr sz="3609" u="sng">
                <a:hlinkClick r:id="rId2"/>
              </a:rPr>
              <a:t>http://www.mathworks.com/matlabcentral/fileexchange/13680-traveling-salesman-problem-genetic-algorithm</a:t>
            </a:r>
            <a:endParaRPr sz="3609"/>
          </a:p>
          <a:p>
            <a:pPr marL="482600" lvl="0" indent="-482600" defTabSz="554990">
              <a:spcBef>
                <a:spcPts val="3900"/>
              </a:spcBef>
              <a:defRPr sz="1800"/>
            </a:pPr>
            <a:r>
              <a:rPr sz="3609"/>
              <a:t>Wikipedia</a:t>
            </a:r>
          </a:p>
          <a:p>
            <a:pPr marL="482600" lvl="0" indent="-482600" defTabSz="554990">
              <a:spcBef>
                <a:spcPts val="3900"/>
              </a:spcBef>
              <a:defRPr sz="1800"/>
            </a:pPr>
            <a:r>
              <a:rPr sz="3609"/>
              <a:t>Getty Images</a:t>
            </a:r>
          </a:p>
          <a:p>
            <a:pPr marL="482600" lvl="0" indent="-482600" defTabSz="554990">
              <a:spcBef>
                <a:spcPts val="3900"/>
              </a:spcBef>
              <a:defRPr sz="1800"/>
            </a:pPr>
            <a:r>
              <a:rPr sz="3609" u="sng">
                <a:hlinkClick r:id="rId3"/>
              </a:rPr>
              <a:t>http://in.mathworks.com/help/gads/genetic-algorithm.html?requestedDomain=www.mathworks.com</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1270000" y="4222749"/>
            <a:ext cx="10464800" cy="7747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spcBef>
                <a:spcPts val="3800"/>
              </a:spcBef>
              <a:defRPr sz="1800">
                <a:solidFill>
                  <a:srgbClr val="000000"/>
                </a:solidFill>
              </a:defRPr>
            </a:pPr>
            <a:r>
              <a:rPr sz="3000"/>
              <a:t>“</a:t>
            </a:r>
            <a:r>
              <a:rPr sz="4000"/>
              <a:t>Thank You</a:t>
            </a:r>
            <a:r>
              <a:rPr sz="3000"/>
              <a:t>”</a:t>
            </a:r>
          </a:p>
        </p:txBody>
      </p:sp>
      <p:sp>
        <p:nvSpPr>
          <p:cNvPr id="131" name="Shape 131"/>
          <p:cNvSpPr/>
          <p:nvPr/>
        </p:nvSpPr>
        <p:spPr>
          <a:xfrm>
            <a:off x="1270000" y="5905500"/>
            <a:ext cx="10464800" cy="609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spcBef>
                <a:spcPts val="1200"/>
              </a:spcBef>
              <a:defRPr i="1">
                <a:solidFill>
                  <a:srgbClr val="5C86B9"/>
                </a:solidFill>
              </a:defRPr>
            </a:lvl1pPr>
          </a:lstStyle>
          <a:p>
            <a:pPr lvl="0">
              <a:defRPr sz="1800" i="0">
                <a:solidFill>
                  <a:srgbClr val="000000"/>
                </a:solidFill>
              </a:defRPr>
            </a:pPr>
            <a:r>
              <a:rPr sz="3000" i="1">
                <a:solidFill>
                  <a:srgbClr val="5C86B9"/>
                </a:solidFill>
              </a:rPr>
              <a:t>– Anonymous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WHAT IS A SMART CITY?</a:t>
            </a:r>
          </a:p>
        </p:txBody>
      </p:sp>
      <p:sp>
        <p:nvSpPr>
          <p:cNvPr id="51" name="Shape 51"/>
          <p:cNvSpPr>
            <a:spLocks noGrp="1"/>
          </p:cNvSpPr>
          <p:nvPr>
            <p:ph type="body" idx="1"/>
          </p:nvPr>
        </p:nvSpPr>
        <p:spPr>
          <a:prstGeom prst="rect">
            <a:avLst/>
          </a:prstGeom>
        </p:spPr>
        <p:txBody>
          <a:bodyPr/>
          <a:lstStyle/>
          <a:p>
            <a:pPr marL="507999" lvl="0" indent="-507999">
              <a:defRPr sz="1800"/>
            </a:pPr>
            <a:r>
              <a:rPr sz="2100"/>
              <a:t>A smart city is an urban development vision to integrate multiple information and communication technology (ICT) solutions in a secure fashion to manage a city’s assets – the city’s assets include, but not limited to, local departments information systems, schools, libraries, transportation systems, hospitals, power plants, water supply networks, </a:t>
            </a:r>
            <a:r>
              <a:rPr sz="2100" b="1">
                <a:solidFill>
                  <a:srgbClr val="314864"/>
                </a:solidFill>
              </a:rPr>
              <a:t>waste management</a:t>
            </a:r>
            <a:r>
              <a:rPr sz="2100"/>
              <a:t>, law enforcement, and other community services.</a:t>
            </a:r>
          </a:p>
          <a:p>
            <a:pPr marL="507999" lvl="0" indent="-507999">
              <a:defRPr sz="1800"/>
            </a:pPr>
            <a:r>
              <a:rPr sz="2100"/>
              <a:t>The goal of building a smart city is to improve quality of life by using technology to improve the efficiency of services and meet residents’ needs.</a:t>
            </a:r>
          </a:p>
          <a:p>
            <a:pPr marL="507999" lvl="0" indent="-507999">
              <a:defRPr sz="1800"/>
            </a:pPr>
            <a:r>
              <a:rPr sz="2100"/>
              <a:t>ICT is used to enhance quality, performance and interactivity of urban services, to reduce costs and resource consumption and to improve contact between citizens and government.[3] Smart city applications are developed with the goal of improving the management of urban flows and allowing for real time responses to challenges.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afaaf.jpg"/>
          <p:cNvPicPr/>
          <p:nvPr/>
        </p:nvPicPr>
        <p:blipFill>
          <a:blip r:embed="rId2">
            <a:extLst/>
          </a:blip>
          <a:srcRect l="12662" r="41712"/>
          <a:stretch>
            <a:fillRect/>
          </a:stretch>
        </p:blipFill>
        <p:spPr>
          <a:xfrm>
            <a:off x="6502400" y="5571"/>
            <a:ext cx="6502400" cy="9742458"/>
          </a:xfrm>
          <a:prstGeom prst="rect">
            <a:avLst/>
          </a:prstGeom>
          <a:ln w="25400">
            <a:miter lim="400000"/>
          </a:ln>
          <a:effectLst>
            <a:outerShdw blurRad="254000" dist="127000" dir="5400000" rotWithShape="0">
              <a:srgbClr val="000000">
                <a:alpha val="70000"/>
              </a:srgbClr>
            </a:outerShdw>
          </a:effectLst>
        </p:spPr>
      </p:pic>
      <p:sp>
        <p:nvSpPr>
          <p:cNvPr id="54" name="Shape 54"/>
          <p:cNvSpPr>
            <a:spLocks noGrp="1"/>
          </p:cNvSpPr>
          <p:nvPr>
            <p:ph type="title"/>
          </p:nvPr>
        </p:nvSpPr>
        <p:spPr>
          <a:prstGeom prst="rect">
            <a:avLst/>
          </a:prstGeom>
        </p:spPr>
        <p:txBody>
          <a:bodyPr/>
          <a:lstStyle>
            <a:lvl1pPr defTabSz="554990">
              <a:defRPr sz="6080" spc="-121"/>
            </a:lvl1pPr>
          </a:lstStyle>
          <a:p>
            <a:pPr lvl="0">
              <a:defRPr sz="1800" spc="0">
                <a:solidFill>
                  <a:srgbClr val="000000"/>
                </a:solidFill>
              </a:defRPr>
            </a:pPr>
            <a:r>
              <a:rPr sz="6080" spc="-121">
                <a:solidFill>
                  <a:srgbClr val="314864"/>
                </a:solidFill>
              </a:rPr>
              <a:t>Garbage Disposal in India</a:t>
            </a:r>
          </a:p>
        </p:txBody>
      </p:sp>
      <p:sp>
        <p:nvSpPr>
          <p:cNvPr id="55" name="Shape 55"/>
          <p:cNvSpPr>
            <a:spLocks noGrp="1"/>
          </p:cNvSpPr>
          <p:nvPr>
            <p:ph type="body" idx="1"/>
          </p:nvPr>
        </p:nvSpPr>
        <p:spPr>
          <a:prstGeom prst="rect">
            <a:avLst/>
          </a:prstGeom>
        </p:spPr>
        <p:txBody>
          <a:bodyPr/>
          <a:lstStyle/>
          <a:p>
            <a:pPr marL="373379" lvl="0" indent="-373379" defTabSz="572516">
              <a:spcBef>
                <a:spcPts val="3700"/>
              </a:spcBef>
              <a:defRPr sz="1800"/>
            </a:pPr>
            <a:r>
              <a:rPr sz="2058"/>
              <a:t>62 million tonnes of garbage is generated everyday by the 377 million people living in urban India, now the world’s third-largest garbage generator.</a:t>
            </a:r>
          </a:p>
          <a:p>
            <a:pPr marL="373379" lvl="0" indent="-373379" defTabSz="572516">
              <a:spcBef>
                <a:spcPts val="3700"/>
              </a:spcBef>
              <a:defRPr sz="1800"/>
            </a:pPr>
            <a:r>
              <a:rPr sz="2058"/>
              <a:t>With rapid urbanisation, industrialisation and an explosion in population in India, solid waste management will be a key challenge for state governments and local municipal bodies in the 21st century.</a:t>
            </a:r>
          </a:p>
          <a:p>
            <a:pPr marL="373379" lvl="0" indent="-373379" defTabSz="572516">
              <a:spcBef>
                <a:spcPts val="3700"/>
              </a:spcBef>
              <a:defRPr sz="1800"/>
            </a:pPr>
            <a:r>
              <a:rPr sz="2058"/>
              <a:t>As per a 2013 report from the International Solid Waste Association (ISWA) Low-income countries like INDIA have low collection rates of around 41% while high-income countries have higher collection rates averaging 98%.</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PRESENT SYSTEM IN PLACE</a:t>
            </a:r>
          </a:p>
        </p:txBody>
      </p:sp>
      <p:sp>
        <p:nvSpPr>
          <p:cNvPr id="58" name="Shape 58"/>
          <p:cNvSpPr>
            <a:spLocks noGrp="1"/>
          </p:cNvSpPr>
          <p:nvPr>
            <p:ph type="body" idx="1"/>
          </p:nvPr>
        </p:nvSpPr>
        <p:spPr>
          <a:prstGeom prst="rect">
            <a:avLst/>
          </a:prstGeom>
        </p:spPr>
        <p:txBody>
          <a:bodyPr/>
          <a:lstStyle/>
          <a:p>
            <a:pPr marL="507999" lvl="0" indent="-507999">
              <a:defRPr sz="1800"/>
            </a:pPr>
            <a:r>
              <a:rPr sz="2100"/>
              <a:t>The current state of garbage disposal, collection and treatment is very bad; Leading to littering of streets and injudicious use of municipality resources.   </a:t>
            </a:r>
          </a:p>
          <a:p>
            <a:pPr marL="507999" lvl="0" indent="-507999">
              <a:defRPr sz="1800"/>
            </a:pPr>
            <a:r>
              <a:rPr sz="2100"/>
              <a:t>In an average locality, we find that there are inadequate amount of dustbins placed at random locations kept at illogical places.</a:t>
            </a:r>
          </a:p>
          <a:p>
            <a:pPr marL="507999" lvl="0" indent="-507999">
              <a:defRPr sz="1800"/>
            </a:pPr>
            <a:r>
              <a:rPr sz="2100"/>
              <a:t>The  collection process involves a certain amount of trucks which come at a random time of the week and empty some bins which fall on their route.</a:t>
            </a:r>
          </a:p>
          <a:p>
            <a:pPr marL="507999" lvl="0" indent="-507999">
              <a:defRPr sz="1800"/>
            </a:pPr>
            <a:r>
              <a:rPr sz="2100"/>
              <a:t>This leads to a constant overflow of garbage near the bins leading to a  unhygienic environment in the locality.</a:t>
            </a:r>
          </a:p>
          <a:p>
            <a:pPr marL="507999" lvl="0" indent="-507999">
              <a:defRPr sz="1800"/>
            </a:pPr>
            <a:r>
              <a:rPr sz="2100"/>
              <a:t>The resources required to run the trucks also are not optimised which leads to wastage of diesel and manpower without covering every garbage pickup point.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p:nvPr/>
        </p:nvSpPr>
        <p:spPr>
          <a:xfrm>
            <a:off x="1270000" y="3975100"/>
            <a:ext cx="10464800" cy="1270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3800"/>
              </a:spcBef>
              <a:defRPr sz="7800" b="1">
                <a:solidFill>
                  <a:srgbClr val="3D5B85"/>
                </a:solidFill>
                <a:latin typeface="Rockwell"/>
                <a:ea typeface="Rockwell"/>
                <a:cs typeface="Rockwell"/>
                <a:sym typeface="Rockwell"/>
              </a:defRPr>
            </a:lvl1pPr>
          </a:lstStyle>
          <a:p>
            <a:pPr lvl="0">
              <a:defRPr sz="1800" b="0">
                <a:solidFill>
                  <a:srgbClr val="000000"/>
                </a:solidFill>
              </a:defRPr>
            </a:pPr>
            <a:r>
              <a:rPr sz="7800" b="1">
                <a:solidFill>
                  <a:srgbClr val="3D5B85"/>
                </a:solidFill>
              </a:rPr>
              <a:t>OUR SOLUTION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What we Propose?</a:t>
            </a:r>
          </a:p>
        </p:txBody>
      </p:sp>
      <p:sp>
        <p:nvSpPr>
          <p:cNvPr id="63" name="Shape 63"/>
          <p:cNvSpPr>
            <a:spLocks noGrp="1"/>
          </p:cNvSpPr>
          <p:nvPr>
            <p:ph type="body" idx="1"/>
          </p:nvPr>
        </p:nvSpPr>
        <p:spPr>
          <a:prstGeom prst="rect">
            <a:avLst/>
          </a:prstGeom>
        </p:spPr>
        <p:txBody>
          <a:bodyPr/>
          <a:lstStyle/>
          <a:p>
            <a:pPr marL="482599" lvl="0" indent="-482599" defTabSz="554990">
              <a:spcBef>
                <a:spcPts val="3900"/>
              </a:spcBef>
              <a:defRPr sz="1800"/>
            </a:pPr>
            <a:r>
              <a:rPr sz="1994"/>
              <a:t>There are three stages in our solution.</a:t>
            </a:r>
          </a:p>
          <a:p>
            <a:pPr marL="482599" lvl="0" indent="-482599" defTabSz="554990">
              <a:spcBef>
                <a:spcPts val="3900"/>
              </a:spcBef>
              <a:defRPr sz="1800"/>
            </a:pPr>
            <a:r>
              <a:rPr sz="1994"/>
              <a:t>Stage One - Creation and installation of smart dustbins across the cities which will have ultrasonic sensors installed. </a:t>
            </a:r>
          </a:p>
          <a:p>
            <a:pPr marL="482599" lvl="0" indent="-482599" defTabSz="554990">
              <a:spcBef>
                <a:spcPts val="3900"/>
              </a:spcBef>
              <a:defRPr sz="1800"/>
            </a:pPr>
            <a:r>
              <a:rPr sz="1994"/>
              <a:t>These sensors will provide us the current volume filled of the dustbin to a remote main system installed at the Municipal Corporation.</a:t>
            </a:r>
          </a:p>
          <a:p>
            <a:pPr marL="482599" lvl="0" indent="-482599" defTabSz="554990">
              <a:spcBef>
                <a:spcPts val="3900"/>
              </a:spcBef>
              <a:defRPr sz="1800"/>
            </a:pPr>
            <a:r>
              <a:rPr sz="1994"/>
              <a:t>Stage Two - A central control system which receives the volume percentage filled data from various smart dustbins at real time.</a:t>
            </a:r>
          </a:p>
          <a:p>
            <a:pPr marL="482599" lvl="0" indent="-482599" defTabSz="554990">
              <a:spcBef>
                <a:spcPts val="3900"/>
              </a:spcBef>
              <a:defRPr sz="1800"/>
            </a:pPr>
            <a:r>
              <a:rPr sz="1994"/>
              <a:t>It saves these data and also calculates the instantaneous rates at which these garbage bins are getting filled.</a:t>
            </a:r>
          </a:p>
          <a:p>
            <a:pPr marL="482599" lvl="0" indent="-482599" defTabSz="554990">
              <a:spcBef>
                <a:spcPts val="3900"/>
              </a:spcBef>
              <a:defRPr sz="1800"/>
            </a:pPr>
            <a:r>
              <a:rPr sz="1994"/>
              <a:t>Stage Three - A route guidance system which will be provided to every garbage truck driver so as to optimise the path that they follow during their collection exercise.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7"/>
          <p:cNvGrpSpPr/>
          <p:nvPr/>
        </p:nvGrpSpPr>
        <p:grpSpPr>
          <a:xfrm>
            <a:off x="-38849" y="1103684"/>
            <a:ext cx="13082498" cy="7546232"/>
            <a:chOff x="-126999" y="-88900"/>
            <a:chExt cx="13082497" cy="7546230"/>
          </a:xfrm>
        </p:grpSpPr>
        <p:pic>
          <p:nvPicPr>
            <p:cNvPr id="66" name="vlcsnap-2016-04-13-19h49m40s437.png"/>
            <p:cNvPicPr/>
            <p:nvPr/>
          </p:nvPicPr>
          <p:blipFill>
            <a:blip r:embed="rId2">
              <a:extLst/>
            </a:blip>
            <a:stretch>
              <a:fillRect/>
            </a:stretch>
          </p:blipFill>
          <p:spPr>
            <a:xfrm>
              <a:off x="0" y="0"/>
              <a:ext cx="12828499" cy="7216031"/>
            </a:xfrm>
            <a:prstGeom prst="rect">
              <a:avLst/>
            </a:prstGeom>
            <a:ln>
              <a:noFill/>
            </a:ln>
            <a:effectLst/>
          </p:spPr>
        </p:pic>
        <p:pic>
          <p:nvPicPr>
            <p:cNvPr id="65" name="Picture 64"/>
            <p:cNvPicPr/>
            <p:nvPr/>
          </p:nvPicPr>
          <p:blipFill>
            <a:blip r:embed="rId3">
              <a:extLst/>
            </a:blip>
            <a:stretch>
              <a:fillRect/>
            </a:stretch>
          </p:blipFill>
          <p:spPr>
            <a:xfrm>
              <a:off x="-127000" y="-88900"/>
              <a:ext cx="13082499" cy="7546231"/>
            </a:xfrm>
            <a:prstGeom prst="rect">
              <a:avLst/>
            </a:prstGeom>
            <a:effectLst/>
          </p:spPr>
        </p:pic>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prstGeom prst="rect">
            <a:avLst/>
          </a:prstGeom>
        </p:spPr>
        <p:txBody>
          <a:bodyPr/>
          <a:lstStyle/>
          <a:p>
            <a:pPr lvl="0">
              <a:defRPr sz="1800" spc="0">
                <a:solidFill>
                  <a:srgbClr val="000000"/>
                </a:solidFill>
              </a:defRPr>
            </a:pPr>
            <a:r>
              <a:rPr sz="6400" spc="-128">
                <a:solidFill>
                  <a:srgbClr val="314864"/>
                </a:solidFill>
              </a:rPr>
              <a:t>Part - 1 (Fuzzy Logic)</a:t>
            </a:r>
          </a:p>
        </p:txBody>
      </p:sp>
      <p:sp>
        <p:nvSpPr>
          <p:cNvPr id="70" name="Shape 70"/>
          <p:cNvSpPr>
            <a:spLocks noGrp="1"/>
          </p:cNvSpPr>
          <p:nvPr>
            <p:ph type="body" idx="1"/>
          </p:nvPr>
        </p:nvSpPr>
        <p:spPr>
          <a:prstGeom prst="rect">
            <a:avLst/>
          </a:prstGeom>
        </p:spPr>
        <p:txBody>
          <a:bodyPr/>
          <a:lstStyle/>
          <a:p>
            <a:pPr marL="426719" lvl="0" indent="-426719" defTabSz="490727">
              <a:spcBef>
                <a:spcPts val="3500"/>
              </a:spcBef>
              <a:defRPr sz="1800"/>
            </a:pPr>
            <a:r>
              <a:rPr sz="3191"/>
              <a:t>For this model, we have assumed that the layout of the bin in our city is in the form of a n x n matrix.</a:t>
            </a:r>
          </a:p>
          <a:p>
            <a:pPr marL="426719" lvl="0" indent="-426719" defTabSz="490727">
              <a:spcBef>
                <a:spcPts val="3500"/>
              </a:spcBef>
              <a:defRPr sz="1800"/>
            </a:pPr>
            <a:r>
              <a:rPr sz="3191"/>
              <a:t>The said dustbins are located inside each cells of this n x n matrix.</a:t>
            </a:r>
          </a:p>
          <a:p>
            <a:pPr marL="426719" lvl="0" indent="-426719" defTabSz="490727">
              <a:spcBef>
                <a:spcPts val="3500"/>
              </a:spcBef>
              <a:defRPr sz="1800"/>
            </a:pPr>
            <a:r>
              <a:rPr sz="3191"/>
              <a:t>We take two input values, namely Volume percentage (where 0&lt;V&lt;1) and Filling rate (where 0&lt;R&lt;1) for each of our decided dustbin and put it through an Inference System in MATLAB.</a:t>
            </a:r>
          </a:p>
          <a:p>
            <a:pPr marL="426719" lvl="0" indent="-426719" defTabSz="490727">
              <a:spcBef>
                <a:spcPts val="3500"/>
              </a:spcBef>
              <a:defRPr sz="1800"/>
            </a:pPr>
            <a:r>
              <a:rPr sz="3191"/>
              <a:t>This gives us an output matrix of same n x n size with each value ranging from 0 to 1 based on pre-decided fuzzy rules.</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7996B9"/>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7996B9"/>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TotalTime>
  <Words>1113</Words>
  <Application>Microsoft Office PowerPoint</Application>
  <PresentationFormat>Custom</PresentationFormat>
  <Paragraphs>84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Didot</vt:lpstr>
      <vt:lpstr>Helvetica</vt:lpstr>
      <vt:lpstr>Helvetica Neue</vt:lpstr>
      <vt:lpstr>Palatino</vt:lpstr>
      <vt:lpstr>Rockwell</vt:lpstr>
      <vt:lpstr>Zapf Dingbats</vt:lpstr>
      <vt:lpstr>Editorial</vt:lpstr>
      <vt:lpstr>SMART CITY</vt:lpstr>
      <vt:lpstr>THE TEAM</vt:lpstr>
      <vt:lpstr>WHAT IS A SMART CITY?</vt:lpstr>
      <vt:lpstr>Garbage Disposal in India</vt:lpstr>
      <vt:lpstr>PRESENT SYSTEM IN PLACE</vt:lpstr>
      <vt:lpstr>PowerPoint Presentation</vt:lpstr>
      <vt:lpstr>What we Propose?</vt:lpstr>
      <vt:lpstr>PowerPoint Presentation</vt:lpstr>
      <vt:lpstr>Part - 1 (Fuzzy Logic)</vt:lpstr>
      <vt:lpstr>Output of command were found on the basis of two input variables which are Volume and Rate of filling of the dustbins in our locality using fuzzy logic</vt:lpstr>
      <vt:lpstr>Distributions of volumes of dustbins – Low, Moderate and High.</vt:lpstr>
      <vt:lpstr>Distributions of Rate of Filling of the dustbins – Low, Moderate and High</vt:lpstr>
      <vt:lpstr>The output command decisions of whether the truck should go or not are taken on the basis of some rules.</vt:lpstr>
      <vt:lpstr>The Rules</vt:lpstr>
      <vt:lpstr>The Rules</vt:lpstr>
      <vt:lpstr>Part 2 - Genetic Algorithm</vt:lpstr>
      <vt:lpstr>Algorithm</vt:lpstr>
      <vt:lpstr>Here as stated, we can see the n x n matrix placement of all the dustbins. The red dustbin indicates those which needs to get emptied according to the fuzzy rules specified and the blue dustbins are those which are empty or nearly empty.</vt:lpstr>
      <vt:lpstr>1st Iteration is simply the best route among the n x n routes calculated by the code!</vt:lpstr>
      <vt:lpstr>By using Genetic Algorithm, we have found out the most optimum path that a truck driver should take in order to cover all the filled up dustbins (1,1) is the origin of travel</vt:lpstr>
      <vt:lpstr>Combination of graphs showing results of our Genetic Algorithm The last graph shows our solution getting better and better with each iteration.</vt:lpstr>
      <vt:lpstr>PowerPoint Presentation</vt:lpstr>
      <vt:lpstr>Work Flow</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dc:title>
  <cp:lastModifiedBy>Sanket Varade</cp:lastModifiedBy>
  <cp:revision>5</cp:revision>
  <dcterms:modified xsi:type="dcterms:W3CDTF">2016-04-15T16:25:10Z</dcterms:modified>
</cp:coreProperties>
</file>