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96" r:id="rId11"/>
    <p:sldId id="264" r:id="rId12"/>
    <p:sldId id="294" r:id="rId13"/>
    <p:sldId id="278" r:id="rId14"/>
    <p:sldId id="270" r:id="rId15"/>
    <p:sldId id="271" r:id="rId16"/>
    <p:sldId id="273" r:id="rId17"/>
    <p:sldId id="274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4" autoAdjust="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084C0-A45D-4EEB-8573-AFA90D35C18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B0D55-0B11-4E25-818D-AF43D9F7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1332865"/>
          </a:xfrm>
          <a:custGeom>
            <a:avLst/>
            <a:gdLst/>
            <a:ahLst/>
            <a:cxnLst/>
            <a:rect l="l" t="t" r="r" b="b"/>
            <a:pathLst>
              <a:path w="12192000" h="1332865">
                <a:moveTo>
                  <a:pt x="12191999" y="1332853"/>
                </a:moveTo>
                <a:lnTo>
                  <a:pt x="0" y="13328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3285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371" y="1767751"/>
            <a:ext cx="9581256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60" y="1315424"/>
            <a:ext cx="11999879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4862" y="6521064"/>
            <a:ext cx="224853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57741" y="6612504"/>
            <a:ext cx="22415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ropolis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5485"/>
            <a:ext cx="12192000" cy="2822575"/>
          </a:xfrm>
          <a:custGeom>
            <a:avLst/>
            <a:gdLst/>
            <a:ahLst/>
            <a:cxnLst/>
            <a:rect l="l" t="t" r="r" b="b"/>
            <a:pathLst>
              <a:path w="12192000" h="2822575">
                <a:moveTo>
                  <a:pt x="12191999" y="2822514"/>
                </a:moveTo>
                <a:lnTo>
                  <a:pt x="0" y="282251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822514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479" y="1317808"/>
            <a:ext cx="7485042" cy="15168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20" y="4623342"/>
            <a:ext cx="113703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0" marR="5080" indent="-2953385">
              <a:lnSpc>
                <a:spcPct val="100000"/>
              </a:lnSpc>
              <a:spcBef>
                <a:spcPts val="100"/>
              </a:spcBef>
            </a:pP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Acropolis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Institute of Technology </a:t>
            </a:r>
            <a:r>
              <a:rPr sz="4600" b="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4600" b="0" spc="-1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Research,</a:t>
            </a:r>
            <a:r>
              <a:rPr sz="4600" b="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Indore</a:t>
            </a:r>
            <a:endParaRPr sz="4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8712" y="6470818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  <a:hlinkClick r:id="rId3"/>
              </a:rPr>
              <a:t>www.acropolis.in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B1A3-C92F-2859-E18B-90350748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5176-4410-B701-B132-ADEB41D1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20" y="585371"/>
            <a:ext cx="11999879" cy="677108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71D90-2E7A-9F15-91AE-8EE3EE3F8550}"/>
              </a:ext>
            </a:extLst>
          </p:cNvPr>
          <p:cNvSpPr txBox="1"/>
          <p:nvPr/>
        </p:nvSpPr>
        <p:spPr>
          <a:xfrm>
            <a:off x="609600" y="1573087"/>
            <a:ext cx="1043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ADBF1-51B8-425B-EB6A-33BD338D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17040"/>
            <a:ext cx="11506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facial detection for monitoring driver’s expressions</a:t>
            </a:r>
            <a:endParaRPr lang="en-US" alt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drowsiness detection using facial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Immediate voice alerts to engage and wake the 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Non-intrusive monitoring without the need for wearables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logging to record drowsiness events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 for easy interaction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Cost-effective solution suitable for all types of vehicles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018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07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pc="-145" dirty="0"/>
              <a:t>1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11</a:t>
            </a:fld>
            <a:endParaRPr spc="-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8411A-CE8A-CDBA-AEBB-A79D5A9E3DBA}"/>
              </a:ext>
            </a:extLst>
          </p:cNvPr>
          <p:cNvSpPr txBox="1"/>
          <p:nvPr/>
        </p:nvSpPr>
        <p:spPr>
          <a:xfrm>
            <a:off x="304800" y="1553437"/>
            <a:ext cx="11963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Functional Requirements:</a:t>
            </a:r>
          </a:p>
          <a:p>
            <a:pPr>
              <a:buNone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Facial Detection and Monitoring: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 driver’s facial expressions using a camera.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eye movements, blinking rate, and yawning to identify drowsiness.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Drowsiness Detection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deep learning model (e.g., CNN) for real-time drowsiness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alerts when signs of drowsiness are detected.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Voice Assistant Integration: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voice alerts to engage and wake the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continuous interaction to prevent fatigue.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Real-Time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 data with low latency for immediate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smooth system operation during long drives.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Logging: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logs of drowsiness events for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driver behavior patterns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153B-CF4E-9180-F2FC-A8839E77E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4AA90-DBBA-B254-DA71-6A005882D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07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16DAAF-9D29-72CA-6D1B-360161879AE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2322B2-3866-C212-2049-3C13DA4E8B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pc="-145" dirty="0"/>
              <a:t>1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4E5A0A-31CB-505A-5136-2DFD48B61AD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12</a:t>
            </a:fld>
            <a:endParaRPr spc="-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0E78A-DDB7-6587-13D7-BFFEE995C77B}"/>
              </a:ext>
            </a:extLst>
          </p:cNvPr>
          <p:cNvSpPr txBox="1"/>
          <p:nvPr/>
        </p:nvSpPr>
        <p:spPr>
          <a:xfrm>
            <a:off x="379971" y="1676400"/>
            <a:ext cx="118120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Non-Functional Requirements:</a:t>
            </a:r>
          </a:p>
          <a:p>
            <a:pPr>
              <a:buNone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Accuracy and Efficiency: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high accuracy in detecting drowsiness.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 algorithms for quick processing and low power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User-Friendly Interface: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simple and intuitive dashboard for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easy access to alert settings and logs.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Compatibility: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various camera types and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compatibility with different vehicle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Reliability and Robustness: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consistent performance in varying lighting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different facial orientations and driver movements.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Safety and Privacy: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user privacy by processing data locally.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unauthorized access to the system’s data.</a:t>
            </a:r>
          </a:p>
        </p:txBody>
      </p:sp>
    </p:spTree>
    <p:extLst>
      <p:ext uri="{BB962C8B-B14F-4D97-AF65-F5344CB8AC3E}">
        <p14:creationId xmlns:p14="http://schemas.microsoft.com/office/powerpoint/2010/main" val="31191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A438-E8A5-00F1-2E45-C06E363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71600"/>
            <a:ext cx="6629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C5D9-C707-03E8-2245-142B009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1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lang="en-US" sz="44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48DFFC-D9F9-B8AC-5426-D80027D0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1524321"/>
            <a:ext cx="1139189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Camera captures real-time video of the driver’s face.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Microphone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 for voice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 &amp;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Dlib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 facial features (eyes, mouth, head position).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CNN/LSTM Model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analyzes facial expressions to detect drowsiness.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Alert System: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gTTS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pyttsx3 provides voice alerts.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SpeechRecognition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Vosk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 for driver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voice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Logging: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Records drowsiness events and driver responses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6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785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 Discussion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14</a:t>
            </a:fld>
            <a:endParaRPr spc="-9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8AD2E1-D8D0-5C34-F115-2C73AFD09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70" y="1595745"/>
            <a:ext cx="1158343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Road Safety: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accidents by detecting driver drowsiness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Immediate Alerts: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voice assistant provides timely warnings to keep the driver awake.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Non-Intrusive Monitoring: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facial detection without the need for wearable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Detection: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Utilizes deep learning algorithms for reliable drowsiness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Driver Engagement: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Promotes driver awareness through interactive voice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Logging: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Maintains records of drowsiness events for analysis and further improvements.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Cost-Effective Solution: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integration in both personal and commercial vehicles.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551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 flipH="1">
            <a:off x="1" y="1388576"/>
            <a:ext cx="960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3200" dirty="0">
                <a:latin typeface="Calibri"/>
                <a:cs typeface="Calibri"/>
              </a:rPr>
              <a:t>     </a:t>
            </a: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91F94B-CA83-B447-2B90-CE71680D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85" y="2057400"/>
            <a:ext cx="113548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AutoWake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offers an effective and reliable solution to reduce road accidents caused by drowsy driving. By using real-time facial detection and a voice assistant, it ensures early detection of fatigue and provides immediate alerts to keep drivers awake and attentive. The system's non-intrusive design, accuracy, and affordability make it a practical choice for both personal and commercial vehicles. With its proactive approach,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AutoWake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contributes significantly to enhancing road safety and preventing fatigue-related accidents.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209800"/>
            <a:ext cx="53035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b="1" spc="-965" dirty="0">
                <a:solidFill>
                  <a:srgbClr val="6C9BC1"/>
                </a:solidFill>
                <a:latin typeface="Arial"/>
                <a:cs typeface="Arial"/>
              </a:rPr>
              <a:t>Q</a:t>
            </a:r>
            <a:r>
              <a:rPr lang="en-US" sz="20000" b="1" spc="-965" dirty="0">
                <a:solidFill>
                  <a:srgbClr val="6C9BC1"/>
                </a:solidFill>
                <a:latin typeface="Arial"/>
                <a:cs typeface="Arial"/>
              </a:rPr>
              <a:t>&amp;A</a:t>
            </a:r>
            <a:endParaRPr sz="20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16</a:t>
            </a:fld>
            <a:endParaRPr spc="-9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0" dirty="0"/>
              <a:t>THANKS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17</a:t>
            </a:fld>
            <a:endParaRPr spc="-9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12191999" y="4866467"/>
                </a:moveTo>
                <a:lnTo>
                  <a:pt x="0" y="486646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866467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71505" y="4948049"/>
            <a:ext cx="60693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06265">
              <a:lnSpc>
                <a:spcPct val="152700"/>
              </a:lnSpc>
              <a:spcBef>
                <a:spcPts val="100"/>
              </a:spcBef>
            </a:pPr>
            <a:r>
              <a:rPr sz="2200" b="1" spc="-5" dirty="0">
                <a:latin typeface="Times New Roman"/>
                <a:cs typeface="Times New Roman"/>
              </a:rPr>
              <a:t>Submitted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to: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Department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Computer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Science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Engineering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ED1B-EE7E-4408-0714-C7E07964A813}"/>
              </a:ext>
            </a:extLst>
          </p:cNvPr>
          <p:cNvSpPr txBox="1"/>
          <p:nvPr/>
        </p:nvSpPr>
        <p:spPr>
          <a:xfrm>
            <a:off x="457200" y="2394466"/>
            <a:ext cx="1150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AutoWake</a:t>
            </a:r>
            <a:r>
              <a:rPr lang="en-US" sz="5400" dirty="0">
                <a:solidFill>
                  <a:schemeClr val="bg1"/>
                </a:solidFill>
              </a:rPr>
              <a:t>: Driver Drowsiness Detection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56881" y="1709738"/>
            <a:ext cx="6535420" cy="3575685"/>
          </a:xfrm>
          <a:custGeom>
            <a:avLst/>
            <a:gdLst/>
            <a:ahLst/>
            <a:cxnLst/>
            <a:rect l="l" t="t" r="r" b="b"/>
            <a:pathLst>
              <a:path w="6535420" h="3575685">
                <a:moveTo>
                  <a:pt x="6535118" y="3575183"/>
                </a:moveTo>
                <a:lnTo>
                  <a:pt x="0" y="3575183"/>
                </a:lnTo>
                <a:lnTo>
                  <a:pt x="0" y="0"/>
                </a:lnTo>
                <a:lnTo>
                  <a:pt x="6535118" y="0"/>
                </a:lnTo>
                <a:lnTo>
                  <a:pt x="6535118" y="357518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1" y="2411381"/>
            <a:ext cx="5338468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Supervised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by: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endParaRPr lang="en-US" sz="3200" b="1" spc="-78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Prof.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lang="en-US" sz="3200" b="1" spc="-5" dirty="0" err="1">
                <a:latin typeface="Times New Roman"/>
                <a:cs typeface="Times New Roman"/>
              </a:rPr>
              <a:t>Krupi</a:t>
            </a:r>
            <a:r>
              <a:rPr lang="en-US" sz="3200" b="1" spc="-5" dirty="0">
                <a:latin typeface="Times New Roman"/>
                <a:cs typeface="Times New Roman"/>
              </a:rPr>
              <a:t> Saraf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3</a:t>
            </a:fld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96332" y="2110318"/>
            <a:ext cx="5816744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3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lang="en-IN" sz="3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br>
              <a:rPr lang="en-US" sz="3400" spc="-75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Maniya Jeswani</a:t>
            </a:r>
            <a:endParaRPr sz="3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Priyal Agrawal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Punit </a:t>
            </a:r>
            <a:r>
              <a:rPr lang="en-US" sz="3400" spc="-5" dirty="0" err="1">
                <a:solidFill>
                  <a:srgbClr val="FFFFFF"/>
                </a:solidFill>
                <a:latin typeface="Calibri"/>
                <a:cs typeface="Calibri"/>
              </a:rPr>
              <a:t>Sankhala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Priyansh Rai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333" y="3669370"/>
            <a:ext cx="360045" cy="1064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3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630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240" y="1463725"/>
            <a:ext cx="9526360" cy="358405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indent="-342900">
              <a:lnSpc>
                <a:spcPts val="3170"/>
              </a:lnSpc>
              <a:spcBef>
                <a:spcPts val="12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  <a:cs typeface="Calibri"/>
              </a:rPr>
              <a:t>Introduction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spc="5" dirty="0">
                <a:latin typeface="+mj-lt"/>
                <a:cs typeface="Calibri"/>
              </a:rPr>
              <a:t>Problem</a:t>
            </a:r>
            <a:r>
              <a:rPr lang="en-US" sz="2000" spc="-25" dirty="0">
                <a:latin typeface="+mj-lt"/>
                <a:cs typeface="Calibri"/>
              </a:rPr>
              <a:t> </a:t>
            </a:r>
            <a:r>
              <a:rPr lang="en-US" sz="2000" dirty="0">
                <a:latin typeface="+mj-lt"/>
                <a:cs typeface="Calibri"/>
              </a:rPr>
              <a:t>Statement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spc="5" dirty="0">
                <a:latin typeface="+mj-lt"/>
                <a:cs typeface="Calibri"/>
              </a:rPr>
              <a:t>Survey</a:t>
            </a:r>
            <a:r>
              <a:rPr lang="en-US" sz="2000" spc="-15" dirty="0">
                <a:latin typeface="+mj-lt"/>
                <a:cs typeface="Calibri"/>
              </a:rPr>
              <a:t> </a:t>
            </a:r>
            <a:r>
              <a:rPr lang="en-US" sz="2000" spc="5" dirty="0">
                <a:latin typeface="+mj-lt"/>
                <a:cs typeface="Calibri"/>
              </a:rPr>
              <a:t>of</a:t>
            </a:r>
            <a:r>
              <a:rPr lang="en-US" sz="2000" spc="-10" dirty="0">
                <a:latin typeface="+mj-lt"/>
                <a:cs typeface="Calibri"/>
              </a:rPr>
              <a:t> </a:t>
            </a:r>
            <a:r>
              <a:rPr lang="en-US" sz="2000" dirty="0">
                <a:latin typeface="+mj-lt"/>
                <a:cs typeface="Calibri"/>
              </a:rPr>
              <a:t>Existing</a:t>
            </a:r>
            <a:r>
              <a:rPr lang="en-US" sz="2000" spc="-15" dirty="0">
                <a:latin typeface="+mj-lt"/>
                <a:cs typeface="Calibri"/>
              </a:rPr>
              <a:t> </a:t>
            </a:r>
            <a:r>
              <a:rPr lang="en-US" sz="2000" dirty="0">
                <a:latin typeface="+mj-lt"/>
                <a:cs typeface="Calibri"/>
              </a:rPr>
              <a:t>Systems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  <a:cs typeface="Calibri"/>
              </a:rPr>
              <a:t>Objectives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  <a:cs typeface="Calibri"/>
              </a:rPr>
              <a:t>Features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  <a:cs typeface="Calibri"/>
              </a:rPr>
              <a:t>Requirement</a:t>
            </a:r>
            <a:r>
              <a:rPr lang="en-US" sz="2000" spc="-35" dirty="0">
                <a:latin typeface="+mj-lt"/>
                <a:cs typeface="Calibri"/>
              </a:rPr>
              <a:t> </a:t>
            </a:r>
            <a:r>
              <a:rPr lang="en-US" sz="2000" dirty="0">
                <a:latin typeface="+mj-lt"/>
                <a:cs typeface="Calibri"/>
              </a:rPr>
              <a:t>Analysis</a:t>
            </a: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spc="5" dirty="0">
                <a:latin typeface="+mj-lt"/>
                <a:cs typeface="Calibri"/>
              </a:rPr>
              <a:t>System</a:t>
            </a:r>
            <a:r>
              <a:rPr lang="en-US" sz="2000" spc="-25" dirty="0">
                <a:latin typeface="+mj-lt"/>
                <a:cs typeface="Calibri"/>
              </a:rPr>
              <a:t> </a:t>
            </a:r>
            <a:r>
              <a:rPr lang="en-US" sz="2000" spc="5" dirty="0">
                <a:latin typeface="+mj-lt"/>
                <a:cs typeface="Calibri"/>
              </a:rPr>
              <a:t>architecture</a:t>
            </a:r>
            <a:endParaRPr lang="en-US" sz="2000" dirty="0">
              <a:latin typeface="+mj-lt"/>
            </a:endParaRPr>
          </a:p>
          <a:p>
            <a:pPr marL="354965" indent="-342900">
              <a:lnSpc>
                <a:spcPts val="310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</a:rPr>
              <a:t>The Outcome  Discussion</a:t>
            </a:r>
            <a:endParaRPr lang="en-US" sz="2000" dirty="0">
              <a:latin typeface="+mj-lt"/>
              <a:cs typeface="Calibri"/>
            </a:endParaRPr>
          </a:p>
          <a:p>
            <a:pPr marL="354965" indent="-342900">
              <a:lnSpc>
                <a:spcPts val="3170"/>
              </a:lnSpc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68935" algn="l"/>
              </a:tabLst>
            </a:pPr>
            <a:r>
              <a:rPr lang="en-US" sz="2000" dirty="0">
                <a:latin typeface="+mj-lt"/>
                <a:cs typeface="Calibri"/>
              </a:rPr>
              <a:t>Conclusions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924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pc="-145" dirty="0"/>
              <a:t>1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5</a:t>
            </a:fld>
            <a:endParaRPr spc="-9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E0FD9-1720-853B-7792-264B7C891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71" y="1478719"/>
            <a:ext cx="1173582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Drowsy driving is responsible for around 30% of road accidents, leading to severe consequences.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Fatigue reduces a driver’s reaction time, judgment, and situational awareness.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Existing detection methods are often unreliable and impractical.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AutoWake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facial detection system that uses computer vision and deep learning to monitor driver facial expressions and detect signs of drowsiness.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features a voice assistant that provides real-time alerts and engages the driver to prevent fatigue-related accidents.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AutoWake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offers a proactive solution to enhance road safety and reduce accidents caused by drowsy driving.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53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42811" y="1600200"/>
            <a:ext cx="11486340" cy="406906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r>
              <a:rPr lang="en-US" sz="3200" b="1" dirty="0"/>
              <a:t>The Problem:</a:t>
            </a:r>
          </a:p>
          <a:p>
            <a:r>
              <a:rPr lang="en-US" sz="2800" dirty="0"/>
              <a:t>Road accidents are increasing, with drowsy driving contributing to 30% of cases. Fatigue impairs reaction time and decision-making, making existing detection methods unreliable.</a:t>
            </a:r>
          </a:p>
          <a:p>
            <a:endParaRPr lang="en-US" sz="2800" dirty="0"/>
          </a:p>
          <a:p>
            <a:r>
              <a:rPr lang="en-US" sz="3200" b="1" dirty="0"/>
              <a:t>The Solution:</a:t>
            </a:r>
          </a:p>
          <a:p>
            <a:r>
              <a:rPr lang="en-US" sz="2800" b="1" dirty="0" err="1"/>
              <a:t>AutoWake</a:t>
            </a:r>
            <a:r>
              <a:rPr lang="en-US" sz="2800" dirty="0"/>
              <a:t> is a facial detection system that monitors driver expressions to detect drowsiness. Integrated with a voice assistant, it provides real-time alerts to keep the driver awake, enhancing road safety.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lang="en-IN" spc="-5" dirty="0"/>
              <a:t>C</a:t>
            </a:r>
            <a:r>
              <a:rPr spc="-5" dirty="0" err="1"/>
              <a:t>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507821"/>
            <a:ext cx="11834495" cy="464870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3200" dirty="0"/>
              <a:t>Eye-Tracking-Based Detection Systems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Problems Addressed: Monitors eye movements and blinks to detect drowsiness.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Advantages: Non-intrusive, can provide early warnings.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Disadvantages: May not work well in low-light conditions or if the driver wears glasses.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Gaps Identified: Lacks accuracy in certain conditions, prone to false alarms.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endParaRPr lang="en-US" sz="3200" dirty="0"/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3200" dirty="0"/>
              <a:t>Wearable Drowsiness Detection Devices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Problems Addressed: Uses smart headbands or glasses to track brain activity and fatigue levels.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Advantages: Directly measures brain signals, providing high accuracy.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Disadvantages: Expensive, uncomfortable for long-term use.</a:t>
            </a:r>
          </a:p>
          <a:p>
            <a:pPr marL="12065" marR="5080"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US" sz="2000" dirty="0"/>
              <a:t>Gaps Identified: Not practical for daily driving, limited adoption due to cost and inconvenience.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5E6-84DC-3E83-7201-A33C4BC5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97" y="1676400"/>
            <a:ext cx="11771279" cy="4370427"/>
          </a:xfrm>
        </p:spPr>
        <p:txBody>
          <a:bodyPr/>
          <a:lstStyle/>
          <a:p>
            <a:pPr marR="0" algn="l"/>
            <a:r>
              <a:rPr lang="en-US" sz="3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 Behavior Monitoring Systems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Problems Addressed: Analyzes erratic steering patterns as an indicator of drowsiness.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Advantages: Non-intrusive, does not require additional hardware.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Disadvantages: May not detect early signs of drowsiness, as sudden corrections can be caused by other factors.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Gaps Identified: Not reliable for proactive drowsiness detection, only detects when fatigue has already affected driving.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3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Smartphone-Based Detection Apps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Problems Addressed: Uses phone cameras and sensors to analyze facial features and head movements.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Advantages: Easily accessible, does not require specialized hardware.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Disadvantages: Relies on phone placement, accuracy depends on lighting and camera quality.</a:t>
            </a:r>
            <a:b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Gaps Identified: Not a standalone solution, requires the driver to keep their phone positioned correctly.</a:t>
            </a:r>
            <a:endParaRPr lang="en-US" sz="2000" b="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8AE4-B6E7-EC36-0CFA-A4EFFA2B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21" y="457200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lang="en-US"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lang="en-US"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1535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9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15424"/>
            <a:ext cx="11028045" cy="5174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2800" dirty="0">
                <a:latin typeface="Calibri"/>
                <a:cs typeface="Calibri"/>
              </a:rPr>
              <a:t> 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800B-C6E3-79D0-31A1-B3306665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4" y="1574148"/>
            <a:ext cx="120364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Drowsiness Detection: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 an AI-powered facial detection system to monitor the driver's facial expressions and detect signs of drowsiness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Voice Assistance: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Integrate a voice assistant that provides immediate alerts and engages the driver to prevent fatigue-related accidents.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Road Safety: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 the number of road accidents caused by drowsy driving through early detection and intervention.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Non-Intrusive Monitoring: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 a comfortable, camera-based solution without using invasive sensors or wearables.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 quick and accurate detection using advanced computer vision and deep learning algorithms.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User-Friendly 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 an intuitive interface for ease of use and effective alert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 and Affordability: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 a cost-effective solution that can be integrated into various types of vehicles, including personal and commercial fleets.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1272</Words>
  <Application>Microsoft Office PowerPoint</Application>
  <PresentationFormat>Widescreen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Yu Gothic UI</vt:lpstr>
      <vt:lpstr>Arial</vt:lpstr>
      <vt:lpstr>Arial Black</vt:lpstr>
      <vt:lpstr>Calibri</vt:lpstr>
      <vt:lpstr>Times New Roman</vt:lpstr>
      <vt:lpstr>Office Theme</vt:lpstr>
      <vt:lpstr>Acropolis Institute of Technology &amp;  Research, Indore</vt:lpstr>
      <vt:lpstr>PowerPoint Presentation</vt:lpstr>
      <vt:lpstr>Team Members: 1. Maniya Jeswani 2. Priyal Agrawal     Punit Sankhala     Priyansh Rai       </vt:lpstr>
      <vt:lpstr>Project Presentation Outline</vt:lpstr>
      <vt:lpstr>Introduction</vt:lpstr>
      <vt:lpstr>The Problem Statement</vt:lpstr>
      <vt:lpstr>Survey of Existing Systems</vt:lpstr>
      <vt:lpstr>Steering Behavior Monitoring Systems Problems Addressed: Analyzes erratic steering patterns as an indicator of drowsiness. Advantages: Non-intrusive, does not require additional hardware. Disadvantages: May not detect early signs of drowsiness, as sudden corrections can be caused by other factors. Gaps Identified: Not reliable for proactive drowsiness detection, only detects when fatigue has already affected driving.   Smartphone-Based Detection Apps Problems Addressed: Uses phone cameras and sensors to analyze facial features and head movements. Advantages: Easily accessible, does not require specialized hardware. Disadvantages: Relies on phone placement, accuracy depends on lighting and camera quality. Gaps Identified: Not a standalone solution, requires the driver to keep their phone positioned correctly.</vt:lpstr>
      <vt:lpstr>Objectives</vt:lpstr>
      <vt:lpstr>PowerPoint Presentation</vt:lpstr>
      <vt:lpstr>Requirement Analysis</vt:lpstr>
      <vt:lpstr>Requirement Analysis</vt:lpstr>
      <vt:lpstr>  </vt:lpstr>
      <vt:lpstr>The Outcome Discussion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Priyal Agrawal</dc:creator>
  <cp:lastModifiedBy>Priyal Agrawal</cp:lastModifiedBy>
  <cp:revision>36</cp:revision>
  <dcterms:created xsi:type="dcterms:W3CDTF">2024-09-30T04:41:48Z</dcterms:created>
  <dcterms:modified xsi:type="dcterms:W3CDTF">2025-03-28T19:17:46Z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2024-09-23T00:00:00Z</vt:filetime>
  </property>
</Properties>
</file>