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7"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0000FF"/>
    <a:srgbClr val="FF3399"/>
    <a:srgbClr val="00FF00"/>
    <a:srgbClr val="5BA3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9144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601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27534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49507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07061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62698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71546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1417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2571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1530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6837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4823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09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180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66435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11/4/2023</a:t>
            </a:fld>
            <a:endParaRPr lang="en-US" dirty="0"/>
          </a:p>
        </p:txBody>
      </p:sp>
    </p:spTree>
    <p:extLst>
      <p:ext uri="{BB962C8B-B14F-4D97-AF65-F5344CB8AC3E}">
        <p14:creationId xmlns:p14="http://schemas.microsoft.com/office/powerpoint/2010/main" val="565262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8253351"/>
      </p:ext>
    </p:extLst>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 id="2147483799" r:id="rId12"/>
    <p:sldLayoutId id="2147483800" r:id="rId13"/>
    <p:sldLayoutId id="2147483801" r:id="rId14"/>
    <p:sldLayoutId id="2147483802" r:id="rId15"/>
    <p:sldLayoutId id="214748380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C8AA-7079-6512-0A3C-613DD7FEBA2E}"/>
              </a:ext>
            </a:extLst>
          </p:cNvPr>
          <p:cNvSpPr>
            <a:spLocks noGrp="1"/>
          </p:cNvSpPr>
          <p:nvPr>
            <p:ph type="ctrTitle"/>
          </p:nvPr>
        </p:nvSpPr>
        <p:spPr>
          <a:xfrm>
            <a:off x="-345233" y="223936"/>
            <a:ext cx="11700587" cy="970382"/>
          </a:xfrm>
        </p:spPr>
        <p:txBody>
          <a:bodyPr/>
          <a:lstStyle/>
          <a:p>
            <a:r>
              <a:rPr lang="en-US" sz="6000" dirty="0" err="1">
                <a:solidFill>
                  <a:schemeClr val="tx1">
                    <a:lumMod val="95000"/>
                    <a:lumOff val="5000"/>
                  </a:schemeClr>
                </a:solidFill>
                <a:latin typeface="Algerian" panose="04020705040A02060702" pitchFamily="82" charset="0"/>
              </a:rPr>
              <a:t>Vsb</a:t>
            </a:r>
            <a:r>
              <a:rPr lang="en-US" sz="6000" dirty="0">
                <a:solidFill>
                  <a:schemeClr val="tx1">
                    <a:lumMod val="95000"/>
                    <a:lumOff val="5000"/>
                  </a:schemeClr>
                </a:solidFill>
                <a:latin typeface="Algerian" panose="04020705040A02060702" pitchFamily="82" charset="0"/>
              </a:rPr>
              <a:t> engineering college</a:t>
            </a:r>
            <a:endParaRPr lang="en-IN" sz="6000" dirty="0">
              <a:solidFill>
                <a:schemeClr val="tx1">
                  <a:lumMod val="95000"/>
                  <a:lumOff val="5000"/>
                </a:schemeClr>
              </a:solidFill>
              <a:latin typeface="Algerian" panose="04020705040A02060702" pitchFamily="82" charset="0"/>
            </a:endParaRPr>
          </a:p>
        </p:txBody>
      </p:sp>
      <p:sp>
        <p:nvSpPr>
          <p:cNvPr id="3" name="Subtitle 2">
            <a:extLst>
              <a:ext uri="{FF2B5EF4-FFF2-40B4-BE49-F238E27FC236}">
                <a16:creationId xmlns:a16="http://schemas.microsoft.com/office/drawing/2014/main" id="{E185910D-2B5A-A1E0-0222-A122789DBC51}"/>
              </a:ext>
            </a:extLst>
          </p:cNvPr>
          <p:cNvSpPr>
            <a:spLocks noGrp="1"/>
          </p:cNvSpPr>
          <p:nvPr>
            <p:ph type="subTitle" idx="1"/>
          </p:nvPr>
        </p:nvSpPr>
        <p:spPr>
          <a:xfrm>
            <a:off x="494521" y="1194318"/>
            <a:ext cx="11383348" cy="5439746"/>
          </a:xfrm>
        </p:spPr>
        <p:txBody>
          <a:bodyPr>
            <a:normAutofit/>
          </a:bodyPr>
          <a:lstStyle/>
          <a:p>
            <a:pPr algn="ctr"/>
            <a:r>
              <a:rPr lang="en-US" sz="3200" dirty="0">
                <a:solidFill>
                  <a:schemeClr val="accent2">
                    <a:lumMod val="60000"/>
                    <a:lumOff val="40000"/>
                  </a:schemeClr>
                </a:solidFill>
              </a:rPr>
              <a:t>(AN AUTONOMOUS INSTITUTION)</a:t>
            </a:r>
          </a:p>
          <a:p>
            <a:pPr algn="just"/>
            <a:r>
              <a:rPr lang="en-US" sz="3200" dirty="0">
                <a:solidFill>
                  <a:srgbClr val="7030A0"/>
                </a:solidFill>
                <a:latin typeface="Britannic Bold" panose="020B0903060703020204" pitchFamily="34" charset="0"/>
              </a:rPr>
              <a:t>Department of Electronics And Communication Engineering</a:t>
            </a:r>
          </a:p>
          <a:p>
            <a:pPr algn="just"/>
            <a:endParaRPr lang="en-US" sz="3200" dirty="0">
              <a:solidFill>
                <a:srgbClr val="7030A0"/>
              </a:solidFill>
              <a:latin typeface="Britannic Bold" panose="020B0903060703020204" pitchFamily="34" charset="0"/>
            </a:endParaRPr>
          </a:p>
          <a:p>
            <a:pPr algn="just"/>
            <a:r>
              <a:rPr lang="en-US" sz="3200" dirty="0">
                <a:solidFill>
                  <a:srgbClr val="7030A0"/>
                </a:solidFill>
                <a:latin typeface="Britannic Bold" panose="020B0903060703020204" pitchFamily="34" charset="0"/>
              </a:rPr>
              <a:t>                                   </a:t>
            </a:r>
            <a:r>
              <a:rPr lang="en-US" sz="3200" dirty="0">
                <a:solidFill>
                  <a:schemeClr val="accent4">
                    <a:lumMod val="50000"/>
                  </a:schemeClr>
                </a:solidFill>
                <a:latin typeface="Britannic Bold" panose="020B0903060703020204" pitchFamily="34" charset="0"/>
              </a:rPr>
              <a:t> Presents</a:t>
            </a:r>
          </a:p>
          <a:p>
            <a:pPr algn="just"/>
            <a:r>
              <a:rPr lang="en-US" sz="3200" dirty="0">
                <a:solidFill>
                  <a:srgbClr val="00FF00"/>
                </a:solidFill>
                <a:latin typeface="Britannic Bold" panose="020B0903060703020204" pitchFamily="34" charset="0"/>
              </a:rPr>
              <a:t>                          </a:t>
            </a:r>
            <a:r>
              <a:rPr lang="en-US" sz="4000" dirty="0">
                <a:solidFill>
                  <a:srgbClr val="FF3399"/>
                </a:solidFill>
                <a:latin typeface="Showcard Gothic" panose="04020904020102020604" pitchFamily="82" charset="0"/>
              </a:rPr>
              <a:t>CLEANING ROBOT</a:t>
            </a:r>
          </a:p>
          <a:p>
            <a:pPr algn="just"/>
            <a:r>
              <a:rPr lang="en-US" sz="4000" dirty="0">
                <a:solidFill>
                  <a:srgbClr val="0000FF"/>
                </a:solidFill>
                <a:latin typeface="Showcard Gothic" panose="04020904020102020604" pitchFamily="82" charset="0"/>
              </a:rPr>
              <a:t>                                                                                       </a:t>
            </a:r>
            <a:r>
              <a:rPr lang="en-US" sz="3200" dirty="0">
                <a:solidFill>
                  <a:srgbClr val="990000"/>
                </a:solidFill>
                <a:latin typeface="Bodoni MT Condensed" panose="02070606080606020203" pitchFamily="18" charset="0"/>
              </a:rPr>
              <a:t>-S.NAGADEEPA</a:t>
            </a:r>
          </a:p>
          <a:p>
            <a:pPr algn="just"/>
            <a:r>
              <a:rPr lang="en-US" sz="3200" dirty="0">
                <a:solidFill>
                  <a:srgbClr val="990000"/>
                </a:solidFill>
                <a:latin typeface="Bodoni MT Condensed" panose="02070606080606020203" pitchFamily="18" charset="0"/>
              </a:rPr>
              <a:t>                                                                                                                  -A.NISHA VINCY</a:t>
            </a:r>
          </a:p>
          <a:p>
            <a:pPr algn="just"/>
            <a:r>
              <a:rPr lang="en-US" sz="3200" dirty="0">
                <a:solidFill>
                  <a:srgbClr val="990000"/>
                </a:solidFill>
                <a:latin typeface="Bodoni MT Condensed" panose="02070606080606020203" pitchFamily="18" charset="0"/>
              </a:rPr>
              <a:t>                                                                                                                  -T.PUNITHA</a:t>
            </a:r>
          </a:p>
          <a:p>
            <a:pPr algn="just"/>
            <a:endParaRPr lang="en-IN" sz="4000" dirty="0">
              <a:solidFill>
                <a:srgbClr val="FF3399"/>
              </a:solidFill>
              <a:latin typeface="Showcard Gothic" panose="04020904020102020604" pitchFamily="82" charset="0"/>
            </a:endParaRPr>
          </a:p>
        </p:txBody>
      </p:sp>
    </p:spTree>
    <p:extLst>
      <p:ext uri="{BB962C8B-B14F-4D97-AF65-F5344CB8AC3E}">
        <p14:creationId xmlns:p14="http://schemas.microsoft.com/office/powerpoint/2010/main" val="407881590"/>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9EA3-4F4C-8DEC-6EF5-4AA23625FD7D}"/>
              </a:ext>
            </a:extLst>
          </p:cNvPr>
          <p:cNvSpPr>
            <a:spLocks noGrp="1"/>
          </p:cNvSpPr>
          <p:nvPr>
            <p:ph type="title"/>
          </p:nvPr>
        </p:nvSpPr>
        <p:spPr>
          <a:xfrm>
            <a:off x="677334" y="550506"/>
            <a:ext cx="8596668" cy="839755"/>
          </a:xfrm>
        </p:spPr>
        <p:txBody>
          <a:bodyPr>
            <a:noAutofit/>
          </a:bodyPr>
          <a:lstStyle/>
          <a:p>
            <a:r>
              <a:rPr lang="en-US" sz="6000" dirty="0">
                <a:solidFill>
                  <a:schemeClr val="accent2">
                    <a:lumMod val="50000"/>
                  </a:schemeClr>
                </a:solidFill>
                <a:latin typeface="Stencil" panose="040409050D0802020404" pitchFamily="82" charset="0"/>
              </a:rPr>
              <a:t>CONTENTS</a:t>
            </a:r>
            <a:endParaRPr lang="en-IN" sz="6000" dirty="0">
              <a:solidFill>
                <a:schemeClr val="accent2">
                  <a:lumMod val="50000"/>
                </a:schemeClr>
              </a:solidFill>
              <a:latin typeface="Stencil" panose="040409050D0802020404" pitchFamily="82" charset="0"/>
            </a:endParaRPr>
          </a:p>
        </p:txBody>
      </p:sp>
      <p:sp>
        <p:nvSpPr>
          <p:cNvPr id="3" name="Content Placeholder 2">
            <a:extLst>
              <a:ext uri="{FF2B5EF4-FFF2-40B4-BE49-F238E27FC236}">
                <a16:creationId xmlns:a16="http://schemas.microsoft.com/office/drawing/2014/main" id="{2D3561B8-0263-9F77-4E49-7F0015933005}"/>
              </a:ext>
            </a:extLst>
          </p:cNvPr>
          <p:cNvSpPr>
            <a:spLocks noGrp="1"/>
          </p:cNvSpPr>
          <p:nvPr>
            <p:ph idx="1"/>
          </p:nvPr>
        </p:nvSpPr>
        <p:spPr>
          <a:xfrm>
            <a:off x="677334" y="1763487"/>
            <a:ext cx="8596668" cy="4277876"/>
          </a:xfrm>
        </p:spPr>
        <p:txBody>
          <a:bodyPr>
            <a:normAutofit/>
          </a:bodyPr>
          <a:lstStyle/>
          <a:p>
            <a:pPr>
              <a:buFont typeface="Wingdings" panose="05000000000000000000" pitchFamily="2" charset="2"/>
              <a:buChar char="q"/>
            </a:pPr>
            <a:r>
              <a:rPr lang="en-US" sz="3600" dirty="0">
                <a:solidFill>
                  <a:srgbClr val="990000"/>
                </a:solidFill>
              </a:rPr>
              <a:t>Definition</a:t>
            </a:r>
            <a:endParaRPr lang="en-IN" sz="3600" dirty="0">
              <a:solidFill>
                <a:srgbClr val="990000"/>
              </a:solidFill>
            </a:endParaRPr>
          </a:p>
          <a:p>
            <a:pPr>
              <a:buFont typeface="Wingdings" panose="05000000000000000000" pitchFamily="2" charset="2"/>
              <a:buChar char="q"/>
            </a:pPr>
            <a:r>
              <a:rPr lang="en-IN" sz="3600" dirty="0">
                <a:solidFill>
                  <a:srgbClr val="990000"/>
                </a:solidFill>
              </a:rPr>
              <a:t>Components used</a:t>
            </a:r>
          </a:p>
          <a:p>
            <a:pPr>
              <a:buFont typeface="Wingdings" panose="05000000000000000000" pitchFamily="2" charset="2"/>
              <a:buChar char="q"/>
            </a:pPr>
            <a:r>
              <a:rPr lang="en-IN" sz="3600" dirty="0">
                <a:solidFill>
                  <a:srgbClr val="990000"/>
                </a:solidFill>
              </a:rPr>
              <a:t>Working</a:t>
            </a:r>
          </a:p>
          <a:p>
            <a:pPr>
              <a:buFont typeface="Wingdings" panose="05000000000000000000" pitchFamily="2" charset="2"/>
              <a:buChar char="q"/>
            </a:pPr>
            <a:r>
              <a:rPr lang="en-IN" sz="3600" dirty="0">
                <a:solidFill>
                  <a:srgbClr val="990000"/>
                </a:solidFill>
              </a:rPr>
              <a:t>Circuit model</a:t>
            </a:r>
          </a:p>
          <a:p>
            <a:pPr>
              <a:buFont typeface="Wingdings" panose="05000000000000000000" pitchFamily="2" charset="2"/>
              <a:buChar char="q"/>
            </a:pPr>
            <a:r>
              <a:rPr lang="en-IN" sz="3600" dirty="0">
                <a:solidFill>
                  <a:srgbClr val="990000"/>
                </a:solidFill>
              </a:rPr>
              <a:t>Advantages</a:t>
            </a:r>
          </a:p>
          <a:p>
            <a:pPr>
              <a:buFont typeface="Wingdings" panose="05000000000000000000" pitchFamily="2" charset="2"/>
              <a:buChar char="q"/>
            </a:pPr>
            <a:r>
              <a:rPr lang="en-IN" sz="3600" dirty="0">
                <a:solidFill>
                  <a:srgbClr val="990000"/>
                </a:solidFill>
              </a:rPr>
              <a:t>conclusion</a:t>
            </a:r>
            <a:endParaRPr lang="en-US" sz="3600" dirty="0">
              <a:solidFill>
                <a:srgbClr val="990000"/>
              </a:solidFill>
            </a:endParaRPr>
          </a:p>
        </p:txBody>
      </p:sp>
    </p:spTree>
    <p:extLst>
      <p:ext uri="{BB962C8B-B14F-4D97-AF65-F5344CB8AC3E}">
        <p14:creationId xmlns:p14="http://schemas.microsoft.com/office/powerpoint/2010/main" val="2593608544"/>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AE945-89D9-BFAF-D4BC-72B4A580C98A}"/>
              </a:ext>
            </a:extLst>
          </p:cNvPr>
          <p:cNvSpPr>
            <a:spLocks noGrp="1"/>
          </p:cNvSpPr>
          <p:nvPr>
            <p:ph type="title"/>
          </p:nvPr>
        </p:nvSpPr>
        <p:spPr/>
        <p:txBody>
          <a:bodyPr>
            <a:normAutofit/>
          </a:bodyPr>
          <a:lstStyle/>
          <a:p>
            <a:r>
              <a:rPr lang="en-US" sz="6600" dirty="0">
                <a:latin typeface="Stencil" panose="040409050D0802020404" pitchFamily="82" charset="0"/>
              </a:rPr>
              <a:t>DEFINITION</a:t>
            </a:r>
            <a:endParaRPr lang="en-IN" sz="6600" dirty="0">
              <a:latin typeface="Stencil" panose="040409050D0802020404" pitchFamily="82" charset="0"/>
            </a:endParaRPr>
          </a:p>
        </p:txBody>
      </p:sp>
      <p:sp>
        <p:nvSpPr>
          <p:cNvPr id="3" name="Content Placeholder 2">
            <a:extLst>
              <a:ext uri="{FF2B5EF4-FFF2-40B4-BE49-F238E27FC236}">
                <a16:creationId xmlns:a16="http://schemas.microsoft.com/office/drawing/2014/main" id="{607F9621-ADBC-E83A-3EB6-273B05F8EEBE}"/>
              </a:ext>
            </a:extLst>
          </p:cNvPr>
          <p:cNvSpPr>
            <a:spLocks noGrp="1"/>
          </p:cNvSpPr>
          <p:nvPr>
            <p:ph idx="1"/>
          </p:nvPr>
        </p:nvSpPr>
        <p:spPr>
          <a:xfrm>
            <a:off x="382555" y="2062067"/>
            <a:ext cx="11448661" cy="3969966"/>
          </a:xfrm>
        </p:spPr>
        <p:txBody>
          <a:bodyPr>
            <a:normAutofit/>
          </a:bodyPr>
          <a:lstStyle/>
          <a:p>
            <a:pPr marL="0" indent="0">
              <a:buNone/>
            </a:pPr>
            <a:r>
              <a:rPr lang="en-US" sz="4000" dirty="0"/>
              <a:t>The cleaning robot is a device which can be operated by connecting Bluetooth.</a:t>
            </a:r>
          </a:p>
          <a:p>
            <a:pPr marL="0" indent="0">
              <a:buNone/>
            </a:pPr>
            <a:r>
              <a:rPr lang="en-US" sz="4000" dirty="0"/>
              <a:t>It can also be operated automatically, with the help of ultrasonic connected to it. </a:t>
            </a:r>
            <a:endParaRPr lang="en-IN" sz="4000" dirty="0"/>
          </a:p>
        </p:txBody>
      </p:sp>
    </p:spTree>
    <p:extLst>
      <p:ext uri="{BB962C8B-B14F-4D97-AF65-F5344CB8AC3E}">
        <p14:creationId xmlns:p14="http://schemas.microsoft.com/office/powerpoint/2010/main" val="403252783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EB3A-AF11-1808-38ED-A6E7C5FBC043}"/>
              </a:ext>
            </a:extLst>
          </p:cNvPr>
          <p:cNvSpPr>
            <a:spLocks noGrp="1"/>
          </p:cNvSpPr>
          <p:nvPr>
            <p:ph type="title"/>
          </p:nvPr>
        </p:nvSpPr>
        <p:spPr>
          <a:xfrm>
            <a:off x="537375" y="87086"/>
            <a:ext cx="8596668" cy="855306"/>
          </a:xfrm>
        </p:spPr>
        <p:txBody>
          <a:bodyPr>
            <a:normAutofit/>
          </a:bodyPr>
          <a:lstStyle/>
          <a:p>
            <a:r>
              <a:rPr lang="en-IN" sz="4800" dirty="0">
                <a:latin typeface="Stencil" panose="040409050D0802020404" pitchFamily="82" charset="0"/>
              </a:rPr>
              <a:t>Components used</a:t>
            </a:r>
          </a:p>
        </p:txBody>
      </p:sp>
      <p:sp>
        <p:nvSpPr>
          <p:cNvPr id="3" name="Content Placeholder 2">
            <a:extLst>
              <a:ext uri="{FF2B5EF4-FFF2-40B4-BE49-F238E27FC236}">
                <a16:creationId xmlns:a16="http://schemas.microsoft.com/office/drawing/2014/main" id="{E988B63A-FB2C-ECB7-70AD-E4E30B292644}"/>
              </a:ext>
            </a:extLst>
          </p:cNvPr>
          <p:cNvSpPr>
            <a:spLocks noGrp="1"/>
          </p:cNvSpPr>
          <p:nvPr>
            <p:ph idx="1"/>
          </p:nvPr>
        </p:nvSpPr>
        <p:spPr>
          <a:xfrm>
            <a:off x="612020" y="942392"/>
            <a:ext cx="8596668" cy="5477069"/>
          </a:xfrm>
        </p:spPr>
        <p:txBody>
          <a:bodyPr>
            <a:normAutofit/>
          </a:bodyPr>
          <a:lstStyle/>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Arduino nano</a:t>
            </a:r>
          </a:p>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Ultrasonic sensors</a:t>
            </a:r>
          </a:p>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Motor drive</a:t>
            </a:r>
          </a:p>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Lithium ion battery</a:t>
            </a:r>
          </a:p>
          <a:p>
            <a:pPr>
              <a:buFont typeface="Wingdings" panose="05000000000000000000" pitchFamily="2" charset="2"/>
              <a:buChar char="q"/>
            </a:pPr>
            <a:r>
              <a:rPr lang="en-IN" sz="3200" dirty="0">
                <a:latin typeface="Uni Ila.Sundaram-06" panose="00000400000000000000" pitchFamily="2" charset="0"/>
                <a:cs typeface="Uni Ila.Sundaram-06" panose="00000400000000000000" pitchFamily="2" charset="0"/>
              </a:rPr>
              <a:t>Bluetooth module</a:t>
            </a:r>
          </a:p>
          <a:p>
            <a:pPr marL="0" indent="0">
              <a:buNone/>
            </a:pPr>
            <a:r>
              <a:rPr lang="en-IN" sz="3200" dirty="0">
                <a:latin typeface="Uni Ila.Sundaram-06" panose="00000400000000000000" pitchFamily="2" charset="0"/>
                <a:cs typeface="Uni Ila.Sundaram-06" panose="00000400000000000000" pitchFamily="2" charset="0"/>
              </a:rPr>
              <a:t> </a:t>
            </a:r>
          </a:p>
        </p:txBody>
      </p:sp>
      <p:pic>
        <p:nvPicPr>
          <p:cNvPr id="5" name="Picture 4">
            <a:extLst>
              <a:ext uri="{FF2B5EF4-FFF2-40B4-BE49-F238E27FC236}">
                <a16:creationId xmlns:a16="http://schemas.microsoft.com/office/drawing/2014/main" id="{2C34B435-E873-203F-EA6B-FA6CCFCBC5EE}"/>
              </a:ext>
            </a:extLst>
          </p:cNvPr>
          <p:cNvPicPr>
            <a:picLocks noChangeAspect="1"/>
          </p:cNvPicPr>
          <p:nvPr/>
        </p:nvPicPr>
        <p:blipFill>
          <a:blip r:embed="rId2"/>
          <a:stretch>
            <a:fillRect/>
          </a:stretch>
        </p:blipFill>
        <p:spPr>
          <a:xfrm>
            <a:off x="8001818" y="146569"/>
            <a:ext cx="3489023" cy="1754156"/>
          </a:xfrm>
          <a:prstGeom prst="rect">
            <a:avLst/>
          </a:prstGeom>
          <a:ln>
            <a:noFill/>
          </a:ln>
          <a:effectLst>
            <a:softEdge rad="112500"/>
          </a:effectLst>
        </p:spPr>
      </p:pic>
      <p:pic>
        <p:nvPicPr>
          <p:cNvPr id="7" name="Picture 6">
            <a:extLst>
              <a:ext uri="{FF2B5EF4-FFF2-40B4-BE49-F238E27FC236}">
                <a16:creationId xmlns:a16="http://schemas.microsoft.com/office/drawing/2014/main" id="{20D69A5B-9BCF-FD4B-5BBC-1917046D73DD}"/>
              </a:ext>
            </a:extLst>
          </p:cNvPr>
          <p:cNvPicPr>
            <a:picLocks noChangeAspect="1"/>
          </p:cNvPicPr>
          <p:nvPr/>
        </p:nvPicPr>
        <p:blipFill>
          <a:blip r:embed="rId3"/>
          <a:stretch>
            <a:fillRect/>
          </a:stretch>
        </p:blipFill>
        <p:spPr>
          <a:xfrm>
            <a:off x="322656" y="4142792"/>
            <a:ext cx="3213646" cy="2225739"/>
          </a:xfrm>
          <a:prstGeom prst="rect">
            <a:avLst/>
          </a:prstGeom>
          <a:ln>
            <a:noFill/>
          </a:ln>
          <a:effectLst>
            <a:softEdge rad="112500"/>
          </a:effectLst>
        </p:spPr>
      </p:pic>
      <p:pic>
        <p:nvPicPr>
          <p:cNvPr id="9" name="Picture 8">
            <a:extLst>
              <a:ext uri="{FF2B5EF4-FFF2-40B4-BE49-F238E27FC236}">
                <a16:creationId xmlns:a16="http://schemas.microsoft.com/office/drawing/2014/main" id="{3DC553A3-DA37-8C41-1C0F-F4C3280A6B5E}"/>
              </a:ext>
            </a:extLst>
          </p:cNvPr>
          <p:cNvPicPr>
            <a:picLocks noChangeAspect="1"/>
          </p:cNvPicPr>
          <p:nvPr/>
        </p:nvPicPr>
        <p:blipFill>
          <a:blip r:embed="rId4"/>
          <a:stretch>
            <a:fillRect/>
          </a:stretch>
        </p:blipFill>
        <p:spPr>
          <a:xfrm>
            <a:off x="6435128" y="1812859"/>
            <a:ext cx="3311201" cy="2777801"/>
          </a:xfrm>
          <a:prstGeom prst="rect">
            <a:avLst/>
          </a:prstGeom>
          <a:ln>
            <a:noFill/>
          </a:ln>
          <a:effectLst>
            <a:softEdge rad="112500"/>
          </a:effectLst>
        </p:spPr>
      </p:pic>
      <p:pic>
        <p:nvPicPr>
          <p:cNvPr id="11" name="Picture 10">
            <a:extLst>
              <a:ext uri="{FF2B5EF4-FFF2-40B4-BE49-F238E27FC236}">
                <a16:creationId xmlns:a16="http://schemas.microsoft.com/office/drawing/2014/main" id="{924D64B2-A23D-84CC-78CF-3828AABBD886}"/>
              </a:ext>
            </a:extLst>
          </p:cNvPr>
          <p:cNvPicPr>
            <a:picLocks noChangeAspect="1"/>
          </p:cNvPicPr>
          <p:nvPr/>
        </p:nvPicPr>
        <p:blipFill>
          <a:blip r:embed="rId5"/>
          <a:stretch>
            <a:fillRect/>
          </a:stretch>
        </p:blipFill>
        <p:spPr>
          <a:xfrm>
            <a:off x="4165437" y="3968233"/>
            <a:ext cx="2892685" cy="2608294"/>
          </a:xfrm>
          <a:prstGeom prst="rect">
            <a:avLst/>
          </a:prstGeom>
          <a:ln>
            <a:noFill/>
          </a:ln>
          <a:effectLst>
            <a:softEdge rad="112500"/>
          </a:effectLst>
        </p:spPr>
      </p:pic>
      <p:pic>
        <p:nvPicPr>
          <p:cNvPr id="13" name="Picture 12">
            <a:extLst>
              <a:ext uri="{FF2B5EF4-FFF2-40B4-BE49-F238E27FC236}">
                <a16:creationId xmlns:a16="http://schemas.microsoft.com/office/drawing/2014/main" id="{0238286A-6AD4-7D12-D0B0-05A44A24A960}"/>
              </a:ext>
            </a:extLst>
          </p:cNvPr>
          <p:cNvPicPr>
            <a:picLocks noChangeAspect="1"/>
          </p:cNvPicPr>
          <p:nvPr/>
        </p:nvPicPr>
        <p:blipFill>
          <a:blip r:embed="rId6"/>
          <a:stretch>
            <a:fillRect/>
          </a:stretch>
        </p:blipFill>
        <p:spPr>
          <a:xfrm>
            <a:off x="8655698" y="4131906"/>
            <a:ext cx="3213646" cy="2444621"/>
          </a:xfrm>
          <a:prstGeom prst="rect">
            <a:avLst/>
          </a:prstGeom>
          <a:ln>
            <a:noFill/>
          </a:ln>
          <a:effectLst>
            <a:softEdge rad="112500"/>
          </a:effectLst>
        </p:spPr>
      </p:pic>
    </p:spTree>
    <p:extLst>
      <p:ext uri="{BB962C8B-B14F-4D97-AF65-F5344CB8AC3E}">
        <p14:creationId xmlns:p14="http://schemas.microsoft.com/office/powerpoint/2010/main" val="105807448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5E5C-49CC-3EB8-1F5D-343065CD99A7}"/>
              </a:ext>
            </a:extLst>
          </p:cNvPr>
          <p:cNvSpPr>
            <a:spLocks noGrp="1"/>
          </p:cNvSpPr>
          <p:nvPr>
            <p:ph type="title"/>
          </p:nvPr>
        </p:nvSpPr>
        <p:spPr>
          <a:xfrm>
            <a:off x="248126" y="264368"/>
            <a:ext cx="8596668" cy="696685"/>
          </a:xfrm>
        </p:spPr>
        <p:txBody>
          <a:bodyPr>
            <a:normAutofit fontScale="90000"/>
          </a:bodyPr>
          <a:lstStyle/>
          <a:p>
            <a:r>
              <a:rPr lang="en-IN" sz="4000" dirty="0">
                <a:latin typeface="Stencil" panose="040409050D0802020404" pitchFamily="82" charset="0"/>
              </a:rPr>
              <a:t>WORKING</a:t>
            </a:r>
          </a:p>
        </p:txBody>
      </p:sp>
      <p:sp>
        <p:nvSpPr>
          <p:cNvPr id="3" name="Content Placeholder 2">
            <a:extLst>
              <a:ext uri="{FF2B5EF4-FFF2-40B4-BE49-F238E27FC236}">
                <a16:creationId xmlns:a16="http://schemas.microsoft.com/office/drawing/2014/main" id="{F1C0102D-882C-9863-46C4-A76E1155CC6A}"/>
              </a:ext>
            </a:extLst>
          </p:cNvPr>
          <p:cNvSpPr>
            <a:spLocks noGrp="1"/>
          </p:cNvSpPr>
          <p:nvPr>
            <p:ph idx="1"/>
          </p:nvPr>
        </p:nvSpPr>
        <p:spPr>
          <a:xfrm>
            <a:off x="248126" y="886407"/>
            <a:ext cx="11396478" cy="5775649"/>
          </a:xfrm>
        </p:spPr>
        <p:txBody>
          <a:bodyPr>
            <a:normAutofit/>
          </a:bodyPr>
          <a:lstStyle/>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When </a:t>
            </a:r>
            <a:r>
              <a:rPr lang="en-IN" sz="3200" dirty="0" err="1">
                <a:solidFill>
                  <a:schemeClr val="tx1">
                    <a:lumMod val="95000"/>
                    <a:lumOff val="5000"/>
                  </a:schemeClr>
                </a:solidFill>
                <a:latin typeface="Times New Roman" panose="02020603050405020304" pitchFamily="18" charset="0"/>
                <a:cs typeface="Times New Roman" panose="02020603050405020304" pitchFamily="18" charset="0"/>
              </a:rPr>
              <a:t>bluetooth</a:t>
            </a: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 module is connected with our device we can operate the robot through the connected device.</a:t>
            </a:r>
          </a:p>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The robot can also be used in automated way, as ultrasonic sensors are connected .</a:t>
            </a:r>
          </a:p>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To provide water supply, motor is connected along with motor drive.</a:t>
            </a:r>
          </a:p>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This robot can move forward, backward and can also rotate in 360 degree.</a:t>
            </a:r>
          </a:p>
          <a:p>
            <a:pPr>
              <a:buFont typeface="Wingdings" panose="05000000000000000000" pitchFamily="2" charset="2"/>
              <a:buChar char="q"/>
            </a:pPr>
            <a:r>
              <a:rPr lang="en-IN" sz="3200" dirty="0">
                <a:solidFill>
                  <a:schemeClr val="tx1">
                    <a:lumMod val="95000"/>
                    <a:lumOff val="5000"/>
                  </a:schemeClr>
                </a:solidFill>
                <a:latin typeface="Times New Roman" panose="02020603050405020304" pitchFamily="18" charset="0"/>
                <a:cs typeface="Times New Roman" panose="02020603050405020304" pitchFamily="18" charset="0"/>
              </a:rPr>
              <a:t>The battery used in this robot is lithium ion battery, which is rechargeable.</a:t>
            </a:r>
          </a:p>
          <a:p>
            <a:pPr marL="0" indent="0">
              <a:buNone/>
            </a:pP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buNone/>
            </a:pP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1593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809E3-34DA-4227-90C0-CECA8CC5D517}"/>
              </a:ext>
            </a:extLst>
          </p:cNvPr>
          <p:cNvSpPr>
            <a:spLocks noGrp="1"/>
          </p:cNvSpPr>
          <p:nvPr>
            <p:ph type="title"/>
          </p:nvPr>
        </p:nvSpPr>
        <p:spPr>
          <a:xfrm>
            <a:off x="677334" y="317241"/>
            <a:ext cx="8596668" cy="998375"/>
          </a:xfrm>
        </p:spPr>
        <p:txBody>
          <a:bodyPr>
            <a:noAutofit/>
          </a:bodyPr>
          <a:lstStyle/>
          <a:p>
            <a:r>
              <a:rPr lang="en-IN" sz="6000" dirty="0">
                <a:latin typeface="Stencil" panose="040409050D0802020404" pitchFamily="82" charset="0"/>
              </a:rPr>
              <a:t>Circuit model</a:t>
            </a:r>
          </a:p>
        </p:txBody>
      </p:sp>
      <p:pic>
        <p:nvPicPr>
          <p:cNvPr id="5" name="Content Placeholder 4">
            <a:extLst>
              <a:ext uri="{FF2B5EF4-FFF2-40B4-BE49-F238E27FC236}">
                <a16:creationId xmlns:a16="http://schemas.microsoft.com/office/drawing/2014/main" id="{A6634352-E36F-1FE2-E737-BE764CFCCE71}"/>
              </a:ext>
            </a:extLst>
          </p:cNvPr>
          <p:cNvPicPr>
            <a:picLocks noGrp="1" noChangeAspect="1"/>
          </p:cNvPicPr>
          <p:nvPr>
            <p:ph idx="1"/>
          </p:nvPr>
        </p:nvPicPr>
        <p:blipFill>
          <a:blip r:embed="rId2"/>
          <a:stretch>
            <a:fillRect/>
          </a:stretch>
        </p:blipFill>
        <p:spPr>
          <a:xfrm>
            <a:off x="1318418" y="1614196"/>
            <a:ext cx="7955583" cy="4478694"/>
          </a:xfrm>
        </p:spPr>
      </p:pic>
    </p:spTree>
    <p:extLst>
      <p:ext uri="{BB962C8B-B14F-4D97-AF65-F5344CB8AC3E}">
        <p14:creationId xmlns:p14="http://schemas.microsoft.com/office/powerpoint/2010/main" val="93294731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AB0D6-46E7-6820-62D3-0F57264F3B4A}"/>
              </a:ext>
            </a:extLst>
          </p:cNvPr>
          <p:cNvSpPr>
            <a:spLocks noGrp="1"/>
          </p:cNvSpPr>
          <p:nvPr>
            <p:ph type="title"/>
          </p:nvPr>
        </p:nvSpPr>
        <p:spPr>
          <a:xfrm>
            <a:off x="677334" y="223936"/>
            <a:ext cx="8596668" cy="1045028"/>
          </a:xfrm>
        </p:spPr>
        <p:txBody>
          <a:bodyPr>
            <a:normAutofit/>
          </a:bodyPr>
          <a:lstStyle/>
          <a:p>
            <a:r>
              <a:rPr lang="en-IN" sz="4800" dirty="0">
                <a:latin typeface="Stencil" panose="040409050D0802020404" pitchFamily="82" charset="0"/>
              </a:rPr>
              <a:t>advantages</a:t>
            </a:r>
          </a:p>
        </p:txBody>
      </p:sp>
      <p:sp>
        <p:nvSpPr>
          <p:cNvPr id="3" name="Content Placeholder 2">
            <a:extLst>
              <a:ext uri="{FF2B5EF4-FFF2-40B4-BE49-F238E27FC236}">
                <a16:creationId xmlns:a16="http://schemas.microsoft.com/office/drawing/2014/main" id="{699F59A3-8906-A02A-04AA-F56D3513B8F4}"/>
              </a:ext>
            </a:extLst>
          </p:cNvPr>
          <p:cNvSpPr>
            <a:spLocks noGrp="1"/>
          </p:cNvSpPr>
          <p:nvPr>
            <p:ph idx="1"/>
          </p:nvPr>
        </p:nvSpPr>
        <p:spPr>
          <a:xfrm>
            <a:off x="677333" y="1268964"/>
            <a:ext cx="9549017" cy="4809721"/>
          </a:xfrm>
        </p:spPr>
        <p:txBody>
          <a:bodyPr>
            <a:normAutofit/>
          </a:bodyPr>
          <a:lstStyle/>
          <a:p>
            <a:pPr>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Time and energy is saved.</a:t>
            </a:r>
          </a:p>
          <a:p>
            <a:pPr>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The battery is rechargeable.</a:t>
            </a:r>
          </a:p>
          <a:p>
            <a:pPr>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It can be operated by Bluetooth .</a:t>
            </a:r>
          </a:p>
          <a:p>
            <a:pPr>
              <a:buFont typeface="Wingdings" panose="05000000000000000000" pitchFamily="2" charset="2"/>
              <a:buChar char="q"/>
            </a:pPr>
            <a:r>
              <a:rPr lang="en-IN" sz="4400" dirty="0">
                <a:latin typeface="Times New Roman" panose="02020603050405020304" pitchFamily="18" charset="0"/>
                <a:cs typeface="Times New Roman" panose="02020603050405020304" pitchFamily="18" charset="0"/>
              </a:rPr>
              <a:t>It can also be used as automated robot</a:t>
            </a:r>
            <a:r>
              <a:rPr lang="en-IN"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432771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26A8-436D-CC30-1748-BFEFACED9841}"/>
              </a:ext>
            </a:extLst>
          </p:cNvPr>
          <p:cNvSpPr>
            <a:spLocks noGrp="1"/>
          </p:cNvSpPr>
          <p:nvPr>
            <p:ph type="title"/>
          </p:nvPr>
        </p:nvSpPr>
        <p:spPr/>
        <p:txBody>
          <a:bodyPr>
            <a:normAutofit/>
          </a:bodyPr>
          <a:lstStyle/>
          <a:p>
            <a:r>
              <a:rPr lang="en-IN" sz="4800" dirty="0">
                <a:latin typeface="Stencil" panose="040409050D0802020404" pitchFamily="82" charset="0"/>
              </a:rPr>
              <a:t>conclusion</a:t>
            </a:r>
          </a:p>
        </p:txBody>
      </p:sp>
      <p:sp>
        <p:nvSpPr>
          <p:cNvPr id="3" name="Content Placeholder 2">
            <a:extLst>
              <a:ext uri="{FF2B5EF4-FFF2-40B4-BE49-F238E27FC236}">
                <a16:creationId xmlns:a16="http://schemas.microsoft.com/office/drawing/2014/main" id="{854AD2DF-8018-8A79-83F7-84FD19178A09}"/>
              </a:ext>
            </a:extLst>
          </p:cNvPr>
          <p:cNvSpPr>
            <a:spLocks noGrp="1"/>
          </p:cNvSpPr>
          <p:nvPr>
            <p:ph idx="1"/>
          </p:nvPr>
        </p:nvSpPr>
        <p:spPr>
          <a:xfrm>
            <a:off x="528043" y="1488613"/>
            <a:ext cx="10192829" cy="3880773"/>
          </a:xfrm>
        </p:spPr>
        <p:txBody>
          <a:bodyPr>
            <a:normAutofit/>
          </a:bodyPr>
          <a:lstStyle/>
          <a:p>
            <a:pPr marL="0" indent="0">
              <a:buNone/>
            </a:pPr>
            <a:r>
              <a:rPr lang="en-IN" sz="4400" dirty="0">
                <a:latin typeface="Times New Roman" panose="02020603050405020304" pitchFamily="18" charset="0"/>
                <a:cs typeface="Times New Roman" panose="02020603050405020304" pitchFamily="18" charset="0"/>
              </a:rPr>
              <a:t>After an overall conclusion it was clear that, this cleaning robot can be useful for us and it can save our time too. And have learnt about Arduino, Bluetooth module, and ultrasonic sensors.</a:t>
            </a:r>
          </a:p>
        </p:txBody>
      </p:sp>
    </p:spTree>
    <p:extLst>
      <p:ext uri="{BB962C8B-B14F-4D97-AF65-F5344CB8AC3E}">
        <p14:creationId xmlns:p14="http://schemas.microsoft.com/office/powerpoint/2010/main" val="32806845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2FB897-E36D-3739-F5EC-2BE41F217637}"/>
              </a:ext>
            </a:extLst>
          </p:cNvPr>
          <p:cNvSpPr/>
          <p:nvPr/>
        </p:nvSpPr>
        <p:spPr>
          <a:xfrm>
            <a:off x="1399592" y="2547457"/>
            <a:ext cx="7175241" cy="156966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9600" b="1" dirty="0">
                <a:ln/>
                <a:solidFill>
                  <a:schemeClr val="accent3"/>
                </a:solidFill>
              </a:rPr>
              <a:t>Thank you</a:t>
            </a:r>
          </a:p>
        </p:txBody>
      </p:sp>
    </p:spTree>
    <p:extLst>
      <p:ext uri="{BB962C8B-B14F-4D97-AF65-F5344CB8AC3E}">
        <p14:creationId xmlns:p14="http://schemas.microsoft.com/office/powerpoint/2010/main" val="3989716599"/>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124</TotalTime>
  <Words>238</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Algerian</vt:lpstr>
      <vt:lpstr>Arial</vt:lpstr>
      <vt:lpstr>Bodoni MT Condensed</vt:lpstr>
      <vt:lpstr>Britannic Bold</vt:lpstr>
      <vt:lpstr>Showcard Gothic</vt:lpstr>
      <vt:lpstr>Stencil</vt:lpstr>
      <vt:lpstr>Times New Roman</vt:lpstr>
      <vt:lpstr>Trebuchet MS</vt:lpstr>
      <vt:lpstr>Uni Ila.Sundaram-06</vt:lpstr>
      <vt:lpstr>Wingdings</vt:lpstr>
      <vt:lpstr>Wingdings 3</vt:lpstr>
      <vt:lpstr>Facet</vt:lpstr>
      <vt:lpstr>Vsb engineering college</vt:lpstr>
      <vt:lpstr>CONTENTS</vt:lpstr>
      <vt:lpstr>DEFINITION</vt:lpstr>
      <vt:lpstr>Components used</vt:lpstr>
      <vt:lpstr>WORKING</vt:lpstr>
      <vt:lpstr>Circuit model</vt:lpstr>
      <vt:lpstr>advantages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Vsb engineering college</dc:title>
  <dc:creator>saravanan v</dc:creator>
  <cp:lastModifiedBy>saravanan v</cp:lastModifiedBy>
  <cp:revision>4</cp:revision>
  <dcterms:created xsi:type="dcterms:W3CDTF">2023-11-03T15:35:33Z</dcterms:created>
  <dcterms:modified xsi:type="dcterms:W3CDTF">2023-11-04T02:56:58Z</dcterms:modified>
</cp:coreProperties>
</file>