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65" r:id="rId5"/>
    <p:sldId id="264" r:id="rId6"/>
    <p:sldId id="283" r:id="rId7"/>
    <p:sldId id="258" r:id="rId8"/>
    <p:sldId id="259" r:id="rId9"/>
    <p:sldId id="284" r:id="rId10"/>
    <p:sldId id="285" r:id="rId11"/>
    <p:sldId id="260" r:id="rId12"/>
    <p:sldId id="261" r:id="rId13"/>
    <p:sldId id="286" r:id="rId14"/>
    <p:sldId id="271" r:id="rId15"/>
    <p:sldId id="262" r:id="rId16"/>
    <p:sldId id="287" r:id="rId17"/>
    <p:sldId id="268" r:id="rId18"/>
    <p:sldId id="263" r:id="rId19"/>
    <p:sldId id="266" r:id="rId20"/>
    <p:sldId id="288" r:id="rId21"/>
    <p:sldId id="275" r:id="rId22"/>
    <p:sldId id="276" r:id="rId23"/>
    <p:sldId id="278"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B3C2C4-2677-2348-A7B7-75564A680B59}" v="57" dt="2024-08-27T11:30:04.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09"/>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5A24-0D33-BC0D-0308-B6D6FB5DB64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851FD7E-6D67-FD4D-B78E-ECF5A7B07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98F68F8-E44D-E1D8-10E0-4D015068AF10}"/>
              </a:ext>
            </a:extLst>
          </p:cNvPr>
          <p:cNvSpPr>
            <a:spLocks noGrp="1"/>
          </p:cNvSpPr>
          <p:nvPr>
            <p:ph type="dt" sz="half" idx="10"/>
          </p:nvPr>
        </p:nvSpPr>
        <p:spPr/>
        <p:txBody>
          <a:bodyPr/>
          <a:lstStyle/>
          <a:p>
            <a:fld id="{571AA7EA-7D45-FB4C-9D4A-6081AD71B150}" type="datetimeFigureOut">
              <a:rPr lang="en-US" smtClean="0"/>
              <a:t>8/27/24</a:t>
            </a:fld>
            <a:endParaRPr lang="en-US"/>
          </a:p>
        </p:txBody>
      </p:sp>
      <p:sp>
        <p:nvSpPr>
          <p:cNvPr id="5" name="Footer Placeholder 4">
            <a:extLst>
              <a:ext uri="{FF2B5EF4-FFF2-40B4-BE49-F238E27FC236}">
                <a16:creationId xmlns:a16="http://schemas.microsoft.com/office/drawing/2014/main" id="{A1C84BC7-210C-8CAE-956C-0D1FB1B9A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29763-2C86-2976-6F41-4A9B53F23C1F}"/>
              </a:ext>
            </a:extLst>
          </p:cNvPr>
          <p:cNvSpPr>
            <a:spLocks noGrp="1"/>
          </p:cNvSpPr>
          <p:nvPr>
            <p:ph type="sldNum" sz="quarter" idx="12"/>
          </p:nvPr>
        </p:nvSpPr>
        <p:spPr/>
        <p:txBody>
          <a:bodyPr/>
          <a:lstStyle/>
          <a:p>
            <a:fld id="{B9E66FD2-C5DB-B840-919B-EBF30D2EFC72}" type="slidenum">
              <a:rPr lang="en-US" smtClean="0"/>
              <a:t>‹#›</a:t>
            </a:fld>
            <a:endParaRPr lang="en-US"/>
          </a:p>
        </p:txBody>
      </p:sp>
    </p:spTree>
    <p:extLst>
      <p:ext uri="{BB962C8B-B14F-4D97-AF65-F5344CB8AC3E}">
        <p14:creationId xmlns:p14="http://schemas.microsoft.com/office/powerpoint/2010/main" val="93933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3C23-36D5-13D8-1D3C-8A20CB33286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1C2E583-6C6F-57B9-502A-C6D92AA7F84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628F6F4-9BA9-FB0F-07E1-43D55236A099}"/>
              </a:ext>
            </a:extLst>
          </p:cNvPr>
          <p:cNvSpPr>
            <a:spLocks noGrp="1"/>
          </p:cNvSpPr>
          <p:nvPr>
            <p:ph type="dt" sz="half" idx="10"/>
          </p:nvPr>
        </p:nvSpPr>
        <p:spPr/>
        <p:txBody>
          <a:bodyPr/>
          <a:lstStyle/>
          <a:p>
            <a:fld id="{571AA7EA-7D45-FB4C-9D4A-6081AD71B150}" type="datetimeFigureOut">
              <a:rPr lang="en-US" smtClean="0"/>
              <a:t>8/27/24</a:t>
            </a:fld>
            <a:endParaRPr lang="en-US"/>
          </a:p>
        </p:txBody>
      </p:sp>
      <p:sp>
        <p:nvSpPr>
          <p:cNvPr id="5" name="Footer Placeholder 4">
            <a:extLst>
              <a:ext uri="{FF2B5EF4-FFF2-40B4-BE49-F238E27FC236}">
                <a16:creationId xmlns:a16="http://schemas.microsoft.com/office/drawing/2014/main" id="{0E499674-1585-6BD4-B229-767810B25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C7D8E-059C-0A05-AA7D-EEA90D93AFA3}"/>
              </a:ext>
            </a:extLst>
          </p:cNvPr>
          <p:cNvSpPr>
            <a:spLocks noGrp="1"/>
          </p:cNvSpPr>
          <p:nvPr>
            <p:ph type="sldNum" sz="quarter" idx="12"/>
          </p:nvPr>
        </p:nvSpPr>
        <p:spPr/>
        <p:txBody>
          <a:bodyPr/>
          <a:lstStyle/>
          <a:p>
            <a:fld id="{B9E66FD2-C5DB-B840-919B-EBF30D2EFC72}" type="slidenum">
              <a:rPr lang="en-US" smtClean="0"/>
              <a:t>‹#›</a:t>
            </a:fld>
            <a:endParaRPr lang="en-US"/>
          </a:p>
        </p:txBody>
      </p:sp>
    </p:spTree>
    <p:extLst>
      <p:ext uri="{BB962C8B-B14F-4D97-AF65-F5344CB8AC3E}">
        <p14:creationId xmlns:p14="http://schemas.microsoft.com/office/powerpoint/2010/main" val="85107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AFF89-8785-CBFF-ED0D-B4ADBAC73D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930BFB-D7AC-D043-1A20-D79767EB0B3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021B79-AD49-F256-A166-34AB8EE1FAAB}"/>
              </a:ext>
            </a:extLst>
          </p:cNvPr>
          <p:cNvSpPr>
            <a:spLocks noGrp="1"/>
          </p:cNvSpPr>
          <p:nvPr>
            <p:ph type="dt" sz="half" idx="10"/>
          </p:nvPr>
        </p:nvSpPr>
        <p:spPr/>
        <p:txBody>
          <a:bodyPr/>
          <a:lstStyle/>
          <a:p>
            <a:fld id="{571AA7EA-7D45-FB4C-9D4A-6081AD71B150}" type="datetimeFigureOut">
              <a:rPr lang="en-US" smtClean="0"/>
              <a:t>8/27/24</a:t>
            </a:fld>
            <a:endParaRPr lang="en-US"/>
          </a:p>
        </p:txBody>
      </p:sp>
      <p:sp>
        <p:nvSpPr>
          <p:cNvPr id="5" name="Footer Placeholder 4">
            <a:extLst>
              <a:ext uri="{FF2B5EF4-FFF2-40B4-BE49-F238E27FC236}">
                <a16:creationId xmlns:a16="http://schemas.microsoft.com/office/drawing/2014/main" id="{BE5AA86D-0329-F90A-BC62-B152E4BFA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128B5-AAE9-A49D-78D0-250AB8C6DA5C}"/>
              </a:ext>
            </a:extLst>
          </p:cNvPr>
          <p:cNvSpPr>
            <a:spLocks noGrp="1"/>
          </p:cNvSpPr>
          <p:nvPr>
            <p:ph type="sldNum" sz="quarter" idx="12"/>
          </p:nvPr>
        </p:nvSpPr>
        <p:spPr/>
        <p:txBody>
          <a:bodyPr/>
          <a:lstStyle/>
          <a:p>
            <a:fld id="{B9E66FD2-C5DB-B840-919B-EBF30D2EFC72}" type="slidenum">
              <a:rPr lang="en-US" smtClean="0"/>
              <a:t>‹#›</a:t>
            </a:fld>
            <a:endParaRPr lang="en-US"/>
          </a:p>
        </p:txBody>
      </p:sp>
    </p:spTree>
    <p:extLst>
      <p:ext uri="{BB962C8B-B14F-4D97-AF65-F5344CB8AC3E}">
        <p14:creationId xmlns:p14="http://schemas.microsoft.com/office/powerpoint/2010/main" val="86170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8C07-FEBF-5EEB-77D2-F845DF339C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DAC050B-FE54-C9B4-7DB2-6922B98F3A2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6B6A38-4ADC-A760-F112-97BF0A397F5F}"/>
              </a:ext>
            </a:extLst>
          </p:cNvPr>
          <p:cNvSpPr>
            <a:spLocks noGrp="1"/>
          </p:cNvSpPr>
          <p:nvPr>
            <p:ph type="dt" sz="half" idx="10"/>
          </p:nvPr>
        </p:nvSpPr>
        <p:spPr/>
        <p:txBody>
          <a:bodyPr/>
          <a:lstStyle/>
          <a:p>
            <a:fld id="{571AA7EA-7D45-FB4C-9D4A-6081AD71B150}" type="datetimeFigureOut">
              <a:rPr lang="en-US" smtClean="0"/>
              <a:t>8/27/24</a:t>
            </a:fld>
            <a:endParaRPr lang="en-US"/>
          </a:p>
        </p:txBody>
      </p:sp>
      <p:sp>
        <p:nvSpPr>
          <p:cNvPr id="5" name="Footer Placeholder 4">
            <a:extLst>
              <a:ext uri="{FF2B5EF4-FFF2-40B4-BE49-F238E27FC236}">
                <a16:creationId xmlns:a16="http://schemas.microsoft.com/office/drawing/2014/main" id="{DAEB7E97-CABE-30BE-F26A-BCC7AAC27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5EDC7-53B9-FA01-4C3B-562F2CCF61B8}"/>
              </a:ext>
            </a:extLst>
          </p:cNvPr>
          <p:cNvSpPr>
            <a:spLocks noGrp="1"/>
          </p:cNvSpPr>
          <p:nvPr>
            <p:ph type="sldNum" sz="quarter" idx="12"/>
          </p:nvPr>
        </p:nvSpPr>
        <p:spPr/>
        <p:txBody>
          <a:bodyPr/>
          <a:lstStyle/>
          <a:p>
            <a:fld id="{B9E66FD2-C5DB-B840-919B-EBF30D2EFC72}" type="slidenum">
              <a:rPr lang="en-US" smtClean="0"/>
              <a:t>‹#›</a:t>
            </a:fld>
            <a:endParaRPr lang="en-US"/>
          </a:p>
        </p:txBody>
      </p:sp>
    </p:spTree>
    <p:extLst>
      <p:ext uri="{BB962C8B-B14F-4D97-AF65-F5344CB8AC3E}">
        <p14:creationId xmlns:p14="http://schemas.microsoft.com/office/powerpoint/2010/main" val="185585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3B90-6DB6-462B-2716-9E5FE6D3496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AA7780A-962A-7FB5-C292-BCE669C109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E3C9D8E-0390-4C4A-59C4-4B5AAE50921B}"/>
              </a:ext>
            </a:extLst>
          </p:cNvPr>
          <p:cNvSpPr>
            <a:spLocks noGrp="1"/>
          </p:cNvSpPr>
          <p:nvPr>
            <p:ph type="dt" sz="half" idx="10"/>
          </p:nvPr>
        </p:nvSpPr>
        <p:spPr/>
        <p:txBody>
          <a:bodyPr/>
          <a:lstStyle/>
          <a:p>
            <a:fld id="{571AA7EA-7D45-FB4C-9D4A-6081AD71B150}" type="datetimeFigureOut">
              <a:rPr lang="en-US" smtClean="0"/>
              <a:t>8/27/24</a:t>
            </a:fld>
            <a:endParaRPr lang="en-US"/>
          </a:p>
        </p:txBody>
      </p:sp>
      <p:sp>
        <p:nvSpPr>
          <p:cNvPr id="5" name="Footer Placeholder 4">
            <a:extLst>
              <a:ext uri="{FF2B5EF4-FFF2-40B4-BE49-F238E27FC236}">
                <a16:creationId xmlns:a16="http://schemas.microsoft.com/office/drawing/2014/main" id="{5B781D9C-258A-41D2-9EA0-DE9978311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72178-8017-94F2-FAEF-687393536C44}"/>
              </a:ext>
            </a:extLst>
          </p:cNvPr>
          <p:cNvSpPr>
            <a:spLocks noGrp="1"/>
          </p:cNvSpPr>
          <p:nvPr>
            <p:ph type="sldNum" sz="quarter" idx="12"/>
          </p:nvPr>
        </p:nvSpPr>
        <p:spPr/>
        <p:txBody>
          <a:bodyPr/>
          <a:lstStyle/>
          <a:p>
            <a:fld id="{B9E66FD2-C5DB-B840-919B-EBF30D2EFC72}" type="slidenum">
              <a:rPr lang="en-US" smtClean="0"/>
              <a:t>‹#›</a:t>
            </a:fld>
            <a:endParaRPr lang="en-US"/>
          </a:p>
        </p:txBody>
      </p:sp>
    </p:spTree>
    <p:extLst>
      <p:ext uri="{BB962C8B-B14F-4D97-AF65-F5344CB8AC3E}">
        <p14:creationId xmlns:p14="http://schemas.microsoft.com/office/powerpoint/2010/main" val="329381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E023-400F-C24B-4033-F5FAE9EDFE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0A0A01B-C0A0-EE49-27ED-FDF44ADE2AD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DBA9F6A-8682-EEDB-D3A4-11C1B199E6C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B4C5CAC-1F14-771A-BE8A-37268EF60E08}"/>
              </a:ext>
            </a:extLst>
          </p:cNvPr>
          <p:cNvSpPr>
            <a:spLocks noGrp="1"/>
          </p:cNvSpPr>
          <p:nvPr>
            <p:ph type="dt" sz="half" idx="10"/>
          </p:nvPr>
        </p:nvSpPr>
        <p:spPr/>
        <p:txBody>
          <a:bodyPr/>
          <a:lstStyle/>
          <a:p>
            <a:fld id="{571AA7EA-7D45-FB4C-9D4A-6081AD71B150}" type="datetimeFigureOut">
              <a:rPr lang="en-US" smtClean="0"/>
              <a:t>8/27/24</a:t>
            </a:fld>
            <a:endParaRPr lang="en-US"/>
          </a:p>
        </p:txBody>
      </p:sp>
      <p:sp>
        <p:nvSpPr>
          <p:cNvPr id="6" name="Footer Placeholder 5">
            <a:extLst>
              <a:ext uri="{FF2B5EF4-FFF2-40B4-BE49-F238E27FC236}">
                <a16:creationId xmlns:a16="http://schemas.microsoft.com/office/drawing/2014/main" id="{2A9B429F-027A-4884-042B-43FCF9CC6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1A385B-227B-2EB8-A38F-8EF083D3A849}"/>
              </a:ext>
            </a:extLst>
          </p:cNvPr>
          <p:cNvSpPr>
            <a:spLocks noGrp="1"/>
          </p:cNvSpPr>
          <p:nvPr>
            <p:ph type="sldNum" sz="quarter" idx="12"/>
          </p:nvPr>
        </p:nvSpPr>
        <p:spPr/>
        <p:txBody>
          <a:bodyPr/>
          <a:lstStyle/>
          <a:p>
            <a:fld id="{B9E66FD2-C5DB-B840-919B-EBF30D2EFC72}" type="slidenum">
              <a:rPr lang="en-US" smtClean="0"/>
              <a:t>‹#›</a:t>
            </a:fld>
            <a:endParaRPr lang="en-US"/>
          </a:p>
        </p:txBody>
      </p:sp>
    </p:spTree>
    <p:extLst>
      <p:ext uri="{BB962C8B-B14F-4D97-AF65-F5344CB8AC3E}">
        <p14:creationId xmlns:p14="http://schemas.microsoft.com/office/powerpoint/2010/main" val="235900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E2FFF-FAC9-731A-EA9C-33DF0F44A39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4F9508F-A182-F612-9F4D-9EB360207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9146590-C980-4E9F-2AD2-89087ABA46D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060BACD-F5C1-18C3-551A-7979647581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C5C33D7-26E7-77E2-94B5-6CB29912382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E873D82-7297-FA08-77A7-D95DE54191DC}"/>
              </a:ext>
            </a:extLst>
          </p:cNvPr>
          <p:cNvSpPr>
            <a:spLocks noGrp="1"/>
          </p:cNvSpPr>
          <p:nvPr>
            <p:ph type="dt" sz="half" idx="10"/>
          </p:nvPr>
        </p:nvSpPr>
        <p:spPr/>
        <p:txBody>
          <a:bodyPr/>
          <a:lstStyle/>
          <a:p>
            <a:fld id="{571AA7EA-7D45-FB4C-9D4A-6081AD71B150}" type="datetimeFigureOut">
              <a:rPr lang="en-US" smtClean="0"/>
              <a:t>8/27/24</a:t>
            </a:fld>
            <a:endParaRPr lang="en-US"/>
          </a:p>
        </p:txBody>
      </p:sp>
      <p:sp>
        <p:nvSpPr>
          <p:cNvPr id="8" name="Footer Placeholder 7">
            <a:extLst>
              <a:ext uri="{FF2B5EF4-FFF2-40B4-BE49-F238E27FC236}">
                <a16:creationId xmlns:a16="http://schemas.microsoft.com/office/drawing/2014/main" id="{1C523034-B85D-6E90-F34F-6BD2C99AB7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F2BCF9-1A78-7BDF-1228-740D50360B82}"/>
              </a:ext>
            </a:extLst>
          </p:cNvPr>
          <p:cNvSpPr>
            <a:spLocks noGrp="1"/>
          </p:cNvSpPr>
          <p:nvPr>
            <p:ph type="sldNum" sz="quarter" idx="12"/>
          </p:nvPr>
        </p:nvSpPr>
        <p:spPr/>
        <p:txBody>
          <a:bodyPr/>
          <a:lstStyle/>
          <a:p>
            <a:fld id="{B9E66FD2-C5DB-B840-919B-EBF30D2EFC72}" type="slidenum">
              <a:rPr lang="en-US" smtClean="0"/>
              <a:t>‹#›</a:t>
            </a:fld>
            <a:endParaRPr lang="en-US"/>
          </a:p>
        </p:txBody>
      </p:sp>
    </p:spTree>
    <p:extLst>
      <p:ext uri="{BB962C8B-B14F-4D97-AF65-F5344CB8AC3E}">
        <p14:creationId xmlns:p14="http://schemas.microsoft.com/office/powerpoint/2010/main" val="358063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10A6-B205-0B41-1371-6705976E767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0715724-59DA-A512-7F58-72DBC0305E90}"/>
              </a:ext>
            </a:extLst>
          </p:cNvPr>
          <p:cNvSpPr>
            <a:spLocks noGrp="1"/>
          </p:cNvSpPr>
          <p:nvPr>
            <p:ph type="dt" sz="half" idx="10"/>
          </p:nvPr>
        </p:nvSpPr>
        <p:spPr/>
        <p:txBody>
          <a:bodyPr/>
          <a:lstStyle/>
          <a:p>
            <a:fld id="{571AA7EA-7D45-FB4C-9D4A-6081AD71B150}" type="datetimeFigureOut">
              <a:rPr lang="en-US" smtClean="0"/>
              <a:t>8/27/24</a:t>
            </a:fld>
            <a:endParaRPr lang="en-US"/>
          </a:p>
        </p:txBody>
      </p:sp>
      <p:sp>
        <p:nvSpPr>
          <p:cNvPr id="4" name="Footer Placeholder 3">
            <a:extLst>
              <a:ext uri="{FF2B5EF4-FFF2-40B4-BE49-F238E27FC236}">
                <a16:creationId xmlns:a16="http://schemas.microsoft.com/office/drawing/2014/main" id="{1CEB9F5B-0D09-8FB2-D7A2-3BED23E1F0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FA51D5-45B6-2470-A684-DF5A75FB809E}"/>
              </a:ext>
            </a:extLst>
          </p:cNvPr>
          <p:cNvSpPr>
            <a:spLocks noGrp="1"/>
          </p:cNvSpPr>
          <p:nvPr>
            <p:ph type="sldNum" sz="quarter" idx="12"/>
          </p:nvPr>
        </p:nvSpPr>
        <p:spPr/>
        <p:txBody>
          <a:bodyPr/>
          <a:lstStyle/>
          <a:p>
            <a:fld id="{B9E66FD2-C5DB-B840-919B-EBF30D2EFC72}" type="slidenum">
              <a:rPr lang="en-US" smtClean="0"/>
              <a:t>‹#›</a:t>
            </a:fld>
            <a:endParaRPr lang="en-US"/>
          </a:p>
        </p:txBody>
      </p:sp>
    </p:spTree>
    <p:extLst>
      <p:ext uri="{BB962C8B-B14F-4D97-AF65-F5344CB8AC3E}">
        <p14:creationId xmlns:p14="http://schemas.microsoft.com/office/powerpoint/2010/main" val="376346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13BE2-1C8C-6B5A-8E51-5A7D755F83DF}"/>
              </a:ext>
            </a:extLst>
          </p:cNvPr>
          <p:cNvSpPr>
            <a:spLocks noGrp="1"/>
          </p:cNvSpPr>
          <p:nvPr>
            <p:ph type="dt" sz="half" idx="10"/>
          </p:nvPr>
        </p:nvSpPr>
        <p:spPr/>
        <p:txBody>
          <a:bodyPr/>
          <a:lstStyle/>
          <a:p>
            <a:fld id="{571AA7EA-7D45-FB4C-9D4A-6081AD71B150}" type="datetimeFigureOut">
              <a:rPr lang="en-US" smtClean="0"/>
              <a:t>8/27/24</a:t>
            </a:fld>
            <a:endParaRPr lang="en-US"/>
          </a:p>
        </p:txBody>
      </p:sp>
      <p:sp>
        <p:nvSpPr>
          <p:cNvPr id="3" name="Footer Placeholder 2">
            <a:extLst>
              <a:ext uri="{FF2B5EF4-FFF2-40B4-BE49-F238E27FC236}">
                <a16:creationId xmlns:a16="http://schemas.microsoft.com/office/drawing/2014/main" id="{31A0F96E-C819-7118-F3CB-E196D9A3B1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A9BA6C-4E16-CCC4-69CB-9F285E2B616A}"/>
              </a:ext>
            </a:extLst>
          </p:cNvPr>
          <p:cNvSpPr>
            <a:spLocks noGrp="1"/>
          </p:cNvSpPr>
          <p:nvPr>
            <p:ph type="sldNum" sz="quarter" idx="12"/>
          </p:nvPr>
        </p:nvSpPr>
        <p:spPr/>
        <p:txBody>
          <a:bodyPr/>
          <a:lstStyle/>
          <a:p>
            <a:fld id="{B9E66FD2-C5DB-B840-919B-EBF30D2EFC72}" type="slidenum">
              <a:rPr lang="en-US" smtClean="0"/>
              <a:t>‹#›</a:t>
            </a:fld>
            <a:endParaRPr lang="en-US"/>
          </a:p>
        </p:txBody>
      </p:sp>
    </p:spTree>
    <p:extLst>
      <p:ext uri="{BB962C8B-B14F-4D97-AF65-F5344CB8AC3E}">
        <p14:creationId xmlns:p14="http://schemas.microsoft.com/office/powerpoint/2010/main" val="90155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4890-A2AA-9AB4-2405-FA0B4A9139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98D1F6E-BBC0-0112-3976-8C9EB2A2F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E1E7B03-23B0-5608-5475-1AED66DB0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D83600-4449-7BF0-5FA2-7AD49413B98A}"/>
              </a:ext>
            </a:extLst>
          </p:cNvPr>
          <p:cNvSpPr>
            <a:spLocks noGrp="1"/>
          </p:cNvSpPr>
          <p:nvPr>
            <p:ph type="dt" sz="half" idx="10"/>
          </p:nvPr>
        </p:nvSpPr>
        <p:spPr/>
        <p:txBody>
          <a:bodyPr/>
          <a:lstStyle/>
          <a:p>
            <a:fld id="{571AA7EA-7D45-FB4C-9D4A-6081AD71B150}" type="datetimeFigureOut">
              <a:rPr lang="en-US" smtClean="0"/>
              <a:t>8/27/24</a:t>
            </a:fld>
            <a:endParaRPr lang="en-US"/>
          </a:p>
        </p:txBody>
      </p:sp>
      <p:sp>
        <p:nvSpPr>
          <p:cNvPr id="6" name="Footer Placeholder 5">
            <a:extLst>
              <a:ext uri="{FF2B5EF4-FFF2-40B4-BE49-F238E27FC236}">
                <a16:creationId xmlns:a16="http://schemas.microsoft.com/office/drawing/2014/main" id="{7748D40E-A673-B791-09C2-0BAF86C0F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BF1AE2-CC19-CE1A-97CA-445010914E1C}"/>
              </a:ext>
            </a:extLst>
          </p:cNvPr>
          <p:cNvSpPr>
            <a:spLocks noGrp="1"/>
          </p:cNvSpPr>
          <p:nvPr>
            <p:ph type="sldNum" sz="quarter" idx="12"/>
          </p:nvPr>
        </p:nvSpPr>
        <p:spPr/>
        <p:txBody>
          <a:bodyPr/>
          <a:lstStyle/>
          <a:p>
            <a:fld id="{B9E66FD2-C5DB-B840-919B-EBF30D2EFC72}" type="slidenum">
              <a:rPr lang="en-US" smtClean="0"/>
              <a:t>‹#›</a:t>
            </a:fld>
            <a:endParaRPr lang="en-US"/>
          </a:p>
        </p:txBody>
      </p:sp>
    </p:spTree>
    <p:extLst>
      <p:ext uri="{BB962C8B-B14F-4D97-AF65-F5344CB8AC3E}">
        <p14:creationId xmlns:p14="http://schemas.microsoft.com/office/powerpoint/2010/main" val="401863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6FFD0-F96C-1342-C070-D4CC3289F2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87C811F-0C91-CCD9-31DB-263FB6155E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2305BA-7332-4771-02A9-AC93CE80B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85012B1-E9D1-B02A-71EB-98DD6A3BD985}"/>
              </a:ext>
            </a:extLst>
          </p:cNvPr>
          <p:cNvSpPr>
            <a:spLocks noGrp="1"/>
          </p:cNvSpPr>
          <p:nvPr>
            <p:ph type="dt" sz="half" idx="10"/>
          </p:nvPr>
        </p:nvSpPr>
        <p:spPr/>
        <p:txBody>
          <a:bodyPr/>
          <a:lstStyle/>
          <a:p>
            <a:fld id="{571AA7EA-7D45-FB4C-9D4A-6081AD71B150}" type="datetimeFigureOut">
              <a:rPr lang="en-US" smtClean="0"/>
              <a:t>8/27/24</a:t>
            </a:fld>
            <a:endParaRPr lang="en-US"/>
          </a:p>
        </p:txBody>
      </p:sp>
      <p:sp>
        <p:nvSpPr>
          <p:cNvPr id="6" name="Footer Placeholder 5">
            <a:extLst>
              <a:ext uri="{FF2B5EF4-FFF2-40B4-BE49-F238E27FC236}">
                <a16:creationId xmlns:a16="http://schemas.microsoft.com/office/drawing/2014/main" id="{57FE3DF7-6B55-9397-9F34-386897376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2B90A-922E-A836-4CB2-7DC7640388FA}"/>
              </a:ext>
            </a:extLst>
          </p:cNvPr>
          <p:cNvSpPr>
            <a:spLocks noGrp="1"/>
          </p:cNvSpPr>
          <p:nvPr>
            <p:ph type="sldNum" sz="quarter" idx="12"/>
          </p:nvPr>
        </p:nvSpPr>
        <p:spPr/>
        <p:txBody>
          <a:bodyPr/>
          <a:lstStyle/>
          <a:p>
            <a:fld id="{B9E66FD2-C5DB-B840-919B-EBF30D2EFC72}" type="slidenum">
              <a:rPr lang="en-US" smtClean="0"/>
              <a:t>‹#›</a:t>
            </a:fld>
            <a:endParaRPr lang="en-US"/>
          </a:p>
        </p:txBody>
      </p:sp>
    </p:spTree>
    <p:extLst>
      <p:ext uri="{BB962C8B-B14F-4D97-AF65-F5344CB8AC3E}">
        <p14:creationId xmlns:p14="http://schemas.microsoft.com/office/powerpoint/2010/main" val="391657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84FA6-679D-DB2F-7A30-ED797DD724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B060C5C-0BCA-79A7-6446-F1D7D6BC6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FE306B-27FD-ED68-634A-A5566DB52F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1AA7EA-7D45-FB4C-9D4A-6081AD71B150}" type="datetimeFigureOut">
              <a:rPr lang="en-US" smtClean="0"/>
              <a:t>8/27/24</a:t>
            </a:fld>
            <a:endParaRPr lang="en-US"/>
          </a:p>
        </p:txBody>
      </p:sp>
      <p:sp>
        <p:nvSpPr>
          <p:cNvPr id="5" name="Footer Placeholder 4">
            <a:extLst>
              <a:ext uri="{FF2B5EF4-FFF2-40B4-BE49-F238E27FC236}">
                <a16:creationId xmlns:a16="http://schemas.microsoft.com/office/drawing/2014/main" id="{2DE90F42-DE81-A9F8-1795-7BB113E304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5E668D4-C877-6591-1278-948AC4917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E66FD2-C5DB-B840-919B-EBF30D2EFC72}" type="slidenum">
              <a:rPr lang="en-US" smtClean="0"/>
              <a:t>‹#›</a:t>
            </a:fld>
            <a:endParaRPr lang="en-US"/>
          </a:p>
        </p:txBody>
      </p:sp>
    </p:spTree>
    <p:extLst>
      <p:ext uri="{BB962C8B-B14F-4D97-AF65-F5344CB8AC3E}">
        <p14:creationId xmlns:p14="http://schemas.microsoft.com/office/powerpoint/2010/main" val="260686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6C4118A-B523-45D9-B427-8E05B2DE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2" name="Title 1">
            <a:extLst>
              <a:ext uri="{FF2B5EF4-FFF2-40B4-BE49-F238E27FC236}">
                <a16:creationId xmlns:a16="http://schemas.microsoft.com/office/drawing/2014/main" id="{C9F5BCF7-AF15-18DE-BA45-A9D7F75541E1}"/>
              </a:ext>
            </a:extLst>
          </p:cNvPr>
          <p:cNvSpPr>
            <a:spLocks noGrp="1"/>
          </p:cNvSpPr>
          <p:nvPr>
            <p:ph type="title"/>
          </p:nvPr>
        </p:nvSpPr>
        <p:spPr>
          <a:xfrm>
            <a:off x="836676" y="557189"/>
            <a:ext cx="4899039" cy="3346901"/>
          </a:xfrm>
          <a:noFill/>
        </p:spPr>
        <p:txBody>
          <a:bodyPr vert="horz" lIns="91440" tIns="45720" rIns="91440" bIns="45720" rtlCol="0" anchor="b">
            <a:normAutofit/>
          </a:bodyPr>
          <a:lstStyle/>
          <a:p>
            <a:r>
              <a:rPr lang="en-US" sz="5200"/>
              <a:t>Private Sale Site</a:t>
            </a:r>
          </a:p>
        </p:txBody>
      </p:sp>
      <p:sp>
        <p:nvSpPr>
          <p:cNvPr id="3" name="Content Placeholder 2">
            <a:extLst>
              <a:ext uri="{FF2B5EF4-FFF2-40B4-BE49-F238E27FC236}">
                <a16:creationId xmlns:a16="http://schemas.microsoft.com/office/drawing/2014/main" id="{D090DB0E-AC9B-53A5-573C-7A3600A16462}"/>
              </a:ext>
            </a:extLst>
          </p:cNvPr>
          <p:cNvSpPr>
            <a:spLocks noGrp="1"/>
          </p:cNvSpPr>
          <p:nvPr>
            <p:ph idx="1"/>
          </p:nvPr>
        </p:nvSpPr>
        <p:spPr>
          <a:xfrm>
            <a:off x="836676" y="4068287"/>
            <a:ext cx="4899039" cy="2060799"/>
          </a:xfrm>
          <a:noFill/>
        </p:spPr>
        <p:txBody>
          <a:bodyPr vert="horz" lIns="91440" tIns="45720" rIns="91440" bIns="45720" rtlCol="0">
            <a:normAutofit/>
          </a:bodyPr>
          <a:lstStyle/>
          <a:p>
            <a:pPr marL="0" indent="0">
              <a:buNone/>
            </a:pPr>
            <a:r>
              <a:rPr lang="en-US" sz="2400"/>
              <a:t>Time-Limited Clothing Sales for Registered Users</a:t>
            </a:r>
          </a:p>
        </p:txBody>
      </p:sp>
      <p:pic>
        <p:nvPicPr>
          <p:cNvPr id="7" name="Picture 6" descr="A blurry image of a store&#10;&#10;Description automatically generated">
            <a:extLst>
              <a:ext uri="{FF2B5EF4-FFF2-40B4-BE49-F238E27FC236}">
                <a16:creationId xmlns:a16="http://schemas.microsoft.com/office/drawing/2014/main" id="{56879F8A-92B9-33D8-A91B-3493CA78FDD9}"/>
              </a:ext>
            </a:extLst>
          </p:cNvPr>
          <p:cNvPicPr>
            <a:picLocks noChangeAspect="1"/>
          </p:cNvPicPr>
          <p:nvPr/>
        </p:nvPicPr>
        <p:blipFill>
          <a:blip r:embed="rId2"/>
          <a:srcRect r="247"/>
          <a:stretch/>
        </p:blipFill>
        <p:spPr>
          <a:xfrm>
            <a:off x="6095999" y="10"/>
            <a:ext cx="6105655" cy="6857990"/>
          </a:xfrm>
          <a:prstGeom prst="rect">
            <a:avLst/>
          </a:prstGeom>
        </p:spPr>
      </p:pic>
    </p:spTree>
    <p:extLst>
      <p:ext uri="{BB962C8B-B14F-4D97-AF65-F5344CB8AC3E}">
        <p14:creationId xmlns:p14="http://schemas.microsoft.com/office/powerpoint/2010/main" val="394515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DEB2B-7D89-A41C-6112-B254742BD9A0}"/>
              </a:ext>
            </a:extLst>
          </p:cNvPr>
          <p:cNvSpPr>
            <a:spLocks noGrp="1"/>
          </p:cNvSpPr>
          <p:nvPr>
            <p:ph type="title"/>
          </p:nvPr>
        </p:nvSpPr>
        <p:spPr>
          <a:xfrm>
            <a:off x="1381126" y="2551906"/>
            <a:ext cx="10515600" cy="1325563"/>
          </a:xfrm>
        </p:spPr>
        <p:txBody>
          <a:bodyPr/>
          <a:lstStyle/>
          <a:p>
            <a:r>
              <a:rPr lang="en-US" dirty="0"/>
              <a:t>             TECHNICAL INTRODUCTION</a:t>
            </a:r>
          </a:p>
        </p:txBody>
      </p:sp>
    </p:spTree>
    <p:extLst>
      <p:ext uri="{BB962C8B-B14F-4D97-AF65-F5344CB8AC3E}">
        <p14:creationId xmlns:p14="http://schemas.microsoft.com/office/powerpoint/2010/main" val="417110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4B234F7-4A45-F734-9E08-EFD04EEE2FC7}"/>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kern="1200">
                <a:solidFill>
                  <a:schemeClr val="tx1"/>
                </a:solidFill>
                <a:latin typeface="+mj-lt"/>
                <a:ea typeface="+mj-ea"/>
                <a:cs typeface="+mj-cs"/>
              </a:rPr>
              <a:t>System Requirements and Installation Steps</a:t>
            </a:r>
          </a:p>
        </p:txBody>
      </p:sp>
      <p:sp>
        <p:nvSpPr>
          <p:cNvPr id="8" name="TextBox 7">
            <a:extLst>
              <a:ext uri="{FF2B5EF4-FFF2-40B4-BE49-F238E27FC236}">
                <a16:creationId xmlns:a16="http://schemas.microsoft.com/office/drawing/2014/main" id="{317A8B24-229A-BBD7-10A0-566D26194B16}"/>
              </a:ext>
            </a:extLst>
          </p:cNvPr>
          <p:cNvSpPr txBox="1"/>
          <p:nvPr/>
        </p:nvSpPr>
        <p:spPr>
          <a:xfrm>
            <a:off x="1137034" y="2198362"/>
            <a:ext cx="4958966" cy="391777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a:t>The Private Sale Site requires a system with at least 4GB of RAM and 10GB of free storage to ensure smooth operation. </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Installation involves setting up the XAMPP server, which provides the necessary environment with MySQL and PHP. After installing XAMPP, the MySQL database should be imported via PHPMyAdmin, and the website’s source code should be placed in the htdocs directory. </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The site can then be accessed locally through a web browser by navigating to localhost. This setup allows for efficient development and testing of the website on a local machine.</a:t>
            </a: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34583DCA-0671-06C1-3FCE-891D544893F9}"/>
              </a:ext>
            </a:extLst>
          </p:cNvPr>
          <p:cNvPicPr>
            <a:picLocks noChangeAspect="1"/>
          </p:cNvPicPr>
          <p:nvPr/>
        </p:nvPicPr>
        <p:blipFill>
          <a:blip r:embed="rId2"/>
          <a:stretch>
            <a:fillRect/>
          </a:stretch>
        </p:blipFill>
        <p:spPr>
          <a:xfrm>
            <a:off x="7235662" y="2184914"/>
            <a:ext cx="3755915" cy="3755915"/>
          </a:xfrm>
          <a:prstGeom prst="rect">
            <a:avLst/>
          </a:prstGeom>
        </p:spPr>
      </p:pic>
      <p:sp>
        <p:nvSpPr>
          <p:cNvPr id="31" name="Freeform: Shape 3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9DD9CBFA-CBB3-B8F2-13AA-4DAD194DABD2}"/>
              </a:ext>
            </a:extLst>
          </p:cNvPr>
          <p:cNvSpPr txBox="1"/>
          <p:nvPr/>
        </p:nvSpPr>
        <p:spPr>
          <a:xfrm>
            <a:off x="2986088" y="20716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33860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C84EB-6B76-E135-EA36-CA805AB7B75F}"/>
              </a:ext>
            </a:extLst>
          </p:cNvPr>
          <p:cNvSpPr>
            <a:spLocks noGrp="1"/>
          </p:cNvSpPr>
          <p:nvPr>
            <p:ph type="title"/>
          </p:nvPr>
        </p:nvSpPr>
        <p:spPr>
          <a:xfrm>
            <a:off x="836679" y="723898"/>
            <a:ext cx="6002110" cy="1495425"/>
          </a:xfrm>
        </p:spPr>
        <p:txBody>
          <a:bodyPr>
            <a:normAutofit/>
          </a:bodyPr>
          <a:lstStyle/>
          <a:p>
            <a:r>
              <a:rPr lang="en-US" sz="4000"/>
              <a:t>Technical Tools Used</a:t>
            </a:r>
            <a:endParaRPr lang="en-US" sz="4000" dirty="0"/>
          </a:p>
        </p:txBody>
      </p:sp>
      <p:sp>
        <p:nvSpPr>
          <p:cNvPr id="8" name="TextBox 7">
            <a:extLst>
              <a:ext uri="{FF2B5EF4-FFF2-40B4-BE49-F238E27FC236}">
                <a16:creationId xmlns:a16="http://schemas.microsoft.com/office/drawing/2014/main" id="{0421E6DE-3A03-E7DC-7CC1-995A6A32E4EF}"/>
              </a:ext>
            </a:extLst>
          </p:cNvPr>
          <p:cNvSpPr txBox="1"/>
          <p:nvPr/>
        </p:nvSpPr>
        <p:spPr>
          <a:xfrm>
            <a:off x="836678" y="2272641"/>
            <a:ext cx="9913699" cy="3170099"/>
          </a:xfrm>
          <a:prstGeom prst="rect">
            <a:avLst/>
          </a:prstGeom>
          <a:noFill/>
        </p:spPr>
        <p:txBody>
          <a:bodyPr wrap="square" rtlCol="0">
            <a:spAutoFit/>
          </a:bodyPr>
          <a:lstStyle/>
          <a:p>
            <a:r>
              <a:rPr lang="en-US" b="1" dirty="0"/>
              <a:t>Frontend:</a:t>
            </a:r>
          </a:p>
          <a:p>
            <a:r>
              <a:rPr lang="en-US" dirty="0"/>
              <a:t>HTML/CSS/JavaScript: These tools create the website’s structure, design, and interactivity, ensuring a responsive and engaging user interface.</a:t>
            </a:r>
          </a:p>
          <a:p>
            <a:endParaRPr lang="en-US" dirty="0"/>
          </a:p>
          <a:p>
            <a:r>
              <a:rPr lang="en-US" b="1" dirty="0"/>
              <a:t>Backend:</a:t>
            </a:r>
          </a:p>
          <a:p>
            <a:r>
              <a:rPr lang="en-US" dirty="0"/>
              <a:t>PHP: Handles server-side processing, managing user authentication, data handling, and rendering dynamic content.</a:t>
            </a:r>
          </a:p>
          <a:p>
            <a:endParaRPr lang="en-US" dirty="0"/>
          </a:p>
          <a:p>
            <a:r>
              <a:rPr lang="en-US" b="1" dirty="0"/>
              <a:t>Database:</a:t>
            </a:r>
          </a:p>
          <a:p>
            <a:r>
              <a:rPr lang="en-US" dirty="0"/>
              <a:t>MySQL: Stores and manages all site data, with MySQL Workbench for database design and </a:t>
            </a:r>
            <a:r>
              <a:rPr lang="en-US" dirty="0" err="1"/>
              <a:t>PHPMyAdmin</a:t>
            </a:r>
            <a:r>
              <a:rPr lang="en-US" dirty="0"/>
              <a:t> for database administration.</a:t>
            </a:r>
          </a:p>
        </p:txBody>
      </p:sp>
      <p:pic>
        <p:nvPicPr>
          <p:cNvPr id="6" name="Picture 5" descr="A computer screen with a wrench and gear&#10;&#10;Description automatically generated">
            <a:extLst>
              <a:ext uri="{FF2B5EF4-FFF2-40B4-BE49-F238E27FC236}">
                <a16:creationId xmlns:a16="http://schemas.microsoft.com/office/drawing/2014/main" id="{B2721807-9627-5B53-D70A-6EC50B3A5FD0}"/>
              </a:ext>
            </a:extLst>
          </p:cNvPr>
          <p:cNvPicPr>
            <a:picLocks noChangeAspect="1"/>
          </p:cNvPicPr>
          <p:nvPr/>
        </p:nvPicPr>
        <p:blipFill>
          <a:blip r:embed="rId2"/>
          <a:stretch>
            <a:fillRect/>
          </a:stretch>
        </p:blipFill>
        <p:spPr>
          <a:xfrm>
            <a:off x="5957876" y="890584"/>
            <a:ext cx="1162052" cy="1162052"/>
          </a:xfrm>
          <a:prstGeom prst="rect">
            <a:avLst/>
          </a:prstGeom>
        </p:spPr>
      </p:pic>
    </p:spTree>
    <p:extLst>
      <p:ext uri="{BB962C8B-B14F-4D97-AF65-F5344CB8AC3E}">
        <p14:creationId xmlns:p14="http://schemas.microsoft.com/office/powerpoint/2010/main" val="422907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3E65-F0BC-4244-18E4-CE1D2CA5C3EB}"/>
              </a:ext>
            </a:extLst>
          </p:cNvPr>
          <p:cNvSpPr>
            <a:spLocks noGrp="1"/>
          </p:cNvSpPr>
          <p:nvPr>
            <p:ph type="title"/>
          </p:nvPr>
        </p:nvSpPr>
        <p:spPr/>
        <p:txBody>
          <a:bodyPr/>
          <a:lstStyle/>
          <a:p>
            <a:r>
              <a:rPr lang="en-US" dirty="0"/>
              <a:t>ER Diagram</a:t>
            </a:r>
          </a:p>
        </p:txBody>
      </p:sp>
      <p:sp>
        <p:nvSpPr>
          <p:cNvPr id="3" name="Content Placeholder 2">
            <a:extLst>
              <a:ext uri="{FF2B5EF4-FFF2-40B4-BE49-F238E27FC236}">
                <a16:creationId xmlns:a16="http://schemas.microsoft.com/office/drawing/2014/main" id="{3744B5B0-6961-C3C2-51BF-6FB343E681D5}"/>
              </a:ext>
            </a:extLst>
          </p:cNvPr>
          <p:cNvSpPr>
            <a:spLocks noGrp="1"/>
          </p:cNvSpPr>
          <p:nvPr>
            <p:ph idx="1"/>
          </p:nvPr>
        </p:nvSpPr>
        <p:spPr/>
        <p:txBody>
          <a:bodyPr>
            <a:normAutofit fontScale="55000" lnSpcReduction="20000"/>
          </a:bodyPr>
          <a:lstStyle/>
          <a:p>
            <a:pPr marL="0" indent="0" algn="l">
              <a:buNone/>
            </a:pPr>
            <a:r>
              <a:rPr lang="en-IN" b="0" i="0" u="none" strike="noStrike" dirty="0">
                <a:solidFill>
                  <a:srgbClr val="000000"/>
                </a:solidFill>
                <a:effectLst/>
              </a:rPr>
              <a:t>The Entity-Relationship (ER) Diagram for the </a:t>
            </a:r>
            <a:r>
              <a:rPr lang="en-IN" b="1" i="0" u="none" strike="noStrike" dirty="0">
                <a:solidFill>
                  <a:srgbClr val="000000"/>
                </a:solidFill>
                <a:effectLst/>
              </a:rPr>
              <a:t>Private Sale Site</a:t>
            </a:r>
            <a:r>
              <a:rPr lang="en-IN" b="0" i="0" u="none" strike="noStrike" dirty="0">
                <a:solidFill>
                  <a:srgbClr val="000000"/>
                </a:solidFill>
                <a:effectLst/>
              </a:rPr>
              <a:t> visually represents the database structure, highlighting the relationships between various entities within the system.</a:t>
            </a:r>
          </a:p>
          <a:p>
            <a:pPr marL="0" indent="0" algn="l">
              <a:buNone/>
            </a:pPr>
            <a:r>
              <a:rPr lang="en-IN" b="1" i="0" u="none" strike="noStrike" dirty="0">
                <a:solidFill>
                  <a:srgbClr val="000000"/>
                </a:solidFill>
                <a:effectLst/>
              </a:rPr>
              <a:t>Key Entities:</a:t>
            </a:r>
            <a:endParaRPr lang="en-IN" b="0" i="0" u="none" strike="noStrike" dirty="0">
              <a:solidFill>
                <a:srgbClr val="000000"/>
              </a:solidFill>
              <a:effectLst/>
            </a:endParaRPr>
          </a:p>
          <a:p>
            <a:pPr algn="l">
              <a:buFont typeface="Arial" panose="020B0604020202020204" pitchFamily="34" charset="0"/>
              <a:buChar char="•"/>
            </a:pPr>
            <a:r>
              <a:rPr lang="en-IN" b="1" i="0" u="none" strike="noStrike" dirty="0">
                <a:solidFill>
                  <a:srgbClr val="000000"/>
                </a:solidFill>
                <a:effectLst/>
              </a:rPr>
              <a:t>Users</a:t>
            </a:r>
            <a:r>
              <a:rPr lang="en-IN" b="0" i="0" u="none" strike="noStrike" dirty="0">
                <a:solidFill>
                  <a:srgbClr val="000000"/>
                </a:solidFill>
                <a:effectLst/>
              </a:rPr>
              <a:t>: Stores user details, including whether the user is a customer or a professional.</a:t>
            </a:r>
          </a:p>
          <a:p>
            <a:pPr algn="l">
              <a:buFont typeface="Arial" panose="020B0604020202020204" pitchFamily="34" charset="0"/>
              <a:buChar char="•"/>
            </a:pPr>
            <a:r>
              <a:rPr lang="en-IN" b="1" i="0" u="none" strike="noStrike" dirty="0">
                <a:solidFill>
                  <a:srgbClr val="000000"/>
                </a:solidFill>
                <a:effectLst/>
              </a:rPr>
              <a:t>Brands</a:t>
            </a:r>
            <a:r>
              <a:rPr lang="en-IN" b="0" i="0" u="none" strike="noStrike" dirty="0">
                <a:solidFill>
                  <a:srgbClr val="000000"/>
                </a:solidFill>
                <a:effectLst/>
              </a:rPr>
              <a:t>: Contains information about the different brands available on the site.</a:t>
            </a:r>
          </a:p>
          <a:p>
            <a:pPr algn="l">
              <a:buFont typeface="Arial" panose="020B0604020202020204" pitchFamily="34" charset="0"/>
              <a:buChar char="•"/>
            </a:pPr>
            <a:r>
              <a:rPr lang="en-IN" b="1" i="0" u="none" strike="noStrike" dirty="0">
                <a:solidFill>
                  <a:srgbClr val="000000"/>
                </a:solidFill>
                <a:effectLst/>
              </a:rPr>
              <a:t>Categories/Subcategories</a:t>
            </a:r>
            <a:r>
              <a:rPr lang="en-IN" b="0" i="0" u="none" strike="noStrike" dirty="0">
                <a:solidFill>
                  <a:srgbClr val="000000"/>
                </a:solidFill>
                <a:effectLst/>
              </a:rPr>
              <a:t>: Classifies items into various categories and subcategories.</a:t>
            </a:r>
          </a:p>
          <a:p>
            <a:pPr algn="l">
              <a:buFont typeface="Arial" panose="020B0604020202020204" pitchFamily="34" charset="0"/>
              <a:buChar char="•"/>
            </a:pPr>
            <a:r>
              <a:rPr lang="en-IN" b="1" i="0" u="none" strike="noStrike" dirty="0">
                <a:solidFill>
                  <a:srgbClr val="000000"/>
                </a:solidFill>
                <a:effectLst/>
              </a:rPr>
              <a:t>Sales</a:t>
            </a:r>
            <a:r>
              <a:rPr lang="en-IN" b="0" i="0" u="none" strike="noStrike" dirty="0">
                <a:solidFill>
                  <a:srgbClr val="000000"/>
                </a:solidFill>
                <a:effectLst/>
              </a:rPr>
              <a:t>: Represents individual sales events, linked to the professional user who created them.</a:t>
            </a:r>
          </a:p>
          <a:p>
            <a:pPr algn="l">
              <a:buFont typeface="Arial" panose="020B0604020202020204" pitchFamily="34" charset="0"/>
              <a:buChar char="•"/>
            </a:pPr>
            <a:r>
              <a:rPr lang="en-IN" b="1" i="0" u="none" strike="noStrike" dirty="0">
                <a:solidFill>
                  <a:srgbClr val="000000"/>
                </a:solidFill>
                <a:effectLst/>
              </a:rPr>
              <a:t>Items</a:t>
            </a:r>
            <a:r>
              <a:rPr lang="en-IN" b="0" i="0" u="none" strike="noStrike" dirty="0">
                <a:solidFill>
                  <a:srgbClr val="000000"/>
                </a:solidFill>
                <a:effectLst/>
              </a:rPr>
              <a:t>: Lists the products available in each sale, including details like brand, category, price, and stock quantity.</a:t>
            </a:r>
          </a:p>
          <a:p>
            <a:pPr algn="l">
              <a:buFont typeface="Arial" panose="020B0604020202020204" pitchFamily="34" charset="0"/>
              <a:buChar char="•"/>
            </a:pPr>
            <a:r>
              <a:rPr lang="en-IN" b="1" i="0" u="none" strike="noStrike" dirty="0">
                <a:solidFill>
                  <a:srgbClr val="000000"/>
                </a:solidFill>
                <a:effectLst/>
              </a:rPr>
              <a:t>Orders</a:t>
            </a:r>
            <a:r>
              <a:rPr lang="en-IN" b="0" i="0" u="none" strike="noStrike" dirty="0">
                <a:solidFill>
                  <a:srgbClr val="000000"/>
                </a:solidFill>
                <a:effectLst/>
              </a:rPr>
              <a:t>: Tracks customer purchases, linking users to the items they have bought.</a:t>
            </a:r>
          </a:p>
          <a:p>
            <a:pPr algn="l">
              <a:buFont typeface="Arial" panose="020B0604020202020204" pitchFamily="34" charset="0"/>
              <a:buChar char="•"/>
            </a:pPr>
            <a:r>
              <a:rPr lang="en-IN" b="1" i="0" u="none" strike="noStrike" dirty="0">
                <a:solidFill>
                  <a:srgbClr val="000000"/>
                </a:solidFill>
                <a:effectLst/>
              </a:rPr>
              <a:t>Order Items</a:t>
            </a:r>
            <a:r>
              <a:rPr lang="en-IN" b="0" i="0" u="none" strike="noStrike" dirty="0">
                <a:solidFill>
                  <a:srgbClr val="000000"/>
                </a:solidFill>
                <a:effectLst/>
              </a:rPr>
              <a:t>: Details the specific items within each order.</a:t>
            </a:r>
          </a:p>
          <a:p>
            <a:pPr algn="l">
              <a:buFont typeface="Arial" panose="020B0604020202020204" pitchFamily="34" charset="0"/>
              <a:buChar char="•"/>
            </a:pPr>
            <a:r>
              <a:rPr lang="en-IN" b="1" i="0" u="none" strike="noStrike" dirty="0">
                <a:solidFill>
                  <a:srgbClr val="000000"/>
                </a:solidFill>
                <a:effectLst/>
              </a:rPr>
              <a:t>Sale Analytics</a:t>
            </a:r>
            <a:r>
              <a:rPr lang="en-IN" b="0" i="0" u="none" strike="noStrike" dirty="0">
                <a:solidFill>
                  <a:srgbClr val="000000"/>
                </a:solidFill>
                <a:effectLst/>
              </a:rPr>
              <a:t>: Captures data on the performance of sales, such as items sold and revenue generated.</a:t>
            </a:r>
          </a:p>
          <a:p>
            <a:pPr algn="l">
              <a:buFont typeface="Arial" panose="020B0604020202020204" pitchFamily="34" charset="0"/>
              <a:buChar char="•"/>
            </a:pPr>
            <a:r>
              <a:rPr lang="en-IN" b="1" i="0" u="none" strike="noStrike" dirty="0">
                <a:solidFill>
                  <a:srgbClr val="000000"/>
                </a:solidFill>
                <a:effectLst/>
              </a:rPr>
              <a:t>Alerts</a:t>
            </a:r>
            <a:r>
              <a:rPr lang="en-IN" b="0" i="0" u="none" strike="noStrike" dirty="0">
                <a:solidFill>
                  <a:srgbClr val="000000"/>
                </a:solidFill>
                <a:effectLst/>
              </a:rPr>
              <a:t>: Manages notifications related to sales and brands.</a:t>
            </a:r>
          </a:p>
          <a:p>
            <a:pPr algn="l">
              <a:buFont typeface="Arial" panose="020B0604020202020204" pitchFamily="34" charset="0"/>
              <a:buChar char="•"/>
            </a:pPr>
            <a:r>
              <a:rPr lang="en-IN" b="1" i="0" u="none" strike="noStrike" dirty="0">
                <a:solidFill>
                  <a:srgbClr val="000000"/>
                </a:solidFill>
                <a:effectLst/>
              </a:rPr>
              <a:t>Page Visits</a:t>
            </a:r>
            <a:r>
              <a:rPr lang="en-IN" b="0" i="0" u="none" strike="noStrike" dirty="0">
                <a:solidFill>
                  <a:srgbClr val="000000"/>
                </a:solidFill>
                <a:effectLst/>
              </a:rPr>
              <a:t>: Records the number of visits to specific sales pages.</a:t>
            </a:r>
          </a:p>
          <a:p>
            <a:pPr algn="l">
              <a:buFont typeface="Arial" panose="020B0604020202020204" pitchFamily="34" charset="0"/>
              <a:buChar char="•"/>
            </a:pPr>
            <a:r>
              <a:rPr lang="en-IN" b="1" i="0" u="none" strike="noStrike" dirty="0">
                <a:solidFill>
                  <a:srgbClr val="000000"/>
                </a:solidFill>
                <a:effectLst/>
              </a:rPr>
              <a:t>User Preferences</a:t>
            </a:r>
            <a:r>
              <a:rPr lang="en-IN" b="0" i="0" u="none" strike="noStrike" dirty="0">
                <a:solidFill>
                  <a:srgbClr val="000000"/>
                </a:solidFill>
                <a:effectLst/>
              </a:rPr>
              <a:t>: Stores customer preferences for specific brands and categories.</a:t>
            </a:r>
          </a:p>
          <a:p>
            <a:endParaRPr lang="en-US" dirty="0"/>
          </a:p>
        </p:txBody>
      </p:sp>
    </p:spTree>
    <p:extLst>
      <p:ext uri="{BB962C8B-B14F-4D97-AF65-F5344CB8AC3E}">
        <p14:creationId xmlns:p14="http://schemas.microsoft.com/office/powerpoint/2010/main" val="2799563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21" name="Rectangle 2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6444" y="0"/>
            <a:ext cx="6075554"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0AD02-78C8-95EE-C12E-337773C55DE0}"/>
              </a:ext>
            </a:extLst>
          </p:cNvPr>
          <p:cNvSpPr>
            <a:spLocks noGrp="1"/>
          </p:cNvSpPr>
          <p:nvPr>
            <p:ph type="title"/>
          </p:nvPr>
        </p:nvSpPr>
        <p:spPr>
          <a:xfrm>
            <a:off x="563913" y="761829"/>
            <a:ext cx="3007190" cy="733295"/>
          </a:xfrm>
        </p:spPr>
        <p:txBody>
          <a:bodyPr vert="horz" lIns="91440" tIns="45720" rIns="91440" bIns="45720" rtlCol="0" anchor="ctr">
            <a:normAutofit/>
          </a:bodyPr>
          <a:lstStyle/>
          <a:p>
            <a:r>
              <a:rPr lang="en-US" sz="4000" kern="1200" dirty="0">
                <a:solidFill>
                  <a:schemeClr val="tx1"/>
                </a:solidFill>
                <a:latin typeface="+mj-lt"/>
                <a:ea typeface="+mj-ea"/>
                <a:cs typeface="+mj-cs"/>
              </a:rPr>
              <a:t>ER Diagram</a:t>
            </a:r>
          </a:p>
        </p:txBody>
      </p:sp>
      <p:pic>
        <p:nvPicPr>
          <p:cNvPr id="6" name="Picture 5" descr="A screenshot of a graph&#10;&#10;Description automatically generated">
            <a:extLst>
              <a:ext uri="{FF2B5EF4-FFF2-40B4-BE49-F238E27FC236}">
                <a16:creationId xmlns:a16="http://schemas.microsoft.com/office/drawing/2014/main" id="{E6063487-1513-A001-7D7D-BB1978870F2E}"/>
              </a:ext>
            </a:extLst>
          </p:cNvPr>
          <p:cNvPicPr>
            <a:picLocks noChangeAspect="1"/>
          </p:cNvPicPr>
          <p:nvPr/>
        </p:nvPicPr>
        <p:blipFill>
          <a:blip r:embed="rId2"/>
          <a:stretch>
            <a:fillRect/>
          </a:stretch>
        </p:blipFill>
        <p:spPr>
          <a:xfrm>
            <a:off x="3674784" y="285750"/>
            <a:ext cx="7772400" cy="6047306"/>
          </a:xfrm>
          <a:prstGeom prst="rect">
            <a:avLst/>
          </a:prstGeom>
        </p:spPr>
      </p:pic>
    </p:spTree>
    <p:extLst>
      <p:ext uri="{BB962C8B-B14F-4D97-AF65-F5344CB8AC3E}">
        <p14:creationId xmlns:p14="http://schemas.microsoft.com/office/powerpoint/2010/main" val="1992706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D00A43-4795-1058-A328-F82AB19278A3}"/>
              </a:ext>
            </a:extLst>
          </p:cNvPr>
          <p:cNvSpPr>
            <a:spLocks noGrp="1"/>
          </p:cNvSpPr>
          <p:nvPr>
            <p:ph type="title"/>
          </p:nvPr>
        </p:nvSpPr>
        <p:spPr>
          <a:xfrm>
            <a:off x="1137034" y="609597"/>
            <a:ext cx="9392421" cy="1330841"/>
          </a:xfrm>
        </p:spPr>
        <p:txBody>
          <a:bodyPr>
            <a:normAutofit/>
          </a:bodyPr>
          <a:lstStyle/>
          <a:p>
            <a:r>
              <a:rPr lang="en-US"/>
              <a:t>MVC </a:t>
            </a:r>
          </a:p>
        </p:txBody>
      </p:sp>
      <p:sp>
        <p:nvSpPr>
          <p:cNvPr id="3" name="Content Placeholder 2">
            <a:extLst>
              <a:ext uri="{FF2B5EF4-FFF2-40B4-BE49-F238E27FC236}">
                <a16:creationId xmlns:a16="http://schemas.microsoft.com/office/drawing/2014/main" id="{7037AD47-A6AE-5135-0038-517F33BCFA4E}"/>
              </a:ext>
            </a:extLst>
          </p:cNvPr>
          <p:cNvSpPr>
            <a:spLocks noGrp="1"/>
          </p:cNvSpPr>
          <p:nvPr>
            <p:ph idx="1"/>
          </p:nvPr>
        </p:nvSpPr>
        <p:spPr>
          <a:xfrm>
            <a:off x="1137034" y="2530208"/>
            <a:ext cx="4958966" cy="2930851"/>
          </a:xfrm>
        </p:spPr>
        <p:txBody>
          <a:bodyPr>
            <a:normAutofit/>
          </a:bodyPr>
          <a:lstStyle/>
          <a:p>
            <a:pPr marL="0" indent="0">
              <a:buNone/>
            </a:pPr>
            <a:r>
              <a:rPr lang="en-IN" sz="1700" b="1" i="0" u="none" strike="noStrike" dirty="0">
                <a:effectLst/>
              </a:rPr>
              <a:t>MVC stands for Model View Controller</a:t>
            </a:r>
          </a:p>
          <a:p>
            <a:pPr>
              <a:buFont typeface="Arial" panose="020B0604020202020204" pitchFamily="34" charset="0"/>
              <a:buChar char="•"/>
            </a:pPr>
            <a:r>
              <a:rPr lang="en-IN" sz="1700" b="1" i="0" u="none" strike="noStrike" dirty="0">
                <a:effectLst/>
              </a:rPr>
              <a:t>It is an architectural pattern.</a:t>
            </a:r>
          </a:p>
          <a:p>
            <a:pPr>
              <a:buFont typeface="Arial" panose="020B0604020202020204" pitchFamily="34" charset="0"/>
              <a:buChar char="•"/>
            </a:pPr>
            <a:r>
              <a:rPr lang="en-IN" sz="1700" b="1" i="0" u="none" strike="noStrike" dirty="0">
                <a:effectLst/>
              </a:rPr>
              <a:t>It solves the problem of users controlling a large and complex data set by splitting a large application into specific sections that all have their own purpose.</a:t>
            </a:r>
          </a:p>
          <a:p>
            <a:pPr>
              <a:buFont typeface="Arial" panose="020B0604020202020204" pitchFamily="34" charset="0"/>
              <a:buChar char="•"/>
            </a:pPr>
            <a:r>
              <a:rPr lang="en-IN" sz="1700" b="1" i="0" u="none" strike="noStrike" dirty="0">
                <a:effectLst/>
              </a:rPr>
              <a:t>Divides a software application into 3 parts:</a:t>
            </a:r>
          </a:p>
          <a:p>
            <a:pPr>
              <a:buFont typeface="Arial" panose="020B0604020202020204" pitchFamily="34" charset="0"/>
              <a:buChar char="•"/>
            </a:pPr>
            <a:endParaRPr lang="en-IN" sz="1700" b="1" i="0" u="none" strike="noStrike" dirty="0">
              <a:effectLst/>
            </a:endParaRP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0C528E0A-39F1-B2ED-CB0B-A315B795E50B}"/>
              </a:ext>
            </a:extLst>
          </p:cNvPr>
          <p:cNvPicPr>
            <a:picLocks noChangeAspect="1"/>
          </p:cNvPicPr>
          <p:nvPr/>
        </p:nvPicPr>
        <p:blipFill>
          <a:blip r:embed="rId2"/>
          <a:stretch>
            <a:fillRect/>
          </a:stretch>
        </p:blipFill>
        <p:spPr>
          <a:xfrm>
            <a:off x="7235662" y="2184914"/>
            <a:ext cx="3755915" cy="3755915"/>
          </a:xfrm>
          <a:prstGeom prst="rect">
            <a:avLst/>
          </a:prstGeom>
        </p:spPr>
      </p:pic>
      <p:sp>
        <p:nvSpPr>
          <p:cNvPr id="24" name="Freeform: Shape 2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40992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18276" y="729523"/>
            <a:ext cx="6858000" cy="5398953"/>
          </a:xfrm>
          <a:prstGeom prst="rect">
            <a:avLst/>
          </a:prstGeom>
          <a:ln>
            <a:noFill/>
          </a:ln>
          <a:effectLst>
            <a:outerShdw blurRad="419100" dist="152400" sx="94000" sy="94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777304F4-3313-719D-8DFB-F4781BA3A861}"/>
              </a:ext>
            </a:extLst>
          </p:cNvPr>
          <p:cNvSpPr>
            <a:spLocks noGrp="1"/>
          </p:cNvSpPr>
          <p:nvPr>
            <p:ph idx="1"/>
          </p:nvPr>
        </p:nvSpPr>
        <p:spPr>
          <a:xfrm>
            <a:off x="912856" y="576786"/>
            <a:ext cx="10578928" cy="5873441"/>
          </a:xfrm>
        </p:spPr>
        <p:txBody>
          <a:bodyPr anchor="ctr">
            <a:normAutofit fontScale="85000" lnSpcReduction="20000"/>
          </a:bodyPr>
          <a:lstStyle/>
          <a:p>
            <a:pPr marL="0" indent="0">
              <a:buNone/>
            </a:pPr>
            <a:r>
              <a:rPr lang="en-US" sz="2000" b="1" dirty="0"/>
              <a:t>Model:</a:t>
            </a:r>
          </a:p>
          <a:p>
            <a:pPr marL="0" indent="0">
              <a:buNone/>
            </a:pPr>
            <a:r>
              <a:rPr lang="en-US" sz="2000" dirty="0" err="1"/>
              <a:t>db.php</a:t>
            </a:r>
            <a:r>
              <a:rPr lang="en-US" sz="2000" dirty="0"/>
              <a:t>: Manages database connections and operations with MySQL.</a:t>
            </a:r>
          </a:p>
          <a:p>
            <a:pPr marL="0" indent="0">
              <a:buNone/>
            </a:pPr>
            <a:r>
              <a:rPr lang="en-US" sz="2000" b="1" dirty="0"/>
              <a:t>Controller:</a:t>
            </a:r>
          </a:p>
          <a:p>
            <a:pPr marL="0" indent="0">
              <a:buNone/>
            </a:pPr>
            <a:r>
              <a:rPr lang="en-US" sz="2000" dirty="0" err="1"/>
              <a:t>authentication.php</a:t>
            </a:r>
            <a:r>
              <a:rPr lang="en-US" sz="2000" dirty="0"/>
              <a:t>: Handles user login and registration.</a:t>
            </a:r>
          </a:p>
          <a:p>
            <a:pPr marL="0" indent="0">
              <a:buNone/>
            </a:pPr>
            <a:r>
              <a:rPr lang="en-US" sz="2000" dirty="0" err="1"/>
              <a:t>create_sale.php</a:t>
            </a:r>
            <a:r>
              <a:rPr lang="en-US" sz="2000" dirty="0"/>
              <a:t>: Manages creation of new sales.</a:t>
            </a:r>
          </a:p>
          <a:p>
            <a:pPr marL="0" indent="0">
              <a:buNone/>
            </a:pPr>
            <a:r>
              <a:rPr lang="en-US" sz="2000" dirty="0" err="1"/>
              <a:t>manage_items.php</a:t>
            </a:r>
            <a:r>
              <a:rPr lang="en-US" sz="2000" dirty="0"/>
              <a:t>: Handles item management within sales.</a:t>
            </a:r>
          </a:p>
          <a:p>
            <a:pPr marL="0" indent="0">
              <a:buNone/>
            </a:pPr>
            <a:r>
              <a:rPr lang="en-US" sz="2000" dirty="0" err="1"/>
              <a:t>analytics.php</a:t>
            </a:r>
            <a:r>
              <a:rPr lang="en-US" sz="2000" dirty="0"/>
              <a:t>: Processes sales analytics data.</a:t>
            </a:r>
          </a:p>
          <a:p>
            <a:pPr marL="0" indent="0">
              <a:buNone/>
            </a:pPr>
            <a:r>
              <a:rPr lang="en-US" sz="2000" dirty="0" err="1"/>
              <a:t>account_settings.php</a:t>
            </a:r>
            <a:r>
              <a:rPr lang="en-US" sz="2000" dirty="0"/>
              <a:t>: Manages user account updates.</a:t>
            </a:r>
          </a:p>
          <a:p>
            <a:pPr marL="0" indent="0">
              <a:buNone/>
            </a:pPr>
            <a:r>
              <a:rPr lang="en-US" sz="2000" dirty="0" err="1"/>
              <a:t>notifications.php</a:t>
            </a:r>
            <a:r>
              <a:rPr lang="en-US" sz="2000" dirty="0"/>
              <a:t>: Handles sending notifications to users.</a:t>
            </a:r>
          </a:p>
          <a:p>
            <a:pPr marL="0" indent="0">
              <a:buNone/>
            </a:pPr>
            <a:r>
              <a:rPr lang="en-US" sz="2000" b="1" dirty="0"/>
              <a:t>View:</a:t>
            </a:r>
          </a:p>
          <a:p>
            <a:pPr marL="0" indent="0">
              <a:buNone/>
            </a:pPr>
            <a:r>
              <a:rPr lang="en-US" sz="2000" dirty="0" err="1"/>
              <a:t>login.php</a:t>
            </a:r>
            <a:r>
              <a:rPr lang="en-US" sz="2000" dirty="0"/>
              <a:t>: User interface for login.</a:t>
            </a:r>
          </a:p>
          <a:p>
            <a:pPr marL="0" indent="0">
              <a:buNone/>
            </a:pPr>
            <a:r>
              <a:rPr lang="en-US" sz="2000" dirty="0" err="1"/>
              <a:t>registration.php</a:t>
            </a:r>
            <a:r>
              <a:rPr lang="en-US" sz="2000" dirty="0"/>
              <a:t>: Interface for user registration.</a:t>
            </a:r>
          </a:p>
          <a:p>
            <a:pPr marL="0" indent="0">
              <a:buNone/>
            </a:pPr>
            <a:r>
              <a:rPr lang="en-US" sz="2000" dirty="0" err="1"/>
              <a:t>dashboard.php</a:t>
            </a:r>
            <a:r>
              <a:rPr lang="en-US" sz="2000" dirty="0"/>
              <a:t>: Displays user dashboard with sales info.</a:t>
            </a:r>
          </a:p>
          <a:p>
            <a:pPr marL="0" indent="0">
              <a:buNone/>
            </a:pPr>
            <a:r>
              <a:rPr lang="en-US" sz="2000" dirty="0" err="1"/>
              <a:t>create_sale_view.php</a:t>
            </a:r>
            <a:r>
              <a:rPr lang="en-US" sz="2000" dirty="0"/>
              <a:t>: Interface for creating sales.</a:t>
            </a:r>
          </a:p>
          <a:p>
            <a:pPr marL="0" indent="0">
              <a:buNone/>
            </a:pPr>
            <a:r>
              <a:rPr lang="en-US" sz="2000" dirty="0" err="1"/>
              <a:t>manage_items_view.php</a:t>
            </a:r>
            <a:r>
              <a:rPr lang="en-US" sz="2000" dirty="0"/>
              <a:t>: Interface for managing sale items.</a:t>
            </a:r>
          </a:p>
          <a:p>
            <a:pPr marL="0" indent="0">
              <a:buNone/>
            </a:pPr>
            <a:r>
              <a:rPr lang="en-US" sz="2000" dirty="0" err="1"/>
              <a:t>account_settings_view.php</a:t>
            </a:r>
            <a:r>
              <a:rPr lang="en-US" sz="2000" dirty="0"/>
              <a:t>: Page for updating account details.</a:t>
            </a:r>
          </a:p>
          <a:p>
            <a:pPr marL="0" indent="0">
              <a:buNone/>
            </a:pPr>
            <a:r>
              <a:rPr lang="en-US" sz="2000" dirty="0" err="1"/>
              <a:t>analytics_view.php</a:t>
            </a:r>
            <a:r>
              <a:rPr lang="en-US" sz="2000" dirty="0"/>
              <a:t>: Displays sales performance data.</a:t>
            </a:r>
          </a:p>
          <a:p>
            <a:pPr marL="0" indent="0">
              <a:buNone/>
            </a:pPr>
            <a:r>
              <a:rPr lang="en-US" sz="2000" dirty="0" err="1"/>
              <a:t>notifications_view.php</a:t>
            </a:r>
            <a:r>
              <a:rPr lang="en-US" sz="2000" dirty="0"/>
              <a:t>: Shows user notifications and alerts.</a:t>
            </a:r>
          </a:p>
        </p:txBody>
      </p:sp>
    </p:spTree>
    <p:extLst>
      <p:ext uri="{BB962C8B-B14F-4D97-AF65-F5344CB8AC3E}">
        <p14:creationId xmlns:p14="http://schemas.microsoft.com/office/powerpoint/2010/main" val="1881221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C2A5-0C73-230A-C9FA-9059D893E614}"/>
              </a:ext>
            </a:extLst>
          </p:cNvPr>
          <p:cNvSpPr>
            <a:spLocks noGrp="1"/>
          </p:cNvSpPr>
          <p:nvPr>
            <p:ph type="title"/>
          </p:nvPr>
        </p:nvSpPr>
        <p:spPr>
          <a:xfrm>
            <a:off x="3381375" y="2479675"/>
            <a:ext cx="6119813" cy="1325563"/>
          </a:xfrm>
        </p:spPr>
        <p:txBody>
          <a:bodyPr/>
          <a:lstStyle/>
          <a:p>
            <a:r>
              <a:rPr lang="en-US" dirty="0"/>
              <a:t>PROJECT MANAGEMENT</a:t>
            </a:r>
          </a:p>
        </p:txBody>
      </p:sp>
    </p:spTree>
    <p:extLst>
      <p:ext uri="{BB962C8B-B14F-4D97-AF65-F5344CB8AC3E}">
        <p14:creationId xmlns:p14="http://schemas.microsoft.com/office/powerpoint/2010/main" val="122980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CB1A4D-943D-B008-A80C-8E64227571E7}"/>
              </a:ext>
            </a:extLst>
          </p:cNvPr>
          <p:cNvSpPr>
            <a:spLocks noGrp="1"/>
          </p:cNvSpPr>
          <p:nvPr>
            <p:ph type="title"/>
          </p:nvPr>
        </p:nvSpPr>
        <p:spPr>
          <a:xfrm>
            <a:off x="1137034" y="609597"/>
            <a:ext cx="9392421" cy="1330841"/>
          </a:xfrm>
        </p:spPr>
        <p:txBody>
          <a:bodyPr>
            <a:normAutofit/>
          </a:bodyPr>
          <a:lstStyle/>
          <a:p>
            <a:r>
              <a:rPr lang="en-US" dirty="0"/>
              <a:t>Individual Work Responsibilities</a:t>
            </a:r>
          </a:p>
        </p:txBody>
      </p:sp>
      <p:sp>
        <p:nvSpPr>
          <p:cNvPr id="3" name="Content Placeholder 2">
            <a:extLst>
              <a:ext uri="{FF2B5EF4-FFF2-40B4-BE49-F238E27FC236}">
                <a16:creationId xmlns:a16="http://schemas.microsoft.com/office/drawing/2014/main" id="{96A07E1E-2C58-1755-391E-D3E4C07F78C0}"/>
              </a:ext>
            </a:extLst>
          </p:cNvPr>
          <p:cNvSpPr>
            <a:spLocks noGrp="1"/>
          </p:cNvSpPr>
          <p:nvPr>
            <p:ph idx="1"/>
          </p:nvPr>
        </p:nvSpPr>
        <p:spPr>
          <a:xfrm>
            <a:off x="1137034" y="2198362"/>
            <a:ext cx="4958966" cy="3917773"/>
          </a:xfrm>
        </p:spPr>
        <p:txBody>
          <a:bodyPr>
            <a:normAutofit/>
          </a:bodyPr>
          <a:lstStyle/>
          <a:p>
            <a:pPr marL="0" indent="0">
              <a:buNone/>
            </a:pPr>
            <a:r>
              <a:rPr lang="en-IN" sz="2000" b="0" i="0" u="none" strike="noStrike">
                <a:effectLst/>
                <a:latin typeface="-webkit-standard"/>
              </a:rPr>
              <a:t>Each set of roles was held for four days, except for the final set, which lasted for two days.</a:t>
            </a:r>
            <a:endParaRPr lang="en-US" sz="2000"/>
          </a:p>
        </p:txBody>
      </p:sp>
      <p:pic>
        <p:nvPicPr>
          <p:cNvPr id="5" name="Picture 4" descr="A screenshot of a list of words&#10;&#10;Description automatically generated">
            <a:extLst>
              <a:ext uri="{FF2B5EF4-FFF2-40B4-BE49-F238E27FC236}">
                <a16:creationId xmlns:a16="http://schemas.microsoft.com/office/drawing/2014/main" id="{AE9E86DE-0A93-D027-F068-2E0BE0CF9295}"/>
              </a:ext>
            </a:extLst>
          </p:cNvPr>
          <p:cNvPicPr>
            <a:picLocks noChangeAspect="1"/>
          </p:cNvPicPr>
          <p:nvPr/>
        </p:nvPicPr>
        <p:blipFill>
          <a:blip r:embed="rId2"/>
          <a:stretch>
            <a:fillRect/>
          </a:stretch>
        </p:blipFill>
        <p:spPr>
          <a:xfrm>
            <a:off x="4647679" y="3910292"/>
            <a:ext cx="6743227" cy="124749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53097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2E57-9DC1-98AA-53A5-131D53D7E439}"/>
              </a:ext>
            </a:extLst>
          </p:cNvPr>
          <p:cNvSpPr>
            <a:spLocks noGrp="1"/>
          </p:cNvSpPr>
          <p:nvPr>
            <p:ph type="title"/>
          </p:nvPr>
        </p:nvSpPr>
        <p:spPr/>
        <p:txBody>
          <a:bodyPr/>
          <a:lstStyle/>
          <a:p>
            <a:r>
              <a:rPr lang="en-US" dirty="0"/>
              <a:t>Project Management – Gantt Chart</a:t>
            </a:r>
          </a:p>
        </p:txBody>
      </p:sp>
      <p:sp>
        <p:nvSpPr>
          <p:cNvPr id="3" name="Content Placeholder 2">
            <a:extLst>
              <a:ext uri="{FF2B5EF4-FFF2-40B4-BE49-F238E27FC236}">
                <a16:creationId xmlns:a16="http://schemas.microsoft.com/office/drawing/2014/main" id="{40B06505-AE97-00C4-8356-FBD487375137}"/>
              </a:ext>
            </a:extLst>
          </p:cNvPr>
          <p:cNvSpPr>
            <a:spLocks noGrp="1"/>
          </p:cNvSpPr>
          <p:nvPr>
            <p:ph idx="1"/>
          </p:nvPr>
        </p:nvSpPr>
        <p:spPr>
          <a:xfrm>
            <a:off x="838200" y="1825625"/>
            <a:ext cx="3019425" cy="2632075"/>
          </a:xfrm>
        </p:spPr>
        <p:txBody>
          <a:bodyPr>
            <a:normAutofit/>
          </a:bodyPr>
          <a:lstStyle/>
          <a:p>
            <a:pPr marL="0" indent="0">
              <a:buNone/>
            </a:pPr>
            <a:r>
              <a:rPr lang="en-US" sz="2000" dirty="0"/>
              <a:t>Project Planning</a:t>
            </a:r>
            <a:br>
              <a:rPr lang="en-US" sz="2000" dirty="0"/>
            </a:br>
            <a:r>
              <a:rPr lang="en-US" sz="2000" dirty="0"/>
              <a:t>Progress Tracking</a:t>
            </a:r>
            <a:br>
              <a:rPr lang="en-US" sz="2000" dirty="0"/>
            </a:br>
            <a:r>
              <a:rPr lang="en-US" sz="2000" dirty="0"/>
              <a:t>Resource Allocation </a:t>
            </a:r>
            <a:br>
              <a:rPr lang="en-US" sz="2000" dirty="0"/>
            </a:br>
            <a:r>
              <a:rPr lang="en-US" sz="2000" dirty="0"/>
              <a:t>Deadline Management </a:t>
            </a:r>
          </a:p>
        </p:txBody>
      </p:sp>
      <p:pic>
        <p:nvPicPr>
          <p:cNvPr id="5" name="Picture 4" descr="A screenshot of a computer screen&#10;&#10;Description automatically generated">
            <a:extLst>
              <a:ext uri="{FF2B5EF4-FFF2-40B4-BE49-F238E27FC236}">
                <a16:creationId xmlns:a16="http://schemas.microsoft.com/office/drawing/2014/main" id="{C6FDC5DA-4022-0CEC-5DC5-D3538F53CE4C}"/>
              </a:ext>
            </a:extLst>
          </p:cNvPr>
          <p:cNvPicPr>
            <a:picLocks noChangeAspect="1"/>
          </p:cNvPicPr>
          <p:nvPr/>
        </p:nvPicPr>
        <p:blipFill>
          <a:blip r:embed="rId2"/>
          <a:stretch>
            <a:fillRect/>
          </a:stretch>
        </p:blipFill>
        <p:spPr>
          <a:xfrm>
            <a:off x="7397750" y="1644650"/>
            <a:ext cx="3019425" cy="4362367"/>
          </a:xfrm>
          <a:prstGeom prst="rect">
            <a:avLst/>
          </a:prstGeom>
        </p:spPr>
      </p:pic>
    </p:spTree>
    <p:extLst>
      <p:ext uri="{BB962C8B-B14F-4D97-AF65-F5344CB8AC3E}">
        <p14:creationId xmlns:p14="http://schemas.microsoft.com/office/powerpoint/2010/main" val="91465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C9F9F-6D17-DD52-ABC6-E54A31E35679}"/>
              </a:ext>
            </a:extLst>
          </p:cNvPr>
          <p:cNvSpPr>
            <a:spLocks noGrp="1"/>
          </p:cNvSpPr>
          <p:nvPr>
            <p:ph type="title" idx="4294967295"/>
          </p:nvPr>
        </p:nvSpPr>
        <p:spPr>
          <a:xfrm>
            <a:off x="838200" y="556995"/>
            <a:ext cx="10515600" cy="1133693"/>
          </a:xfrm>
        </p:spPr>
        <p:txBody>
          <a:bodyPr vert="horz" lIns="91440" tIns="45720" rIns="91440" bIns="45720" rtlCol="0" anchor="ctr">
            <a:normAutofit/>
          </a:bodyPr>
          <a:lstStyle/>
          <a:p>
            <a:r>
              <a:rPr lang="en-US" kern="1200" dirty="0">
                <a:solidFill>
                  <a:schemeClr val="tx1"/>
                </a:solidFill>
                <a:latin typeface="+mj-lt"/>
                <a:ea typeface="+mj-ea"/>
                <a:cs typeface="+mj-cs"/>
              </a:rPr>
              <a:t>The Team</a:t>
            </a:r>
          </a:p>
        </p:txBody>
      </p:sp>
      <p:pic>
        <p:nvPicPr>
          <p:cNvPr id="4" name="Picture Placeholder 37">
            <a:extLst>
              <a:ext uri="{FF2B5EF4-FFF2-40B4-BE49-F238E27FC236}">
                <a16:creationId xmlns:a16="http://schemas.microsoft.com/office/drawing/2014/main" id="{CCB90E83-6BC4-A94B-F2CB-456C9CB67E8E}"/>
              </a:ext>
            </a:extLst>
          </p:cNvPr>
          <p:cNvPicPr>
            <a:picLocks noChangeAspect="1"/>
          </p:cNvPicPr>
          <p:nvPr/>
        </p:nvPicPr>
        <p:blipFill>
          <a:blip r:embed="rId2"/>
          <a:srcRect t="9444" b="9444"/>
          <a:stretch/>
        </p:blipFill>
        <p:spPr>
          <a:xfrm>
            <a:off x="1537414" y="2671732"/>
            <a:ext cx="1128634" cy="1128634"/>
          </a:xfrm>
          <a:prstGeom prst="flowChartConnector">
            <a:avLst/>
          </a:prstGeom>
        </p:spPr>
      </p:pic>
      <p:sp>
        <p:nvSpPr>
          <p:cNvPr id="17" name="TextBox 16">
            <a:extLst>
              <a:ext uri="{FF2B5EF4-FFF2-40B4-BE49-F238E27FC236}">
                <a16:creationId xmlns:a16="http://schemas.microsoft.com/office/drawing/2014/main" id="{764AA12D-0F07-2EBC-7F77-1ABA248B0CC8}"/>
              </a:ext>
            </a:extLst>
          </p:cNvPr>
          <p:cNvSpPr txBox="1"/>
          <p:nvPr/>
        </p:nvSpPr>
        <p:spPr>
          <a:xfrm>
            <a:off x="1224533" y="4270227"/>
            <a:ext cx="1754395" cy="675570"/>
          </a:xfrm>
          <a:prstGeom prst="rect">
            <a:avLst/>
          </a:prstGeom>
          <a:noFill/>
        </p:spPr>
        <p:txBody>
          <a:bodyPr wrap="square" rtlCol="0">
            <a:spAutoFit/>
          </a:bodyPr>
          <a:lstStyle/>
          <a:p>
            <a:pPr algn="ctr" defTabSz="962863">
              <a:spcAft>
                <a:spcPts val="702"/>
              </a:spcAft>
            </a:pPr>
            <a:r>
              <a:rPr lang="en-US" sz="1895" kern="1200" dirty="0" err="1">
                <a:solidFill>
                  <a:schemeClr val="tx1"/>
                </a:solidFill>
                <a:latin typeface="+mn-lt"/>
                <a:ea typeface="+mn-ea"/>
                <a:cs typeface="+mn-cs"/>
              </a:rPr>
              <a:t>Sowrya</a:t>
            </a:r>
            <a:r>
              <a:rPr lang="en-US" sz="1895" kern="1200" dirty="0">
                <a:solidFill>
                  <a:schemeClr val="tx1"/>
                </a:solidFill>
                <a:latin typeface="+mn-lt"/>
                <a:ea typeface="+mn-ea"/>
                <a:cs typeface="+mn-cs"/>
              </a:rPr>
              <a:t> Teja CHUNDURU</a:t>
            </a:r>
            <a:endParaRPr lang="en-US" sz="1895" dirty="0"/>
          </a:p>
        </p:txBody>
      </p:sp>
      <p:sp>
        <p:nvSpPr>
          <p:cNvPr id="18" name="TextBox 17">
            <a:extLst>
              <a:ext uri="{FF2B5EF4-FFF2-40B4-BE49-F238E27FC236}">
                <a16:creationId xmlns:a16="http://schemas.microsoft.com/office/drawing/2014/main" id="{DC441842-CDD0-3115-108D-28CDBB6780ED}"/>
              </a:ext>
            </a:extLst>
          </p:cNvPr>
          <p:cNvSpPr txBox="1"/>
          <p:nvPr/>
        </p:nvSpPr>
        <p:spPr>
          <a:xfrm>
            <a:off x="8903470" y="4399877"/>
            <a:ext cx="2380156" cy="400110"/>
          </a:xfrm>
          <a:prstGeom prst="rect">
            <a:avLst/>
          </a:prstGeom>
          <a:noFill/>
        </p:spPr>
        <p:txBody>
          <a:bodyPr wrap="square" rtlCol="0">
            <a:spAutoFit/>
          </a:bodyPr>
          <a:lstStyle/>
          <a:p>
            <a:pPr algn="ctr" defTabSz="962863">
              <a:spcAft>
                <a:spcPts val="702"/>
              </a:spcAft>
            </a:pPr>
            <a:r>
              <a:rPr lang="en-IN" sz="2000" dirty="0"/>
              <a:t>Anusha EAGALA </a:t>
            </a:r>
          </a:p>
        </p:txBody>
      </p:sp>
      <p:sp>
        <p:nvSpPr>
          <p:cNvPr id="19" name="TextBox 18">
            <a:extLst>
              <a:ext uri="{FF2B5EF4-FFF2-40B4-BE49-F238E27FC236}">
                <a16:creationId xmlns:a16="http://schemas.microsoft.com/office/drawing/2014/main" id="{EB8AFC9B-9021-3F35-A92A-83D4CA6F1598}"/>
              </a:ext>
            </a:extLst>
          </p:cNvPr>
          <p:cNvSpPr txBox="1"/>
          <p:nvPr/>
        </p:nvSpPr>
        <p:spPr>
          <a:xfrm>
            <a:off x="6472965" y="4292648"/>
            <a:ext cx="1921728" cy="677108"/>
          </a:xfrm>
          <a:prstGeom prst="rect">
            <a:avLst/>
          </a:prstGeom>
          <a:noFill/>
        </p:spPr>
        <p:txBody>
          <a:bodyPr wrap="square" rtlCol="0">
            <a:spAutoFit/>
          </a:bodyPr>
          <a:lstStyle/>
          <a:p>
            <a:pPr algn="ctr" defTabSz="962863">
              <a:spcAft>
                <a:spcPts val="702"/>
              </a:spcAft>
            </a:pPr>
            <a:r>
              <a:rPr lang="en-IN" sz="1900" dirty="0"/>
              <a:t>Meghana SIVAJIRAO</a:t>
            </a:r>
          </a:p>
        </p:txBody>
      </p:sp>
      <p:pic>
        <p:nvPicPr>
          <p:cNvPr id="3" name="Picture Placeholder 37">
            <a:extLst>
              <a:ext uri="{FF2B5EF4-FFF2-40B4-BE49-F238E27FC236}">
                <a16:creationId xmlns:a16="http://schemas.microsoft.com/office/drawing/2014/main" id="{2DC5472C-FB1D-E126-2A2F-F6F6533E086D}"/>
              </a:ext>
            </a:extLst>
          </p:cNvPr>
          <p:cNvPicPr>
            <a:picLocks noChangeAspect="1"/>
          </p:cNvPicPr>
          <p:nvPr/>
        </p:nvPicPr>
        <p:blipFill>
          <a:blip r:embed="rId3"/>
          <a:srcRect t="9524" b="9524"/>
          <a:stretch/>
        </p:blipFill>
        <p:spPr>
          <a:xfrm>
            <a:off x="4203463" y="2685683"/>
            <a:ext cx="1128634" cy="1128634"/>
          </a:xfrm>
          <a:prstGeom prst="flowChartConnector">
            <a:avLst/>
          </a:prstGeom>
        </p:spPr>
      </p:pic>
      <p:pic>
        <p:nvPicPr>
          <p:cNvPr id="9" name="Picture Placeholder 37">
            <a:extLst>
              <a:ext uri="{FF2B5EF4-FFF2-40B4-BE49-F238E27FC236}">
                <a16:creationId xmlns:a16="http://schemas.microsoft.com/office/drawing/2014/main" id="{FDBDD257-1844-C84E-8FE3-76D25CAC0EEC}"/>
              </a:ext>
            </a:extLst>
          </p:cNvPr>
          <p:cNvPicPr>
            <a:picLocks noChangeAspect="1"/>
          </p:cNvPicPr>
          <p:nvPr/>
        </p:nvPicPr>
        <p:blipFill>
          <a:blip r:embed="rId4"/>
          <a:srcRect t="12042" b="12042"/>
          <a:stretch/>
        </p:blipFill>
        <p:spPr>
          <a:xfrm>
            <a:off x="6869512" y="2722321"/>
            <a:ext cx="1128634" cy="1128634"/>
          </a:xfrm>
          <a:prstGeom prst="flowChartConnector">
            <a:avLst/>
          </a:prstGeom>
        </p:spPr>
      </p:pic>
      <p:pic>
        <p:nvPicPr>
          <p:cNvPr id="5" name="Picture Placeholder 37">
            <a:extLst>
              <a:ext uri="{FF2B5EF4-FFF2-40B4-BE49-F238E27FC236}">
                <a16:creationId xmlns:a16="http://schemas.microsoft.com/office/drawing/2014/main" id="{7FAE5307-87E2-1EF4-35DE-16E0D159ECB9}"/>
              </a:ext>
            </a:extLst>
          </p:cNvPr>
          <p:cNvPicPr>
            <a:picLocks noChangeAspect="1"/>
          </p:cNvPicPr>
          <p:nvPr/>
        </p:nvPicPr>
        <p:blipFill>
          <a:blip r:embed="rId5"/>
          <a:srcRect t="11132" b="11132"/>
          <a:stretch/>
        </p:blipFill>
        <p:spPr>
          <a:xfrm>
            <a:off x="9529231" y="2722321"/>
            <a:ext cx="1128634" cy="1128634"/>
          </a:xfrm>
          <a:prstGeom prst="flowChartConnector">
            <a:avLst/>
          </a:prstGeom>
        </p:spPr>
      </p:pic>
      <p:sp>
        <p:nvSpPr>
          <p:cNvPr id="6" name="TextBox 5">
            <a:extLst>
              <a:ext uri="{FF2B5EF4-FFF2-40B4-BE49-F238E27FC236}">
                <a16:creationId xmlns:a16="http://schemas.microsoft.com/office/drawing/2014/main" id="{ED5C33CE-BEFD-F0B4-25AC-9404F71A6E06}"/>
              </a:ext>
            </a:extLst>
          </p:cNvPr>
          <p:cNvSpPr txBox="1"/>
          <p:nvPr/>
        </p:nvSpPr>
        <p:spPr>
          <a:xfrm>
            <a:off x="3577702" y="4416036"/>
            <a:ext cx="2380156" cy="383951"/>
          </a:xfrm>
          <a:prstGeom prst="rect">
            <a:avLst/>
          </a:prstGeom>
          <a:noFill/>
        </p:spPr>
        <p:txBody>
          <a:bodyPr wrap="square" rtlCol="0">
            <a:spAutoFit/>
          </a:bodyPr>
          <a:lstStyle/>
          <a:p>
            <a:pPr algn="ctr" defTabSz="962863">
              <a:spcAft>
                <a:spcPts val="702"/>
              </a:spcAft>
            </a:pPr>
            <a:r>
              <a:rPr lang="en-US" sz="1895" kern="1200" dirty="0" err="1">
                <a:solidFill>
                  <a:schemeClr val="tx1"/>
                </a:solidFill>
                <a:latin typeface="+mn-lt"/>
                <a:ea typeface="+mn-ea"/>
                <a:cs typeface="+mn-cs"/>
              </a:rPr>
              <a:t>Punitha</a:t>
            </a:r>
            <a:r>
              <a:rPr lang="en-US" sz="1895" kern="1200" dirty="0">
                <a:solidFill>
                  <a:schemeClr val="tx1"/>
                </a:solidFill>
                <a:latin typeface="+mn-lt"/>
                <a:ea typeface="+mn-ea"/>
                <a:cs typeface="+mn-cs"/>
              </a:rPr>
              <a:t> KAREMGAM</a:t>
            </a:r>
            <a:endParaRPr lang="en-US" sz="1895" dirty="0"/>
          </a:p>
        </p:txBody>
      </p:sp>
    </p:spTree>
    <p:extLst>
      <p:ext uri="{BB962C8B-B14F-4D97-AF65-F5344CB8AC3E}">
        <p14:creationId xmlns:p14="http://schemas.microsoft.com/office/powerpoint/2010/main" val="273524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18276" y="729523"/>
            <a:ext cx="6858000" cy="5398953"/>
          </a:xfrm>
          <a:prstGeom prst="rect">
            <a:avLst/>
          </a:prstGeom>
          <a:ln>
            <a:noFill/>
          </a:ln>
          <a:effectLst>
            <a:outerShdw blurRad="419100" dist="152400" sx="94000" sy="94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oup charter with text&#10;&#10;Description automatically generated with medium confidence">
            <a:extLst>
              <a:ext uri="{FF2B5EF4-FFF2-40B4-BE49-F238E27FC236}">
                <a16:creationId xmlns:a16="http://schemas.microsoft.com/office/drawing/2014/main" id="{67C1CEC2-080F-B0CB-C6CC-5BA761390880}"/>
              </a:ext>
            </a:extLst>
          </p:cNvPr>
          <p:cNvPicPr>
            <a:picLocks noChangeAspect="1"/>
          </p:cNvPicPr>
          <p:nvPr/>
        </p:nvPicPr>
        <p:blipFill>
          <a:blip r:embed="rId2"/>
          <a:stretch>
            <a:fillRect/>
          </a:stretch>
        </p:blipFill>
        <p:spPr>
          <a:xfrm>
            <a:off x="2049162" y="1123389"/>
            <a:ext cx="7772400" cy="4176548"/>
          </a:xfrm>
          <a:prstGeom prst="rect">
            <a:avLst/>
          </a:prstGeom>
        </p:spPr>
      </p:pic>
    </p:spTree>
    <p:extLst>
      <p:ext uri="{BB962C8B-B14F-4D97-AF65-F5344CB8AC3E}">
        <p14:creationId xmlns:p14="http://schemas.microsoft.com/office/powerpoint/2010/main" val="835718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96D8-1B3C-0006-F369-1AA90F1507ED}"/>
              </a:ext>
            </a:extLst>
          </p:cNvPr>
          <p:cNvSpPr>
            <a:spLocks noGrp="1"/>
          </p:cNvSpPr>
          <p:nvPr>
            <p:ph type="title"/>
          </p:nvPr>
        </p:nvSpPr>
        <p:spPr>
          <a:xfrm>
            <a:off x="3765721" y="2465773"/>
            <a:ext cx="4995219" cy="1325563"/>
          </a:xfrm>
        </p:spPr>
        <p:txBody>
          <a:bodyPr/>
          <a:lstStyle/>
          <a:p>
            <a:r>
              <a:rPr lang="en-US" dirty="0"/>
              <a:t>DEMONSTRATION</a:t>
            </a:r>
          </a:p>
        </p:txBody>
      </p:sp>
    </p:spTree>
    <p:extLst>
      <p:ext uri="{BB962C8B-B14F-4D97-AF65-F5344CB8AC3E}">
        <p14:creationId xmlns:p14="http://schemas.microsoft.com/office/powerpoint/2010/main" val="102996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A9CD6F-AC81-0624-F7F8-7ACCC6C0FAE7}"/>
              </a:ext>
            </a:extLst>
          </p:cNvPr>
          <p:cNvSpPr>
            <a:spLocks noGrp="1"/>
          </p:cNvSpPr>
          <p:nvPr>
            <p:ph type="ctrTitle"/>
          </p:nvPr>
        </p:nvSpPr>
        <p:spPr>
          <a:xfrm>
            <a:off x="1137036" y="548640"/>
            <a:ext cx="9543405" cy="1188720"/>
          </a:xfrm>
        </p:spPr>
        <p:txBody>
          <a:bodyPr vert="horz" lIns="91440" tIns="45720" rIns="91440" bIns="45720" rtlCol="0" anchor="ctr">
            <a:normAutofit/>
          </a:bodyPr>
          <a:lstStyle/>
          <a:p>
            <a:pPr algn="l"/>
            <a:r>
              <a:rPr lang="en-US" sz="4400" kern="1200">
                <a:solidFill>
                  <a:schemeClr val="tx1">
                    <a:lumMod val="85000"/>
                    <a:lumOff val="15000"/>
                  </a:schemeClr>
                </a:solidFill>
                <a:latin typeface="+mj-lt"/>
                <a:ea typeface="+mj-ea"/>
                <a:cs typeface="+mj-cs"/>
              </a:rPr>
              <a:t>Agenda</a:t>
            </a:r>
          </a:p>
        </p:txBody>
      </p:sp>
      <p:sp>
        <p:nvSpPr>
          <p:cNvPr id="3" name="Subtitle 2">
            <a:extLst>
              <a:ext uri="{FF2B5EF4-FFF2-40B4-BE49-F238E27FC236}">
                <a16:creationId xmlns:a16="http://schemas.microsoft.com/office/drawing/2014/main" id="{6DF1358D-B45D-0DA5-7170-E8A15EEB589F}"/>
              </a:ext>
            </a:extLst>
          </p:cNvPr>
          <p:cNvSpPr>
            <a:spLocks noGrp="1"/>
          </p:cNvSpPr>
          <p:nvPr>
            <p:ph type="subTitle" idx="1"/>
          </p:nvPr>
        </p:nvSpPr>
        <p:spPr>
          <a:xfrm>
            <a:off x="1957987" y="2431765"/>
            <a:ext cx="8276026" cy="3320031"/>
          </a:xfrm>
        </p:spPr>
        <p:txBody>
          <a:bodyPr vert="horz" lIns="91440" tIns="45720" rIns="91440" bIns="45720" rtlCol="0" anchor="ctr">
            <a:normAutofit/>
          </a:bodyPr>
          <a:lstStyle/>
          <a:p>
            <a:pPr marL="285750" indent="-228600" algn="l">
              <a:buFont typeface="Arial" panose="020B0604020202020204" pitchFamily="34" charset="0"/>
              <a:buChar char="•"/>
            </a:pPr>
            <a:r>
              <a:rPr lang="en-US" sz="2000">
                <a:solidFill>
                  <a:schemeClr val="tx1">
                    <a:lumMod val="85000"/>
                    <a:lumOff val="15000"/>
                  </a:schemeClr>
                </a:solidFill>
              </a:rPr>
              <a:t>Project Background</a:t>
            </a:r>
          </a:p>
          <a:p>
            <a:pPr marL="285750" indent="-228600" algn="l">
              <a:buFont typeface="Arial" panose="020B0604020202020204" pitchFamily="34" charset="0"/>
              <a:buChar char="•"/>
            </a:pPr>
            <a:r>
              <a:rPr lang="en-US" sz="2000">
                <a:solidFill>
                  <a:schemeClr val="tx1">
                    <a:lumMod val="85000"/>
                    <a:lumOff val="15000"/>
                  </a:schemeClr>
                </a:solidFill>
              </a:rPr>
              <a:t>Functional Introduction </a:t>
            </a:r>
          </a:p>
          <a:p>
            <a:pPr marL="285750" indent="-228600" algn="l">
              <a:buFont typeface="Arial" panose="020B0604020202020204" pitchFamily="34" charset="0"/>
              <a:buChar char="•"/>
            </a:pPr>
            <a:r>
              <a:rPr lang="en-US" sz="2000">
                <a:solidFill>
                  <a:schemeClr val="tx1">
                    <a:lumMod val="85000"/>
                    <a:lumOff val="15000"/>
                  </a:schemeClr>
                </a:solidFill>
              </a:rPr>
              <a:t>Technical Introduction </a:t>
            </a:r>
          </a:p>
          <a:p>
            <a:pPr marL="285750" indent="-228600" algn="l">
              <a:buFont typeface="Arial" panose="020B0604020202020204" pitchFamily="34" charset="0"/>
              <a:buChar char="•"/>
            </a:pPr>
            <a:r>
              <a:rPr lang="en-US" sz="2000">
                <a:solidFill>
                  <a:schemeClr val="tx1">
                    <a:lumMod val="85000"/>
                    <a:lumOff val="15000"/>
                  </a:schemeClr>
                </a:solidFill>
              </a:rPr>
              <a:t>Project Management</a:t>
            </a:r>
          </a:p>
          <a:p>
            <a:pPr marL="285750" indent="-228600" algn="l">
              <a:buFont typeface="Arial" panose="020B0604020202020204" pitchFamily="34" charset="0"/>
              <a:buChar char="•"/>
            </a:pPr>
            <a:r>
              <a:rPr lang="en-US" sz="2000">
                <a:solidFill>
                  <a:schemeClr val="tx1">
                    <a:lumMod val="85000"/>
                    <a:lumOff val="15000"/>
                  </a:schemeClr>
                </a:solidFill>
              </a:rPr>
              <a:t>Demonstration</a:t>
            </a:r>
          </a:p>
        </p:txBody>
      </p:sp>
      <p:sp>
        <p:nvSpPr>
          <p:cNvPr id="6"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422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7">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A8A6AC-B04D-F5DC-DFF4-2AEAF1F69438}"/>
              </a:ext>
            </a:extLst>
          </p:cNvPr>
          <p:cNvSpPr>
            <a:spLocks noGrp="1"/>
          </p:cNvSpPr>
          <p:nvPr>
            <p:ph type="title" idx="4294967295"/>
          </p:nvPr>
        </p:nvSpPr>
        <p:spPr>
          <a:xfrm>
            <a:off x="1137034" y="609600"/>
            <a:ext cx="4784796" cy="1330840"/>
          </a:xfrm>
        </p:spPr>
        <p:txBody>
          <a:bodyPr vert="horz" lIns="91440" tIns="45720" rIns="91440" bIns="45720" rtlCol="0" anchor="ctr">
            <a:normAutofit/>
          </a:bodyPr>
          <a:lstStyle/>
          <a:p>
            <a:r>
              <a:rPr lang="en-US" kern="1200">
                <a:solidFill>
                  <a:schemeClr val="tx1"/>
                </a:solidFill>
                <a:latin typeface="+mj-lt"/>
                <a:ea typeface="+mj-ea"/>
                <a:cs typeface="+mj-cs"/>
              </a:rPr>
              <a:t>Overview</a:t>
            </a:r>
          </a:p>
        </p:txBody>
      </p:sp>
      <p:sp>
        <p:nvSpPr>
          <p:cNvPr id="3" name="Content Placeholder 2">
            <a:extLst>
              <a:ext uri="{FF2B5EF4-FFF2-40B4-BE49-F238E27FC236}">
                <a16:creationId xmlns:a16="http://schemas.microsoft.com/office/drawing/2014/main" id="{30B57A1D-DB48-14CA-1B2C-1C5E364B3041}"/>
              </a:ext>
            </a:extLst>
          </p:cNvPr>
          <p:cNvSpPr>
            <a:spLocks noGrp="1"/>
          </p:cNvSpPr>
          <p:nvPr>
            <p:ph idx="4294967295"/>
          </p:nvPr>
        </p:nvSpPr>
        <p:spPr>
          <a:xfrm>
            <a:off x="1137034" y="2194102"/>
            <a:ext cx="4438036" cy="3908585"/>
          </a:xfrm>
        </p:spPr>
        <p:txBody>
          <a:bodyPr vert="horz" lIns="91440" tIns="45720" rIns="91440" bIns="45720" rtlCol="0">
            <a:normAutofit/>
          </a:bodyPr>
          <a:lstStyle/>
          <a:p>
            <a:pPr marL="0"/>
            <a:r>
              <a:rPr lang="en-US" sz="2000"/>
              <a:t>The Private Sale Site is a specialized e-commerce platform that connects top clothing brands with registered users for exclusive, time-limited sales. It offers a secure and easy-to-use environment where customers can access discounted brand items, while professionals manage and analyze their sales efficiently.</a:t>
            </a:r>
          </a:p>
        </p:txBody>
      </p:sp>
      <p:pic>
        <p:nvPicPr>
          <p:cNvPr id="5" name="Picture 4" descr="A group of red tags with white letters&#10;&#10;Description automatically generated">
            <a:extLst>
              <a:ext uri="{FF2B5EF4-FFF2-40B4-BE49-F238E27FC236}">
                <a16:creationId xmlns:a16="http://schemas.microsoft.com/office/drawing/2014/main" id="{A0BCD83F-BA9A-F766-0B8D-97C85EE6CB2C}"/>
              </a:ext>
            </a:extLst>
          </p:cNvPr>
          <p:cNvPicPr>
            <a:picLocks noChangeAspect="1"/>
          </p:cNvPicPr>
          <p:nvPr/>
        </p:nvPicPr>
        <p:blipFill>
          <a:blip r:embed="rId2"/>
          <a:stretch>
            <a:fillRect/>
          </a:stretch>
        </p:blipFill>
        <p:spPr>
          <a:xfrm>
            <a:off x="7717694" y="717012"/>
            <a:ext cx="3063482" cy="5446191"/>
          </a:xfrm>
          <a:prstGeom prst="rect">
            <a:avLst/>
          </a:prstGeom>
        </p:spPr>
      </p:pic>
    </p:spTree>
    <p:extLst>
      <p:ext uri="{BB962C8B-B14F-4D97-AF65-F5344CB8AC3E}">
        <p14:creationId xmlns:p14="http://schemas.microsoft.com/office/powerpoint/2010/main" val="197228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6650-4660-B12B-CFC3-42FF9DE43E78}"/>
              </a:ext>
            </a:extLst>
          </p:cNvPr>
          <p:cNvSpPr>
            <a:spLocks noGrp="1"/>
          </p:cNvSpPr>
          <p:nvPr>
            <p:ph type="title"/>
          </p:nvPr>
        </p:nvSpPr>
        <p:spPr>
          <a:xfrm>
            <a:off x="6417733" y="490537"/>
            <a:ext cx="5291663" cy="1628775"/>
          </a:xfrm>
        </p:spPr>
        <p:txBody>
          <a:bodyPr anchor="b">
            <a:normAutofit/>
          </a:bodyPr>
          <a:lstStyle/>
          <a:p>
            <a:r>
              <a:rPr lang="en-US" sz="4000"/>
              <a:t>Objectives</a:t>
            </a:r>
            <a:endParaRPr lang="en-US" sz="4000" dirty="0"/>
          </a:p>
        </p:txBody>
      </p:sp>
      <p:pic>
        <p:nvPicPr>
          <p:cNvPr id="7" name="Picture 6" descr="A red tag with a string&#10;&#10;Description automatically generated">
            <a:extLst>
              <a:ext uri="{FF2B5EF4-FFF2-40B4-BE49-F238E27FC236}">
                <a16:creationId xmlns:a16="http://schemas.microsoft.com/office/drawing/2014/main" id="{8DF54BF4-D1BB-38AC-3A6F-2AAEE6A3B6EA}"/>
              </a:ext>
            </a:extLst>
          </p:cNvPr>
          <p:cNvPicPr>
            <a:picLocks noChangeAspect="1"/>
          </p:cNvPicPr>
          <p:nvPr/>
        </p:nvPicPr>
        <p:blipFill>
          <a:blip r:embed="rId2"/>
          <a:srcRect l="6142" r="4726"/>
          <a:stretch/>
        </p:blipFill>
        <p:spPr>
          <a:xfrm>
            <a:off x="1771652" y="1851024"/>
            <a:ext cx="2805939" cy="3155951"/>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Content Placeholder 2">
            <a:extLst>
              <a:ext uri="{FF2B5EF4-FFF2-40B4-BE49-F238E27FC236}">
                <a16:creationId xmlns:a16="http://schemas.microsoft.com/office/drawing/2014/main" id="{C2122437-EB51-5C40-108F-2809201FBA50}"/>
              </a:ext>
            </a:extLst>
          </p:cNvPr>
          <p:cNvSpPr>
            <a:spLocks noGrp="1"/>
          </p:cNvSpPr>
          <p:nvPr>
            <p:ph idx="1"/>
          </p:nvPr>
        </p:nvSpPr>
        <p:spPr>
          <a:xfrm>
            <a:off x="6417734" y="2614612"/>
            <a:ext cx="5291663" cy="3752849"/>
          </a:xfrm>
        </p:spPr>
        <p:txBody>
          <a:bodyPr vert="horz" lIns="91440" tIns="45720" rIns="91440" bIns="45720" rtlCol="0">
            <a:normAutofit/>
          </a:bodyPr>
          <a:lstStyle/>
          <a:p>
            <a:pPr marL="0" indent="0">
              <a:buNone/>
            </a:pPr>
            <a:r>
              <a:rPr lang="en-US" sz="1800"/>
              <a:t>Exclusive Sales: Create a platform for brands to offer private, discounted sales to members.</a:t>
            </a:r>
          </a:p>
          <a:p>
            <a:pPr marL="0" indent="0">
              <a:buNone/>
            </a:pPr>
            <a:r>
              <a:rPr lang="en-US" sz="1800"/>
              <a:t>Easy Shopping: Make it simple for customers to find and buy items from their favorite brands.</a:t>
            </a:r>
          </a:p>
          <a:p>
            <a:pPr marL="0" indent="0">
              <a:buNone/>
            </a:pPr>
            <a:r>
              <a:rPr lang="en-US" sz="1800"/>
              <a:t>Support Brands: Provide tools for professionals to easily manage and monitor their sales.</a:t>
            </a:r>
          </a:p>
        </p:txBody>
      </p:sp>
    </p:spTree>
    <p:extLst>
      <p:ext uri="{BB962C8B-B14F-4D97-AF65-F5344CB8AC3E}">
        <p14:creationId xmlns:p14="http://schemas.microsoft.com/office/powerpoint/2010/main" val="246017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CADC-69B7-F025-61C0-8EF0A3033CEE}"/>
              </a:ext>
            </a:extLst>
          </p:cNvPr>
          <p:cNvSpPr>
            <a:spLocks noGrp="1"/>
          </p:cNvSpPr>
          <p:nvPr>
            <p:ph type="title"/>
          </p:nvPr>
        </p:nvSpPr>
        <p:spPr>
          <a:xfrm>
            <a:off x="1138238" y="2508250"/>
            <a:ext cx="10515600" cy="1325563"/>
          </a:xfrm>
        </p:spPr>
        <p:txBody>
          <a:bodyPr/>
          <a:lstStyle/>
          <a:p>
            <a:r>
              <a:rPr lang="en-US" dirty="0"/>
              <a:t>			GETTING STARTED </a:t>
            </a:r>
          </a:p>
        </p:txBody>
      </p:sp>
    </p:spTree>
    <p:extLst>
      <p:ext uri="{BB962C8B-B14F-4D97-AF65-F5344CB8AC3E}">
        <p14:creationId xmlns:p14="http://schemas.microsoft.com/office/powerpoint/2010/main" val="378562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C42B-F48D-F428-6229-29AE977E3614}"/>
              </a:ext>
            </a:extLst>
          </p:cNvPr>
          <p:cNvSpPr>
            <a:spLocks noGrp="1"/>
          </p:cNvSpPr>
          <p:nvPr>
            <p:ph type="title"/>
          </p:nvPr>
        </p:nvSpPr>
        <p:spPr>
          <a:xfrm>
            <a:off x="2724150" y="2693988"/>
            <a:ext cx="7548563" cy="1035050"/>
          </a:xfrm>
        </p:spPr>
        <p:txBody>
          <a:bodyPr/>
          <a:lstStyle/>
          <a:p>
            <a:r>
              <a:rPr lang="en-US" dirty="0"/>
              <a:t>FUNCTIONAL INTRODUCTION</a:t>
            </a:r>
          </a:p>
        </p:txBody>
      </p:sp>
    </p:spTree>
    <p:extLst>
      <p:ext uri="{BB962C8B-B14F-4D97-AF65-F5344CB8AC3E}">
        <p14:creationId xmlns:p14="http://schemas.microsoft.com/office/powerpoint/2010/main" val="991824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BBF40-17C1-4637-A20A-3ACF38516CC6}"/>
              </a:ext>
            </a:extLst>
          </p:cNvPr>
          <p:cNvSpPr>
            <a:spLocks noGrp="1"/>
          </p:cNvSpPr>
          <p:nvPr>
            <p:ph type="title"/>
          </p:nvPr>
        </p:nvSpPr>
        <p:spPr>
          <a:xfrm>
            <a:off x="836679" y="723898"/>
            <a:ext cx="6002110" cy="1495425"/>
          </a:xfrm>
        </p:spPr>
        <p:txBody>
          <a:bodyPr>
            <a:normAutofit/>
          </a:bodyPr>
          <a:lstStyle/>
          <a:p>
            <a:r>
              <a:rPr lang="en-US" sz="4000" dirty="0"/>
              <a:t>Use Case Diagram</a:t>
            </a:r>
          </a:p>
        </p:txBody>
      </p:sp>
      <p:sp>
        <p:nvSpPr>
          <p:cNvPr id="3" name="Content Placeholder 2">
            <a:extLst>
              <a:ext uri="{FF2B5EF4-FFF2-40B4-BE49-F238E27FC236}">
                <a16:creationId xmlns:a16="http://schemas.microsoft.com/office/drawing/2014/main" id="{93D0D4F6-C784-0291-8FDF-344087C617B7}"/>
              </a:ext>
            </a:extLst>
          </p:cNvPr>
          <p:cNvSpPr>
            <a:spLocks noGrp="1"/>
          </p:cNvSpPr>
          <p:nvPr>
            <p:ph idx="1"/>
          </p:nvPr>
        </p:nvSpPr>
        <p:spPr>
          <a:xfrm>
            <a:off x="836680" y="2405067"/>
            <a:ext cx="6002110" cy="3729034"/>
          </a:xfrm>
        </p:spPr>
        <p:txBody>
          <a:bodyPr vert="horz" lIns="91440" tIns="45720" rIns="91440" bIns="45720" rtlCol="0">
            <a:normAutofit/>
          </a:bodyPr>
          <a:lstStyle/>
          <a:p>
            <a:pPr marL="0" indent="0">
              <a:buNone/>
            </a:pPr>
            <a:r>
              <a:rPr lang="en-US" sz="2000" dirty="0"/>
              <a:t>Customers interact with the system primarily to browse and purchase items, manage their account details, and stay informed about upcoming sales.</a:t>
            </a:r>
          </a:p>
          <a:p>
            <a:pPr marL="0" indent="0">
              <a:buNone/>
            </a:pPr>
            <a:r>
              <a:rPr lang="en-US" sz="2000" dirty="0"/>
              <a:t>Professionals interact with the system to create and manage sales, add items to those sales, and track their performance through analytics.</a:t>
            </a:r>
          </a:p>
          <a:p>
            <a:pPr marL="0" indent="0">
              <a:buNone/>
            </a:pPr>
            <a:r>
              <a:rPr lang="en-US" sz="2000" dirty="0"/>
              <a:t>The System Administrator manages overall site functionality and user accounts.</a:t>
            </a:r>
          </a:p>
        </p:txBody>
      </p:sp>
      <p:pic>
        <p:nvPicPr>
          <p:cNvPr id="6" name="Picture 5" descr="A diagram of a customer&#10;&#10;Description automatically generated">
            <a:extLst>
              <a:ext uri="{FF2B5EF4-FFF2-40B4-BE49-F238E27FC236}">
                <a16:creationId xmlns:a16="http://schemas.microsoft.com/office/drawing/2014/main" id="{C14C9F03-B1D9-8EF0-0295-80E8FB6BF57D}"/>
              </a:ext>
            </a:extLst>
          </p:cNvPr>
          <p:cNvPicPr>
            <a:picLocks noChangeAspect="1"/>
          </p:cNvPicPr>
          <p:nvPr/>
        </p:nvPicPr>
        <p:blipFill>
          <a:blip r:embed="rId2"/>
          <a:srcRect r="2935"/>
          <a:stretch/>
        </p:blipFill>
        <p:spPr>
          <a:xfrm>
            <a:off x="7199440" y="10"/>
            <a:ext cx="4992560" cy="6857990"/>
          </a:xfrm>
          <a:prstGeom prst="rect">
            <a:avLst/>
          </a:prstGeom>
          <a:effectLst/>
        </p:spPr>
      </p:pic>
    </p:spTree>
    <p:extLst>
      <p:ext uri="{BB962C8B-B14F-4D97-AF65-F5344CB8AC3E}">
        <p14:creationId xmlns:p14="http://schemas.microsoft.com/office/powerpoint/2010/main" val="366506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088971-2149-28B9-92E6-0FFC69881D63}"/>
              </a:ext>
            </a:extLst>
          </p:cNvPr>
          <p:cNvSpPr>
            <a:spLocks noGrp="1"/>
          </p:cNvSpPr>
          <p:nvPr>
            <p:ph type="title"/>
          </p:nvPr>
        </p:nvSpPr>
        <p:spPr>
          <a:xfrm>
            <a:off x="836679" y="723898"/>
            <a:ext cx="3692459" cy="1495425"/>
          </a:xfrm>
        </p:spPr>
        <p:txBody>
          <a:bodyPr>
            <a:normAutofit/>
          </a:bodyPr>
          <a:lstStyle/>
          <a:p>
            <a:r>
              <a:rPr lang="en-US" sz="4000" dirty="0"/>
              <a:t>Activity Diagram</a:t>
            </a:r>
          </a:p>
        </p:txBody>
      </p:sp>
      <p:sp>
        <p:nvSpPr>
          <p:cNvPr id="3" name="Content Placeholder 2">
            <a:extLst>
              <a:ext uri="{FF2B5EF4-FFF2-40B4-BE49-F238E27FC236}">
                <a16:creationId xmlns:a16="http://schemas.microsoft.com/office/drawing/2014/main" id="{6B6D50B3-0C04-CE8A-CFE1-7D09B3B38CC4}"/>
              </a:ext>
            </a:extLst>
          </p:cNvPr>
          <p:cNvSpPr>
            <a:spLocks noGrp="1"/>
          </p:cNvSpPr>
          <p:nvPr>
            <p:ph idx="1"/>
          </p:nvPr>
        </p:nvSpPr>
        <p:spPr>
          <a:xfrm>
            <a:off x="836680" y="2405067"/>
            <a:ext cx="6002110" cy="3729034"/>
          </a:xfrm>
        </p:spPr>
        <p:txBody>
          <a:bodyPr>
            <a:normAutofit/>
          </a:bodyPr>
          <a:lstStyle/>
          <a:p>
            <a:pPr marL="0" indent="0">
              <a:buNone/>
            </a:pPr>
            <a:r>
              <a:rPr lang="en-US" sz="1400" dirty="0"/>
              <a:t>The Activity Diagram provides a clear view of the workflows for both customers and professionals as they interact with the system. It details the steps involved in tasks like registering, managing sales, purchasing items, and tracking performance, ensuring a smooth and logical flow of operations on the platform.</a:t>
            </a:r>
          </a:p>
        </p:txBody>
      </p:sp>
      <p:pic>
        <p:nvPicPr>
          <p:cNvPr id="5" name="Picture 4" descr="A diagram of a company&#10;&#10;Description automatically generated">
            <a:extLst>
              <a:ext uri="{FF2B5EF4-FFF2-40B4-BE49-F238E27FC236}">
                <a16:creationId xmlns:a16="http://schemas.microsoft.com/office/drawing/2014/main" id="{B9D62DCE-5D27-C57E-201A-97AAEE3D9F3C}"/>
              </a:ext>
            </a:extLst>
          </p:cNvPr>
          <p:cNvPicPr>
            <a:picLocks noChangeAspect="1"/>
          </p:cNvPicPr>
          <p:nvPr/>
        </p:nvPicPr>
        <p:blipFill>
          <a:blip r:embed="rId2"/>
          <a:stretch>
            <a:fillRect/>
          </a:stretch>
        </p:blipFill>
        <p:spPr>
          <a:xfrm>
            <a:off x="7137462" y="866777"/>
            <a:ext cx="4078226" cy="4583846"/>
          </a:xfrm>
          <a:prstGeom prst="rect">
            <a:avLst/>
          </a:prstGeom>
        </p:spPr>
      </p:pic>
    </p:spTree>
    <p:extLst>
      <p:ext uri="{BB962C8B-B14F-4D97-AF65-F5344CB8AC3E}">
        <p14:creationId xmlns:p14="http://schemas.microsoft.com/office/powerpoint/2010/main" val="2436050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1E77ABF059024DADD0CD034C936C77" ma:contentTypeVersion="6" ma:contentTypeDescription="Create a new document." ma:contentTypeScope="" ma:versionID="7016941f40c402ddedb3d386c5d7593b">
  <xsd:schema xmlns:xsd="http://www.w3.org/2001/XMLSchema" xmlns:xs="http://www.w3.org/2001/XMLSchema" xmlns:p="http://schemas.microsoft.com/office/2006/metadata/properties" xmlns:ns2="9d0048c7-384b-4fd4-81de-5da71cc78712" xmlns:ns3="bd5a2e56-2d7e-4250-8f8b-954f774fb4ee" targetNamespace="http://schemas.microsoft.com/office/2006/metadata/properties" ma:root="true" ma:fieldsID="1f4e4d2ae0661e44a93a253d9a1a6be8" ns2:_="" ns3:_="">
    <xsd:import namespace="9d0048c7-384b-4fd4-81de-5da71cc78712"/>
    <xsd:import namespace="bd5a2e56-2d7e-4250-8f8b-954f774fb4e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0048c7-384b-4fd4-81de-5da71cc78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5a2e56-2d7e-4250-8f8b-954f774fb4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7E1C22-039B-490F-AF32-704B5F4898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0048c7-384b-4fd4-81de-5da71cc78712"/>
    <ds:schemaRef ds:uri="bd5a2e56-2d7e-4250-8f8b-954f774fb4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97D9B8-A24D-45B4-B2C8-4CB73A7A4A8D}">
  <ds:schemaRefs>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bd5a2e56-2d7e-4250-8f8b-954f774fb4ee"/>
    <ds:schemaRef ds:uri="http://purl.org/dc/terms/"/>
    <ds:schemaRef ds:uri="http://www.w3.org/XML/1998/namespace"/>
    <ds:schemaRef ds:uri="http://schemas.microsoft.com/office/infopath/2007/PartnerControls"/>
    <ds:schemaRef ds:uri="9d0048c7-384b-4fd4-81de-5da71cc78712"/>
  </ds:schemaRefs>
</ds:datastoreItem>
</file>

<file path=customXml/itemProps3.xml><?xml version="1.0" encoding="utf-8"?>
<ds:datastoreItem xmlns:ds="http://schemas.openxmlformats.org/officeDocument/2006/customXml" ds:itemID="{E4841D56-B189-4048-9D25-CF4906DF19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160</TotalTime>
  <Words>898</Words>
  <Application>Microsoft Macintosh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-webkit-standard</vt:lpstr>
      <vt:lpstr>Aptos</vt:lpstr>
      <vt:lpstr>Aptos Display</vt:lpstr>
      <vt:lpstr>Arial</vt:lpstr>
      <vt:lpstr>Office Theme</vt:lpstr>
      <vt:lpstr>Private Sale Site</vt:lpstr>
      <vt:lpstr>The Team</vt:lpstr>
      <vt:lpstr>Agenda</vt:lpstr>
      <vt:lpstr>Overview</vt:lpstr>
      <vt:lpstr>Objectives</vt:lpstr>
      <vt:lpstr>   GETTING STARTED </vt:lpstr>
      <vt:lpstr>FUNCTIONAL INTRODUCTION</vt:lpstr>
      <vt:lpstr>Use Case Diagram</vt:lpstr>
      <vt:lpstr>Activity Diagram</vt:lpstr>
      <vt:lpstr>             TECHNICAL INTRODUCTION</vt:lpstr>
      <vt:lpstr>System Requirements and Installation Steps</vt:lpstr>
      <vt:lpstr>Technical Tools Used</vt:lpstr>
      <vt:lpstr>ER Diagram</vt:lpstr>
      <vt:lpstr>ER Diagram</vt:lpstr>
      <vt:lpstr>MVC </vt:lpstr>
      <vt:lpstr>PowerPoint Presentation</vt:lpstr>
      <vt:lpstr>PROJECT MANAGEMENT</vt:lpstr>
      <vt:lpstr>Individual Work Responsibilities</vt:lpstr>
      <vt:lpstr>Project Management – Gantt Chart</vt:lpstr>
      <vt:lpstr>PowerPoint Presentation</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Safety Consultants</dc:title>
  <dc:creator>CHUNDURU Sowrya Teja</dc:creator>
  <cp:lastModifiedBy>Sowrya Teja CHUNDURU</cp:lastModifiedBy>
  <cp:revision>28</cp:revision>
  <dcterms:created xsi:type="dcterms:W3CDTF">2024-05-31T14:26:13Z</dcterms:created>
  <dcterms:modified xsi:type="dcterms:W3CDTF">2024-08-27T11:33:36Z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0x010100611E77ABF059024DADD0CD034C936C77</vt:lpwstr>
  </property>
</Properties>
</file>