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0" r:id="rId9"/>
    <p:sldId id="271" r:id="rId10"/>
    <p:sldId id="269" r:id="rId11"/>
    <p:sldId id="272"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76" y="4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YASWANTH R</a:t>
            </a:r>
          </a:p>
          <a:p>
            <a:r>
              <a:rPr lang="en-US" sz="2400" dirty="0"/>
              <a:t>REGISTER NO: 2428C0593</a:t>
            </a:r>
          </a:p>
          <a:p>
            <a:r>
              <a:rPr lang="en-US" sz="2400" dirty="0"/>
              <a:t>NMID: 09B64ABAC24404B89324B2231DF3A42B</a:t>
            </a:r>
            <a:endParaRPr lang="en-US" sz="2400" dirty="0">
              <a:cs typeface="Calibri"/>
            </a:endParaRPr>
          </a:p>
          <a:p>
            <a:r>
              <a:rPr lang="en-US" sz="2400" dirty="0"/>
              <a:t>DEPARTMENT: B.Sc., AI &amp; ML</a:t>
            </a:r>
          </a:p>
          <a:p>
            <a:r>
              <a:rPr lang="en-US" sz="2400" dirty="0"/>
              <a:t>COLLEGE: Dr R.A.N.M ARTS AND SCIENCE COLLEGE ERODE</a:t>
            </a:r>
          </a:p>
          <a:p>
            <a:r>
              <a:rPr lang="en-US" sz="2400" dirty="0"/>
              <a:t>UNIVERSITY: BHARATHIYAR UNIVERSITY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 y="252591"/>
            <a:ext cx="10522267" cy="553998"/>
          </a:xfrm>
        </p:spPr>
        <p:txBody>
          <a:bodyPr/>
          <a:lstStyle/>
          <a:p>
            <a:r>
              <a:rPr lang="en-IN" sz="3600" dirty="0"/>
              <a:t>FEATURES AND FUNCTIONALITY</a:t>
            </a:r>
          </a:p>
        </p:txBody>
      </p:sp>
      <p:sp>
        <p:nvSpPr>
          <p:cNvPr id="4" name="TextBox 3">
            <a:extLst>
              <a:ext uri="{FF2B5EF4-FFF2-40B4-BE49-F238E27FC236}">
                <a16:creationId xmlns:a16="http://schemas.microsoft.com/office/drawing/2014/main" id="{22B4E54B-70B4-45F5-9111-D724FCE0F9EB}"/>
              </a:ext>
            </a:extLst>
          </p:cNvPr>
          <p:cNvSpPr txBox="1"/>
          <p:nvPr/>
        </p:nvSpPr>
        <p:spPr>
          <a:xfrm>
            <a:off x="495300" y="827187"/>
            <a:ext cx="11201400" cy="5678478"/>
          </a:xfrm>
          <a:prstGeom prst="rect">
            <a:avLst/>
          </a:prstGeom>
          <a:noFill/>
        </p:spPr>
        <p:txBody>
          <a:bodyPr wrap="square" rtlCol="0">
            <a:spAutoFit/>
          </a:bodyPr>
          <a:lstStyle/>
          <a:p>
            <a:r>
              <a:rPr lang="en-US" sz="1650" dirty="0">
                <a:latin typeface="Trebuchet MS" panose="020B0603020202020204" pitchFamily="34" charset="0"/>
              </a:rPr>
              <a:t>I'll provide you with the features and functionality of the graphic designer portfolio you've </a:t>
            </a:r>
            <a:r>
              <a:rPr lang="en-US" sz="1650" dirty="0" err="1">
                <a:latin typeface="Trebuchet MS" panose="020B0603020202020204" pitchFamily="34" charset="0"/>
              </a:rPr>
              <a:t>provided.Features</a:t>
            </a:r>
            <a:r>
              <a:rPr lang="en-US" sz="1650" dirty="0">
                <a:latin typeface="Trebuchet MS" panose="020B0603020202020204" pitchFamily="34" charset="0"/>
              </a:rPr>
              <a:t> and </a:t>
            </a:r>
            <a:r>
              <a:rPr lang="en-US" sz="1650" dirty="0" err="1">
                <a:latin typeface="Trebuchet MS" panose="020B0603020202020204" pitchFamily="34" charset="0"/>
              </a:rPr>
              <a:t>FunctionalityThe</a:t>
            </a:r>
            <a:r>
              <a:rPr lang="en-US" sz="1650" dirty="0">
                <a:latin typeface="Trebuchet MS" panose="020B0603020202020204" pitchFamily="34" charset="0"/>
              </a:rPr>
              <a:t> graphic designer portfolio is a static website with a clean, modern, and responsive design, implemented using HTML, CSS, and JavaScript. It is designed to be a compelling showcase for a graphic designer's work.</a:t>
            </a:r>
          </a:p>
          <a:p>
            <a:pPr marL="342900" indent="-342900">
              <a:buAutoNum type="arabicPeriod"/>
            </a:pPr>
            <a:r>
              <a:rPr lang="en-US" sz="1650" dirty="0">
                <a:latin typeface="Trebuchet MS" panose="020B0603020202020204" pitchFamily="34" charset="0"/>
              </a:rPr>
              <a:t>Header &amp; </a:t>
            </a:r>
            <a:r>
              <a:rPr lang="en-US" sz="1650" dirty="0" err="1">
                <a:latin typeface="Trebuchet MS" panose="020B0603020202020204" pitchFamily="34" charset="0"/>
              </a:rPr>
              <a:t>NavigationSticky</a:t>
            </a:r>
            <a:r>
              <a:rPr lang="en-US" sz="1650" dirty="0">
                <a:latin typeface="Trebuchet MS" panose="020B0603020202020204" pitchFamily="34" charset="0"/>
              </a:rPr>
              <a:t> Navigation: The header remains fixed at the top of the viewport as the user scrolls down the page. This ensures that the navigation links are always </a:t>
            </a:r>
            <a:r>
              <a:rPr lang="en-US" sz="1650" dirty="0" err="1">
                <a:latin typeface="Trebuchet MS" panose="020B0603020202020204" pitchFamily="34" charset="0"/>
              </a:rPr>
              <a:t>accessible.Smooth</a:t>
            </a:r>
            <a:r>
              <a:rPr lang="en-US" sz="1650" dirty="0">
                <a:latin typeface="Trebuchet MS" panose="020B0603020202020204" pitchFamily="34" charset="0"/>
              </a:rPr>
              <a:t> Scrolling: Clicking on any navigation link (e.g., "About," "Portfolio," "Contact") smoothly animates the scroll to the corresponding section of the page, providing a seamless user </a:t>
            </a:r>
            <a:r>
              <a:rPr lang="en-US" sz="1650" dirty="0" err="1">
                <a:latin typeface="Trebuchet MS" panose="020B0603020202020204" pitchFamily="34" charset="0"/>
              </a:rPr>
              <a:t>experience.Interactive</a:t>
            </a:r>
            <a:r>
              <a:rPr lang="en-US" sz="1650" dirty="0">
                <a:latin typeface="Trebuchet MS" panose="020B0603020202020204" pitchFamily="34" charset="0"/>
              </a:rPr>
              <a:t> Hover Effect: The navigation links feature an underline that expands on hover, providing visual feedback and enhancing the user interface</a:t>
            </a:r>
          </a:p>
          <a:p>
            <a:pPr marL="342900" indent="-342900">
              <a:buFont typeface="+mj-lt"/>
              <a:buAutoNum type="arabicPeriod"/>
            </a:pPr>
            <a:r>
              <a:rPr lang="en-US" sz="1650" dirty="0">
                <a:latin typeface="Trebuchet MS" panose="020B0603020202020204" pitchFamily="34" charset="0"/>
              </a:rPr>
              <a:t>Hero </a:t>
            </a:r>
            <a:r>
              <a:rPr lang="en-US" sz="1650" dirty="0" err="1">
                <a:latin typeface="Trebuchet MS" panose="020B0603020202020204" pitchFamily="34" charset="0"/>
              </a:rPr>
              <a:t>SectionFull</a:t>
            </a:r>
            <a:r>
              <a:rPr lang="en-US" sz="1650" dirty="0">
                <a:latin typeface="Trebuchet MS" panose="020B0603020202020204" pitchFamily="34" charset="0"/>
              </a:rPr>
              <a:t>-Screen Hero: The hero section occupies the full height of the user's screen, creating a strong and impactful first </a:t>
            </a:r>
            <a:r>
              <a:rPr lang="en-US" sz="1650" dirty="0" err="1">
                <a:latin typeface="Trebuchet MS" panose="020B0603020202020204" pitchFamily="34" charset="0"/>
              </a:rPr>
              <a:t>impression.Background</a:t>
            </a:r>
            <a:r>
              <a:rPr lang="en-US" sz="1650" dirty="0">
                <a:latin typeface="Trebuchet MS" panose="020B0603020202020204" pitchFamily="34" charset="0"/>
              </a:rPr>
              <a:t> Image with Overlay: A background image with a semi-transparent black overlay is used to make the text and CTA button stand </a:t>
            </a:r>
            <a:r>
              <a:rPr lang="en-US" sz="1650" dirty="0" err="1">
                <a:latin typeface="Trebuchet MS" panose="020B0603020202020204" pitchFamily="34" charset="0"/>
              </a:rPr>
              <a:t>out.Prominent</a:t>
            </a:r>
            <a:r>
              <a:rPr lang="en-US" sz="1650" dirty="0">
                <a:latin typeface="Trebuchet MS" panose="020B0603020202020204" pitchFamily="34" charset="0"/>
              </a:rPr>
              <a:t> Call-to-Action (CTA): A large, eye-catching "View Portfolio" button immediately directs visitors to the most critical section of the site.</a:t>
            </a:r>
          </a:p>
          <a:p>
            <a:pPr marL="342900" indent="-342900">
              <a:buFont typeface="+mj-lt"/>
              <a:buAutoNum type="arabicPeriod"/>
            </a:pPr>
            <a:r>
              <a:rPr lang="en-US" sz="1650" dirty="0">
                <a:latin typeface="Trebuchet MS" panose="020B0603020202020204" pitchFamily="34" charset="0"/>
              </a:rPr>
              <a:t>About </a:t>
            </a:r>
            <a:r>
              <a:rPr lang="en-US" sz="1650" dirty="0" err="1">
                <a:latin typeface="Trebuchet MS" panose="020B0603020202020204" pitchFamily="34" charset="0"/>
              </a:rPr>
              <a:t>SectionGrid</a:t>
            </a:r>
            <a:r>
              <a:rPr lang="en-US" sz="1650" dirty="0">
                <a:latin typeface="Trebuchet MS" panose="020B0603020202020204" pitchFamily="34" charset="0"/>
              </a:rPr>
              <a:t> Layout: The section uses a two-column grid layout to display the designer's photo and a textual introduction side-by-side on larger </a:t>
            </a:r>
            <a:r>
              <a:rPr lang="en-US" sz="1650" dirty="0" err="1">
                <a:latin typeface="Trebuchet MS" panose="020B0603020202020204" pitchFamily="34" charset="0"/>
              </a:rPr>
              <a:t>screens.Responsive</a:t>
            </a:r>
            <a:r>
              <a:rPr lang="en-US" sz="1650" dirty="0">
                <a:latin typeface="Trebuchet MS" panose="020B0603020202020204" pitchFamily="34" charset="0"/>
              </a:rPr>
              <a:t> Adaptation: On smaller screens, the grid collapses into a single column, with the image appearing above the text to maintain a logical and readable </a:t>
            </a:r>
            <a:r>
              <a:rPr lang="en-US" sz="1650" dirty="0" err="1">
                <a:latin typeface="Trebuchet MS" panose="020B0603020202020204" pitchFamily="34" charset="0"/>
              </a:rPr>
              <a:t>flow.Skill</a:t>
            </a:r>
            <a:r>
              <a:rPr lang="en-US" sz="1650" dirty="0">
                <a:latin typeface="Trebuchet MS" panose="020B0603020202020204" pitchFamily="34" charset="0"/>
              </a:rPr>
              <a:t> Tags: Skills are presented as distinct tags, which are easy to scan and quickly communicate the designer's expertise.</a:t>
            </a:r>
          </a:p>
          <a:p>
            <a:pPr marL="342900" indent="-342900">
              <a:buFont typeface="+mj-lt"/>
              <a:buAutoNum type="arabicPeriod"/>
            </a:pPr>
            <a:r>
              <a:rPr lang="en-US" sz="1650" dirty="0">
                <a:latin typeface="Trebuchet MS" panose="020B0603020202020204" pitchFamily="34" charset="0"/>
              </a:rPr>
              <a:t>Services </a:t>
            </a:r>
            <a:r>
              <a:rPr lang="en-US" sz="1650" dirty="0" err="1">
                <a:latin typeface="Trebuchet MS" panose="020B0603020202020204" pitchFamily="34" charset="0"/>
              </a:rPr>
              <a:t>SectionDynamic</a:t>
            </a:r>
            <a:r>
              <a:rPr lang="en-US" sz="1650" dirty="0">
                <a:latin typeface="Trebuchet MS" panose="020B0603020202020204" pitchFamily="34" charset="0"/>
              </a:rPr>
              <a:t> Grid: The service items are laid out in a responsive grid that automatically adjusts the number of columns based on the screen width (repeat(auto-fit, minmax(300px, 1fr))).Icon-Based Representation: Each service is represented by a relevant Font Awesome icon, making the information visually appealing and easy to understand at a </a:t>
            </a:r>
            <a:r>
              <a:rPr lang="en-US" sz="1650" dirty="0" err="1">
                <a:latin typeface="Trebuchet MS" panose="020B0603020202020204" pitchFamily="34" charset="0"/>
              </a:rPr>
              <a:t>glance.Hover</a:t>
            </a:r>
            <a:r>
              <a:rPr lang="en-US" sz="1650" dirty="0">
                <a:latin typeface="Trebuchet MS" panose="020B0603020202020204" pitchFamily="34" charset="0"/>
              </a:rPr>
              <a:t> Effect: The service items have a subtle hover effect that makes them lift and cast a shadow, adding a touch of interactivity and professionalism.</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 y="252591"/>
            <a:ext cx="10522267" cy="553998"/>
          </a:xfrm>
        </p:spPr>
        <p:txBody>
          <a:bodyPr/>
          <a:lstStyle/>
          <a:p>
            <a:r>
              <a:rPr lang="en-IN" sz="3600" dirty="0"/>
              <a:t>FEATURES AND FUNCTIONALITY</a:t>
            </a:r>
          </a:p>
        </p:txBody>
      </p:sp>
      <p:sp>
        <p:nvSpPr>
          <p:cNvPr id="3" name="TextBox 2">
            <a:extLst>
              <a:ext uri="{FF2B5EF4-FFF2-40B4-BE49-F238E27FC236}">
                <a16:creationId xmlns:a16="http://schemas.microsoft.com/office/drawing/2014/main" id="{97CCF1B3-7B57-4117-8FE8-446A4437E80C}"/>
              </a:ext>
            </a:extLst>
          </p:cNvPr>
          <p:cNvSpPr txBox="1"/>
          <p:nvPr/>
        </p:nvSpPr>
        <p:spPr>
          <a:xfrm>
            <a:off x="685800" y="1097592"/>
            <a:ext cx="9601200" cy="5424562"/>
          </a:xfrm>
          <a:prstGeom prst="rect">
            <a:avLst/>
          </a:prstGeom>
          <a:noFill/>
        </p:spPr>
        <p:txBody>
          <a:bodyPr wrap="square" rtlCol="0">
            <a:spAutoFit/>
          </a:bodyPr>
          <a:lstStyle/>
          <a:p>
            <a:r>
              <a:rPr lang="en-US" sz="1650" dirty="0">
                <a:latin typeface="Trebuchet MS" panose="020B0603020202020204" pitchFamily="34" charset="0"/>
              </a:rPr>
              <a:t>5.Portfolio </a:t>
            </a:r>
            <a:r>
              <a:rPr lang="en-US" sz="1650" dirty="0" err="1">
                <a:latin typeface="Trebuchet MS" panose="020B0603020202020204" pitchFamily="34" charset="0"/>
              </a:rPr>
              <a:t>SectionInteractive</a:t>
            </a:r>
            <a:r>
              <a:rPr lang="en-US" sz="1650" dirty="0">
                <a:latin typeface="Trebuchet MS" panose="020B0603020202020204" pitchFamily="34" charset="0"/>
              </a:rPr>
              <a:t> Grid: The portfolio projects are displayed in a responsive </a:t>
            </a:r>
            <a:r>
              <a:rPr lang="en-US" sz="1650" dirty="0" err="1">
                <a:latin typeface="Trebuchet MS" panose="020B0603020202020204" pitchFamily="34" charset="0"/>
              </a:rPr>
              <a:t>grid.Hover</a:t>
            </a:r>
            <a:r>
              <a:rPr lang="en-US" sz="1650" dirty="0">
                <a:latin typeface="Trebuchet MS" panose="020B0603020202020204" pitchFamily="34" charset="0"/>
              </a:rPr>
              <a:t> Overlay: Each portfolio item has a semi-transparent black overlay that appears on hover, revealing the project title and category, creating a sleek and engaging </a:t>
            </a:r>
            <a:r>
              <a:rPr lang="en-US" sz="1650" dirty="0" err="1">
                <a:latin typeface="Trebuchet MS" panose="020B0603020202020204" pitchFamily="34" charset="0"/>
              </a:rPr>
              <a:t>effect.Clickable</a:t>
            </a:r>
            <a:r>
              <a:rPr lang="en-US" sz="1650" dirty="0">
                <a:latin typeface="Trebuchet MS" panose="020B0603020202020204" pitchFamily="34" charset="0"/>
              </a:rPr>
              <a:t> Thumbnails: The entire thumbnail area is a clickable link that triggers a modal pop-up to display the full project details.</a:t>
            </a:r>
          </a:p>
          <a:p>
            <a:r>
              <a:rPr lang="en-US" sz="1650" dirty="0">
                <a:latin typeface="Trebuchet MS" panose="020B0603020202020204" pitchFamily="34" charset="0"/>
              </a:rPr>
              <a:t>6. Project Page (Modal Pop-up)Modal Functionality: Clicking a portfolio item triggers a modal window that overlays the main page. This allows users to view a detailed case study without leaving the </a:t>
            </a:r>
            <a:r>
              <a:rPr lang="en-US" sz="1650" dirty="0" err="1">
                <a:latin typeface="Trebuchet MS" panose="020B0603020202020204" pitchFamily="34" charset="0"/>
              </a:rPr>
              <a:t>site.Background</a:t>
            </a:r>
            <a:r>
              <a:rPr lang="en-US" sz="1650" dirty="0">
                <a:latin typeface="Trebuchet MS" panose="020B0603020202020204" pitchFamily="34" charset="0"/>
              </a:rPr>
              <a:t> Lock: When the modal is active, the background page is "locked" to prevent scrolling, focusing the user's attention on the project </a:t>
            </a:r>
            <a:r>
              <a:rPr lang="en-US" sz="1650" dirty="0" err="1">
                <a:latin typeface="Trebuchet MS" panose="020B0603020202020204" pitchFamily="34" charset="0"/>
              </a:rPr>
              <a:t>details.Close</a:t>
            </a:r>
            <a:r>
              <a:rPr lang="en-US" sz="1650" dirty="0">
                <a:latin typeface="Trebuchet MS" panose="020B0603020202020204" pitchFamily="34" charset="0"/>
              </a:rPr>
              <a:t> Button: A clear and intuitive "X" button allows users to close the </a:t>
            </a:r>
            <a:r>
              <a:rPr lang="en-US" sz="1650" dirty="0" err="1">
                <a:latin typeface="Trebuchet MS" panose="020B0603020202020204" pitchFamily="34" charset="0"/>
              </a:rPr>
              <a:t>modal.Click</a:t>
            </a:r>
            <a:r>
              <a:rPr lang="en-US" sz="1650" dirty="0">
                <a:latin typeface="Trebuchet MS" panose="020B0603020202020204" pitchFamily="34" charset="0"/>
              </a:rPr>
              <a:t>-Outside-to-Close: The modal also closes if the user clicks anywhere outside of the main project content, providing an easy way to exit.</a:t>
            </a:r>
          </a:p>
          <a:p>
            <a:r>
              <a:rPr lang="en-US" sz="1650" dirty="0">
                <a:latin typeface="Trebuchet MS" panose="020B0603020202020204" pitchFamily="34" charset="0"/>
              </a:rPr>
              <a:t>7. Contact </a:t>
            </a:r>
            <a:r>
              <a:rPr lang="en-US" sz="1650" dirty="0" err="1">
                <a:latin typeface="Trebuchet MS" panose="020B0603020202020204" pitchFamily="34" charset="0"/>
              </a:rPr>
              <a:t>SectionContact</a:t>
            </a:r>
            <a:r>
              <a:rPr lang="en-US" sz="1650" dirty="0">
                <a:latin typeface="Trebuchet MS" panose="020B0603020202020204" pitchFamily="34" charset="0"/>
              </a:rPr>
              <a:t> Form: A functional HTML form is included for direct communication. While the provided code only shows a basic alert on submission, it is structured to be easily integrated with a backend service (e.g., a form-to-email provider).Inline Form Fields: On larger screens, the name and email fields are placed side-by-side to save </a:t>
            </a:r>
            <a:r>
              <a:rPr lang="en-US" sz="1650" dirty="0" err="1">
                <a:latin typeface="Trebuchet MS" panose="020B0603020202020204" pitchFamily="34" charset="0"/>
              </a:rPr>
              <a:t>space.Social</a:t>
            </a:r>
            <a:r>
              <a:rPr lang="en-US" sz="1650" dirty="0">
                <a:latin typeface="Trebuchet MS" panose="020B0603020202020204" pitchFamily="34" charset="0"/>
              </a:rPr>
              <a:t> Links: Prominent links to social media and professional profiles (LinkedIn, </a:t>
            </a:r>
            <a:r>
              <a:rPr lang="en-US" sz="1650" dirty="0" err="1">
                <a:latin typeface="Trebuchet MS" panose="020B0603020202020204" pitchFamily="34" charset="0"/>
              </a:rPr>
              <a:t>Behance</a:t>
            </a:r>
            <a:r>
              <a:rPr lang="en-US" sz="1650" dirty="0">
                <a:latin typeface="Trebuchet MS" panose="020B0603020202020204" pitchFamily="34" charset="0"/>
              </a:rPr>
              <a:t>) are provided, allowing visitors multiple ways to connect.</a:t>
            </a:r>
          </a:p>
          <a:p>
            <a:r>
              <a:rPr lang="en-US" sz="1650" dirty="0">
                <a:latin typeface="Trebuchet MS" panose="020B0603020202020204" pitchFamily="34" charset="0"/>
              </a:rPr>
              <a:t>8. </a:t>
            </a:r>
            <a:r>
              <a:rPr lang="en-US" sz="1650" dirty="0" err="1">
                <a:latin typeface="Trebuchet MS" panose="020B0603020202020204" pitchFamily="34" charset="0"/>
              </a:rPr>
              <a:t>ResponsivenessMobile</a:t>
            </a:r>
            <a:r>
              <a:rPr lang="en-US" sz="1650" dirty="0">
                <a:latin typeface="Trebuchet MS" panose="020B0603020202020204" pitchFamily="34" charset="0"/>
              </a:rPr>
              <a:t>-First Design: The website is designed to be fully </a:t>
            </a:r>
            <a:r>
              <a:rPr lang="en-US" sz="1650" dirty="0" err="1">
                <a:latin typeface="Trebuchet MS" panose="020B0603020202020204" pitchFamily="34" charset="0"/>
              </a:rPr>
              <a:t>responsive.Layout</a:t>
            </a:r>
            <a:r>
              <a:rPr lang="en-US" sz="1650" dirty="0">
                <a:latin typeface="Trebuchet MS" panose="020B0603020202020204" pitchFamily="34" charset="0"/>
              </a:rPr>
              <a:t> Adaptation: Grid layouts dynamically adjust on smaller screens (e.g., the about-grid and form-group switch to a single column).Typography Scaling: Font sizes are scaled down on smaller devices to ensure readability.</a:t>
            </a:r>
          </a:p>
        </p:txBody>
      </p:sp>
    </p:spTree>
    <p:extLst>
      <p:ext uri="{BB962C8B-B14F-4D97-AF65-F5344CB8AC3E}">
        <p14:creationId xmlns:p14="http://schemas.microsoft.com/office/powerpoint/2010/main" val="48244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55280"/>
          </a:xfrm>
          <a:prstGeom prst="rect">
            <a:avLst/>
          </a:prstGeom>
        </p:spPr>
        <p:txBody>
          <a:bodyPr vert="horz" wrap="square" lIns="0" tIns="16510" rIns="0" bIns="0" rtlCol="0">
            <a:spAutoFit/>
          </a:bodyPr>
          <a:lstStyle/>
          <a:p>
            <a:pPr marL="12700">
              <a:lnSpc>
                <a:spcPct val="100000"/>
              </a:lnSpc>
              <a:spcBef>
                <a:spcPts val="130"/>
              </a:spcBef>
            </a:pPr>
            <a:r>
              <a:rPr lang="en-IN" sz="3500" spc="15" dirty="0"/>
              <a:t>RESULTS AND SCREENSHOTS</a:t>
            </a:r>
            <a:endParaRPr sz="35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2" name="Picture 11">
            <a:extLst>
              <a:ext uri="{FF2B5EF4-FFF2-40B4-BE49-F238E27FC236}">
                <a16:creationId xmlns:a16="http://schemas.microsoft.com/office/drawing/2014/main" id="{EC47CE41-1DA6-48EB-B7FF-4CD54C4B26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286" y="1515789"/>
            <a:ext cx="3724714" cy="2094129"/>
          </a:xfrm>
          <a:prstGeom prst="rect">
            <a:avLst/>
          </a:prstGeom>
        </p:spPr>
      </p:pic>
      <p:pic>
        <p:nvPicPr>
          <p:cNvPr id="14" name="Picture 13">
            <a:extLst>
              <a:ext uri="{FF2B5EF4-FFF2-40B4-BE49-F238E27FC236}">
                <a16:creationId xmlns:a16="http://schemas.microsoft.com/office/drawing/2014/main" id="{77E6D8D7-62EF-4C64-8B2A-E485C8B8AF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9590" y="1531094"/>
            <a:ext cx="3724715" cy="2094130"/>
          </a:xfrm>
          <a:prstGeom prst="rect">
            <a:avLst/>
          </a:prstGeom>
        </p:spPr>
      </p:pic>
      <p:pic>
        <p:nvPicPr>
          <p:cNvPr id="18" name="Picture 17">
            <a:extLst>
              <a:ext uri="{FF2B5EF4-FFF2-40B4-BE49-F238E27FC236}">
                <a16:creationId xmlns:a16="http://schemas.microsoft.com/office/drawing/2014/main" id="{A783622A-3A3D-4BA0-AEC8-14CC5ED8A6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35334" y="3789580"/>
            <a:ext cx="4539398" cy="2552166"/>
          </a:xfrm>
          <a:prstGeom prst="rect">
            <a:avLst/>
          </a:prstGeom>
        </p:spPr>
      </p:pic>
      <p:pic>
        <p:nvPicPr>
          <p:cNvPr id="20" name="Picture 19">
            <a:extLst>
              <a:ext uri="{FF2B5EF4-FFF2-40B4-BE49-F238E27FC236}">
                <a16:creationId xmlns:a16="http://schemas.microsoft.com/office/drawing/2014/main" id="{0D5D6EAF-C1D0-45A4-878A-1BA080DCD4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76416" y="3875374"/>
            <a:ext cx="4386801" cy="24663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5D5088ED-B74A-4CCE-BEE4-12B522C322F8}"/>
              </a:ext>
            </a:extLst>
          </p:cNvPr>
          <p:cNvSpPr txBox="1"/>
          <p:nvPr/>
        </p:nvSpPr>
        <p:spPr>
          <a:xfrm>
            <a:off x="1743075" y="1695450"/>
            <a:ext cx="7324725" cy="2246769"/>
          </a:xfrm>
          <a:prstGeom prst="rect">
            <a:avLst/>
          </a:prstGeom>
          <a:noFill/>
        </p:spPr>
        <p:txBody>
          <a:bodyPr wrap="square" rtlCol="0">
            <a:spAutoFit/>
          </a:bodyPr>
          <a:lstStyle/>
          <a:p>
            <a:r>
              <a:rPr lang="en-US" sz="2000" dirty="0">
                <a:latin typeface="Trebuchet MS" panose="020B0603020202020204" pitchFamily="34" charset="0"/>
              </a:rPr>
              <a:t>The final product is more than just a gallery of images; it's a digital brand experience. It guides the user through the photographer's story, showcases their talent with a sophisticated interface, and provides a clear path for booking a service. The combination of a visually appealing layout and practical features makes this portfolio an effective tool for attracting clients and growing a photography business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491414B7-0FF4-43B6-AE4F-5AA3D9891B3F}"/>
              </a:ext>
            </a:extLst>
          </p:cNvPr>
          <p:cNvSpPr txBox="1"/>
          <p:nvPr/>
        </p:nvSpPr>
        <p:spPr>
          <a:xfrm>
            <a:off x="2222338" y="1902619"/>
            <a:ext cx="3568862" cy="584775"/>
          </a:xfrm>
          <a:prstGeom prst="rect">
            <a:avLst/>
          </a:prstGeom>
          <a:noFill/>
        </p:spPr>
        <p:txBody>
          <a:bodyPr wrap="square" rtlCol="0">
            <a:spAutoFit/>
          </a:bodyPr>
          <a:lstStyle/>
          <a:p>
            <a:r>
              <a:rPr lang="en-US" sz="3200" b="1" dirty="0">
                <a:latin typeface="Trebuchet MS" panose="020B0603020202020204" pitchFamily="34" charset="0"/>
              </a:rPr>
              <a:t>Creative</a:t>
            </a:r>
            <a:r>
              <a:rPr lang="en-US" sz="2000" b="1" dirty="0">
                <a:latin typeface="Trebuchet MS" panose="020B0603020202020204" pitchFamily="34" charset="0"/>
              </a:rPr>
              <a:t> </a:t>
            </a:r>
            <a:r>
              <a:rPr lang="en-US" sz="3200" b="1" dirty="0">
                <a:latin typeface="Trebuchet MS" panose="020B0603020202020204" pitchFamily="34" charset="0"/>
              </a:rPr>
              <a:t>Portfolio</a:t>
            </a:r>
            <a:endParaRPr lang="en-US" sz="2000" b="1"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8875" y="3736169"/>
            <a:ext cx="2143125" cy="29527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E3A9C6F-8612-4122-BD87-1469FBA017F8}"/>
              </a:ext>
            </a:extLst>
          </p:cNvPr>
          <p:cNvSpPr txBox="1"/>
          <p:nvPr/>
        </p:nvSpPr>
        <p:spPr>
          <a:xfrm>
            <a:off x="1438275" y="1620857"/>
            <a:ext cx="8839582" cy="4247317"/>
          </a:xfrm>
          <a:prstGeom prst="rect">
            <a:avLst/>
          </a:prstGeom>
          <a:noFill/>
        </p:spPr>
        <p:txBody>
          <a:bodyPr wrap="square" rtlCol="0">
            <a:spAutoFit/>
          </a:bodyPr>
          <a:lstStyle/>
          <a:p>
            <a:r>
              <a:rPr lang="en-US" dirty="0">
                <a:latin typeface="Trebuchet MS" panose="020B0603020202020204" pitchFamily="34" charset="0"/>
              </a:rPr>
              <a:t>Without a dedicated portfolio website, </a:t>
            </a:r>
            <a:r>
              <a:rPr lang="en-US" dirty="0" err="1">
                <a:latin typeface="Trebuchet MS" panose="020B0603020202020204" pitchFamily="34" charset="0"/>
              </a:rPr>
              <a:t>Yaswanth</a:t>
            </a:r>
            <a:r>
              <a:rPr lang="en-US" dirty="0">
                <a:latin typeface="Trebuchet MS" panose="020B0603020202020204" pitchFamily="34" charset="0"/>
              </a:rPr>
              <a:t> faces several significant challenges that hinder his professional growth:</a:t>
            </a:r>
          </a:p>
          <a:p>
            <a:pPr marL="285750" indent="-285750">
              <a:buFont typeface="Arial" panose="020B0604020202020204" pitchFamily="34" charset="0"/>
              <a:buChar char="•"/>
            </a:pPr>
            <a:r>
              <a:rPr lang="en-US" b="1" dirty="0">
                <a:latin typeface="Trebuchet MS" panose="020B0603020202020204" pitchFamily="34" charset="0"/>
              </a:rPr>
              <a:t>Lack of a Professional Hub:</a:t>
            </a:r>
            <a:r>
              <a:rPr lang="en-US" dirty="0">
                <a:latin typeface="Trebuchet MS" panose="020B0603020202020204" pitchFamily="34" charset="0"/>
              </a:rPr>
              <a:t> His work is either shared ad-hoc with potential clients via email, or scattered across social media platforms like </a:t>
            </a:r>
            <a:r>
              <a:rPr lang="en-US" dirty="0" err="1">
                <a:latin typeface="Trebuchet MS" panose="020B0603020202020204" pitchFamily="34" charset="0"/>
              </a:rPr>
              <a:t>Behance</a:t>
            </a:r>
            <a:r>
              <a:rPr lang="en-US" dirty="0">
                <a:latin typeface="Trebuchet MS" panose="020B0603020202020204" pitchFamily="34" charset="0"/>
              </a:rPr>
              <a:t> and LinkedIn. This fragmented presence fails to create a cohesive and impressive brand identity for himself.</a:t>
            </a:r>
          </a:p>
          <a:p>
            <a:pPr marL="285750" indent="-285750">
              <a:buFont typeface="Arial" panose="020B0604020202020204" pitchFamily="34" charset="0"/>
              <a:buChar char="•"/>
            </a:pPr>
            <a:r>
              <a:rPr lang="en-US" b="1" dirty="0">
                <a:latin typeface="Trebuchet MS" panose="020B0603020202020204" pitchFamily="34" charset="0"/>
              </a:rPr>
              <a:t>Ineffective Storytelling:</a:t>
            </a:r>
            <a:r>
              <a:rPr lang="en-US" dirty="0">
                <a:latin typeface="Trebuchet MS" panose="020B0603020202020204" pitchFamily="34" charset="0"/>
              </a:rPr>
              <a:t> He cannot effectively narrate the story, challenges, and solutions behind each project. A simple image on social media lacks the context that a detailed project view can provide.</a:t>
            </a:r>
          </a:p>
          <a:p>
            <a:pPr marL="285750" indent="-285750">
              <a:buFont typeface="Arial" panose="020B0604020202020204" pitchFamily="34" charset="0"/>
              <a:buChar char="•"/>
            </a:pPr>
            <a:r>
              <a:rPr lang="en-US" b="1" dirty="0">
                <a:latin typeface="Trebuchet MS" panose="020B0603020202020204" pitchFamily="34" charset="0"/>
              </a:rPr>
              <a:t>Difficulty in Attracting Inbound Leads:</a:t>
            </a:r>
            <a:r>
              <a:rPr lang="en-US" dirty="0">
                <a:latin typeface="Trebuchet MS" panose="020B0603020202020204" pitchFamily="34" charset="0"/>
              </a:rPr>
              <a:t> He is reliant on active outreach and referrals. There is no passive channel for potential clients who are searching for graphic design services to discover his work and contact him directly.</a:t>
            </a:r>
          </a:p>
          <a:p>
            <a:pPr marL="285750" indent="-285750">
              <a:buFont typeface="Arial" panose="020B0604020202020204" pitchFamily="34" charset="0"/>
              <a:buChar char="•"/>
            </a:pPr>
            <a:r>
              <a:rPr lang="en-US" b="1" dirty="0">
                <a:latin typeface="Trebuchet MS" panose="020B0603020202020204" pitchFamily="34" charset="0"/>
              </a:rPr>
              <a:t>Unprofessional First Impression:</a:t>
            </a:r>
            <a:r>
              <a:rPr lang="en-US" dirty="0">
                <a:latin typeface="Trebuchet MS" panose="020B0603020202020204" pitchFamily="34" charset="0"/>
              </a:rPr>
              <a:t> Directing potential high-value clients to a social media profile can seem less professional and may not adequately reflect the quality and seriousness of his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5552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500" spc="5" dirty="0"/>
              <a:t>PROJECT</a:t>
            </a:r>
            <a:r>
              <a:rPr lang="en-US" sz="3500" spc="5" dirty="0"/>
              <a:t> </a:t>
            </a:r>
            <a:r>
              <a:rPr sz="3500" spc="-20" dirty="0"/>
              <a:t>OVERVIEW</a:t>
            </a:r>
            <a:endParaRPr sz="35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22061D52-C282-47AD-A014-2F5647DB8BAF}"/>
              </a:ext>
            </a:extLst>
          </p:cNvPr>
          <p:cNvSpPr txBox="1"/>
          <p:nvPr/>
        </p:nvSpPr>
        <p:spPr>
          <a:xfrm>
            <a:off x="2057400" y="2133600"/>
            <a:ext cx="6705600" cy="2246769"/>
          </a:xfrm>
          <a:prstGeom prst="rect">
            <a:avLst/>
          </a:prstGeom>
          <a:noFill/>
        </p:spPr>
        <p:txBody>
          <a:bodyPr wrap="square" rtlCol="0">
            <a:spAutoFit/>
          </a:bodyPr>
          <a:lstStyle/>
          <a:p>
            <a:r>
              <a:rPr lang="en-US" sz="2000" dirty="0">
                <a:latin typeface="Trebuchet MS" panose="020B0603020202020204" pitchFamily="34" charset="0"/>
              </a:rPr>
              <a:t>Built with HTML, CSS, and JavaScript, it serves as his professional online presence. The site is fully responsive for mobile devices and features an interactive portfolio where visitors can click on projects to view detailed pop-up descriptions. Its primary purpose is to showcase his skills, present his work, and attract potential clients through a direct contact form.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8A24E00-FAB0-4B77-BBD4-92CD88CE2C19}"/>
              </a:ext>
            </a:extLst>
          </p:cNvPr>
          <p:cNvSpPr txBox="1"/>
          <p:nvPr/>
        </p:nvSpPr>
        <p:spPr>
          <a:xfrm>
            <a:off x="1143000" y="1710197"/>
            <a:ext cx="7924800" cy="4247317"/>
          </a:xfrm>
          <a:prstGeom prst="rect">
            <a:avLst/>
          </a:prstGeom>
          <a:noFill/>
        </p:spPr>
        <p:txBody>
          <a:bodyPr wrap="square" rtlCol="0">
            <a:spAutoFit/>
          </a:bodyPr>
          <a:lstStyle/>
          <a:p>
            <a:r>
              <a:rPr lang="en-US" dirty="0"/>
              <a:t>This is the main target audience for the portfolio website. These users are actively seeking professional design services and are visiting the site to evaluate if </a:t>
            </a:r>
            <a:r>
              <a:rPr lang="en-US" dirty="0" err="1"/>
              <a:t>Yaswanth</a:t>
            </a:r>
            <a:r>
              <a:rPr lang="en-US" dirty="0"/>
              <a:t> is the right fit for their project. This group includes:</a:t>
            </a:r>
          </a:p>
          <a:p>
            <a:pPr marL="285750" indent="-285750">
              <a:buFont typeface="Arial" panose="020B0604020202020204" pitchFamily="34" charset="0"/>
              <a:buChar char="•"/>
            </a:pPr>
            <a:r>
              <a:rPr lang="en-US" b="1" dirty="0"/>
              <a:t>Business Owners and Entrepreneurs:</a:t>
            </a:r>
            <a:r>
              <a:rPr lang="en-US" dirty="0"/>
              <a:t> Individuals looking for branding, logos, or marketing materials for their company.</a:t>
            </a:r>
          </a:p>
          <a:p>
            <a:pPr marL="285750" indent="-285750">
              <a:buFont typeface="Arial" panose="020B0604020202020204" pitchFamily="34" charset="0"/>
              <a:buChar char="•"/>
            </a:pPr>
            <a:r>
              <a:rPr lang="en-US" b="1" dirty="0"/>
              <a:t>Marketing Managers:</a:t>
            </a:r>
            <a:r>
              <a:rPr lang="en-US" dirty="0"/>
              <a:t> Professionals from established companies seeking a freelance designer for specific campaigns, web design updates, or print materials.</a:t>
            </a:r>
          </a:p>
          <a:p>
            <a:pPr marL="285750" indent="-285750">
              <a:buFont typeface="Arial" panose="020B0604020202020204" pitchFamily="34" charset="0"/>
              <a:buChar char="•"/>
            </a:pPr>
            <a:r>
              <a:rPr lang="en-US" b="1" dirty="0"/>
              <a:t>Startup Founders:</a:t>
            </a:r>
            <a:r>
              <a:rPr lang="en-US" dirty="0"/>
              <a:t> People needing a complete brand identity from scratch, including logos, web UI/UX, and promotional content.</a:t>
            </a:r>
          </a:p>
          <a:p>
            <a:pPr marL="285750" indent="-285750">
              <a:buFont typeface="Arial" panose="020B0604020202020204" pitchFamily="34" charset="0"/>
              <a:buChar char="•"/>
            </a:pPr>
            <a:r>
              <a:rPr lang="en-US" b="1" dirty="0"/>
              <a:t>Hiring Managers and Recruiters:</a:t>
            </a:r>
            <a:r>
              <a:rPr lang="en-US" dirty="0"/>
              <a:t> Individuals looking to source design talent for full-time or contract positions.</a:t>
            </a:r>
          </a:p>
          <a:p>
            <a:endParaRPr lang="en-US" dirty="0"/>
          </a:p>
          <a:p>
            <a:r>
              <a:rPr lang="en-US" dirty="0"/>
              <a:t>Their primary goals are to quickly assess the </a:t>
            </a:r>
            <a:r>
              <a:rPr lang="en-US" b="1" dirty="0"/>
              <a:t>quality of past work</a:t>
            </a:r>
            <a:r>
              <a:rPr lang="en-US" dirty="0"/>
              <a:t>, understand the </a:t>
            </a:r>
            <a:r>
              <a:rPr lang="en-US" b="1" dirty="0"/>
              <a:t>range of services offered</a:t>
            </a:r>
            <a:r>
              <a:rPr lang="en-US" dirty="0"/>
              <a:t>, and find a </a:t>
            </a:r>
            <a:r>
              <a:rPr lang="en-US" b="1" dirty="0"/>
              <a:t>simple way to initiate contact</a:t>
            </a: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137962"/>
            <a:ext cx="9763125" cy="505908"/>
          </a:xfrm>
          <a:prstGeom prst="rect">
            <a:avLst/>
          </a:prstGeom>
        </p:spPr>
        <p:txBody>
          <a:bodyPr vert="horz" wrap="square" lIns="0" tIns="13335" rIns="0" bIns="0" rtlCol="0">
            <a:spAutoFit/>
          </a:bodyPr>
          <a:lstStyle/>
          <a:p>
            <a:pPr marL="12700">
              <a:lnSpc>
                <a:spcPct val="100000"/>
              </a:lnSpc>
              <a:spcBef>
                <a:spcPts val="105"/>
              </a:spcBef>
            </a:pPr>
            <a:r>
              <a:rPr lang="en-IN" sz="3200" spc="10" dirty="0"/>
              <a:t>TOOLS AND TECHNIQUES</a:t>
            </a:r>
            <a:endParaRPr sz="32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1">
            <a:extLst>
              <a:ext uri="{FF2B5EF4-FFF2-40B4-BE49-F238E27FC236}">
                <a16:creationId xmlns:a16="http://schemas.microsoft.com/office/drawing/2014/main" id="{334D7107-3DCC-4953-A2E4-11E79B8D23D8}"/>
              </a:ext>
            </a:extLst>
          </p:cNvPr>
          <p:cNvSpPr>
            <a:spLocks noChangeArrowheads="1"/>
          </p:cNvSpPr>
          <p:nvPr/>
        </p:nvSpPr>
        <p:spPr bwMode="auto">
          <a:xfrm>
            <a:off x="401053" y="969934"/>
            <a:ext cx="11420475" cy="552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rebuchet MS" panose="020B0603020202020204" pitchFamily="34" charset="0"/>
              </a:rPr>
              <a:t>The website itself is built using the following core technologies, which are all visible in the provided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CSS3:</a:t>
            </a:r>
            <a:r>
              <a:rPr kumimoji="0" lang="en-US" altLang="en-US" sz="1800" b="0" i="0" u="none" strike="noStrike" cap="none" normalizeH="0" baseline="0" dirty="0">
                <a:ln>
                  <a:noFill/>
                </a:ln>
                <a:solidFill>
                  <a:schemeClr val="tx1"/>
                </a:solidFill>
                <a:effectLst/>
                <a:latin typeface="Trebuchet MS" panose="020B0603020202020204" pitchFamily="34" charset="0"/>
              </a:rPr>
              <a:t> Responsible for the entire visual presentation, layout, and responsiveness. Key techniques used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HTML5:</a:t>
            </a:r>
            <a:r>
              <a:rPr kumimoji="0" lang="en-US" altLang="en-US" sz="1800" b="0" i="0" u="none" strike="noStrike" cap="none" normalizeH="0" baseline="0" dirty="0">
                <a:ln>
                  <a:noFill/>
                </a:ln>
                <a:solidFill>
                  <a:schemeClr val="tx1"/>
                </a:solidFill>
                <a:effectLst/>
                <a:latin typeface="Trebuchet MS" panose="020B0603020202020204" pitchFamily="34" charset="0"/>
              </a:rPr>
              <a:t> Used for the semantic structure of the website.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CSS Flexbox &amp; Grid:</a:t>
            </a:r>
            <a:r>
              <a:rPr kumimoji="0" lang="en-US" altLang="en-US" sz="1800" b="0" i="0" u="none" strike="noStrike" cap="none" normalizeH="0" baseline="0" dirty="0">
                <a:ln>
                  <a:noFill/>
                </a:ln>
                <a:solidFill>
                  <a:schemeClr val="tx1"/>
                </a:solidFill>
                <a:effectLst/>
                <a:latin typeface="Trebuchet MS" panose="020B0603020202020204" pitchFamily="34" charset="0"/>
              </a:rPr>
              <a:t> To create the flexible and responsive layouts for sections like the portfolio and services grid.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Custom Properties (Variables):</a:t>
            </a:r>
            <a:r>
              <a:rPr kumimoji="0" lang="en-US" altLang="en-US" sz="1800" b="0" i="0" u="none" strike="noStrike" cap="none" normalizeH="0" baseline="0" dirty="0">
                <a:ln>
                  <a:noFill/>
                </a:ln>
                <a:solidFill>
                  <a:schemeClr val="tx1"/>
                </a:solidFill>
                <a:effectLst/>
                <a:latin typeface="Trebuchet MS" panose="020B0603020202020204" pitchFamily="34" charset="0"/>
              </a:rPr>
              <a:t> For a maintainable and consistent color scheme</a:t>
            </a:r>
            <a:r>
              <a:rPr kumimoji="0" lang="en-US" altLang="en-US" sz="1100" b="0" i="0" u="none" strike="noStrike" cap="none" normalizeH="0" baseline="0" dirty="0">
                <a:ln>
                  <a:noFill/>
                </a:ln>
                <a:solidFill>
                  <a:schemeClr val="tx1"/>
                </a:solidFill>
                <a:effectLst/>
                <a:latin typeface="Trebuchet MS" panose="020B0603020202020204" pitchFamily="34" charset="0"/>
              </a:rPr>
              <a:t>.</a:t>
            </a:r>
            <a:endParaRPr kumimoji="0" lang="en-US" altLang="en-US" sz="1800" b="0" i="0" u="none" strike="noStrike" cap="none" normalizeH="0" baseline="0" dirty="0">
              <a:ln>
                <a:noFill/>
              </a:ln>
              <a:solidFill>
                <a:schemeClr val="tx1"/>
              </a:solidFill>
              <a:effectLst/>
              <a:latin typeface="Trebuchet MS" panose="020B0603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Media Queries:</a:t>
            </a:r>
            <a:r>
              <a:rPr kumimoji="0" lang="en-US" altLang="en-US" sz="1800" b="0" i="0" u="none" strike="noStrike" cap="none" normalizeH="0" baseline="0" dirty="0">
                <a:ln>
                  <a:noFill/>
                </a:ln>
                <a:solidFill>
                  <a:schemeClr val="tx1"/>
                </a:solidFill>
                <a:effectLst/>
                <a:latin typeface="Trebuchet MS" panose="020B0603020202020204" pitchFamily="34" charset="0"/>
              </a:rPr>
              <a:t> To ensure the design adapts seamlessly to different screen sizes, from mobile phones to desktops.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Transitions &amp; Animations:</a:t>
            </a:r>
            <a:r>
              <a:rPr kumimoji="0" lang="en-US" altLang="en-US" sz="1800" b="0" i="0" u="none" strike="noStrike" cap="none" normalizeH="0" baseline="0" dirty="0">
                <a:ln>
                  <a:noFill/>
                </a:ln>
                <a:solidFill>
                  <a:schemeClr val="tx1"/>
                </a:solidFill>
                <a:effectLst/>
                <a:latin typeface="Trebuchet MS" panose="020B0603020202020204" pitchFamily="34" charset="0"/>
              </a:rPr>
              <a:t> For smooth hover effects and the fade-in animation on the project modals.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JavaScript (ES6):</a:t>
            </a:r>
            <a:r>
              <a:rPr kumimoji="0" lang="en-US" altLang="en-US" sz="1800" b="0" i="0" u="none" strike="noStrike" cap="none" normalizeH="0" baseline="0" dirty="0">
                <a:ln>
                  <a:noFill/>
                </a:ln>
                <a:solidFill>
                  <a:schemeClr val="tx1"/>
                </a:solidFill>
                <a:effectLst/>
                <a:latin typeface="Trebuchet MS" panose="020B0603020202020204" pitchFamily="34" charset="0"/>
              </a:rPr>
              <a:t> Adds interactivity and enhances the user experience. Its specific functions in this project 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DOM Manipulation:</a:t>
            </a:r>
            <a:r>
              <a:rPr kumimoji="0" lang="en-US" altLang="en-US" sz="1800" b="0" i="0" u="none" strike="noStrike" cap="none" normalizeH="0" baseline="0" dirty="0">
                <a:ln>
                  <a:noFill/>
                </a:ln>
                <a:solidFill>
                  <a:schemeClr val="tx1"/>
                </a:solidFill>
                <a:effectLst/>
                <a:latin typeface="Trebuchet MS" panose="020B0603020202020204" pitchFamily="34" charset="0"/>
              </a:rPr>
              <a:t> To show and hide the project page modals.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Event Handling:</a:t>
            </a:r>
            <a:r>
              <a:rPr kumimoji="0" lang="en-US" altLang="en-US" sz="1800" b="0" i="0" u="none" strike="noStrike" cap="none" normalizeH="0" baseline="0" dirty="0">
                <a:ln>
                  <a:noFill/>
                </a:ln>
                <a:solidFill>
                  <a:schemeClr val="tx1"/>
                </a:solidFill>
                <a:effectLst/>
                <a:latin typeface="Trebuchet MS" panose="020B0603020202020204" pitchFamily="34" charset="0"/>
              </a:rPr>
              <a:t> Listening for user actions like clicks on portfolio items, close buttons, and form submissions.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Smooth Scrolling:</a:t>
            </a:r>
            <a:r>
              <a:rPr kumimoji="0" lang="en-US" altLang="en-US" sz="1800" b="0" i="0" u="none" strike="noStrike" cap="none" normalizeH="0" baseline="0" dirty="0">
                <a:ln>
                  <a:noFill/>
                </a:ln>
                <a:solidFill>
                  <a:schemeClr val="tx1"/>
                </a:solidFill>
                <a:effectLst/>
                <a:latin typeface="Trebuchet MS" panose="020B0603020202020204" pitchFamily="34" charset="0"/>
              </a:rPr>
              <a:t> To create a seamless navigation experience within the single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Font Awesome:</a:t>
            </a:r>
            <a:r>
              <a:rPr kumimoji="0" lang="en-US" altLang="en-US" sz="1800" b="0" i="0" u="none" strike="noStrike" cap="none" normalizeH="0" baseline="0" dirty="0">
                <a:ln>
                  <a:noFill/>
                </a:ln>
                <a:solidFill>
                  <a:schemeClr val="tx1"/>
                </a:solidFill>
                <a:effectLst/>
                <a:latin typeface="Trebuchet MS" panose="020B0603020202020204" pitchFamily="34" charset="0"/>
              </a:rPr>
              <a:t> An icon library used to add scalable vector icons (like the social media logos and service icons) without slowing down the 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rebuchet MS" panose="020B0603020202020204" pitchFamily="34" charset="0"/>
              </a:rPr>
              <a:t>Google Fonts:</a:t>
            </a:r>
            <a:r>
              <a:rPr kumimoji="0" lang="en-US" altLang="en-US" sz="1800" b="0" i="0" u="none" strike="noStrike" cap="none" normalizeH="0" baseline="0" dirty="0">
                <a:ln>
                  <a:noFill/>
                </a:ln>
                <a:solidFill>
                  <a:schemeClr val="tx1"/>
                </a:solidFill>
                <a:effectLst/>
                <a:latin typeface="Trebuchet MS" panose="020B0603020202020204" pitchFamily="34" charset="0"/>
              </a:rPr>
              <a:t> Used to embed custom, high-quality fonts.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0DF6-2140-439F-BDEA-1B88399CD6ED}"/>
              </a:ext>
            </a:extLst>
          </p:cNvPr>
          <p:cNvSpPr>
            <a:spLocks noGrp="1"/>
          </p:cNvSpPr>
          <p:nvPr>
            <p:ph type="title"/>
          </p:nvPr>
        </p:nvSpPr>
        <p:spPr>
          <a:xfrm>
            <a:off x="304800" y="110490"/>
            <a:ext cx="5333999" cy="553998"/>
          </a:xfrm>
        </p:spPr>
        <p:txBody>
          <a:bodyPr/>
          <a:lstStyle/>
          <a:p>
            <a:r>
              <a:rPr lang="en-US" sz="3600" dirty="0"/>
              <a:t>PROJECT LAYOUT</a:t>
            </a:r>
          </a:p>
        </p:txBody>
      </p:sp>
      <p:sp>
        <p:nvSpPr>
          <p:cNvPr id="41" name="TextBox 40">
            <a:extLst>
              <a:ext uri="{FF2B5EF4-FFF2-40B4-BE49-F238E27FC236}">
                <a16:creationId xmlns:a16="http://schemas.microsoft.com/office/drawing/2014/main" id="{B0AA6615-BBAE-455B-94CB-E8B4733063A9}"/>
              </a:ext>
            </a:extLst>
          </p:cNvPr>
          <p:cNvSpPr txBox="1"/>
          <p:nvPr/>
        </p:nvSpPr>
        <p:spPr>
          <a:xfrm>
            <a:off x="533400" y="664488"/>
            <a:ext cx="11430000" cy="5932393"/>
          </a:xfrm>
          <a:prstGeom prst="rect">
            <a:avLst/>
          </a:prstGeom>
          <a:noFill/>
        </p:spPr>
        <p:txBody>
          <a:bodyPr wrap="square" rtlCol="0">
            <a:spAutoFit/>
          </a:bodyPr>
          <a:lstStyle/>
          <a:p>
            <a:r>
              <a:rPr lang="en-US" sz="1650" dirty="0">
                <a:latin typeface="Trebuchet MS" panose="020B0603020202020204" pitchFamily="34" charset="0"/>
              </a:rPr>
              <a:t>The portfolio is designed to be clean, professional, and easy to navigate. The primary goal is to let the work speak for itself while providing a clear and compelling narrative about YASWANTH R's skills and process. The chosen color scheme and typography give the site a modern, creative, yet grounded feel.  </a:t>
            </a:r>
          </a:p>
          <a:p>
            <a:r>
              <a:rPr lang="en-US" sz="1650" dirty="0">
                <a:latin typeface="Trebuchet MS" panose="020B0603020202020204" pitchFamily="34" charset="0"/>
              </a:rPr>
              <a:t>1.Header &amp; Navigation The navigation is simple and intuitive, anchored at the top of the page so visitors can easily jump to different sections.  Logo: A simple text-based logo, "Your Name" (or YASWANTH R), using a bold, creative font to establish a personal brand.  Navigation Links: Clear links to the key sections: About, Portfolio, Services, and Contact. This helps users find exactly what they're looking for without getting lost. </a:t>
            </a:r>
          </a:p>
          <a:p>
            <a:r>
              <a:rPr lang="en-US" sz="1650" dirty="0">
                <a:latin typeface="Trebuchet MS" panose="020B0603020202020204" pitchFamily="34" charset="0"/>
              </a:rPr>
              <a:t> 2. Hero Section This is the first thing a visitor sees, so it must make a strong, immediate impression.  Headline: "Crafting Visual Stories Through Design." This headline is more engaging than "Graphic Designer" and hints at a deeper, more conceptual approach to design.  Sub-headline: "I'm YASWANTH R, a graphic designer passionate about creating impactful and meaningful brand experiences." This line is personal and clearly states your specialization.  Call-to-Action (CTA): A prominent "View Portfolio" button that directs visitors to the most important part of the site—your work.  </a:t>
            </a:r>
          </a:p>
          <a:p>
            <a:r>
              <a:rPr lang="en-US" sz="1650" dirty="0">
                <a:latin typeface="Trebuchet MS" panose="020B0603020202020204" pitchFamily="34" charset="0"/>
              </a:rPr>
              <a:t>3. About Section This section humanizes your portfolio by sharing your story and skills.  Introduction: A friendly greeting, "Hello, I'm YASWANTH R," followed by a concise paragraph about your design philosophy and specializations. Highlighting "brand identity, web design, and digital illustration" with bold text makes your key services easy to spot.  Skill Tags: A clean list of your skills, such as Branding, UI/UX Design, Typography, and the software you use (Adobe Suite, </a:t>
            </a:r>
            <a:r>
              <a:rPr lang="en-US" sz="1650" dirty="0" err="1">
                <a:latin typeface="Trebuchet MS" panose="020B0603020202020204" pitchFamily="34" charset="0"/>
              </a:rPr>
              <a:t>Figma</a:t>
            </a:r>
            <a:r>
              <a:rPr lang="en-US" sz="1650" dirty="0">
                <a:latin typeface="Trebuchet MS" panose="020B0603020202020204" pitchFamily="34" charset="0"/>
              </a:rPr>
              <a:t>). This is a quick and scannable way for potential clients or employers to see if you have the skills they need.  Professional Photo: A high-quality, professional photo adds a personal touch and builds trust.  </a:t>
            </a:r>
          </a:p>
          <a:p>
            <a:r>
              <a:rPr lang="en-US" sz="1650" dirty="0">
                <a:latin typeface="Trebuchet MS" panose="020B0603020202020204" pitchFamily="34" charset="0"/>
              </a:rPr>
              <a:t>4. Services Section This section outlines the specific types of work you offer, helping potential clients understand how you can help them.  Layout: A three-column grid, with each column representing a different service.  Service Items: Each item includes a relevant icon (Brand Identity, Web Design, Print &amp; Packaging), a clear title, and a brief description. The descriptions are concise and focus on the benefit to the client.</a:t>
            </a:r>
          </a:p>
        </p:txBody>
      </p:sp>
    </p:spTree>
    <p:extLst>
      <p:ext uri="{BB962C8B-B14F-4D97-AF65-F5344CB8AC3E}">
        <p14:creationId xmlns:p14="http://schemas.microsoft.com/office/powerpoint/2010/main" val="423706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0DF6-2140-439F-BDEA-1B88399CD6ED}"/>
              </a:ext>
            </a:extLst>
          </p:cNvPr>
          <p:cNvSpPr>
            <a:spLocks noGrp="1"/>
          </p:cNvSpPr>
          <p:nvPr>
            <p:ph type="title"/>
          </p:nvPr>
        </p:nvSpPr>
        <p:spPr>
          <a:xfrm>
            <a:off x="304800" y="110490"/>
            <a:ext cx="5333999" cy="553998"/>
          </a:xfrm>
        </p:spPr>
        <p:txBody>
          <a:bodyPr/>
          <a:lstStyle/>
          <a:p>
            <a:r>
              <a:rPr lang="en-US" sz="3600" dirty="0"/>
              <a:t>PROJECT LAYOUT</a:t>
            </a:r>
          </a:p>
        </p:txBody>
      </p:sp>
      <p:sp>
        <p:nvSpPr>
          <p:cNvPr id="3" name="TextBox 2">
            <a:extLst>
              <a:ext uri="{FF2B5EF4-FFF2-40B4-BE49-F238E27FC236}">
                <a16:creationId xmlns:a16="http://schemas.microsoft.com/office/drawing/2014/main" id="{2501E0AC-8B86-4E3E-B25D-AC07A3B60EE1}"/>
              </a:ext>
            </a:extLst>
          </p:cNvPr>
          <p:cNvSpPr txBox="1"/>
          <p:nvPr/>
        </p:nvSpPr>
        <p:spPr>
          <a:xfrm>
            <a:off x="533400" y="645438"/>
            <a:ext cx="10744200" cy="5932393"/>
          </a:xfrm>
          <a:prstGeom prst="rect">
            <a:avLst/>
          </a:prstGeom>
          <a:noFill/>
        </p:spPr>
        <p:txBody>
          <a:bodyPr wrap="square" rtlCol="0">
            <a:spAutoFit/>
          </a:bodyPr>
          <a:lstStyle/>
          <a:p>
            <a:r>
              <a:rPr lang="en-US" sz="1650" dirty="0">
                <a:latin typeface="Trebuchet MS" panose="020B0603020202020204" pitchFamily="34" charset="0"/>
              </a:rPr>
              <a:t>5. Portfolio Section (My Work)This is the core of the portfolio. The goal is to make the work visually appealing and easy to </a:t>
            </a:r>
            <a:r>
              <a:rPr lang="en-US" sz="1650" dirty="0" err="1">
                <a:latin typeface="Trebuchet MS" panose="020B0603020202020204" pitchFamily="34" charset="0"/>
              </a:rPr>
              <a:t>explore.Layout</a:t>
            </a:r>
            <a:r>
              <a:rPr lang="en-US" sz="1650" dirty="0">
                <a:latin typeface="Trebuchet MS" panose="020B0603020202020204" pitchFamily="34" charset="0"/>
              </a:rPr>
              <a:t>: A dynamic grid layout that adapts to different screen sizes. This is a common and effective way to showcase multiple projects at </a:t>
            </a:r>
            <a:r>
              <a:rPr lang="en-US" sz="1650" dirty="0" err="1">
                <a:latin typeface="Trebuchet MS" panose="020B0603020202020204" pitchFamily="34" charset="0"/>
              </a:rPr>
              <a:t>once.Project</a:t>
            </a:r>
            <a:r>
              <a:rPr lang="en-US" sz="1650" dirty="0">
                <a:latin typeface="Trebuchet MS" panose="020B0603020202020204" pitchFamily="34" charset="0"/>
              </a:rPr>
              <a:t> Thumbnails: Each project is represented by a thumbnail image. When a user hovers over the thumbnail, an overlay appears with the project title and a short description (e.g., "Branding for 'Eco-Coffee'").Interactive Modal: Clicking a project thumbnail opens a pop-up (modal) that displays the full case study. This keeps the main portfolio page clean while providing a more in-depth look at your process and results.</a:t>
            </a:r>
          </a:p>
          <a:p>
            <a:r>
              <a:rPr lang="en-US" sz="1650" dirty="0">
                <a:latin typeface="Trebuchet MS" panose="020B0603020202020204" pitchFamily="34" charset="0"/>
              </a:rPr>
              <a:t>6. Project Page (Modal Pop-up)This is where you tell the story behind each </a:t>
            </a:r>
            <a:r>
              <a:rPr lang="en-US" sz="1650" dirty="0" err="1">
                <a:latin typeface="Trebuchet MS" panose="020B0603020202020204" pitchFamily="34" charset="0"/>
              </a:rPr>
              <a:t>project.Structure:Project</a:t>
            </a:r>
            <a:r>
              <a:rPr lang="en-US" sz="1650" dirty="0">
                <a:latin typeface="Trebuchet MS" panose="020B0603020202020204" pitchFamily="34" charset="0"/>
              </a:rPr>
              <a:t> Title: Prominently </a:t>
            </a:r>
            <a:r>
              <a:rPr lang="en-US" sz="1650" dirty="0" err="1">
                <a:latin typeface="Trebuchet MS" panose="020B0603020202020204" pitchFamily="34" charset="0"/>
              </a:rPr>
              <a:t>displayed.Introduction</a:t>
            </a:r>
            <a:r>
              <a:rPr lang="en-US" sz="1650" dirty="0">
                <a:latin typeface="Trebuchet MS" panose="020B0603020202020204" pitchFamily="34" charset="0"/>
              </a:rPr>
              <a:t>: A short paragraph explaining the project's </a:t>
            </a:r>
            <a:r>
              <a:rPr lang="en-US" sz="1650" dirty="0" err="1">
                <a:latin typeface="Trebuchet MS" panose="020B0603020202020204" pitchFamily="34" charset="0"/>
              </a:rPr>
              <a:t>purpose.Challenge</a:t>
            </a:r>
            <a:r>
              <a:rPr lang="en-US" sz="1650" dirty="0">
                <a:latin typeface="Trebuchet MS" panose="020B0603020202020204" pitchFamily="34" charset="0"/>
              </a:rPr>
              <a:t> &amp; Solution: This is a crucial part of a design portfolio. Instead of just showing the final product, explain the problem you were solving and how your design addressed it. Use headings like "Challenge" and "Solution" to make this easy to </a:t>
            </a:r>
            <a:r>
              <a:rPr lang="en-US" sz="1650" dirty="0" err="1">
                <a:latin typeface="Trebuchet MS" panose="020B0603020202020204" pitchFamily="34" charset="0"/>
              </a:rPr>
              <a:t>read.Visuals</a:t>
            </a:r>
            <a:r>
              <a:rPr lang="en-US" sz="1650" dirty="0">
                <a:latin typeface="Trebuchet MS" panose="020B0603020202020204" pitchFamily="34" charset="0"/>
              </a:rPr>
              <a:t>: Include a mix of images—the final product, mockups, process sketches, or different branding </a:t>
            </a:r>
            <a:r>
              <a:rPr lang="en-US" sz="1650" dirty="0" err="1">
                <a:latin typeface="Trebuchet MS" panose="020B0603020202020204" pitchFamily="34" charset="0"/>
              </a:rPr>
              <a:t>elements.Navigation</a:t>
            </a:r>
            <a:r>
              <a:rPr lang="en-US" sz="1650" dirty="0">
                <a:latin typeface="Trebuchet MS" panose="020B0603020202020204" pitchFamily="34" charset="0"/>
              </a:rPr>
              <a:t>: A clear close button (×) to exit the modal and return to the main page.</a:t>
            </a:r>
          </a:p>
          <a:p>
            <a:r>
              <a:rPr lang="en-US" sz="1650" dirty="0">
                <a:latin typeface="Trebuchet MS" panose="020B0603020202020204" pitchFamily="34" charset="0"/>
              </a:rPr>
              <a:t>7. Contact </a:t>
            </a:r>
            <a:r>
              <a:rPr lang="en-US" sz="1650" dirty="0" err="1">
                <a:latin typeface="Trebuchet MS" panose="020B0603020202020204" pitchFamily="34" charset="0"/>
              </a:rPr>
              <a:t>SectionThis</a:t>
            </a:r>
            <a:r>
              <a:rPr lang="en-US" sz="1650" dirty="0">
                <a:latin typeface="Trebuchet MS" panose="020B0603020202020204" pitchFamily="34" charset="0"/>
              </a:rPr>
              <a:t> section makes it easy for interested parties to get in </a:t>
            </a:r>
            <a:r>
              <a:rPr lang="en-US" sz="1650" dirty="0" err="1">
                <a:latin typeface="Trebuchet MS" panose="020B0603020202020204" pitchFamily="34" charset="0"/>
              </a:rPr>
              <a:t>touch.Headline</a:t>
            </a:r>
            <a:r>
              <a:rPr lang="en-US" sz="1650" dirty="0">
                <a:latin typeface="Trebuchet MS" panose="020B0603020202020204" pitchFamily="34" charset="0"/>
              </a:rPr>
              <a:t>: A compelling call to action, such as "Let's Create Something </a:t>
            </a:r>
            <a:r>
              <a:rPr lang="en-US" sz="1650" dirty="0" err="1">
                <a:latin typeface="Trebuchet MS" panose="020B0603020202020204" pitchFamily="34" charset="0"/>
              </a:rPr>
              <a:t>Great."Contact</a:t>
            </a:r>
            <a:r>
              <a:rPr lang="en-US" sz="1650" dirty="0">
                <a:latin typeface="Trebuchet MS" panose="020B0603020202020204" pitchFamily="34" charset="0"/>
              </a:rPr>
              <a:t> Form: A simple, direct form with fields for Name, Email, and </a:t>
            </a:r>
            <a:r>
              <a:rPr lang="en-US" sz="1650" dirty="0" err="1">
                <a:latin typeface="Trebuchet MS" panose="020B0603020202020204" pitchFamily="34" charset="0"/>
              </a:rPr>
              <a:t>Message.Social</a:t>
            </a:r>
            <a:r>
              <a:rPr lang="en-US" sz="1650" dirty="0">
                <a:latin typeface="Trebuchet MS" panose="020B0603020202020204" pitchFamily="34" charset="0"/>
              </a:rPr>
              <a:t> Links: Links to your professional profiles like LinkedIn, </a:t>
            </a:r>
            <a:r>
              <a:rPr lang="en-US" sz="1650" dirty="0" err="1">
                <a:latin typeface="Trebuchet MS" panose="020B0603020202020204" pitchFamily="34" charset="0"/>
              </a:rPr>
              <a:t>Behance</a:t>
            </a:r>
            <a:r>
              <a:rPr lang="en-US" sz="1650" dirty="0">
                <a:latin typeface="Trebuchet MS" panose="020B0603020202020204" pitchFamily="34" charset="0"/>
              </a:rPr>
              <a:t>, and your email. Using icons makes these easy to spot.</a:t>
            </a:r>
          </a:p>
          <a:p>
            <a:r>
              <a:rPr lang="en-US" sz="1650" dirty="0">
                <a:latin typeface="Trebuchet MS" panose="020B0603020202020204" pitchFamily="34" charset="0"/>
              </a:rPr>
              <a:t>8. </a:t>
            </a:r>
            <a:r>
              <a:rPr lang="en-US" sz="1650" dirty="0" err="1">
                <a:latin typeface="Trebuchet MS" panose="020B0603020202020204" pitchFamily="34" charset="0"/>
              </a:rPr>
              <a:t>FooterA</a:t>
            </a:r>
            <a:r>
              <a:rPr lang="en-US" sz="1650" dirty="0">
                <a:latin typeface="Trebuchet MS" panose="020B0603020202020204" pitchFamily="34" charset="0"/>
              </a:rPr>
              <a:t> simple, clean footer that contains essential information and </a:t>
            </a:r>
            <a:r>
              <a:rPr lang="en-US" sz="1650" dirty="0" err="1">
                <a:latin typeface="Trebuchet MS" panose="020B0603020202020204" pitchFamily="34" charset="0"/>
              </a:rPr>
              <a:t>copyright.Copyright</a:t>
            </a:r>
            <a:r>
              <a:rPr lang="en-US" sz="1650" dirty="0">
                <a:latin typeface="Trebuchet MS" panose="020B0603020202020204" pitchFamily="34" charset="0"/>
              </a:rPr>
              <a:t>: Your name and the current year to ensure </a:t>
            </a:r>
            <a:r>
              <a:rPr lang="en-US" sz="1650" dirty="0" err="1">
                <a:latin typeface="Trebuchet MS" panose="020B0603020202020204" pitchFamily="34" charset="0"/>
              </a:rPr>
              <a:t>professionalism.Technical</a:t>
            </a:r>
            <a:r>
              <a:rPr lang="en-US" sz="1650" dirty="0">
                <a:latin typeface="Trebuchet MS" panose="020B0603020202020204" pitchFamily="34" charset="0"/>
              </a:rPr>
              <a:t> </a:t>
            </a:r>
            <a:r>
              <a:rPr lang="en-US" sz="1650" dirty="0" err="1">
                <a:latin typeface="Trebuchet MS" panose="020B0603020202020204" pitchFamily="34" charset="0"/>
              </a:rPr>
              <a:t>ElementsHTML</a:t>
            </a:r>
            <a:r>
              <a:rPr lang="en-US" sz="1650" dirty="0">
                <a:latin typeface="Trebuchet MS" panose="020B0603020202020204" pitchFamily="34" charset="0"/>
              </a:rPr>
              <a:t>: The structure of the website is built with semantic HTML elements.CSS: The design is handled with CSS, including custom properties (:root) for easy color management and a mobile-first approach for responsiveness (@media queries).JavaScript: The interactivity, such as the smooth scrolling navigation and the modal pop-ups for the portfolio projects, is handled with JavaScript.</a:t>
            </a:r>
          </a:p>
        </p:txBody>
      </p:sp>
    </p:spTree>
    <p:extLst>
      <p:ext uri="{BB962C8B-B14F-4D97-AF65-F5344CB8AC3E}">
        <p14:creationId xmlns:p14="http://schemas.microsoft.com/office/powerpoint/2010/main" val="357448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2422</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PROJECT LAYOUT</vt:lpstr>
      <vt:lpstr>PROJECT LAYOUT</vt:lpstr>
      <vt:lpstr>FEATURES AND FUNCTIONALITY</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29</cp:revision>
  <dcterms:created xsi:type="dcterms:W3CDTF">2024-03-29T15:07:22Z</dcterms:created>
  <dcterms:modified xsi:type="dcterms:W3CDTF">2025-09-01T09:42:23Z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