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6" r:id="rId4"/>
    <p:sldId id="262" r:id="rId5"/>
    <p:sldId id="270" r:id="rId6"/>
    <p:sldId id="267" r:id="rId7"/>
    <p:sldId id="268" r:id="rId8"/>
    <p:sldId id="269" r:id="rId9"/>
    <p:sldId id="263" r:id="rId10"/>
    <p:sldId id="264" r:id="rId11"/>
    <p:sldId id="265" r:id="rId12"/>
    <p:sldId id="271" r:id="rId13"/>
  </p:sldIdLst>
  <p:sldSz cx="10801350" cy="756126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14350" indent="-571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28700" indent="-114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43050" indent="-1714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2BE7A14-DB1A-42DD-8731-6EAC0B021349}">
          <p14:sldIdLst>
            <p14:sldId id="256"/>
            <p14:sldId id="261"/>
            <p14:sldId id="266"/>
            <p14:sldId id="262"/>
            <p14:sldId id="270"/>
            <p14:sldId id="267"/>
            <p14:sldId id="268"/>
            <p14:sldId id="269"/>
            <p14:sldId id="263"/>
            <p14:sldId id="264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65E"/>
    <a:srgbClr val="6666FF"/>
    <a:srgbClr val="3333FF"/>
    <a:srgbClr val="FF6600"/>
    <a:srgbClr val="FA0000"/>
    <a:srgbClr val="FC5230"/>
    <a:srgbClr val="F010E5"/>
    <a:srgbClr val="006600"/>
    <a:srgbClr val="BE12A5"/>
    <a:srgbClr val="00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434" autoAdjust="0"/>
  </p:normalViewPr>
  <p:slideViewPr>
    <p:cSldViewPr>
      <p:cViewPr varScale="1">
        <p:scale>
          <a:sx n="68" d="100"/>
          <a:sy n="68" d="100"/>
        </p:scale>
        <p:origin x="1230" y="48"/>
      </p:cViewPr>
      <p:guideLst>
        <p:guide orient="horz" pos="238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952"/>
    </p:cViewPr>
  </p:sorterViewPr>
  <p:notesViewPr>
    <p:cSldViewPr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6E7F18-3AAA-45B6-8A13-D3186C27B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62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126049-CAB9-424E-B7DD-7D0CDE5CF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03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1435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28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4305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57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97680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6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5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7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5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6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2" y="2348893"/>
            <a:ext cx="9181148" cy="1620770"/>
          </a:xfrm>
          <a:prstGeom prst="rect">
            <a:avLst/>
          </a:prstGeom>
        </p:spPr>
        <p:txBody>
          <a:bodyPr lIns="102870" tIns="51435" rIns="102870" bIns="51435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5" y="4284718"/>
            <a:ext cx="7560946" cy="1932323"/>
          </a:xfrm>
          <a:prstGeom prst="rect">
            <a:avLst/>
          </a:prstGeom>
        </p:spPr>
        <p:txBody>
          <a:bodyPr lIns="102870" tIns="51435" rIns="102870" bIns="51435"/>
          <a:lstStyle>
            <a:lvl1pPr marL="0" indent="0" algn="ctr">
              <a:buNone/>
              <a:defRPr/>
            </a:lvl1pPr>
            <a:lvl2pPr marL="514350" indent="0" algn="ctr">
              <a:buNone/>
              <a:defRPr/>
            </a:lvl2pPr>
            <a:lvl3pPr marL="1028700" indent="0" algn="ctr">
              <a:buNone/>
              <a:defRPr/>
            </a:lvl3pPr>
            <a:lvl4pPr marL="1543050" indent="0" algn="ctr">
              <a:buNone/>
              <a:defRPr/>
            </a:lvl4pPr>
            <a:lvl5pPr marL="2057400" indent="0" algn="ctr">
              <a:buNone/>
              <a:defRPr/>
            </a:lvl5pPr>
            <a:lvl6pPr marL="2571750" indent="0" algn="ctr">
              <a:buNone/>
              <a:defRPr/>
            </a:lvl6pPr>
            <a:lvl7pPr marL="3086100" indent="0" algn="ctr">
              <a:buNone/>
              <a:defRPr/>
            </a:lvl7pPr>
            <a:lvl8pPr marL="3600450" indent="0" algn="ctr">
              <a:buNone/>
              <a:defRPr/>
            </a:lvl8pPr>
            <a:lvl9pPr marL="41148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72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302803"/>
            <a:ext cx="9721216" cy="1260211"/>
          </a:xfrm>
          <a:prstGeom prst="rect">
            <a:avLst/>
          </a:prstGeom>
        </p:spPr>
        <p:txBody>
          <a:bodyPr lIns="102870" tIns="51435" rIns="102870" bIns="51435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2" y="1764297"/>
            <a:ext cx="9721216" cy="4990084"/>
          </a:xfrm>
          <a:prstGeom prst="rect">
            <a:avLst/>
          </a:prstGeom>
        </p:spPr>
        <p:txBody>
          <a:bodyPr vert="eaVert" lIns="102870" tIns="51435" rIns="102870" bIns="514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4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302806"/>
            <a:ext cx="2430304" cy="6451577"/>
          </a:xfrm>
          <a:prstGeom prst="rect">
            <a:avLst/>
          </a:prstGeom>
        </p:spPr>
        <p:txBody>
          <a:bodyPr vert="eaVert" lIns="102870" tIns="51435" rIns="102870" bIns="51435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0" y="302806"/>
            <a:ext cx="7110889" cy="6451577"/>
          </a:xfrm>
          <a:prstGeom prst="rect">
            <a:avLst/>
          </a:prstGeom>
        </p:spPr>
        <p:txBody>
          <a:bodyPr vert="eaVert" lIns="102870" tIns="51435" rIns="102870" bIns="514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3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302803"/>
            <a:ext cx="9721216" cy="1260211"/>
          </a:xfrm>
          <a:prstGeom prst="rect">
            <a:avLst/>
          </a:prstGeom>
        </p:spPr>
        <p:txBody>
          <a:bodyPr lIns="102870" tIns="51435" rIns="102870" bIns="51435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72" y="1764297"/>
            <a:ext cx="9721216" cy="4990084"/>
          </a:xfrm>
          <a:prstGeom prst="rect">
            <a:avLst/>
          </a:prstGeom>
        </p:spPr>
        <p:txBody>
          <a:bodyPr lIns="102870" tIns="51435" rIns="102870" bIns="514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7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858815"/>
            <a:ext cx="9181148" cy="1501751"/>
          </a:xfrm>
          <a:prstGeom prst="rect">
            <a:avLst/>
          </a:prstGeom>
        </p:spPr>
        <p:txBody>
          <a:bodyPr lIns="102870" tIns="51435" rIns="102870" bIns="51435"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204789"/>
            <a:ext cx="9181148" cy="1654024"/>
          </a:xfrm>
          <a:prstGeom prst="rect">
            <a:avLst/>
          </a:prstGeom>
        </p:spPr>
        <p:txBody>
          <a:bodyPr lIns="102870" tIns="51435" rIns="102870" bIns="51435" anchor="b"/>
          <a:lstStyle>
            <a:lvl1pPr marL="0" indent="0">
              <a:buNone/>
              <a:defRPr sz="2300"/>
            </a:lvl1pPr>
            <a:lvl2pPr marL="514350" indent="0">
              <a:buNone/>
              <a:defRPr sz="2000"/>
            </a:lvl2pPr>
            <a:lvl3pPr marL="1028700" indent="0">
              <a:buNone/>
              <a:defRPr sz="1800"/>
            </a:lvl3pPr>
            <a:lvl4pPr marL="1543050" indent="0">
              <a:buNone/>
              <a:defRPr sz="1600"/>
            </a:lvl4pPr>
            <a:lvl5pPr marL="2057400" indent="0">
              <a:buNone/>
              <a:defRPr sz="1600"/>
            </a:lvl5pPr>
            <a:lvl6pPr marL="2571750" indent="0">
              <a:buNone/>
              <a:defRPr sz="1600"/>
            </a:lvl6pPr>
            <a:lvl7pPr marL="3086100" indent="0">
              <a:buNone/>
              <a:defRPr sz="1600"/>
            </a:lvl7pPr>
            <a:lvl8pPr marL="3600450" indent="0">
              <a:buNone/>
              <a:defRPr sz="1600"/>
            </a:lvl8pPr>
            <a:lvl9pPr marL="41148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8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302803"/>
            <a:ext cx="9721216" cy="1260211"/>
          </a:xfrm>
          <a:prstGeom prst="rect">
            <a:avLst/>
          </a:prstGeom>
        </p:spPr>
        <p:txBody>
          <a:bodyPr lIns="102870" tIns="51435" rIns="102870" bIns="51435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764297"/>
            <a:ext cx="4770596" cy="4990084"/>
          </a:xfrm>
          <a:prstGeom prst="rect">
            <a:avLst/>
          </a:prstGeom>
        </p:spPr>
        <p:txBody>
          <a:bodyPr lIns="102870" tIns="51435" rIns="102870" bIns="51435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764297"/>
            <a:ext cx="4770596" cy="4990084"/>
          </a:xfrm>
          <a:prstGeom prst="rect">
            <a:avLst/>
          </a:prstGeom>
        </p:spPr>
        <p:txBody>
          <a:bodyPr lIns="102870" tIns="51435" rIns="102870" bIns="51435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9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302803"/>
            <a:ext cx="9721216" cy="1260211"/>
          </a:xfrm>
          <a:prstGeom prst="rect">
            <a:avLst/>
          </a:prstGeom>
        </p:spPr>
        <p:txBody>
          <a:bodyPr lIns="102870" tIns="51435" rIns="102870" bIns="5143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0" y="1692535"/>
            <a:ext cx="4772472" cy="705367"/>
          </a:xfrm>
          <a:prstGeom prst="rect">
            <a:avLst/>
          </a:prstGeom>
        </p:spPr>
        <p:txBody>
          <a:bodyPr lIns="102870" tIns="51435" rIns="102870" bIns="51435"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0" y="2397902"/>
            <a:ext cx="4772472" cy="4356478"/>
          </a:xfrm>
          <a:prstGeom prst="rect">
            <a:avLst/>
          </a:prstGeom>
        </p:spPr>
        <p:txBody>
          <a:bodyPr lIns="102870" tIns="51435" rIns="102870" bIns="51435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0" y="1692535"/>
            <a:ext cx="4774348" cy="705367"/>
          </a:xfrm>
          <a:prstGeom prst="rect">
            <a:avLst/>
          </a:prstGeom>
        </p:spPr>
        <p:txBody>
          <a:bodyPr lIns="102870" tIns="51435" rIns="102870" bIns="51435"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0" y="2397902"/>
            <a:ext cx="4774348" cy="4356478"/>
          </a:xfrm>
          <a:prstGeom prst="rect">
            <a:avLst/>
          </a:prstGeom>
        </p:spPr>
        <p:txBody>
          <a:bodyPr lIns="102870" tIns="51435" rIns="102870" bIns="51435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2" y="302803"/>
            <a:ext cx="9721216" cy="1260211"/>
          </a:xfrm>
          <a:prstGeom prst="rect">
            <a:avLst/>
          </a:prstGeom>
        </p:spPr>
        <p:txBody>
          <a:bodyPr lIns="102870" tIns="51435" rIns="102870" bIns="51435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2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12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301052"/>
            <a:ext cx="3553570" cy="1281215"/>
          </a:xfrm>
          <a:prstGeom prst="rect">
            <a:avLst/>
          </a:prstGeom>
        </p:spPr>
        <p:txBody>
          <a:bodyPr lIns="102870" tIns="51435" rIns="102870" bIns="51435"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301054"/>
            <a:ext cx="6038255" cy="6453329"/>
          </a:xfrm>
          <a:prstGeom prst="rect">
            <a:avLst/>
          </a:prstGeom>
        </p:spPr>
        <p:txBody>
          <a:bodyPr lIns="102870" tIns="51435" rIns="102870" bIns="51435"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582267"/>
            <a:ext cx="3553570" cy="5172114"/>
          </a:xfrm>
          <a:prstGeom prst="rect">
            <a:avLst/>
          </a:prstGeom>
        </p:spPr>
        <p:txBody>
          <a:bodyPr lIns="102870" tIns="51435" rIns="102870" bIns="51435"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24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5292888"/>
            <a:ext cx="6480810" cy="624855"/>
          </a:xfrm>
          <a:prstGeom prst="rect">
            <a:avLst/>
          </a:prstGeom>
        </p:spPr>
        <p:txBody>
          <a:bodyPr lIns="102870" tIns="51435" rIns="102870" bIns="51435"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675614"/>
            <a:ext cx="6480810" cy="4536758"/>
          </a:xfrm>
          <a:prstGeom prst="rect">
            <a:avLst/>
          </a:prstGeom>
        </p:spPr>
        <p:txBody>
          <a:bodyPr lIns="102870" tIns="51435" rIns="102870" bIns="51435"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5917742"/>
            <a:ext cx="6480810" cy="887398"/>
          </a:xfrm>
          <a:prstGeom prst="rect">
            <a:avLst/>
          </a:prstGeom>
        </p:spPr>
        <p:txBody>
          <a:bodyPr lIns="102870" tIns="51435" rIns="102870" bIns="51435"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49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he-Logo-em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85750" y="17463"/>
            <a:ext cx="4302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98513"/>
            <a:ext cx="10831513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2870" tIns="51435" rIns="102870" bIns="51435"/>
          <a:lstStyle/>
          <a:p>
            <a:endParaRPr lang="en-IN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3060700" y="1763713"/>
          <a:ext cx="4868863" cy="403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2" name="Picture" r:id="rId15" imgW="671028" imgH="602628" progId="Word.Picture.8">
                  <p:embed/>
                </p:oleObj>
              </mc:Choice>
              <mc:Fallback>
                <p:oleObj name="Picture" r:id="rId15" imgW="671028" imgH="60262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2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763713"/>
                        <a:ext cx="4868863" cy="403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0" y="7258050"/>
            <a:ext cx="10801350" cy="303213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400" b="1" i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51435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10287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54305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20574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828925" indent="-257175" algn="l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343275" indent="-257175" algn="l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857625" indent="-257175" algn="l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371975" indent="-257175" algn="l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267934" y="4303264"/>
            <a:ext cx="5913507" cy="287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dirty="0" smtClean="0">
                <a:latin typeface="Poor Richard" panose="02080502050505020702" pitchFamily="18" charset="0"/>
              </a:rPr>
              <a:t>By</a:t>
            </a:r>
            <a:endParaRPr lang="en-US" sz="3600" dirty="0">
              <a:latin typeface="Poor Richard" panose="02080502050505020702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Poor Richard" panose="02080502050505020702" pitchFamily="18" charset="0"/>
              </a:rPr>
              <a:t>App </a:t>
            </a:r>
            <a:r>
              <a:rPr lang="en-US" sz="2800" dirty="0">
                <a:latin typeface="Poor Richard" panose="02080502050505020702" pitchFamily="18" charset="0"/>
              </a:rPr>
              <a:t>Development </a:t>
            </a:r>
            <a:r>
              <a:rPr lang="en-US" sz="2800" dirty="0" smtClean="0">
                <a:latin typeface="Poor Richard" panose="02080502050505020702" pitchFamily="18" charset="0"/>
              </a:rPr>
              <a:t>Team, MCA</a:t>
            </a:r>
            <a:endParaRPr lang="en-US" sz="2800" dirty="0">
              <a:latin typeface="Poor Richard" panose="02080502050505020702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>
                <a:latin typeface="Poor Richard" panose="02080502050505020702" pitchFamily="18" charset="0"/>
                <a:ea typeface="Adobe Heiti Std R" panose="020B0400000000000000" pitchFamily="34" charset="-128"/>
                <a:cs typeface="Andalus" panose="02020603050405020304" pitchFamily="18" charset="-78"/>
              </a:rPr>
              <a:t>Department </a:t>
            </a:r>
            <a:r>
              <a:rPr lang="en-US" sz="2800" dirty="0">
                <a:latin typeface="Poor Richard" panose="02080502050505020702" pitchFamily="18" charset="0"/>
                <a:ea typeface="Adobe Heiti Std R" panose="020B0400000000000000" pitchFamily="34" charset="-128"/>
                <a:cs typeface="Andalus" panose="02020603050405020304" pitchFamily="18" charset="-78"/>
              </a:rPr>
              <a:t>of </a:t>
            </a:r>
            <a:r>
              <a:rPr lang="en-US" sz="2800" dirty="0" smtClean="0">
                <a:latin typeface="Poor Richard" panose="02080502050505020702" pitchFamily="18" charset="0"/>
                <a:ea typeface="Adobe Heiti Std R" panose="020B0400000000000000" pitchFamily="34" charset="-128"/>
                <a:cs typeface="Andalus" panose="02020603050405020304" pitchFamily="18" charset="-78"/>
              </a:rPr>
              <a:t>Computer Applications, 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800" dirty="0" smtClean="0">
                <a:latin typeface="Poor Richard" panose="02080502050505020702" pitchFamily="18" charset="0"/>
                <a:ea typeface="Adobe Heiti Std R" panose="020B0400000000000000" pitchFamily="34" charset="-128"/>
                <a:cs typeface="Andalus" panose="02020603050405020304" pitchFamily="18" charset="-78"/>
              </a:rPr>
              <a:t>Manipal Institute of Technology, Manipal</a:t>
            </a:r>
            <a:endParaRPr lang="en-US" sz="2800" dirty="0">
              <a:latin typeface="Poor Richard" panose="02080502050505020702" pitchFamily="18" charset="0"/>
              <a:ea typeface="Adobe Heiti Std R" panose="020B0400000000000000" pitchFamily="34" charset="-128"/>
              <a:cs typeface="Andalus" panose="02020603050405020304" pitchFamily="18" charset="-78"/>
            </a:endParaRPr>
          </a:p>
        </p:txBody>
      </p:sp>
      <p:sp>
        <p:nvSpPr>
          <p:cNvPr id="2053" name="TextBox 2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0332846-2FD9-4418-B3F5-E12104DD3711}" type="slidenum">
              <a:rPr lang="en-US"/>
              <a:pPr algn="r" eaLnBrk="1" hangingPunct="1"/>
              <a:t>1</a:t>
            </a:fld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413828" y="1533162"/>
            <a:ext cx="5791199" cy="18052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5pPr>
            <a:lvl6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6pPr>
            <a:lvl7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7pPr>
            <a:lvl8pPr marL="1543050" algn="ct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8pPr>
            <a:lvl9pPr marL="2057400" algn="ct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6600" kern="0" dirty="0" smtClean="0"/>
              <a:t>UTSAV 2016</a:t>
            </a:r>
          </a:p>
          <a:p>
            <a:r>
              <a:rPr lang="en-US" sz="32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“Reason to Celebrate”</a:t>
            </a:r>
          </a:p>
          <a:p>
            <a:endParaRPr lang="en-US" sz="6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731"/>
            <a:ext cx="10796588" cy="3486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09" y="4359591"/>
            <a:ext cx="2132587" cy="2864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302" y="15766"/>
            <a:ext cx="9181148" cy="838200"/>
          </a:xfrm>
        </p:spPr>
        <p:txBody>
          <a:bodyPr/>
          <a:lstStyle/>
          <a:p>
            <a:r>
              <a:rPr lang="en-US" sz="4000" dirty="0" smtClean="0">
                <a:latin typeface="Poor Richard" panose="02080502050505020702" pitchFamily="18" charset="0"/>
              </a:rPr>
              <a:t>Requests</a:t>
            </a:r>
            <a:endParaRPr lang="en-US" sz="4000" dirty="0">
              <a:latin typeface="Poor Richard" panose="02080502050505020702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104231"/>
            <a:ext cx="9582150" cy="23622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Poor Richard" panose="02080502050505020702" pitchFamily="18" charset="0"/>
              </a:rPr>
              <a:t>Server space- To host the app(University Information System Department)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Poor Richard" panose="02080502050505020702" pitchFamily="18" charset="0"/>
              </a:rPr>
              <a:t>Pictures </a:t>
            </a:r>
            <a:r>
              <a:rPr lang="en-US" sz="3200" dirty="0">
                <a:latin typeface="Poor Richard" panose="02080502050505020702" pitchFamily="18" charset="0"/>
              </a:rPr>
              <a:t>and summary report </a:t>
            </a:r>
            <a:r>
              <a:rPr lang="en-US" sz="3200" dirty="0" smtClean="0">
                <a:latin typeface="Poor Richard" panose="02080502050505020702" pitchFamily="18" charset="0"/>
              </a:rPr>
              <a:t>– From Organizing team</a:t>
            </a:r>
            <a:endParaRPr lang="en-US" sz="3200" dirty="0">
              <a:latin typeface="Poor Richard" panose="02080502050505020702" pitchFamily="18" charset="0"/>
            </a:endParaRPr>
          </a:p>
          <a:p>
            <a:pPr algn="just"/>
            <a:endParaRPr lang="en-US" sz="3200" dirty="0">
              <a:latin typeface="Poor Richard" panose="02080502050505020702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10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601" y="71851"/>
            <a:ext cx="9181148" cy="838200"/>
          </a:xfrm>
        </p:spPr>
        <p:txBody>
          <a:bodyPr/>
          <a:lstStyle/>
          <a:p>
            <a:r>
              <a:rPr lang="en-US" sz="4000" dirty="0">
                <a:latin typeface="Poor Richard" panose="02080502050505020702" pitchFamily="18" charset="0"/>
              </a:rPr>
              <a:t>Acknowledgements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100" y="1409466"/>
            <a:ext cx="9582150" cy="51816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Manipal University officials for giving valuable time to launch beta version of the </a:t>
            </a:r>
            <a:r>
              <a:rPr lang="en-US" sz="3200" dirty="0" smtClean="0">
                <a:latin typeface="Poor Richard" panose="02080502050505020702" pitchFamily="18" charset="0"/>
              </a:rPr>
              <a:t>app</a:t>
            </a:r>
            <a:endParaRPr lang="en-US" sz="3200" dirty="0">
              <a:latin typeface="Poor Richard" panose="020805020505050207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Cultural Coordination Committee chairperson and members team for giving a chance to merge technology with culture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Director, MIT, Faculty and staff of Department of Computer Applications, for giving the support, suggestions and </a:t>
            </a:r>
            <a:r>
              <a:rPr lang="en-US" sz="3200" dirty="0" smtClean="0">
                <a:latin typeface="Poor Richard" panose="02080502050505020702" pitchFamily="18" charset="0"/>
              </a:rPr>
              <a:t>guidance</a:t>
            </a:r>
            <a:endParaRPr lang="en-US" sz="3200" dirty="0">
              <a:latin typeface="Poor Richard" panose="020805020505050207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3200" dirty="0">
              <a:latin typeface="Poor Richard" panose="02080502050505020702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11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0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275" y="3247231"/>
            <a:ext cx="5775003" cy="1101934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>
                <a:latin typeface="Poor Richard" panose="02080502050505020702" pitchFamily="18" charset="0"/>
              </a:rPr>
              <a:t>THANK YOU</a:t>
            </a:r>
            <a:endParaRPr lang="en-US" sz="8000" dirty="0">
              <a:latin typeface="Poor Richard" panose="02080502050505020702" pitchFamily="18" charset="0"/>
            </a:endParaRPr>
          </a:p>
        </p:txBody>
      </p:sp>
      <p:pic>
        <p:nvPicPr>
          <p:cNvPr id="4" name="Picture 3" descr="C:\Users\MU\Pictures\MIT\MIT-Emblem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8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75" y="12834"/>
            <a:ext cx="9181148" cy="838200"/>
          </a:xfrm>
        </p:spPr>
        <p:txBody>
          <a:bodyPr/>
          <a:lstStyle/>
          <a:p>
            <a:r>
              <a:rPr lang="en-US" sz="4000" dirty="0">
                <a:latin typeface="Poor Richard" panose="02080502050505020702" pitchFamily="18" charset="0"/>
              </a:rPr>
              <a:t>Why UTSAV – 2016 APP?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549" y="1949819"/>
            <a:ext cx="7543800" cy="4114800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Simple</a:t>
            </a:r>
            <a:r>
              <a:rPr lang="en-US" sz="3200" dirty="0"/>
              <a:t> </a:t>
            </a:r>
            <a:r>
              <a:rPr lang="en-US" sz="3200" dirty="0">
                <a:latin typeface="Poor Richard" panose="02080502050505020702" pitchFamily="18" charset="0"/>
              </a:rPr>
              <a:t>and Smart interface </a:t>
            </a:r>
            <a:endParaRPr lang="en-US" sz="3200" dirty="0" smtClean="0">
              <a:latin typeface="Poor Richard" panose="02080502050505020702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Poor Richard" panose="02080502050505020702" pitchFamily="18" charset="0"/>
              </a:rPr>
              <a:t>Easy </a:t>
            </a:r>
            <a:r>
              <a:rPr lang="en-US" sz="3200" dirty="0">
                <a:latin typeface="Poor Richard" panose="02080502050505020702" pitchFamily="18" charset="0"/>
              </a:rPr>
              <a:t>Information </a:t>
            </a:r>
            <a:r>
              <a:rPr lang="en-US" sz="3200" dirty="0" smtClean="0">
                <a:latin typeface="Poor Richard" panose="02080502050505020702" pitchFamily="18" charset="0"/>
              </a:rPr>
              <a:t>sharing</a:t>
            </a:r>
            <a:endParaRPr lang="en-US" sz="3200" dirty="0">
              <a:latin typeface="Poor Richard" panose="02080502050505020702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Quick access and reference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Poor Richard" panose="02080502050505020702" pitchFamily="18" charset="0"/>
              </a:rPr>
              <a:t>Instant reach to all MU members and students</a:t>
            </a:r>
            <a:endParaRPr lang="en-US" sz="3200" dirty="0">
              <a:latin typeface="Poor Richard" panose="02080502050505020702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Poor Richard" panose="02080502050505020702" pitchFamily="18" charset="0"/>
              </a:rPr>
              <a:t>Dynamic update of results and images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Technology-culture interconnect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2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945085"/>
            <a:ext cx="2818521" cy="50107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9" y="943523"/>
            <a:ext cx="2819400" cy="50122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29" y="-34967"/>
            <a:ext cx="9181148" cy="838200"/>
          </a:xfrm>
        </p:spPr>
        <p:txBody>
          <a:bodyPr/>
          <a:lstStyle/>
          <a:p>
            <a:r>
              <a:rPr lang="en-US" sz="4000" dirty="0" smtClean="0">
                <a:latin typeface="Poor Richard" panose="02080502050505020702" pitchFamily="18" charset="0"/>
              </a:rPr>
              <a:t>Downloading Utsav 2016 App</a:t>
            </a:r>
            <a:endParaRPr lang="en-US" sz="4000" dirty="0">
              <a:latin typeface="Poor Richard" panose="02080502050505020702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3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95275" y="6227870"/>
            <a:ext cx="965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oor Richard" panose="02080502050505020702" pitchFamily="18" charset="0"/>
              </a:rPr>
              <a:t>Android application available on </a:t>
            </a:r>
            <a:r>
              <a:rPr lang="en-US" sz="2000" dirty="0">
                <a:latin typeface="Poor Richard" panose="02080502050505020702" pitchFamily="18" charset="0"/>
              </a:rPr>
              <a:t>Play </a:t>
            </a:r>
            <a:r>
              <a:rPr lang="en-US" sz="2000" dirty="0" smtClean="0">
                <a:latin typeface="Poor Richard" panose="02080502050505020702" pitchFamily="18" charset="0"/>
              </a:rPr>
              <a:t>Store</a:t>
            </a:r>
            <a:endParaRPr lang="en-US" sz="2000" dirty="0">
              <a:latin typeface="Poor Richard" panose="02080502050505020702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26" y="1915351"/>
            <a:ext cx="3200400" cy="3200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4829026" y="525918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302" y="885031"/>
            <a:ext cx="9181148" cy="838200"/>
          </a:xfrm>
        </p:spPr>
        <p:txBody>
          <a:bodyPr/>
          <a:lstStyle/>
          <a:p>
            <a:r>
              <a:rPr lang="en-US" sz="4000" dirty="0">
                <a:latin typeface="Poor Richard" panose="02080502050505020702" pitchFamily="18" charset="0"/>
              </a:rPr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075" y="2028031"/>
            <a:ext cx="9277350" cy="48006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Information about the events, schedules and venues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Contact information of the event coordinators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Photo-Gallery showing glimpses of Utsav 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Venue search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Notifications of event results, alerts and status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Chart showing the ranking of </a:t>
            </a:r>
            <a:r>
              <a:rPr lang="en-US" sz="3200" dirty="0" smtClean="0">
                <a:latin typeface="Poor Richard" panose="02080502050505020702" pitchFamily="18" charset="0"/>
              </a:rPr>
              <a:t>top 5 institutions</a:t>
            </a:r>
            <a:endParaRPr lang="en-US" sz="3200" dirty="0">
              <a:latin typeface="Poor Richard" panose="02080502050505020702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4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9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29" y="-34967"/>
            <a:ext cx="9181148" cy="838200"/>
          </a:xfrm>
        </p:spPr>
        <p:txBody>
          <a:bodyPr/>
          <a:lstStyle/>
          <a:p>
            <a:r>
              <a:rPr lang="en-US" sz="4000" dirty="0" smtClean="0">
                <a:latin typeface="Poor Richard" panose="02080502050505020702" pitchFamily="18" charset="0"/>
              </a:rPr>
              <a:t>Screenshots</a:t>
            </a:r>
            <a:endParaRPr lang="en-US" sz="4000" dirty="0">
              <a:latin typeface="Poor Richard" panose="02080502050505020702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5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88" y="971719"/>
            <a:ext cx="2819400" cy="50122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961230"/>
            <a:ext cx="2816030" cy="50062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2862488" y="6261759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0990" y="6261759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94" y="1001122"/>
            <a:ext cx="2847795" cy="50627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47" y="1001122"/>
            <a:ext cx="2816030" cy="50338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29" y="-34967"/>
            <a:ext cx="9181148" cy="838200"/>
          </a:xfrm>
        </p:spPr>
        <p:txBody>
          <a:bodyPr/>
          <a:lstStyle/>
          <a:p>
            <a:r>
              <a:rPr lang="en-US" sz="4000" dirty="0" smtClean="0">
                <a:latin typeface="Poor Richard" panose="02080502050505020702" pitchFamily="18" charset="0"/>
              </a:rPr>
              <a:t>Screenshots</a:t>
            </a:r>
            <a:endParaRPr lang="en-US" sz="4000" dirty="0">
              <a:latin typeface="Poor Richard" panose="02080502050505020702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6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19275" y="6249325"/>
            <a:ext cx="9379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3462" y="6232836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Venues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74" y="1001122"/>
            <a:ext cx="2854788" cy="50751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TextBox 11"/>
          <p:cNvSpPr txBox="1"/>
          <p:nvPr/>
        </p:nvSpPr>
        <p:spPr>
          <a:xfrm>
            <a:off x="4888209" y="6282088"/>
            <a:ext cx="16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06" y="957590"/>
            <a:ext cx="2847795" cy="50627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63" y="964564"/>
            <a:ext cx="2837126" cy="50557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29" y="-34967"/>
            <a:ext cx="9181148" cy="838200"/>
          </a:xfrm>
        </p:spPr>
        <p:txBody>
          <a:bodyPr/>
          <a:lstStyle/>
          <a:p>
            <a:r>
              <a:rPr lang="en-US" sz="4000" dirty="0" smtClean="0">
                <a:latin typeface="Poor Richard" panose="02080502050505020702" pitchFamily="18" charset="0"/>
              </a:rPr>
              <a:t>Screenshots</a:t>
            </a:r>
            <a:endParaRPr lang="en-US" sz="4000" dirty="0">
              <a:latin typeface="Poor Richard" panose="02080502050505020702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7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59679" y="6261759"/>
            <a:ext cx="18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Gallery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2060" y="6261759"/>
            <a:ext cx="12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29" y="-34967"/>
            <a:ext cx="9181148" cy="838200"/>
          </a:xfrm>
        </p:spPr>
        <p:txBody>
          <a:bodyPr/>
          <a:lstStyle/>
          <a:p>
            <a:r>
              <a:rPr lang="en-US" sz="4000" dirty="0" smtClean="0">
                <a:latin typeface="Poor Richard" panose="02080502050505020702" pitchFamily="18" charset="0"/>
              </a:rPr>
              <a:t>Screenshots</a:t>
            </a:r>
            <a:endParaRPr lang="en-US" sz="4000" dirty="0">
              <a:latin typeface="Poor Richard" panose="02080502050505020702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8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136318" y="6473999"/>
            <a:ext cx="107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94" y="991530"/>
            <a:ext cx="2977970" cy="52941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991529"/>
            <a:ext cx="2977970" cy="52941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18" y="974795"/>
            <a:ext cx="2977970" cy="52941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967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114" y="-899"/>
            <a:ext cx="9181148" cy="838200"/>
          </a:xfrm>
        </p:spPr>
        <p:txBody>
          <a:bodyPr/>
          <a:lstStyle/>
          <a:p>
            <a:r>
              <a:rPr lang="en-US" sz="4000" dirty="0">
                <a:latin typeface="Poor Richard" panose="02080502050505020702" pitchFamily="18" charset="0"/>
              </a:rPr>
              <a:t>Publicity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1266031"/>
            <a:ext cx="9582150" cy="51816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Using University mail exchange server to send notifications to the users about the </a:t>
            </a:r>
            <a:r>
              <a:rPr lang="en-US" sz="3200" dirty="0" smtClean="0">
                <a:latin typeface="Poor Richard" panose="02080502050505020702" pitchFamily="18" charset="0"/>
              </a:rPr>
              <a:t>app</a:t>
            </a:r>
            <a:endParaRPr lang="en-US" sz="3200" dirty="0">
              <a:latin typeface="Poor Richard" panose="020805020505050207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Poor Richard" panose="02080502050505020702" pitchFamily="18" charset="0"/>
              </a:rPr>
              <a:t>Mails </a:t>
            </a:r>
            <a:r>
              <a:rPr lang="en-US" sz="3200" dirty="0">
                <a:latin typeface="Poor Richard" panose="02080502050505020702" pitchFamily="18" charset="0"/>
              </a:rPr>
              <a:t>to the different college coordinators and event </a:t>
            </a:r>
            <a:r>
              <a:rPr lang="en-US" sz="3200" dirty="0" smtClean="0">
                <a:latin typeface="Poor Richard" panose="02080502050505020702" pitchFamily="18" charset="0"/>
              </a:rPr>
              <a:t>coordinators</a:t>
            </a:r>
            <a:endParaRPr lang="en-US" sz="3200" dirty="0">
              <a:latin typeface="Poor Richard" panose="020805020505050207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Hosting a message in </a:t>
            </a:r>
            <a:r>
              <a:rPr lang="en-US" sz="3200" dirty="0" smtClean="0">
                <a:latin typeface="Poor Richard" panose="02080502050505020702" pitchFamily="18" charset="0"/>
              </a:rPr>
              <a:t>facebook </a:t>
            </a:r>
            <a:r>
              <a:rPr lang="en-US" sz="3200" dirty="0">
                <a:latin typeface="Poor Richard" panose="02080502050505020702" pitchFamily="18" charset="0"/>
              </a:rPr>
              <a:t>page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Informing different clubs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Putting pop-up message in </a:t>
            </a:r>
            <a:r>
              <a:rPr lang="en-US" sz="3200" dirty="0" smtClean="0">
                <a:latin typeface="Poor Richard" panose="02080502050505020702" pitchFamily="18" charset="0"/>
              </a:rPr>
              <a:t>website</a:t>
            </a:r>
            <a:endParaRPr lang="en-US" sz="3200" dirty="0">
              <a:latin typeface="Poor Richard" panose="02080502050505020702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Poor Richard" panose="02080502050505020702" pitchFamily="18" charset="0"/>
              </a:rPr>
              <a:t>Sharing with previous coordinators and alumni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Poor Richard" panose="02080502050505020702" pitchFamily="18" charset="0"/>
              </a:rPr>
              <a:t>Sending </a:t>
            </a:r>
            <a:r>
              <a:rPr lang="en-US" sz="3200" dirty="0">
                <a:latin typeface="Poor Richard" panose="02080502050505020702" pitchFamily="18" charset="0"/>
              </a:rPr>
              <a:t>messages in </a:t>
            </a:r>
            <a:r>
              <a:rPr lang="en-US" sz="3200" dirty="0" smtClean="0">
                <a:latin typeface="Poor Richard" panose="02080502050505020702" pitchFamily="18" charset="0"/>
              </a:rPr>
              <a:t>whatsapp </a:t>
            </a:r>
            <a:r>
              <a:rPr lang="en-US" sz="3200" dirty="0">
                <a:latin typeface="Poor Richard" panose="02080502050505020702" pitchFamily="18" charset="0"/>
              </a:rPr>
              <a:t>groups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33474" y="7253400"/>
            <a:ext cx="8182429" cy="350838"/>
          </a:xfrm>
          <a:prstGeom prst="rect">
            <a:avLst/>
          </a:prstGeom>
          <a:noFill/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Computer Applications, MIT, Manipal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0258425" y="71945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dirty="0" smtClean="0"/>
              <a:t>9</a:t>
            </a:r>
            <a:endParaRPr lang="en-IN" dirty="0"/>
          </a:p>
        </p:txBody>
      </p:sp>
      <p:pic>
        <p:nvPicPr>
          <p:cNvPr id="7" name="Picture 6" descr="C:\Users\MU\Pictures\MIT\MIT-Emble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00" y="15766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D_Protocol_Sampath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9413</TotalTime>
  <Words>345</Words>
  <Application>Microsoft Office PowerPoint</Application>
  <PresentationFormat>Custom</PresentationFormat>
  <Paragraphs>73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Adobe Heiti Std R</vt:lpstr>
      <vt:lpstr>Andalus</vt:lpstr>
      <vt:lpstr>Arial</vt:lpstr>
      <vt:lpstr>Poor Richard</vt:lpstr>
      <vt:lpstr>Times New Roman</vt:lpstr>
      <vt:lpstr>Verdana</vt:lpstr>
      <vt:lpstr>Wingdings</vt:lpstr>
      <vt:lpstr>PhD_Protocol_Sampath</vt:lpstr>
      <vt:lpstr>Picture</vt:lpstr>
      <vt:lpstr>PowerPoint Presentation</vt:lpstr>
      <vt:lpstr>Why UTSAV – 2016 APP?</vt:lpstr>
      <vt:lpstr>Downloading Utsav 2016 App</vt:lpstr>
      <vt:lpstr>Features</vt:lpstr>
      <vt:lpstr>Screenshots</vt:lpstr>
      <vt:lpstr>Screenshots</vt:lpstr>
      <vt:lpstr>Screenshots</vt:lpstr>
      <vt:lpstr>Screenshots</vt:lpstr>
      <vt:lpstr>Publicity</vt:lpstr>
      <vt:lpstr>Requests</vt:lpstr>
      <vt:lpstr>Acknowledgements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Punith</cp:lastModifiedBy>
  <cp:revision>1304</cp:revision>
  <cp:lastPrinted>2011-11-26T06:21:13Z</cp:lastPrinted>
  <dcterms:created xsi:type="dcterms:W3CDTF">2011-12-15T03:23:10Z</dcterms:created>
  <dcterms:modified xsi:type="dcterms:W3CDTF">2016-03-29T10:36:00Z</dcterms:modified>
</cp:coreProperties>
</file>