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326" r:id="rId4"/>
    <p:sldId id="310" r:id="rId5"/>
    <p:sldId id="329" r:id="rId6"/>
    <p:sldId id="330" r:id="rId7"/>
    <p:sldId id="327" r:id="rId8"/>
    <p:sldId id="335" r:id="rId9"/>
    <p:sldId id="336" r:id="rId10"/>
    <p:sldId id="346" r:id="rId11"/>
    <p:sldId id="328" r:id="rId12"/>
    <p:sldId id="312" r:id="rId13"/>
    <p:sldId id="269" r:id="rId14"/>
    <p:sldId id="271" r:id="rId15"/>
    <p:sldId id="344" r:id="rId16"/>
    <p:sldId id="345" r:id="rId17"/>
    <p:sldId id="272" r:id="rId18"/>
    <p:sldId id="320" r:id="rId19"/>
    <p:sldId id="322" r:id="rId20"/>
    <p:sldId id="323" r:id="rId21"/>
    <p:sldId id="337" r:id="rId22"/>
    <p:sldId id="324" r:id="rId23"/>
    <p:sldId id="325" r:id="rId24"/>
    <p:sldId id="338" r:id="rId25"/>
    <p:sldId id="339" r:id="rId26"/>
    <p:sldId id="340" r:id="rId27"/>
    <p:sldId id="314" r:id="rId28"/>
    <p:sldId id="343" r:id="rId29"/>
    <p:sldId id="341" r:id="rId30"/>
    <p:sldId id="334" r:id="rId31"/>
    <p:sldId id="34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" initials="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2" autoAdjust="0"/>
    <p:restoredTop sz="93537" autoAdjust="0"/>
  </p:normalViewPr>
  <p:slideViewPr>
    <p:cSldViewPr>
      <p:cViewPr varScale="1">
        <p:scale>
          <a:sx n="66" d="100"/>
          <a:sy n="66" d="100"/>
        </p:scale>
        <p:origin x="135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300" d="100"/>
          <a:sy n="300" d="100"/>
        </p:scale>
        <p:origin x="-2430" y="1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AE70B-B3E4-46A4-88E3-6B0938EC2428}" type="datetimeFigureOut">
              <a:rPr lang="en-IN" smtClean="0"/>
              <a:t>10-06-2016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B4EFA-FDBC-4BD9-B120-D1F2B9CB8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43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69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59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0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5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52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78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262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4EFA-FDBC-4BD9-B120-D1F2B9CB879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57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4"/>
          </a:xfrm>
          <a:prstGeom prst="rect">
            <a:avLst/>
          </a:prstGeom>
        </p:spPr>
        <p:txBody>
          <a:bodyPr lIns="89641" tIns="44820" rIns="89641" bIns="44820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203"/>
            <a:ext cx="6400801" cy="1752600"/>
          </a:xfrm>
          <a:prstGeom prst="rect">
            <a:avLst/>
          </a:prstGeom>
        </p:spPr>
        <p:txBody>
          <a:bodyPr lIns="89641" tIns="44820" rIns="89641" bIns="44820"/>
          <a:lstStyle>
            <a:lvl1pPr marL="0" indent="0" algn="ctr">
              <a:buNone/>
              <a:defRPr/>
            </a:lvl1pPr>
            <a:lvl2pPr marL="448205" indent="0" algn="ctr">
              <a:buNone/>
              <a:defRPr/>
            </a:lvl2pPr>
            <a:lvl3pPr marL="896409" indent="0" algn="ctr">
              <a:buNone/>
              <a:defRPr/>
            </a:lvl3pPr>
            <a:lvl4pPr marL="1344614" indent="0" algn="ctr">
              <a:buNone/>
              <a:defRPr/>
            </a:lvl4pPr>
            <a:lvl5pPr marL="1792818" indent="0" algn="ctr">
              <a:buNone/>
              <a:defRPr/>
            </a:lvl5pPr>
            <a:lvl6pPr marL="2241023" indent="0" algn="ctr">
              <a:buNone/>
              <a:defRPr/>
            </a:lvl6pPr>
            <a:lvl7pPr marL="2689228" indent="0" algn="ctr">
              <a:buNone/>
              <a:defRPr/>
            </a:lvl7pPr>
            <a:lvl8pPr marL="3137432" indent="0" algn="ctr">
              <a:buNone/>
              <a:defRPr/>
            </a:lvl8pPr>
            <a:lvl9pPr marL="35856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87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4640"/>
            <a:ext cx="8229601" cy="1143000"/>
          </a:xfrm>
          <a:prstGeom prst="rect">
            <a:avLst/>
          </a:prstGeom>
        </p:spPr>
        <p:txBody>
          <a:bodyPr lIns="89641" tIns="44820" rIns="89641" bIns="44820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4" y="1600202"/>
            <a:ext cx="8229601" cy="4525963"/>
          </a:xfrm>
          <a:prstGeom prst="rect">
            <a:avLst/>
          </a:prstGeom>
        </p:spPr>
        <p:txBody>
          <a:bodyPr vert="eaVert" lIns="89641" tIns="44820" rIns="89641" bIns="448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4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3"/>
            <a:ext cx="2057400" cy="5851524"/>
          </a:xfrm>
          <a:prstGeom prst="rect">
            <a:avLst/>
          </a:prstGeom>
        </p:spPr>
        <p:txBody>
          <a:bodyPr vert="eaVert" lIns="89641" tIns="44820" rIns="89641" bIns="44820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3" y="274643"/>
            <a:ext cx="6019800" cy="5851524"/>
          </a:xfrm>
          <a:prstGeom prst="rect">
            <a:avLst/>
          </a:prstGeom>
        </p:spPr>
        <p:txBody>
          <a:bodyPr vert="eaVert" lIns="89641" tIns="44820" rIns="89641" bIns="448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4640"/>
            <a:ext cx="8229601" cy="1143000"/>
          </a:xfrm>
          <a:prstGeom prst="rect">
            <a:avLst/>
          </a:prstGeom>
        </p:spPr>
        <p:txBody>
          <a:bodyPr lIns="89641" tIns="44820" rIns="89641" bIns="44820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4" y="1600202"/>
            <a:ext cx="8229601" cy="4525963"/>
          </a:xfrm>
          <a:prstGeom prst="rect">
            <a:avLst/>
          </a:prstGeom>
        </p:spPr>
        <p:txBody>
          <a:bodyPr lIns="89641" tIns="44820" rIns="89641" bIns="448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7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lIns="89641" tIns="44820" rIns="89641" bIns="44820"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5"/>
          </a:xfrm>
          <a:prstGeom prst="rect">
            <a:avLst/>
          </a:prstGeom>
        </p:spPr>
        <p:txBody>
          <a:bodyPr lIns="89641" tIns="44820" rIns="89641" bIns="44820" anchor="b"/>
          <a:lstStyle>
            <a:lvl1pPr marL="0" indent="0">
              <a:buNone/>
              <a:defRPr sz="2000"/>
            </a:lvl1pPr>
            <a:lvl2pPr marL="448205" indent="0">
              <a:buNone/>
              <a:defRPr sz="1700"/>
            </a:lvl2pPr>
            <a:lvl3pPr marL="896409" indent="0">
              <a:buNone/>
              <a:defRPr sz="1600"/>
            </a:lvl3pPr>
            <a:lvl4pPr marL="1344614" indent="0">
              <a:buNone/>
              <a:defRPr sz="1400"/>
            </a:lvl4pPr>
            <a:lvl5pPr marL="1792818" indent="0">
              <a:buNone/>
              <a:defRPr sz="1400"/>
            </a:lvl5pPr>
            <a:lvl6pPr marL="2241023" indent="0">
              <a:buNone/>
              <a:defRPr sz="1400"/>
            </a:lvl6pPr>
            <a:lvl7pPr marL="2689228" indent="0">
              <a:buNone/>
              <a:defRPr sz="1400"/>
            </a:lvl7pPr>
            <a:lvl8pPr marL="3137432" indent="0">
              <a:buNone/>
              <a:defRPr sz="1400"/>
            </a:lvl8pPr>
            <a:lvl9pPr marL="358563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78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4640"/>
            <a:ext cx="8229601" cy="1143000"/>
          </a:xfrm>
          <a:prstGeom prst="rect">
            <a:avLst/>
          </a:prstGeom>
        </p:spPr>
        <p:txBody>
          <a:bodyPr lIns="89641" tIns="44820" rIns="89641" bIns="44820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lIns="89641" tIns="44820" rIns="89641" bIns="448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lIns="89641" tIns="44820" rIns="89641" bIns="448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9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4640"/>
            <a:ext cx="8229601" cy="1143000"/>
          </a:xfrm>
          <a:prstGeom prst="rect">
            <a:avLst/>
          </a:prstGeom>
        </p:spPr>
        <p:txBody>
          <a:bodyPr lIns="89641" tIns="44820" rIns="89641" bIns="4482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5"/>
            <a:ext cx="4040188" cy="639762"/>
          </a:xfrm>
          <a:prstGeom prst="rect">
            <a:avLst/>
          </a:prstGeom>
        </p:spPr>
        <p:txBody>
          <a:bodyPr lIns="89641" tIns="44820" rIns="89641" bIns="44820" anchor="b"/>
          <a:lstStyle>
            <a:lvl1pPr marL="0" indent="0">
              <a:buNone/>
              <a:defRPr sz="2400" b="1"/>
            </a:lvl1pPr>
            <a:lvl2pPr marL="448205" indent="0">
              <a:buNone/>
              <a:defRPr sz="2000" b="1"/>
            </a:lvl2pPr>
            <a:lvl3pPr marL="896409" indent="0">
              <a:buNone/>
              <a:defRPr sz="1700" b="1"/>
            </a:lvl3pPr>
            <a:lvl4pPr marL="1344614" indent="0">
              <a:buNone/>
              <a:defRPr sz="1600" b="1"/>
            </a:lvl4pPr>
            <a:lvl5pPr marL="1792818" indent="0">
              <a:buNone/>
              <a:defRPr sz="1600" b="1"/>
            </a:lvl5pPr>
            <a:lvl6pPr marL="2241023" indent="0">
              <a:buNone/>
              <a:defRPr sz="1600" b="1"/>
            </a:lvl6pPr>
            <a:lvl7pPr marL="2689228" indent="0">
              <a:buNone/>
              <a:defRPr sz="1600" b="1"/>
            </a:lvl7pPr>
            <a:lvl8pPr marL="3137432" indent="0">
              <a:buNone/>
              <a:defRPr sz="1600" b="1"/>
            </a:lvl8pPr>
            <a:lvl9pPr marL="358563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  <a:prstGeom prst="rect">
            <a:avLst/>
          </a:prstGeom>
        </p:spPr>
        <p:txBody>
          <a:bodyPr lIns="89641" tIns="44820" rIns="89641" bIns="44820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5"/>
            <a:ext cx="4041776" cy="639762"/>
          </a:xfrm>
          <a:prstGeom prst="rect">
            <a:avLst/>
          </a:prstGeom>
        </p:spPr>
        <p:txBody>
          <a:bodyPr lIns="89641" tIns="44820" rIns="89641" bIns="44820" anchor="b"/>
          <a:lstStyle>
            <a:lvl1pPr marL="0" indent="0">
              <a:buNone/>
              <a:defRPr sz="2400" b="1"/>
            </a:lvl1pPr>
            <a:lvl2pPr marL="448205" indent="0">
              <a:buNone/>
              <a:defRPr sz="2000" b="1"/>
            </a:lvl2pPr>
            <a:lvl3pPr marL="896409" indent="0">
              <a:buNone/>
              <a:defRPr sz="1700" b="1"/>
            </a:lvl3pPr>
            <a:lvl4pPr marL="1344614" indent="0">
              <a:buNone/>
              <a:defRPr sz="1600" b="1"/>
            </a:lvl4pPr>
            <a:lvl5pPr marL="1792818" indent="0">
              <a:buNone/>
              <a:defRPr sz="1600" b="1"/>
            </a:lvl5pPr>
            <a:lvl6pPr marL="2241023" indent="0">
              <a:buNone/>
              <a:defRPr sz="1600" b="1"/>
            </a:lvl6pPr>
            <a:lvl7pPr marL="2689228" indent="0">
              <a:buNone/>
              <a:defRPr sz="1600" b="1"/>
            </a:lvl7pPr>
            <a:lvl8pPr marL="3137432" indent="0">
              <a:buNone/>
              <a:defRPr sz="1600" b="1"/>
            </a:lvl8pPr>
            <a:lvl9pPr marL="358563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6"/>
            <a:ext cx="4041776" cy="3951288"/>
          </a:xfrm>
          <a:prstGeom prst="rect">
            <a:avLst/>
          </a:prstGeom>
        </p:spPr>
        <p:txBody>
          <a:bodyPr lIns="89641" tIns="44820" rIns="89641" bIns="44820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3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4640"/>
            <a:ext cx="8229601" cy="1143000"/>
          </a:xfrm>
          <a:prstGeom prst="rect">
            <a:avLst/>
          </a:prstGeom>
        </p:spPr>
        <p:txBody>
          <a:bodyPr lIns="89641" tIns="44820" rIns="89641" bIns="44820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62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12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51"/>
          </a:xfrm>
          <a:prstGeom prst="rect">
            <a:avLst/>
          </a:prstGeom>
        </p:spPr>
        <p:txBody>
          <a:bodyPr lIns="89641" tIns="44820" rIns="89641" bIns="4482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0" cy="5853113"/>
          </a:xfrm>
          <a:prstGeom prst="rect">
            <a:avLst/>
          </a:prstGeom>
        </p:spPr>
        <p:txBody>
          <a:bodyPr lIns="89641" tIns="44820" rIns="89641" bIns="44820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 lIns="89641" tIns="44820" rIns="89641" bIns="44820"/>
          <a:lstStyle>
            <a:lvl1pPr marL="0" indent="0">
              <a:buNone/>
              <a:defRPr sz="1400"/>
            </a:lvl1pPr>
            <a:lvl2pPr marL="448205" indent="0">
              <a:buNone/>
              <a:defRPr sz="1200"/>
            </a:lvl2pPr>
            <a:lvl3pPr marL="896409" indent="0">
              <a:buNone/>
              <a:defRPr sz="1000"/>
            </a:lvl3pPr>
            <a:lvl4pPr marL="1344614" indent="0">
              <a:buNone/>
              <a:defRPr sz="900"/>
            </a:lvl4pPr>
            <a:lvl5pPr marL="1792818" indent="0">
              <a:buNone/>
              <a:defRPr sz="900"/>
            </a:lvl5pPr>
            <a:lvl6pPr marL="2241023" indent="0">
              <a:buNone/>
              <a:defRPr sz="900"/>
            </a:lvl6pPr>
            <a:lvl7pPr marL="2689228" indent="0">
              <a:buNone/>
              <a:defRPr sz="900"/>
            </a:lvl7pPr>
            <a:lvl8pPr marL="3137432" indent="0">
              <a:buNone/>
              <a:defRPr sz="900"/>
            </a:lvl8pPr>
            <a:lvl9pPr marL="358563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2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4800604"/>
            <a:ext cx="5486400" cy="566738"/>
          </a:xfrm>
          <a:prstGeom prst="rect">
            <a:avLst/>
          </a:prstGeom>
        </p:spPr>
        <p:txBody>
          <a:bodyPr lIns="89641" tIns="44820" rIns="89641" bIns="4482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612776"/>
            <a:ext cx="5486400" cy="4114800"/>
          </a:xfrm>
          <a:prstGeom prst="rect">
            <a:avLst/>
          </a:prstGeom>
        </p:spPr>
        <p:txBody>
          <a:bodyPr lIns="89641" tIns="44820" rIns="89641" bIns="44820"/>
          <a:lstStyle>
            <a:lvl1pPr marL="0" indent="0">
              <a:buNone/>
              <a:defRPr sz="3100"/>
            </a:lvl1pPr>
            <a:lvl2pPr marL="448205" indent="0">
              <a:buNone/>
              <a:defRPr sz="2800"/>
            </a:lvl2pPr>
            <a:lvl3pPr marL="896409" indent="0">
              <a:buNone/>
              <a:defRPr sz="2400"/>
            </a:lvl3pPr>
            <a:lvl4pPr marL="1344614" indent="0">
              <a:buNone/>
              <a:defRPr sz="2000"/>
            </a:lvl4pPr>
            <a:lvl5pPr marL="1792818" indent="0">
              <a:buNone/>
              <a:defRPr sz="2000"/>
            </a:lvl5pPr>
            <a:lvl6pPr marL="2241023" indent="0">
              <a:buNone/>
              <a:defRPr sz="2000"/>
            </a:lvl6pPr>
            <a:lvl7pPr marL="2689228" indent="0">
              <a:buNone/>
              <a:defRPr sz="2000"/>
            </a:lvl7pPr>
            <a:lvl8pPr marL="3137432" indent="0">
              <a:buNone/>
              <a:defRPr sz="2000"/>
            </a:lvl8pPr>
            <a:lvl9pPr marL="3585637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5367341"/>
            <a:ext cx="5486400" cy="804862"/>
          </a:xfrm>
          <a:prstGeom prst="rect">
            <a:avLst/>
          </a:prstGeom>
        </p:spPr>
        <p:txBody>
          <a:bodyPr lIns="89641" tIns="44820" rIns="89641" bIns="44820"/>
          <a:lstStyle>
            <a:lvl1pPr marL="0" indent="0">
              <a:buNone/>
              <a:defRPr sz="1400"/>
            </a:lvl1pPr>
            <a:lvl2pPr marL="448205" indent="0">
              <a:buNone/>
              <a:defRPr sz="1200"/>
            </a:lvl2pPr>
            <a:lvl3pPr marL="896409" indent="0">
              <a:buNone/>
              <a:defRPr sz="1000"/>
            </a:lvl3pPr>
            <a:lvl4pPr marL="1344614" indent="0">
              <a:buNone/>
              <a:defRPr sz="900"/>
            </a:lvl4pPr>
            <a:lvl5pPr marL="1792818" indent="0">
              <a:buNone/>
              <a:defRPr sz="900"/>
            </a:lvl5pPr>
            <a:lvl6pPr marL="2241023" indent="0">
              <a:buNone/>
              <a:defRPr sz="900"/>
            </a:lvl6pPr>
            <a:lvl7pPr marL="2689228" indent="0">
              <a:buNone/>
              <a:defRPr sz="900"/>
            </a:lvl7pPr>
            <a:lvl8pPr marL="3137432" indent="0">
              <a:buNone/>
              <a:defRPr sz="900"/>
            </a:lvl8pPr>
            <a:lvl9pPr marL="358563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4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ahe-Logo-em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905" y="15839"/>
            <a:ext cx="364201" cy="64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724244"/>
            <a:ext cx="9169535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9641" tIns="44820" rIns="89641" bIns="44820"/>
          <a:lstStyle/>
          <a:p>
            <a:endParaRPr lang="en-IN"/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2591069" y="1599672"/>
          <a:ext cx="4121789" cy="366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Picture" r:id="rId15" imgW="671028" imgH="602628" progId="Word.Picture.8">
                  <p:embed/>
                </p:oleObj>
              </mc:Choice>
              <mc:Fallback>
                <p:oleObj name="Picture" r:id="rId15" imgW="671028" imgH="60262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92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069" y="1599672"/>
                        <a:ext cx="4121789" cy="3661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0" y="6582989"/>
            <a:ext cx="9144000" cy="275012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641" tIns="44820" rIns="89641" bIns="4482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4820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8964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4461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79281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36154" indent="-336154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27641" indent="-279436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20511" indent="-224102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68716" indent="-224102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16921" indent="-224102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65125" indent="-224102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13330" indent="-224102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61534" indent="-224102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09739" indent="-224102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8205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96409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614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2818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41023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89228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37432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85637" algn="l" defTabSz="89640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.android.com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tutorialspoint.com/androi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androidhive.com/" TargetMode="External"/><Relationship Id="rId4" Type="http://schemas.openxmlformats.org/officeDocument/2006/relationships/hyperlink" Target="http://www.stackoverflow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4704"/>
            <a:ext cx="9217024" cy="1296144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chemeClr val="tx1"/>
                </a:solidFill>
                <a:latin typeface="Futura Std Medium" panose="020B0502020204020303" pitchFamily="34" charset="0"/>
              </a:rPr>
              <a:t>Projection Visual Acuity Chart</a:t>
            </a:r>
            <a:br>
              <a:rPr lang="en-IN" sz="3600" b="1" dirty="0" smtClean="0">
                <a:solidFill>
                  <a:schemeClr val="tx1"/>
                </a:solidFill>
                <a:latin typeface="Futura Std Medium" panose="020B0502020204020303" pitchFamily="34" charset="0"/>
              </a:rPr>
            </a:br>
            <a:r>
              <a:rPr lang="en-IN" sz="2000" b="1" dirty="0" smtClean="0">
                <a:solidFill>
                  <a:schemeClr val="tx1"/>
                </a:solidFill>
                <a:latin typeface="Futura Std Medium" panose="020B0502020204020303" pitchFamily="34" charset="0"/>
              </a:rPr>
              <a:t>Calibration Settings</a:t>
            </a:r>
            <a:endParaRPr lang="en-IN" sz="4000" b="1" dirty="0">
              <a:solidFill>
                <a:schemeClr val="tx1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08227" y="6522524"/>
            <a:ext cx="6200568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209424" y="1722778"/>
            <a:ext cx="89644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Futura Std Medium" panose="020B0502020204020303" pitchFamily="34" charset="0"/>
                <a:cs typeface="Times New Roman" pitchFamily="18" charset="0"/>
              </a:rPr>
              <a:t>4th </a:t>
            </a:r>
            <a:r>
              <a:rPr lang="en-US" sz="2400" dirty="0">
                <a:latin typeface="Futura Std Medium" panose="020B0502020204020303" pitchFamily="34" charset="0"/>
                <a:cs typeface="Times New Roman" pitchFamily="18" charset="0"/>
              </a:rPr>
              <a:t>Semester </a:t>
            </a:r>
            <a:r>
              <a:rPr lang="en-US" sz="2400" dirty="0" smtClean="0">
                <a:latin typeface="Futura Std Medium" panose="020B0502020204020303" pitchFamily="34" charset="0"/>
                <a:cs typeface="Times New Roman" pitchFamily="18" charset="0"/>
              </a:rPr>
              <a:t>M.C.A.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Futura Std Medium" panose="020B0502020204020303" pitchFamily="34" charset="0"/>
                <a:cs typeface="Times New Roman" pitchFamily="18" charset="0"/>
              </a:rPr>
              <a:t>FINAL </a:t>
            </a:r>
            <a:r>
              <a:rPr lang="en-US" sz="2000" b="1" dirty="0" smtClean="0">
                <a:latin typeface="Futura Std Medium" panose="020B0502020204020303" pitchFamily="34" charset="0"/>
                <a:cs typeface="Times New Roman" pitchFamily="18" charset="0"/>
              </a:rPr>
              <a:t>PROJECT PRESENTATION</a:t>
            </a:r>
            <a:endParaRPr lang="en-US" dirty="0" smtClean="0">
              <a:latin typeface="Futura Std Medium" panose="020B0502020204020303" pitchFamily="34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Futura Std Medium" panose="020B0502020204020303" pitchFamily="34" charset="0"/>
                <a:cs typeface="Times New Roman" pitchFamily="18" charset="0"/>
              </a:rPr>
              <a:t>By</a:t>
            </a:r>
            <a:endParaRPr lang="en-IN" sz="2000" dirty="0">
              <a:latin typeface="Futura Std Medium" panose="020B0502020204020303" pitchFamily="34" charset="0"/>
              <a:cs typeface="Times New Roman" pitchFamily="18" charset="0"/>
            </a:endParaRPr>
          </a:p>
          <a:p>
            <a:pPr algn="ctr"/>
            <a:r>
              <a:rPr lang="en-IN" sz="2400" b="1" dirty="0" smtClean="0">
                <a:latin typeface="Futura Std Medium" panose="020B0502020204020303" pitchFamily="34" charset="0"/>
                <a:cs typeface="Times New Roman" pitchFamily="18" charset="0"/>
              </a:rPr>
              <a:t>Punith Bandodekar</a:t>
            </a:r>
            <a:endParaRPr lang="en-IN" sz="2400" b="1" dirty="0">
              <a:latin typeface="Futura Std Medium" panose="020B0502020204020303" pitchFamily="34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Futura Std Medium" panose="020B0502020204020303" pitchFamily="34" charset="0"/>
                <a:cs typeface="Times New Roman" pitchFamily="18" charset="0"/>
              </a:rPr>
              <a:t>(Registration Number: </a:t>
            </a:r>
            <a:r>
              <a:rPr lang="en-US" sz="2400" dirty="0" smtClean="0">
                <a:latin typeface="Futura Std Medium" panose="020B0502020204020303" pitchFamily="34" charset="0"/>
                <a:cs typeface="Times New Roman" pitchFamily="18" charset="0"/>
              </a:rPr>
              <a:t>140970027)</a:t>
            </a:r>
            <a:endParaRPr lang="en-US" sz="2400" dirty="0">
              <a:latin typeface="Futura Std Medium" panose="020B0502020204020303" pitchFamily="34" charset="0"/>
              <a:cs typeface="Times New Roman" pitchFamily="18" charset="0"/>
            </a:endParaRPr>
          </a:p>
          <a:p>
            <a:pPr algn="ctr"/>
            <a:endParaRPr lang="en-IN" dirty="0">
              <a:latin typeface="Futura Std Medium" panose="020B0502020204020303" pitchFamily="34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Futura Std Medium" panose="020B0502020204020303" pitchFamily="34" charset="0"/>
                <a:cs typeface="Times New Roman" pitchFamily="18" charset="0"/>
              </a:rPr>
              <a:t>Under the guidance of</a:t>
            </a:r>
            <a:endParaRPr lang="en-IN" sz="2400" dirty="0">
              <a:latin typeface="Futura Std Medium" panose="020B0502020204020303" pitchFamily="34" charset="0"/>
              <a:cs typeface="Times New Roman" pitchFamily="18" charset="0"/>
            </a:endParaRPr>
          </a:p>
          <a:p>
            <a:endParaRPr lang="en-US" sz="2400" dirty="0">
              <a:latin typeface="Futura Std Medium" panose="020B0502020204020303" pitchFamily="34" charset="0"/>
            </a:endParaRPr>
          </a:p>
          <a:p>
            <a:r>
              <a:rPr lang="en-US" dirty="0" smtClean="0">
                <a:latin typeface="Futura Std Medium" panose="020B0502020204020303" pitchFamily="34" charset="0"/>
              </a:rPr>
              <a:t>           Mrs</a:t>
            </a:r>
            <a:r>
              <a:rPr lang="en-US" dirty="0">
                <a:latin typeface="Futura Std Medium" panose="020B0502020204020303" pitchFamily="34" charset="0"/>
              </a:rPr>
              <a:t>. Archana H</a:t>
            </a:r>
            <a:r>
              <a:rPr lang="en-US" dirty="0" smtClean="0">
                <a:latin typeface="Futura Std Medium" panose="020B0502020204020303" pitchFamily="34" charset="0"/>
              </a:rPr>
              <a:t>.                                                Dr. Ramesh S </a:t>
            </a:r>
            <a:r>
              <a:rPr lang="en-US" dirty="0" err="1" smtClean="0">
                <a:latin typeface="Futura Std Medium" panose="020B0502020204020303" pitchFamily="34" charset="0"/>
              </a:rPr>
              <a:t>Ve</a:t>
            </a:r>
            <a:endParaRPr lang="en-US" dirty="0">
              <a:latin typeface="Futura Std Medium" panose="020B0502020204020303" pitchFamily="34" charset="0"/>
            </a:endParaRPr>
          </a:p>
          <a:p>
            <a:r>
              <a:rPr lang="en-US" dirty="0" smtClean="0">
                <a:latin typeface="Futura Std Medium" panose="020B0502020204020303" pitchFamily="34" charset="0"/>
              </a:rPr>
              <a:t>  Assistant </a:t>
            </a:r>
            <a:r>
              <a:rPr lang="en-US" dirty="0">
                <a:latin typeface="Futura Std Medium" panose="020B0502020204020303" pitchFamily="34" charset="0"/>
              </a:rPr>
              <a:t>Professor-Senior </a:t>
            </a:r>
            <a:r>
              <a:rPr lang="en-US" dirty="0" smtClean="0">
                <a:latin typeface="Futura Std Medium" panose="020B0502020204020303" pitchFamily="34" charset="0"/>
              </a:rPr>
              <a:t>scale                             	      Director</a:t>
            </a:r>
          </a:p>
          <a:p>
            <a:r>
              <a:rPr lang="en-US" dirty="0" smtClean="0">
                <a:latin typeface="Futura Std Medium" panose="020B0502020204020303" pitchFamily="34" charset="0"/>
              </a:rPr>
              <a:t>Department </a:t>
            </a:r>
            <a:r>
              <a:rPr lang="en-US" dirty="0">
                <a:latin typeface="Futura Std Medium" panose="020B0502020204020303" pitchFamily="34" charset="0"/>
              </a:rPr>
              <a:t>of Computer Applications </a:t>
            </a:r>
            <a:r>
              <a:rPr lang="en-US" dirty="0" smtClean="0">
                <a:latin typeface="Futura Std Medium" panose="020B0502020204020303" pitchFamily="34" charset="0"/>
              </a:rPr>
              <a:t>	            </a:t>
            </a:r>
            <a:r>
              <a:rPr lang="en-US" dirty="0" err="1" smtClean="0">
                <a:latin typeface="Futura Std Medium" panose="020B0502020204020303" pitchFamily="34" charset="0"/>
              </a:rPr>
              <a:t>Visint</a:t>
            </a:r>
            <a:r>
              <a:rPr lang="en-US" dirty="0" smtClean="0">
                <a:latin typeface="Futura Std Medium" panose="020B0502020204020303" pitchFamily="34" charset="0"/>
              </a:rPr>
              <a:t> Healthcare Pvt. Ltd	 </a:t>
            </a:r>
          </a:p>
          <a:p>
            <a:r>
              <a:rPr lang="en-US" dirty="0" smtClean="0">
                <a:latin typeface="Futura Std Medium" panose="020B0502020204020303" pitchFamily="34" charset="0"/>
              </a:rPr>
              <a:t>    M.I.T</a:t>
            </a:r>
            <a:r>
              <a:rPr lang="en-US" dirty="0">
                <a:latin typeface="Futura Std Medium" panose="020B0502020204020303" pitchFamily="34" charset="0"/>
              </a:rPr>
              <a:t>, Manipal - 576 104 </a:t>
            </a:r>
            <a:r>
              <a:rPr lang="en-US" dirty="0" smtClean="0">
                <a:latin typeface="Futura Std Medium" panose="020B0502020204020303" pitchFamily="34" charset="0"/>
              </a:rPr>
              <a:t>			 </a:t>
            </a:r>
            <a:r>
              <a:rPr lang="en-US" dirty="0">
                <a:latin typeface="Futura Std Medium" panose="020B0502020204020303" pitchFamily="34" charset="0"/>
              </a:rPr>
              <a:t>Manipal - 576 </a:t>
            </a:r>
            <a:r>
              <a:rPr lang="en-US" dirty="0" smtClean="0">
                <a:latin typeface="Futura Std Medium" panose="020B0502020204020303" pitchFamily="34" charset="0"/>
              </a:rPr>
              <a:t>104</a:t>
            </a:r>
          </a:p>
          <a:p>
            <a:r>
              <a:rPr lang="en-US" dirty="0" smtClean="0">
                <a:latin typeface="Futura Std Medium" panose="020B0502020204020303" pitchFamily="34" charset="0"/>
              </a:rPr>
              <a:t>			      </a:t>
            </a:r>
            <a:r>
              <a:rPr lang="en-US" sz="2400" dirty="0">
                <a:latin typeface="Futura Std Medium" panose="020B0502020204020303" pitchFamily="34" charset="0"/>
              </a:rPr>
              <a:t>	</a:t>
            </a:r>
          </a:p>
          <a:p>
            <a:pPr algn="ctr"/>
            <a:endParaRPr lang="en-US" sz="24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5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163127" y="0"/>
            <a:ext cx="6840527" cy="64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086" tIns="43543" rIns="87086" bIns="43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 dirty="0" smtClean="0">
                <a:latin typeface="Futura Std Medium" panose="020B0502020204020303" pitchFamily="34" charset="0"/>
              </a:rPr>
              <a:t>Technology Used</a:t>
            </a:r>
            <a:endParaRPr lang="en-US" sz="3600" b="1" dirty="0">
              <a:latin typeface="Futura Std Medium" panose="020B05020202040203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6454" y="1717922"/>
            <a:ext cx="4852809" cy="83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latin typeface="Futura Std Medium" panose="020B0502020204020303" pitchFamily="34" charset="0"/>
              </a:rPr>
              <a:t>Front End- Android 2.0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Futura Std Medium" panose="020B0502020204020303" pitchFamily="34" charset="0"/>
              </a:rPr>
              <a:t>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82" y="1290099"/>
            <a:ext cx="3210173" cy="1926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13" y="3864368"/>
            <a:ext cx="3266242" cy="1548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048" y="4212238"/>
            <a:ext cx="43236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utura Std Medium" panose="020B0502020204020303" pitchFamily="34" charset="0"/>
              </a:rPr>
              <a:t>Back End- SQLite 3.3</a:t>
            </a:r>
          </a:p>
          <a:p>
            <a:endParaRPr lang="en-IN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58995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9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 smtClean="0">
                <a:latin typeface="Futura Std Medium" panose="020B0502020204020303" pitchFamily="34" charset="0"/>
                <a:cs typeface="Times New Roman" pitchFamily="18" charset="0"/>
              </a:rPr>
              <a:t>6.Modules</a:t>
            </a:r>
            <a:endParaRPr lang="en-IN" sz="3600" b="1" dirty="0">
              <a:latin typeface="Futura Std Medium" panose="020B0502020204020303" pitchFamily="34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9575" y="836712"/>
            <a:ext cx="8688751" cy="4956439"/>
          </a:xfrm>
        </p:spPr>
        <p:txBody>
          <a:bodyPr/>
          <a:lstStyle/>
          <a:p>
            <a:pPr marL="0" indent="0" algn="just">
              <a:buNone/>
            </a:pPr>
            <a:endParaRPr lang="en-US" sz="2400" dirty="0" smtClean="0">
              <a:latin typeface="Futura Std Medium" panose="020B05020202040203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Futura Std Medium" panose="020B0502020204020303" pitchFamily="34" charset="0"/>
              </a:rPr>
              <a:t>Calibration</a:t>
            </a:r>
            <a:r>
              <a:rPr lang="en-US" sz="2400" dirty="0" smtClean="0">
                <a:latin typeface="Futura Std Medium" panose="020B0502020204020303" pitchFamily="34" charset="0"/>
              </a:rPr>
              <a:t> </a:t>
            </a:r>
            <a:r>
              <a:rPr lang="en-US" sz="2400" b="1" dirty="0" smtClean="0">
                <a:latin typeface="Futura Std Medium" panose="020B0502020204020303" pitchFamily="34" charset="0"/>
              </a:rPr>
              <a:t>Module</a:t>
            </a:r>
            <a:r>
              <a:rPr lang="en-US" sz="2400" dirty="0" smtClean="0">
                <a:latin typeface="Futura Std Medium" panose="020B0502020204020303" pitchFamily="34" charset="0"/>
              </a:rPr>
              <a:t>: Here we </a:t>
            </a:r>
            <a:r>
              <a:rPr lang="en-US" sz="2400" dirty="0">
                <a:latin typeface="Futura Std Medium" panose="020B0502020204020303" pitchFamily="34" charset="0"/>
              </a:rPr>
              <a:t>adjust the height and width of </a:t>
            </a:r>
            <a:r>
              <a:rPr lang="en-US" sz="2400" dirty="0" smtClean="0">
                <a:latin typeface="Futura Std Medium" panose="020B0502020204020303" pitchFamily="34" charset="0"/>
              </a:rPr>
              <a:t>the character displayed on the projected screen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 smtClean="0">
              <a:latin typeface="Futura Std Medium" panose="020B05020202040203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Futura Std Medium" panose="020B0502020204020303" pitchFamily="34" charset="0"/>
              </a:rPr>
              <a:t>Visualizing </a:t>
            </a:r>
            <a:r>
              <a:rPr lang="en-US" sz="2400" b="1" dirty="0" smtClean="0">
                <a:latin typeface="Futura Std Medium" panose="020B0502020204020303" pitchFamily="34" charset="0"/>
              </a:rPr>
              <a:t>Charts: </a:t>
            </a:r>
            <a:r>
              <a:rPr lang="en-US" sz="2400" dirty="0" smtClean="0">
                <a:latin typeface="Futura Std Medium" panose="020B0502020204020303" pitchFamily="34" charset="0"/>
              </a:rPr>
              <a:t>This module </a:t>
            </a:r>
            <a:r>
              <a:rPr lang="en-US" sz="2400" dirty="0">
                <a:latin typeface="Futura Std Medium" panose="020B0502020204020303" pitchFamily="34" charset="0"/>
              </a:rPr>
              <a:t>exhibits the selected chart for patient’s </a:t>
            </a:r>
            <a:r>
              <a:rPr lang="en-US" sz="2400" dirty="0" smtClean="0">
                <a:latin typeface="Futura Std Medium" panose="020B0502020204020303" pitchFamily="34" charset="0"/>
              </a:rPr>
              <a:t>vision testing</a:t>
            </a:r>
            <a:r>
              <a:rPr lang="en-US" sz="2400" dirty="0">
                <a:latin typeface="Futura Std Medium" panose="020B0502020204020303" pitchFamily="34" charset="0"/>
              </a:rPr>
              <a:t>. The visualization displays different types of charts such as </a:t>
            </a:r>
            <a:r>
              <a:rPr lang="en-US" sz="2400" dirty="0" smtClean="0">
                <a:latin typeface="Futura Std Medium" panose="020B0502020204020303" pitchFamily="34" charset="0"/>
              </a:rPr>
              <a:t>Snellens, Logmar</a:t>
            </a:r>
            <a:r>
              <a:rPr lang="en-US" sz="2400" dirty="0">
                <a:latin typeface="Futura Std Medium" panose="020B0502020204020303" pitchFamily="34" charset="0"/>
              </a:rPr>
              <a:t>, Landolt C and Sloan </a:t>
            </a:r>
            <a:r>
              <a:rPr lang="en-US" sz="2400" dirty="0" smtClean="0">
                <a:latin typeface="Futura Std Medium" panose="020B0502020204020303" pitchFamily="34" charset="0"/>
              </a:rPr>
              <a:t>charts</a:t>
            </a:r>
            <a:endParaRPr lang="en-US" sz="2400" dirty="0">
              <a:latin typeface="Futura Std Medium" panose="020B0502020204020303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10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48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1" y="784198"/>
            <a:ext cx="7835893" cy="57375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16016" y="213285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Patient Details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0032" y="270892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Calibration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80012" y="337648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Chart Settings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80012" y="4077072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Display Chart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52601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99992" y="476560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Display Test Results</a:t>
            </a:r>
            <a:endParaRPr lang="en-US" sz="140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75657" y="116632"/>
            <a:ext cx="6120680" cy="565762"/>
          </a:xfrm>
        </p:spPr>
        <p:txBody>
          <a:bodyPr/>
          <a:lstStyle/>
          <a:p>
            <a:r>
              <a:rPr lang="en-US" sz="3600" b="1" dirty="0" smtClean="0">
                <a:latin typeface="Futura Std Medium" panose="020B0502020204020303" pitchFamily="34" charset="0"/>
                <a:cs typeface="Times New Roman" pitchFamily="18" charset="0"/>
              </a:rPr>
              <a:t>Block Diagram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</a:br>
            <a:endParaRPr lang="en-IN" sz="3600" b="1" dirty="0">
              <a:latin typeface="Futura Std Medium" panose="020B0502020204020303" pitchFamily="34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4550" y="5949086"/>
            <a:ext cx="274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Figure 4: Block Diagram</a:t>
            </a:r>
            <a:endParaRPr lang="en-IN" b="1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11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3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10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58731"/>
            <a:ext cx="9168815" cy="61624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53752"/>
            <a:ext cx="8229601" cy="1143000"/>
          </a:xfrm>
        </p:spPr>
        <p:txBody>
          <a:bodyPr/>
          <a:lstStyle/>
          <a:p>
            <a:r>
              <a:rPr lang="en-IN" sz="3600" b="1" dirty="0" smtClean="0">
                <a:latin typeface="Futura Std Medium" panose="020B0502020204020303" pitchFamily="34" charset="0"/>
                <a:cs typeface="Times New Roman" pitchFamily="18" charset="0"/>
              </a:rPr>
              <a:t>Activity Diagram</a:t>
            </a:r>
            <a:endParaRPr lang="en-IN" sz="3600" b="1" dirty="0">
              <a:latin typeface="Futura Std Medium" panose="020B0502020204020303" pitchFamily="34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840" y="62373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Futura Std Medium" panose="020B0502020204020303" pitchFamily="34" charset="0"/>
              </a:rPr>
              <a:t>Figure 5: Activity  Diagram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667566"/>
            <a:ext cx="10009112" cy="6190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94699"/>
            <a:ext cx="8229601" cy="608199"/>
          </a:xfrm>
        </p:spPr>
        <p:txBody>
          <a:bodyPr/>
          <a:lstStyle/>
          <a:p>
            <a:r>
              <a:rPr lang="en-US" sz="3600" b="1" dirty="0" smtClean="0">
                <a:latin typeface="Futura Std Medium" panose="020B0502020204020303" pitchFamily="34" charset="0"/>
                <a:cs typeface="Times New Roman" pitchFamily="18" charset="0"/>
              </a:rPr>
              <a:t>Sequence Diagram</a:t>
            </a:r>
            <a:endParaRPr lang="en-IN" sz="2800" b="1" dirty="0">
              <a:latin typeface="Futura Std Medium" panose="020B0502020204020303" pitchFamily="34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6372036"/>
            <a:ext cx="8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Futura Std Medium" panose="020B0502020204020303" pitchFamily="34" charset="0"/>
              </a:rPr>
              <a:t>Figure 6: Sequence Diagram 	</a:t>
            </a:r>
            <a:endParaRPr lang="en-IN" b="1" dirty="0">
              <a:latin typeface="Futura Std Medium" panose="020B05020202040203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59832" y="84746"/>
            <a:ext cx="3240360" cy="520044"/>
          </a:xfrm>
        </p:spPr>
        <p:txBody>
          <a:bodyPr/>
          <a:lstStyle/>
          <a:p>
            <a:r>
              <a:rPr lang="en-IN" sz="3200" b="1" dirty="0" smtClean="0">
                <a:latin typeface="Futura Std Medium" panose="020B0502020204020303" pitchFamily="34" charset="0"/>
                <a:cs typeface="Times New Roman" pitchFamily="18" charset="0"/>
              </a:rPr>
              <a:t>8.Implementation</a:t>
            </a:r>
            <a:endParaRPr lang="en-IN" sz="3200" b="1" dirty="0">
              <a:latin typeface="Futura Std Medium" panose="020B0502020204020303" pitchFamily="34" charset="0"/>
              <a:cs typeface="Times New Roman" pitchFamily="18" charset="0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759949" y="1059232"/>
            <a:ext cx="8125207" cy="52117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Initial design based on the requirements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Dividing the work among the team members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Working with deadlines for a particular work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Sharing of knowledge on Android among team members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Implementation of material design for Android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latin typeface="Futura Std Medium" panose="020B0502020204020303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Futura Std Medium" panose="020B0502020204020303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14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4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59832" y="84746"/>
            <a:ext cx="2736304" cy="520044"/>
          </a:xfrm>
        </p:spPr>
        <p:txBody>
          <a:bodyPr/>
          <a:lstStyle/>
          <a:p>
            <a:r>
              <a:rPr lang="en-IN" sz="3200" b="1" dirty="0" smtClean="0">
                <a:latin typeface="Futura Std Medium" panose="020B0502020204020303" pitchFamily="34" charset="0"/>
                <a:cs typeface="Times New Roman" pitchFamily="18" charset="0"/>
              </a:rPr>
              <a:t>Testing</a:t>
            </a:r>
            <a:endParaRPr lang="en-IN" sz="3200" b="1" dirty="0">
              <a:latin typeface="Futura Std Medium" panose="020B0502020204020303" pitchFamily="34" charset="0"/>
              <a:cs typeface="Times New Roman" pitchFamily="18" charset="0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579798" y="1484784"/>
            <a:ext cx="7696371" cy="269148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Unit Testing to check for validation and verification of the data entered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Integration testing in order to check for the correct working of modules after integration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>
              <a:latin typeface="Futura Std Medium" panose="020B05020202040203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latin typeface="Futura Std Medium" panose="020B0502020204020303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Futura Std Medium" panose="020B0502020204020303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15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0728"/>
            <a:ext cx="2648892" cy="470914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>
                <a:latin typeface="Futura Std Medium" panose="020B0502020204020303" pitchFamily="34" charset="0"/>
                <a:cs typeface="Times New Roman" pitchFamily="18" charset="0"/>
              </a:rPr>
              <a:t>9</a:t>
            </a:r>
            <a:r>
              <a:rPr lang="en-IN" sz="3600" b="1" dirty="0" smtClean="0">
                <a:latin typeface="Futura Std Medium" panose="020B0502020204020303" pitchFamily="34" charset="0"/>
                <a:cs typeface="Times New Roman" pitchFamily="18" charset="0"/>
              </a:rPr>
              <a:t>.Screenshots</a:t>
            </a:r>
            <a:endParaRPr lang="en-IN" sz="3600" b="1" dirty="0">
              <a:latin typeface="Futura Std Medium" panose="020B0502020204020303" pitchFamily="34" charset="0"/>
              <a:cs typeface="Times New Roman" pitchFamily="18" charset="0"/>
            </a:endParaRPr>
          </a:p>
        </p:txBody>
      </p:sp>
      <p:pic>
        <p:nvPicPr>
          <p:cNvPr id="10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072318"/>
            <a:ext cx="2545854" cy="4525962"/>
          </a:xfrm>
          <a:ln>
            <a:solidFill>
              <a:schemeClr val="tx2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323938" y="579570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Figure 7: Splash Screen</a:t>
            </a:r>
            <a:endParaRPr lang="en-IN" b="1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5256" y="5799079"/>
            <a:ext cx="243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Figure 8: Home Screen</a:t>
            </a:r>
            <a:endParaRPr lang="en-IN" b="1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16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6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909655" y="0"/>
            <a:ext cx="5328592" cy="686853"/>
          </a:xfrm>
          <a:prstGeom prst="rect">
            <a:avLst/>
          </a:prstGeom>
        </p:spPr>
        <p:txBody>
          <a:bodyPr lIns="89641" tIns="44820" rIns="89641" bIns="4482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48205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8964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4461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79281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N" sz="3600" b="1" kern="0" dirty="0" smtClean="0">
                <a:latin typeface="Futura Std Medium" panose="020B0502020204020303" pitchFamily="34" charset="0"/>
                <a:cs typeface="Times New Roman" pitchFamily="18" charset="0"/>
              </a:rPr>
              <a:t>Screenshots</a:t>
            </a:r>
            <a:endParaRPr lang="en-IN" sz="3600" b="1" kern="0" dirty="0">
              <a:latin typeface="Futura Std Medium" panose="020B0502020204020303" pitchFamily="34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006826"/>
            <a:ext cx="2738902" cy="486916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033064"/>
            <a:ext cx="2738903" cy="480044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6" y="1009559"/>
            <a:ext cx="2735828" cy="486369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553232" y="6011293"/>
            <a:ext cx="237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Figure </a:t>
            </a:r>
            <a:r>
              <a:rPr lang="en-IN" b="1" dirty="0">
                <a:solidFill>
                  <a:srgbClr val="000000"/>
                </a:solidFill>
                <a:latin typeface="Futura Std Medium" panose="020B0502020204020303" pitchFamily="34" charset="0"/>
              </a:rPr>
              <a:t>9</a:t>
            </a:r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: Patient List</a:t>
            </a:r>
            <a:endParaRPr lang="en-IN" b="1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5716" y="6011293"/>
            <a:ext cx="317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Figure 10: Add Patient Details</a:t>
            </a:r>
            <a:endParaRPr lang="en-IN" b="1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17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56" y="984482"/>
            <a:ext cx="2738902" cy="486916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959990"/>
            <a:ext cx="2738903" cy="486916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>
                <a:latin typeface="Futura Std Medium" panose="020B0502020204020303" pitchFamily="34" charset="0"/>
                <a:cs typeface="Times New Roman" pitchFamily="18" charset="0"/>
              </a:rPr>
              <a:t>Screenshots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9" y="5939988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Figure 11: Edit Patient Details</a:t>
            </a:r>
            <a:endParaRPr lang="en-IN" b="1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18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 smtClean="0">
                <a:solidFill>
                  <a:schemeClr val="tx1"/>
                </a:solidFill>
                <a:latin typeface="Futura Std Medium" panose="020B0502020204020303" pitchFamily="34" charset="0"/>
                <a:cs typeface="Times New Roman" pitchFamily="18" charset="0"/>
              </a:rPr>
              <a:t>Presentation Outline</a:t>
            </a:r>
            <a:endParaRPr lang="en-IN" sz="3600" b="1" dirty="0">
              <a:solidFill>
                <a:schemeClr val="tx1"/>
              </a:solidFill>
              <a:latin typeface="Futura Std Medium" panose="020B0502020204020303" pitchFamily="34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9150" y="908720"/>
            <a:ext cx="8229601" cy="55009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Futura Std Medium" panose="020B0502020204020303" pitchFamily="34" charset="0"/>
                <a:ea typeface="Verdana" pitchFamily="34" charset="0"/>
                <a:cs typeface="Times New Roman" panose="02020603050405020304" pitchFamily="18" charset="0"/>
              </a:rPr>
              <a:t>Introduction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Futura Std Medium" panose="020B0502020204020303" pitchFamily="34" charset="0"/>
                <a:ea typeface="Verdana" pitchFamily="34" charset="0"/>
                <a:cs typeface="Times New Roman" panose="02020603050405020304" pitchFamily="18" charset="0"/>
              </a:rPr>
              <a:t>Existing </a:t>
            </a: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Futura Std Medium" panose="020B0502020204020303" pitchFamily="34" charset="0"/>
                <a:ea typeface="Verdana" pitchFamily="34" charset="0"/>
                <a:cs typeface="Times New Roman" panose="02020603050405020304" pitchFamily="18" charset="0"/>
              </a:rPr>
              <a:t>system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Futura Std Medium" panose="020B0502020204020303" pitchFamily="34" charset="0"/>
                <a:ea typeface="Verdana" pitchFamily="34" charset="0"/>
                <a:cs typeface="Times New Roman" panose="02020603050405020304" pitchFamily="18" charset="0"/>
              </a:rPr>
              <a:t>Proposed </a:t>
            </a: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Futura Std Medium" panose="020B0502020204020303" pitchFamily="34" charset="0"/>
                <a:ea typeface="Verdana" pitchFamily="34" charset="0"/>
                <a:cs typeface="Times New Roman" panose="02020603050405020304" pitchFamily="18" charset="0"/>
              </a:rPr>
              <a:t>System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latin typeface="Futura Std Medium" panose="020B0502020204020303" pitchFamily="34" charset="0"/>
              <a:ea typeface="Verdana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Futura Std Medium" panose="020B0502020204020303" pitchFamily="34" charset="0"/>
                <a:ea typeface="Verdana" pitchFamily="34" charset="0"/>
                <a:cs typeface="Times New Roman" panose="02020603050405020304" pitchFamily="18" charset="0"/>
              </a:rPr>
              <a:t>Objectives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Futura Std Medium" panose="020B0502020204020303" pitchFamily="34" charset="0"/>
                <a:ea typeface="Verdana" pitchFamily="34" charset="0"/>
                <a:cs typeface="Times New Roman" panose="02020603050405020304" pitchFamily="18" charset="0"/>
              </a:rPr>
              <a:t>Hardware Software Requirements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Futura Std Medium" panose="020B0502020204020303" pitchFamily="34" charset="0"/>
                <a:ea typeface="Verdana" pitchFamily="34" charset="0"/>
                <a:cs typeface="Times New Roman" panose="02020603050405020304" pitchFamily="18" charset="0"/>
              </a:rPr>
              <a:t>Modules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latin typeface="Futura Std Medium" panose="020B0502020204020303" pitchFamily="34" charset="0"/>
              <a:ea typeface="Verdana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Futura Std Medium" panose="020B0502020204020303" pitchFamily="34" charset="0"/>
                <a:ea typeface="Verdana" pitchFamily="34" charset="0"/>
                <a:cs typeface="Times New Roman" panose="02020603050405020304" pitchFamily="18" charset="0"/>
              </a:rPr>
              <a:t>Diagrams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Futura Std Medium" panose="020B0502020204020303" pitchFamily="34" charset="0"/>
                <a:ea typeface="Verdana" pitchFamily="34" charset="0"/>
                <a:cs typeface="Times New Roman" panose="02020603050405020304" pitchFamily="18" charset="0"/>
              </a:rPr>
              <a:t>Implementation and testing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latin typeface="Futura Std Medium" panose="020B0502020204020303" pitchFamily="34" charset="0"/>
              <a:ea typeface="Verdana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Futura Std Medium" panose="020B0502020204020303" pitchFamily="34" charset="0"/>
                <a:ea typeface="Verdana" pitchFamily="34" charset="0"/>
                <a:cs typeface="Times New Roman" panose="02020603050405020304" pitchFamily="18" charset="0"/>
              </a:rPr>
              <a:t>Screen Shots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Futura Std Medium" panose="020B0502020204020303" pitchFamily="34" charset="0"/>
                <a:ea typeface="Verdana" pitchFamily="34" charset="0"/>
                <a:cs typeface="Times New Roman" panose="02020603050405020304" pitchFamily="18" charset="0"/>
              </a:rPr>
              <a:t> Conclusion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latin typeface="Futura Std Medium" panose="020B0502020204020303" pitchFamily="34" charset="0"/>
              <a:ea typeface="Verdana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Futura Std Medium" panose="020B0502020204020303" pitchFamily="34" charset="0"/>
                <a:ea typeface="Verdana" pitchFamily="34" charset="0"/>
                <a:cs typeface="Times New Roman" panose="02020603050405020304" pitchFamily="18" charset="0"/>
              </a:rPr>
              <a:t> Future Work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Futura Std Medium" panose="020B0502020204020303" pitchFamily="34" charset="0"/>
                <a:ea typeface="Verdana" pitchFamily="34" charset="0"/>
                <a:cs typeface="Times New Roman" panose="02020603050405020304" pitchFamily="18" charset="0"/>
              </a:rPr>
              <a:t>Bibliography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en-US" sz="2000" dirty="0" smtClean="0">
              <a:solidFill>
                <a:schemeClr val="tx2">
                  <a:lumMod val="75000"/>
                  <a:lumOff val="25000"/>
                </a:schemeClr>
              </a:solidFill>
              <a:latin typeface="Futura Std Medium" panose="020B0502020204020303" pitchFamily="34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1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8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>
                <a:latin typeface="Futura Std Medium" panose="020B0502020204020303" pitchFamily="34" charset="0"/>
                <a:cs typeface="Times New Roman" pitchFamily="18" charset="0"/>
              </a:rPr>
              <a:t>Screenshots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7609" y="535648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Figure 12: Calibration</a:t>
            </a:r>
            <a:endParaRPr lang="en-IN" b="1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19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72816"/>
            <a:ext cx="5596114" cy="31478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9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>
                <a:latin typeface="Futura Std Medium" panose="020B0502020204020303" pitchFamily="34" charset="0"/>
                <a:cs typeface="Times New Roman" pitchFamily="18" charset="0"/>
              </a:rPr>
              <a:t>Screenshots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7060" y="5732252"/>
            <a:ext cx="236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Figure 13: Calibration</a:t>
            </a:r>
            <a:endParaRPr lang="en-IN" b="1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20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060" y="1138524"/>
            <a:ext cx="2433781" cy="4326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46" y="1053077"/>
            <a:ext cx="2508562" cy="445966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>
                <a:latin typeface="Futura Std Medium" panose="020B0502020204020303" pitchFamily="34" charset="0"/>
                <a:cs typeface="Times New Roman" pitchFamily="18" charset="0"/>
              </a:rPr>
              <a:t>Screenshots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7804" y="5694300"/>
            <a:ext cx="273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Figure 14: Chart Settings</a:t>
            </a:r>
            <a:endParaRPr lang="en-IN" b="1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21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>
                <a:latin typeface="Futura Std Medium" panose="020B0502020204020303" pitchFamily="34" charset="0"/>
                <a:cs typeface="Times New Roman" pitchFamily="18" charset="0"/>
              </a:rPr>
              <a:t>Screenshots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3541" y="5789586"/>
            <a:ext cx="267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Figure 15: Select Patient</a:t>
            </a:r>
            <a:endParaRPr lang="en-IN" b="1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22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24" y="906051"/>
            <a:ext cx="2545854" cy="4525963"/>
          </a:xfrm>
          <a:ln>
            <a:solidFill>
              <a:schemeClr val="tx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3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>
                <a:latin typeface="Futura Std Medium" panose="020B0502020204020303" pitchFamily="34" charset="0"/>
                <a:cs typeface="Times New Roman" pitchFamily="18" charset="0"/>
              </a:rPr>
              <a:t>Screenshots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4363" y="5916918"/>
            <a:ext cx="322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Figure 16: Test Settings</a:t>
            </a:r>
            <a:endParaRPr lang="en-IN" b="1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23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72816"/>
            <a:ext cx="5596113" cy="314781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4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>
                <a:latin typeface="Futura Std Medium" panose="020B0502020204020303" pitchFamily="34" charset="0"/>
                <a:cs typeface="Times New Roman" pitchFamily="18" charset="0"/>
              </a:rPr>
              <a:t>Screenshots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4363" y="5916918"/>
            <a:ext cx="322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Figure 17: Acuity Chart</a:t>
            </a:r>
            <a:endParaRPr lang="en-IN" b="1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24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72816"/>
            <a:ext cx="5596113" cy="314781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0728"/>
            <a:ext cx="2738902" cy="486915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440" y="973270"/>
            <a:ext cx="2738902" cy="486916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>
                <a:latin typeface="Futura Std Medium" panose="020B0502020204020303" pitchFamily="34" charset="0"/>
                <a:cs typeface="Times New Roman" pitchFamily="18" charset="0"/>
              </a:rPr>
              <a:t>Screenshots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1843" y="6005775"/>
            <a:ext cx="194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Figure 18: Results</a:t>
            </a:r>
            <a:endParaRPr lang="en-IN" b="1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25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6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59832" y="84746"/>
            <a:ext cx="3096344" cy="520044"/>
          </a:xfrm>
        </p:spPr>
        <p:txBody>
          <a:bodyPr/>
          <a:lstStyle/>
          <a:p>
            <a:r>
              <a:rPr lang="en-IN" sz="2800" b="1" dirty="0" smtClean="0">
                <a:latin typeface="Futura Std Medium" panose="020B0502020204020303" pitchFamily="34" charset="0"/>
                <a:cs typeface="Times New Roman" pitchFamily="18" charset="0"/>
              </a:rPr>
              <a:t>KEY MILESTONES</a:t>
            </a:r>
            <a:endParaRPr lang="en-IN" sz="2800" b="1" dirty="0">
              <a:latin typeface="Futura Std Medium" panose="020B0502020204020303" pitchFamily="34" charset="0"/>
              <a:cs typeface="Times New Roman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22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07938"/>
              </p:ext>
            </p:extLst>
          </p:nvPr>
        </p:nvGraphicFramePr>
        <p:xfrm>
          <a:off x="-1" y="704828"/>
          <a:ext cx="9168816" cy="6416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72"/>
                <a:gridCol w="3056272"/>
                <a:gridCol w="3056272"/>
              </a:tblGrid>
              <a:tr h="433460">
                <a:tc gridSpan="3">
                  <a:txBody>
                    <a:bodyPr/>
                    <a:lstStyle/>
                    <a:p>
                      <a:pPr marL="0" marR="0" indent="0" algn="ctr" defTabSz="896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Internship from 28-January-2016 to 28-May-2016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3460">
                <a:tc>
                  <a:txBody>
                    <a:bodyPr/>
                    <a:lstStyle/>
                    <a:p>
                      <a:pPr algn="ctr"/>
                      <a:r>
                        <a:rPr lang="en-IN" b="1" i="0" dirty="0" smtClean="0">
                          <a:solidFill>
                            <a:schemeClr val="tx2"/>
                          </a:solidFill>
                        </a:rPr>
                        <a:t>MILESTONE</a:t>
                      </a:r>
                      <a:endParaRPr lang="en-IN" b="1" i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0" dirty="0" smtClean="0">
                          <a:solidFill>
                            <a:schemeClr val="tx2"/>
                          </a:solidFill>
                        </a:rPr>
                        <a:t>DEADLINE</a:t>
                      </a:r>
                      <a:endParaRPr lang="en-IN" b="1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0" dirty="0" smtClean="0">
                          <a:solidFill>
                            <a:schemeClr val="tx2"/>
                          </a:solidFill>
                        </a:rPr>
                        <a:t>COMMENTS</a:t>
                      </a:r>
                      <a:endParaRPr lang="en-IN" b="1" i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8805"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Project Started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28-January-2016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Learning Android Concepts, Installing Android Studio, Working on Examples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8805"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Synopsis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20-Febraury-2016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Synopsis Submission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8805">
                <a:tc>
                  <a:txBody>
                    <a:bodyPr/>
                    <a:lstStyle/>
                    <a:p>
                      <a:pPr algn="ctr"/>
                      <a:r>
                        <a:rPr lang="en-IN" sz="17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Finalized</a:t>
                      </a:r>
                    </a:p>
                    <a:p>
                      <a:pPr algn="ctr"/>
                      <a:r>
                        <a:rPr lang="en-IN" sz="17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Interface Design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15-March-2016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Designs had to be done a week in advance of abstract for revisions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8805"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SRS document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14-April-2016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Abstract done by April 10</a:t>
                      </a:r>
                      <a:r>
                        <a:rPr lang="en-IN" i="0" baseline="30000" dirty="0" smtClean="0">
                          <a:solidFill>
                            <a:schemeClr val="tx2"/>
                          </a:solidFill>
                        </a:rPr>
                        <a:t>th</a:t>
                      </a:r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 so a presentation can be created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66062">
                <a:tc>
                  <a:txBody>
                    <a:bodyPr/>
                    <a:lstStyle/>
                    <a:p>
                      <a:pPr algn="ctr"/>
                      <a:r>
                        <a:rPr lang="en-IN" sz="17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Interface Implementation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25</a:t>
                      </a:r>
                      <a:r>
                        <a:rPr lang="en-IN" i="0" baseline="0" dirty="0" smtClean="0">
                          <a:solidFill>
                            <a:schemeClr val="tx2"/>
                          </a:solidFill>
                        </a:rPr>
                        <a:t>-May-2016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This had to be completed two weeks in advance of</a:t>
                      </a:r>
                    </a:p>
                    <a:p>
                      <a:pPr algn="ctr"/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complete project so app can be thoroughly tested and bugs fixed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8805"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Final Report &amp;</a:t>
                      </a:r>
                      <a:r>
                        <a:rPr lang="en-IN" i="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Presentation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>
                          <a:solidFill>
                            <a:schemeClr val="tx2"/>
                          </a:solidFill>
                        </a:rPr>
                        <a:t>10-June-2016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Completion of project</a:t>
                      </a:r>
                      <a:endParaRPr lang="en-IN" i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5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59832" y="84746"/>
            <a:ext cx="2448272" cy="520044"/>
          </a:xfrm>
        </p:spPr>
        <p:txBody>
          <a:bodyPr/>
          <a:lstStyle/>
          <a:p>
            <a:r>
              <a:rPr lang="en-IN" sz="2800" b="1" dirty="0" smtClean="0">
                <a:latin typeface="Futura Std Medium" panose="020B0502020204020303" pitchFamily="34" charset="0"/>
                <a:cs typeface="Times New Roman" pitchFamily="18" charset="0"/>
              </a:rPr>
              <a:t>10.Conclusion</a:t>
            </a:r>
            <a:endParaRPr lang="en-IN" sz="2800" b="1" dirty="0">
              <a:latin typeface="Futura Std Medium" panose="020B0502020204020303" pitchFamily="34" charset="0"/>
              <a:cs typeface="Times New Roman" pitchFamily="18" charset="0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323528" y="1169565"/>
            <a:ext cx="8661649" cy="52117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Futura Std Medium" panose="020B0502020204020303" pitchFamily="34" charset="0"/>
                <a:cs typeface="Times New Roman" panose="02020603050405020304" pitchFamily="18" charset="0"/>
              </a:rPr>
              <a:t>The project </a:t>
            </a:r>
            <a:r>
              <a:rPr lang="en-US" sz="2400" dirty="0" smtClean="0">
                <a:latin typeface="Futura Std Medium" panose="020B0502020204020303" pitchFamily="34" charset="0"/>
                <a:cs typeface="Times New Roman" panose="02020603050405020304" pitchFamily="18" charset="0"/>
              </a:rPr>
              <a:t>“Projection Visual Acuity Chart” </a:t>
            </a:r>
            <a:r>
              <a:rPr lang="en-US" sz="2400" dirty="0">
                <a:latin typeface="Futura Std Medium" panose="020B0502020204020303" pitchFamily="34" charset="0"/>
                <a:cs typeface="Times New Roman" panose="02020603050405020304" pitchFamily="18" charset="0"/>
              </a:rPr>
              <a:t>is implemented with </a:t>
            </a:r>
            <a:r>
              <a:rPr lang="en-US" sz="2400" dirty="0" smtClean="0">
                <a:latin typeface="Futura Std Medium" panose="020B0502020204020303" pitchFamily="34" charset="0"/>
                <a:cs typeface="Times New Roman" panose="02020603050405020304" pitchFamily="18" charset="0"/>
              </a:rPr>
              <a:t>the objective to make use of a mobile device for vision testing instead of a computer</a:t>
            </a:r>
            <a:endParaRPr lang="en-US" sz="2400" dirty="0" smtClean="0">
              <a:latin typeface="Futura Std Medium" panose="020B05020202040203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Improved my knowledge on how a vision testing is performed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Learnt how to display characters with different sizes on an android platform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Understood the working of portable mini projector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Futura Std Medium" panose="020B0502020204020303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27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3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987824" y="121982"/>
            <a:ext cx="2714125" cy="445571"/>
          </a:xfrm>
        </p:spPr>
        <p:txBody>
          <a:bodyPr/>
          <a:lstStyle/>
          <a:p>
            <a:r>
              <a:rPr lang="en-IN" sz="2800" b="1" dirty="0" smtClean="0">
                <a:latin typeface="Futura Std Medium" panose="020B0502020204020303" pitchFamily="34" charset="0"/>
                <a:cs typeface="Times New Roman" pitchFamily="18" charset="0"/>
              </a:rPr>
              <a:t>11.Future Work</a:t>
            </a:r>
            <a:endParaRPr lang="en-IN" sz="2800" b="1" dirty="0">
              <a:latin typeface="Futura Std Medium" panose="020B0502020204020303" pitchFamily="34" charset="0"/>
              <a:cs typeface="Times New Roman" pitchFamily="18" charset="0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type="subTitle" idx="1"/>
          </p:nvPr>
        </p:nvSpPr>
        <p:spPr>
          <a:xfrm>
            <a:off x="413792" y="1049886"/>
            <a:ext cx="8478688" cy="4611362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Futura Std Medium" panose="020B0502020204020303" pitchFamily="34" charset="0"/>
              </a:rPr>
              <a:t>This application </a:t>
            </a:r>
            <a:r>
              <a:rPr lang="en-IN" sz="2400" dirty="0">
                <a:latin typeface="Futura Std Medium" panose="020B0502020204020303" pitchFamily="34" charset="0"/>
              </a:rPr>
              <a:t>can be customized to make it more user friendly </a:t>
            </a:r>
            <a:endParaRPr lang="en-IN" sz="2400" dirty="0" smtClean="0">
              <a:latin typeface="Futura Std Medium" panose="020B05020202040203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Futura Std Medium" panose="020B0502020204020303" pitchFamily="34" charset="0"/>
              </a:rPr>
              <a:t>This </a:t>
            </a:r>
            <a:r>
              <a:rPr lang="en-IN" sz="2400" dirty="0">
                <a:latin typeface="Futura Std Medium" panose="020B0502020204020303" pitchFamily="34" charset="0"/>
              </a:rPr>
              <a:t>application can be developed further by adding vision testing using Letter Contrast Sensitivity, Refraction/Sight Testing, Stereo </a:t>
            </a:r>
            <a:r>
              <a:rPr lang="en-IN" sz="2400" dirty="0" smtClean="0">
                <a:latin typeface="Futura Std Medium" panose="020B0502020204020303" pitchFamily="34" charset="0"/>
              </a:rPr>
              <a:t>Acuity modules</a:t>
            </a:r>
            <a:endParaRPr lang="en-IN" sz="2400" dirty="0">
              <a:latin typeface="Futura Std Medium" panose="020B0502020204020303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28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 smtClean="0">
                <a:latin typeface="Futura Std Medium" panose="020B0502020204020303" pitchFamily="34" charset="0"/>
                <a:cs typeface="Times New Roman" pitchFamily="18" charset="0"/>
              </a:rPr>
              <a:t>1.Introduction</a:t>
            </a:r>
            <a:endParaRPr lang="en-IN" sz="3600" b="1" dirty="0">
              <a:latin typeface="Futura Std Medium" panose="020B0502020204020303" pitchFamily="34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9151" y="1168385"/>
            <a:ext cx="8229601" cy="4348847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Projection visual acuity chart is an android application developed for vision testing using an android smartphone or a tablet and a portable projector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Different charts are displayed using the projector such as Snellen, LogMar, Landolt C, Tumbling E, Sloan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The vision testing is based on what characters the patients are able to see on the displayed chart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 smtClean="0">
              <a:latin typeface="Futura Std Medium" panose="020B0502020204020303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Futura Std Medium" panose="020B0502020204020303" pitchFamily="34" charset="0"/>
              </a:rPr>
              <a:t>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5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13138" y="84746"/>
            <a:ext cx="2195535" cy="520044"/>
          </a:xfrm>
        </p:spPr>
        <p:txBody>
          <a:bodyPr/>
          <a:lstStyle/>
          <a:p>
            <a:r>
              <a:rPr lang="en-IN" sz="2800" b="1" dirty="0" smtClean="0">
                <a:latin typeface="Futura Std Medium" panose="020B0502020204020303" pitchFamily="34" charset="0"/>
                <a:cs typeface="Times New Roman" pitchFamily="18" charset="0"/>
              </a:rPr>
              <a:t>Bibliography</a:t>
            </a:r>
            <a:endParaRPr lang="en-IN" sz="2800" b="1" dirty="0">
              <a:latin typeface="Futura Std Medium" panose="020B0502020204020303" pitchFamily="34" charset="0"/>
              <a:cs typeface="Times New Roman" pitchFamily="18" charset="0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395536" y="908720"/>
            <a:ext cx="8476353" cy="5686868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M. </a:t>
            </a:r>
            <a:r>
              <a:rPr lang="en-IN" sz="2000" u="sng" dirty="0"/>
              <a:t>Ettore</a:t>
            </a:r>
            <a:r>
              <a:rPr lang="en-IN" sz="2000" dirty="0"/>
              <a:t> </a:t>
            </a:r>
            <a:r>
              <a:rPr lang="en-IN" sz="2000" u="sng" dirty="0"/>
              <a:t>Giardini</a:t>
            </a:r>
            <a:r>
              <a:rPr lang="en-IN" sz="2000" dirty="0"/>
              <a:t>, "The Portable Eye Examination Kit : Mobile phones can screen for eye disease in low resource settings.", IEEE Pulse, </a:t>
            </a:r>
            <a:r>
              <a:rPr lang="en-IN" sz="2000" u="sng" dirty="0"/>
              <a:t>vol</a:t>
            </a:r>
            <a:r>
              <a:rPr lang="en-IN" sz="2000" dirty="0"/>
              <a:t>. 6, no. 6,pp.15-17, 2015.</a:t>
            </a:r>
            <a:endParaRPr lang="en-US" sz="2000" dirty="0">
              <a:latin typeface="Futura Std Medium" panose="020B05020202040203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Bailey, Ian L. and </a:t>
            </a:r>
            <a:r>
              <a:rPr lang="en-IN" sz="2000" u="sng" dirty="0"/>
              <a:t>Lovie</a:t>
            </a:r>
            <a:r>
              <a:rPr lang="en-IN" sz="2000" dirty="0"/>
              <a:t>-</a:t>
            </a:r>
            <a:r>
              <a:rPr lang="en-IN" sz="2000" u="sng" dirty="0"/>
              <a:t>Kitchin</a:t>
            </a:r>
            <a:r>
              <a:rPr lang="en-IN" sz="2000" dirty="0"/>
              <a:t>, "Jan E.Testing Vision : From Laboratory Psychophysical Tests to Clinical Evaluation", Vision Research, </a:t>
            </a:r>
            <a:r>
              <a:rPr lang="en-IN" sz="2000" u="sng" dirty="0"/>
              <a:t>Elsevier</a:t>
            </a:r>
            <a:r>
              <a:rPr lang="en-IN" sz="2000" dirty="0"/>
              <a:t>, IEEE Pulse, </a:t>
            </a:r>
            <a:r>
              <a:rPr lang="en-IN" sz="2000" u="sng" dirty="0"/>
              <a:t>vol</a:t>
            </a:r>
            <a:r>
              <a:rPr lang="en-IN" sz="2000" dirty="0"/>
              <a:t>. 3, no. 4, pp.17-20, 2013. </a:t>
            </a:r>
            <a:endParaRPr lang="en-US" sz="2000" dirty="0" smtClean="0">
              <a:latin typeface="Futura Std Medium" panose="020B0502020204020303" pitchFamily="34" charset="0"/>
              <a:hlinkClick r:id="rId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Futura Std Medium" panose="020B0502020204020303" pitchFamily="34" charset="0"/>
                <a:hlinkClick r:id="rId2"/>
              </a:rPr>
              <a:t>www.tutorialspoint.com/android</a:t>
            </a:r>
            <a:r>
              <a:rPr lang="en-US" sz="2000" dirty="0" smtClean="0">
                <a:latin typeface="Futura Std Medium" panose="020B0502020204020303" pitchFamily="34" charset="0"/>
              </a:rPr>
              <a:t> [Last visited 13/03/2016]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Futura Std Medium" panose="020B0502020204020303" pitchFamily="34" charset="0"/>
                <a:hlinkClick r:id="rId3"/>
              </a:rPr>
              <a:t>www.developer.android.com</a:t>
            </a:r>
            <a:r>
              <a:rPr lang="en-US" sz="2000" dirty="0" smtClean="0">
                <a:latin typeface="Futura Std Medium" panose="020B0502020204020303" pitchFamily="34" charset="0"/>
              </a:rPr>
              <a:t> [Last </a:t>
            </a:r>
            <a:r>
              <a:rPr lang="en-US" sz="2000" dirty="0">
                <a:latin typeface="Futura Std Medium" panose="020B0502020204020303" pitchFamily="34" charset="0"/>
              </a:rPr>
              <a:t>visited </a:t>
            </a:r>
            <a:r>
              <a:rPr lang="en-US" sz="2000" dirty="0" smtClean="0">
                <a:latin typeface="Futura Std Medium" panose="020B0502020204020303" pitchFamily="34" charset="0"/>
              </a:rPr>
              <a:t>29/03/2016]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Futura Std Medium" panose="020B0502020204020303" pitchFamily="34" charset="0"/>
                <a:hlinkClick r:id="rId4"/>
              </a:rPr>
              <a:t>www.stackoverflow.com</a:t>
            </a:r>
            <a:r>
              <a:rPr lang="en-US" sz="2000" dirty="0" smtClean="0">
                <a:latin typeface="Futura Std Medium" panose="020B0502020204020303" pitchFamily="34" charset="0"/>
              </a:rPr>
              <a:t>  </a:t>
            </a:r>
            <a:r>
              <a:rPr lang="en-US" sz="2000" dirty="0">
                <a:latin typeface="Futura Std Medium" panose="020B0502020204020303" pitchFamily="34" charset="0"/>
              </a:rPr>
              <a:t>[Last visited </a:t>
            </a:r>
            <a:r>
              <a:rPr lang="en-US" sz="2000" dirty="0" smtClean="0">
                <a:latin typeface="Futura Std Medium" panose="020B0502020204020303" pitchFamily="34" charset="0"/>
              </a:rPr>
              <a:t>02/04/2016]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Futura Std Medium" panose="020B0502020204020303" pitchFamily="34" charset="0"/>
                <a:hlinkClick r:id="rId5"/>
              </a:rPr>
              <a:t>www.androidhive.com</a:t>
            </a:r>
            <a:r>
              <a:rPr lang="en-US" sz="2000" dirty="0">
                <a:latin typeface="Futura Std Medium" panose="020B0502020204020303" pitchFamily="34" charset="0"/>
              </a:rPr>
              <a:t> </a:t>
            </a:r>
            <a:r>
              <a:rPr lang="en-US" sz="2000" dirty="0" smtClean="0">
                <a:latin typeface="Futura Std Medium" panose="020B0502020204020303" pitchFamily="34" charset="0"/>
              </a:rPr>
              <a:t> [</a:t>
            </a:r>
            <a:r>
              <a:rPr lang="en-US" sz="2000" dirty="0">
                <a:latin typeface="Futura Std Medium" panose="020B0502020204020303" pitchFamily="34" charset="0"/>
              </a:rPr>
              <a:t>Last visited </a:t>
            </a:r>
            <a:r>
              <a:rPr lang="en-US" sz="2000" dirty="0" smtClean="0">
                <a:latin typeface="Futura Std Medium" panose="020B0502020204020303" pitchFamily="34" charset="0"/>
              </a:rPr>
              <a:t>27/03/2016]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Futura Std Medium" panose="020B0502020204020303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29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6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07704" y="2492896"/>
            <a:ext cx="5646195" cy="1260211"/>
          </a:xfrm>
        </p:spPr>
        <p:txBody>
          <a:bodyPr/>
          <a:lstStyle/>
          <a:p>
            <a:r>
              <a:rPr lang="en-GB" sz="7200" b="1" dirty="0" smtClean="0">
                <a:latin typeface="Futura Std Medium" panose="020B0502020204020303" pitchFamily="34" charset="0"/>
              </a:rPr>
              <a:t>THANK YOU</a:t>
            </a:r>
            <a:endParaRPr lang="en-US" sz="7200" b="1" dirty="0">
              <a:latin typeface="Futura Std Medium" panose="020B05020202040203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30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7" y="116632"/>
            <a:ext cx="6120680" cy="565762"/>
          </a:xfrm>
        </p:spPr>
        <p:txBody>
          <a:bodyPr/>
          <a:lstStyle/>
          <a:p>
            <a:r>
              <a:rPr lang="en-IN" sz="3600" b="1" dirty="0">
                <a:latin typeface="Futura Std Medium" panose="020B0502020204020303" pitchFamily="34" charset="0"/>
                <a:cs typeface="Times New Roman" pitchFamily="18" charset="0"/>
              </a:rPr>
              <a:t>Charts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71" y="764704"/>
            <a:ext cx="3134360" cy="54789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7" y="764704"/>
            <a:ext cx="2638984" cy="54422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31" y="764704"/>
            <a:ext cx="2884457" cy="5411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14494" y="6161664"/>
            <a:ext cx="197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Figure </a:t>
            </a:r>
            <a:r>
              <a:rPr lang="en-IN" b="1" dirty="0">
                <a:solidFill>
                  <a:srgbClr val="000000"/>
                </a:solidFill>
                <a:latin typeface="Futura Std Medium" panose="020B0502020204020303" pitchFamily="34" charset="0"/>
              </a:rPr>
              <a:t>1</a:t>
            </a:r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: Snellen</a:t>
            </a:r>
            <a:endParaRPr lang="en-IN" b="1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6515" y="6206942"/>
            <a:ext cx="227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Figure 2: Tumbling E</a:t>
            </a:r>
            <a:endParaRPr lang="en-IN" b="1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55543" y="62069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Figure 3: Landolt C</a:t>
            </a:r>
            <a:endParaRPr lang="en-IN" b="1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Futura Std Medium" panose="020B0502020204020303" pitchFamily="34" charset="0"/>
              </a:rPr>
              <a:t>3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1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 smtClean="0">
                <a:latin typeface="Futura Std Medium" panose="020B0502020204020303" pitchFamily="34" charset="0"/>
                <a:cs typeface="Times New Roman" pitchFamily="18" charset="0"/>
              </a:rPr>
              <a:t>2.Existing System</a:t>
            </a:r>
            <a:endParaRPr lang="en-IN" sz="3600" b="1" dirty="0">
              <a:latin typeface="Futura Std Medium" panose="020B0502020204020303" pitchFamily="34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9150" y="1663923"/>
            <a:ext cx="8229601" cy="3205237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The </a:t>
            </a:r>
            <a:r>
              <a:rPr lang="en-US" sz="2400" dirty="0">
                <a:latin typeface="Futura Std Medium" panose="020B0502020204020303" pitchFamily="34" charset="0"/>
              </a:rPr>
              <a:t>current system is a computerized </a:t>
            </a:r>
            <a:r>
              <a:rPr lang="en-US" sz="2400" dirty="0" smtClean="0">
                <a:latin typeface="Futura Std Medium" panose="020B0502020204020303" pitchFamily="34" charset="0"/>
              </a:rPr>
              <a:t>version of </a:t>
            </a:r>
            <a:r>
              <a:rPr lang="en-US" sz="2400" dirty="0">
                <a:latin typeface="Futura Std Medium" panose="020B0502020204020303" pitchFamily="34" charset="0"/>
              </a:rPr>
              <a:t>the eye diagnosis application for </a:t>
            </a:r>
            <a:r>
              <a:rPr lang="en-US" sz="2400" dirty="0" smtClean="0">
                <a:latin typeface="Futura Std Medium" panose="020B0502020204020303" pitchFamily="34" charset="0"/>
              </a:rPr>
              <a:t>windows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It is less user friendly with poor UI design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It is not easily portable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Charts are displayed using a computer monitor</a:t>
            </a:r>
          </a:p>
          <a:p>
            <a:pPr algn="just"/>
            <a:endParaRPr lang="en-US" sz="2400" dirty="0">
              <a:latin typeface="Futura Std Medium" panose="020B0502020204020303" pitchFamily="34" charset="0"/>
            </a:endParaRPr>
          </a:p>
          <a:p>
            <a:pPr algn="just"/>
            <a:endParaRPr lang="en-US" sz="2400" dirty="0">
              <a:latin typeface="Futura Std Medium" panose="020B0502020204020303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4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98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 smtClean="0">
                <a:latin typeface="Futura Std Medium" panose="020B0502020204020303" pitchFamily="34" charset="0"/>
                <a:cs typeface="Times New Roman" pitchFamily="18" charset="0"/>
              </a:rPr>
              <a:t>3.Proposed System</a:t>
            </a:r>
            <a:endParaRPr lang="en-IN" sz="3600" b="1" dirty="0">
              <a:latin typeface="Futura Std Medium" panose="020B0502020204020303" pitchFamily="34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9150" y="1196752"/>
            <a:ext cx="8229601" cy="478941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en-US" sz="2400" dirty="0" smtClean="0">
              <a:latin typeface="Futura Std Medium" panose="020B05020202040203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An android application which performs vision testing using a smartphone and a mini projector</a:t>
            </a:r>
            <a:endParaRPr lang="en-US" sz="1200" dirty="0" smtClean="0">
              <a:latin typeface="Futura Std Medium" panose="020B05020202040203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Designing graphically user friendly interface</a:t>
            </a:r>
          </a:p>
          <a:p>
            <a:endParaRPr lang="en-US" sz="2400" dirty="0" smtClean="0">
              <a:latin typeface="Futura Std Medium" panose="020B0502020204020303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Futura Std Medium" panose="020B0502020204020303" pitchFamily="34" charset="0"/>
              </a:rPr>
              <a:t>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89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655" y="0"/>
            <a:ext cx="5328592" cy="686853"/>
          </a:xfrm>
        </p:spPr>
        <p:txBody>
          <a:bodyPr/>
          <a:lstStyle/>
          <a:p>
            <a:r>
              <a:rPr lang="en-IN" sz="3600" b="1" dirty="0" smtClean="0">
                <a:latin typeface="Futura Std Medium" panose="020B0502020204020303" pitchFamily="34" charset="0"/>
                <a:cs typeface="Times New Roman" pitchFamily="18" charset="0"/>
              </a:rPr>
              <a:t>4.Objectives</a:t>
            </a:r>
            <a:endParaRPr lang="en-IN" sz="3600" b="1" dirty="0">
              <a:latin typeface="Futura Std Medium" panose="020B0502020204020303" pitchFamily="34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1" cy="446449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To display the character with respect to the distance between the projector and the projected screen</a:t>
            </a:r>
            <a:endParaRPr lang="en-US" sz="900" dirty="0">
              <a:latin typeface="Futura Std Medium" panose="020B05020202040203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To create simple </a:t>
            </a:r>
            <a:r>
              <a:rPr lang="en-US" sz="2400" dirty="0">
                <a:latin typeface="Futura Std Medium" panose="020B0502020204020303" pitchFamily="34" charset="0"/>
              </a:rPr>
              <a:t>and user friendly </a:t>
            </a:r>
            <a:r>
              <a:rPr lang="en-US" sz="2400" dirty="0" smtClean="0">
                <a:latin typeface="Futura Std Medium" panose="020B0502020204020303" pitchFamily="34" charset="0"/>
              </a:rPr>
              <a:t>interface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Futura Std Medium" panose="020B0502020204020303" pitchFamily="34" charset="0"/>
              </a:rPr>
              <a:t>To store different chart settings using shared </a:t>
            </a:r>
            <a:r>
              <a:rPr lang="en-US" sz="2400" dirty="0" smtClean="0">
                <a:latin typeface="Futura Std Medium" panose="020B0502020204020303" pitchFamily="34" charset="0"/>
              </a:rPr>
              <a:t>preferences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Futura Std Medium" panose="020B0502020204020303" pitchFamily="34" charset="0"/>
              </a:rPr>
              <a:t>Charts are visualized through a </a:t>
            </a:r>
            <a:r>
              <a:rPr lang="en-US" sz="2400" dirty="0" smtClean="0">
                <a:latin typeface="Futura Std Medium" panose="020B0502020204020303" pitchFamily="34" charset="0"/>
              </a:rPr>
              <a:t>portable mini </a:t>
            </a:r>
            <a:r>
              <a:rPr lang="en-US" sz="2400" dirty="0">
                <a:latin typeface="Futura Std Medium" panose="020B0502020204020303" pitchFamily="34" charset="0"/>
              </a:rPr>
              <a:t>projector </a:t>
            </a:r>
            <a:endParaRPr lang="en-US" sz="2400" dirty="0" smtClean="0">
              <a:latin typeface="Futura Std Medium" panose="020B05020202040203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Futura Std Medium" panose="020B0502020204020303" pitchFamily="34" charset="0"/>
              </a:rPr>
              <a:t>To design </a:t>
            </a:r>
            <a:r>
              <a:rPr lang="en-IN" sz="2400" dirty="0">
                <a:latin typeface="Futura Std Medium" panose="020B0502020204020303" pitchFamily="34" charset="0"/>
              </a:rPr>
              <a:t>various types of charts such as </a:t>
            </a:r>
            <a:r>
              <a:rPr lang="en-IN" sz="2400" dirty="0" err="1">
                <a:latin typeface="Futura Std Medium" panose="020B0502020204020303" pitchFamily="34" charset="0"/>
              </a:rPr>
              <a:t>Snellens</a:t>
            </a:r>
            <a:r>
              <a:rPr lang="en-IN" sz="2400" dirty="0">
                <a:latin typeface="Futura Std Medium" panose="020B0502020204020303" pitchFamily="34" charset="0"/>
              </a:rPr>
              <a:t>, </a:t>
            </a:r>
            <a:r>
              <a:rPr lang="en-IN" sz="2400" dirty="0" err="1">
                <a:latin typeface="Futura Std Medium" panose="020B0502020204020303" pitchFamily="34" charset="0"/>
              </a:rPr>
              <a:t>LogMar</a:t>
            </a:r>
            <a:r>
              <a:rPr lang="en-IN" sz="2400" dirty="0">
                <a:latin typeface="Futura Std Medium" panose="020B0502020204020303" pitchFamily="34" charset="0"/>
              </a:rPr>
              <a:t>, </a:t>
            </a:r>
            <a:r>
              <a:rPr lang="en-IN" sz="2400" dirty="0" err="1">
                <a:latin typeface="Futura Std Medium" panose="020B0502020204020303" pitchFamily="34" charset="0"/>
              </a:rPr>
              <a:t>Landolt</a:t>
            </a:r>
            <a:r>
              <a:rPr lang="en-IN" sz="2400" dirty="0">
                <a:latin typeface="Futura Std Medium" panose="020B0502020204020303" pitchFamily="34" charset="0"/>
              </a:rPr>
              <a:t> C </a:t>
            </a:r>
            <a:r>
              <a:rPr lang="en-IN" sz="2400" dirty="0" smtClean="0">
                <a:latin typeface="Futura Std Medium" panose="020B0502020204020303" pitchFamily="34" charset="0"/>
              </a:rPr>
              <a:t>and Sloan</a:t>
            </a:r>
            <a:endParaRPr lang="en-US" sz="2400" dirty="0">
              <a:latin typeface="Futura Std Medium" panose="020B0502020204020303" pitchFamily="34" charset="0"/>
            </a:endParaRPr>
          </a:p>
          <a:p>
            <a:pPr algn="just"/>
            <a:endParaRPr lang="en-US" sz="2400" dirty="0" smtClean="0">
              <a:latin typeface="Futura Std Medium" panose="020B0502020204020303" pitchFamily="34" charset="0"/>
            </a:endParaRPr>
          </a:p>
          <a:p>
            <a:pPr algn="just"/>
            <a:endParaRPr lang="en-US" sz="900" dirty="0">
              <a:latin typeface="Futura Std Medium" panose="020B0502020204020303" pitchFamily="34" charset="0"/>
            </a:endParaRPr>
          </a:p>
          <a:p>
            <a:pPr algn="just"/>
            <a:endParaRPr lang="en-US" sz="1050" dirty="0" smtClean="0">
              <a:latin typeface="Futura Std Medium" panose="020B0502020204020303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Futura Std Medium" panose="020B0502020204020303" pitchFamily="34" charset="0"/>
              </a:rPr>
              <a:t>6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09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103706" y="11984"/>
            <a:ext cx="7001095" cy="64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086" tIns="43543" rIns="87086" bIns="43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 dirty="0" smtClean="0">
                <a:latin typeface="Futura Std Medium" panose="020B0502020204020303" pitchFamily="34" charset="0"/>
              </a:rPr>
              <a:t>5.Requirements for development</a:t>
            </a:r>
            <a:endParaRPr lang="en-US" sz="3600" b="1" dirty="0">
              <a:latin typeface="Futura Std Medium" panose="020B05020202040203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8983" y="908720"/>
            <a:ext cx="8450540" cy="480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16" kern="0" dirty="0">
              <a:latin typeface="Futura Std Medium" panose="020B0502020204020303" pitchFamily="34" charset="0"/>
            </a:endParaRPr>
          </a:p>
          <a:p>
            <a:pPr algn="ctr"/>
            <a:r>
              <a:rPr lang="en-US" sz="2400" b="1" kern="0" dirty="0">
                <a:latin typeface="Futura Std Medium" panose="020B0502020204020303" pitchFamily="34" charset="0"/>
              </a:rPr>
              <a:t>HARDWARE REQUIREMENTS</a:t>
            </a:r>
            <a:endParaRPr lang="en-US" sz="2400" b="1" u="sng" kern="0" dirty="0">
              <a:solidFill>
                <a:srgbClr val="FF6600"/>
              </a:solidFill>
              <a:latin typeface="Futura Std Medium" panose="020B05020202040203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32" kern="0" dirty="0">
              <a:latin typeface="Futura Std Medium" panose="020B05020202040203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Futura Std Medium" panose="020B0502020204020303" pitchFamily="34" charset="0"/>
              </a:rPr>
              <a:t>Minimum of 2 </a:t>
            </a:r>
            <a:r>
              <a:rPr lang="en-US" sz="2400" dirty="0">
                <a:latin typeface="Futura Std Medium" panose="020B0502020204020303" pitchFamily="34" charset="0"/>
              </a:rPr>
              <a:t>GB RAM </a:t>
            </a:r>
            <a:r>
              <a:rPr lang="en-US" sz="2400" dirty="0" smtClean="0">
                <a:latin typeface="Futura Std Medium" panose="020B0502020204020303" pitchFamily="34" charset="0"/>
              </a:rPr>
              <a:t>or </a:t>
            </a:r>
            <a:r>
              <a:rPr lang="en-US" sz="2400" dirty="0">
                <a:latin typeface="Futura Std Medium" panose="020B0502020204020303" pitchFamily="34" charset="0"/>
              </a:rPr>
              <a:t>above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Futura Std Medium" panose="020B0502020204020303" pitchFamily="34" charset="0"/>
              </a:rPr>
              <a:t>400 MB hard disk space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Futura Std Medium" panose="020B0502020204020303" pitchFamily="34" charset="0"/>
              </a:rPr>
              <a:t>Intel Pentium 3 processor or higher</a:t>
            </a:r>
          </a:p>
          <a:p>
            <a:pPr marL="290299" indent="-290299" algn="just">
              <a:buFont typeface="Wingdings" panose="05000000000000000000" pitchFamily="2" charset="2"/>
              <a:buChar char="Ø"/>
            </a:pPr>
            <a:endParaRPr lang="en-US" sz="2032" kern="0" dirty="0">
              <a:latin typeface="Futura Std Medium" panose="020B0502020204020303" pitchFamily="34" charset="0"/>
            </a:endParaRPr>
          </a:p>
          <a:p>
            <a:pPr algn="ctr"/>
            <a:r>
              <a:rPr lang="en-US" sz="2400" b="1" kern="0" dirty="0" smtClean="0">
                <a:latin typeface="Futura Std Medium" panose="020B0502020204020303" pitchFamily="34" charset="0"/>
              </a:rPr>
              <a:t>SOFTWARE REQUIREMENTS</a:t>
            </a:r>
            <a:endParaRPr lang="en-US" sz="2400" b="1" kern="0" dirty="0">
              <a:latin typeface="Futura Std Medium" panose="020B0502020204020303" pitchFamily="34" charset="0"/>
            </a:endParaRPr>
          </a:p>
          <a:p>
            <a:pPr algn="just"/>
            <a:endParaRPr lang="en-US" sz="2400" kern="0" dirty="0">
              <a:latin typeface="Futura Std Medium" panose="020B05020202040203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latin typeface="Futura Std Medium" panose="020B0502020204020303" pitchFamily="34" charset="0"/>
              </a:rPr>
              <a:t>Microsoft Windows 8/7/Vista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latin typeface="Futura Std Medium" panose="020B0502020204020303" pitchFamily="34" charset="0"/>
              </a:rPr>
              <a:t>At least 1 GB for Android SDK, emulator system images and caches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latin typeface="Futura Std Medium" panose="020B0502020204020303" pitchFamily="34" charset="0"/>
              </a:rPr>
              <a:t>Java Development Kit (JDK) </a:t>
            </a:r>
            <a:r>
              <a:rPr lang="en-US" sz="2400" dirty="0" smtClean="0">
                <a:solidFill>
                  <a:schemeClr val="dk1"/>
                </a:solidFill>
                <a:latin typeface="Futura Std Medium" panose="020B0502020204020303" pitchFamily="34" charset="0"/>
              </a:rPr>
              <a:t>7 or above</a:t>
            </a:r>
            <a:endParaRPr lang="en-US" sz="2400" kern="0" dirty="0">
              <a:latin typeface="Futura Std Medium" panose="020B0502020204020303" pitchFamily="34" charset="0"/>
            </a:endParaRPr>
          </a:p>
          <a:p>
            <a:pPr algn="just"/>
            <a:endParaRPr lang="en-US" sz="762" kern="0" dirty="0">
              <a:latin typeface="Futura Std Medium" panose="020B0502020204020303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Futura Std Medium" panose="020B0502020204020303" pitchFamily="34" charset="0"/>
              </a:rPr>
              <a:t>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0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163127" y="0"/>
            <a:ext cx="6840527" cy="64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086" tIns="43543" rIns="87086" bIns="43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 dirty="0" smtClean="0">
                <a:latin typeface="Futura Std Medium" panose="020B0502020204020303" pitchFamily="34" charset="0"/>
              </a:rPr>
              <a:t>Requirements for deployment</a:t>
            </a:r>
            <a:endParaRPr lang="en-US" sz="3600" b="1" dirty="0">
              <a:latin typeface="Futura Std Medium" panose="020B05020202040203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20" y="1052736"/>
            <a:ext cx="845054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kern="0" dirty="0">
              <a:latin typeface="Futura Std Medium" panose="020B05020202040203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Futura Std Medium" panose="020B0502020204020303" pitchFamily="34" charset="0"/>
              </a:rPr>
              <a:t>Android- </a:t>
            </a:r>
            <a:r>
              <a:rPr lang="en-US" sz="2400" smtClean="0">
                <a:latin typeface="Futura Std Medium" panose="020B0502020204020303" pitchFamily="34" charset="0"/>
              </a:rPr>
              <a:t>4.2.1 </a:t>
            </a:r>
            <a:r>
              <a:rPr lang="en-US" sz="2400" dirty="0">
                <a:latin typeface="Futura Std Medium" panose="020B0502020204020303" pitchFamily="34" charset="0"/>
              </a:rPr>
              <a:t>and above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Futura Std Medium" panose="020B0502020204020303" pitchFamily="34" charset="0"/>
              </a:rPr>
              <a:t>Screen size for Android devices- 5’ and above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Futura Std Medium" panose="020B0502020204020303" pitchFamily="34" charset="0"/>
              </a:rPr>
              <a:t>DLP3010 Light Crafter Mini Projector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kern="0" dirty="0">
              <a:latin typeface="Futura Std Medium" panose="020B05020202040203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kern="0" dirty="0">
              <a:latin typeface="Futura Std Medium" panose="020B0502020204020303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2400" kern="0" dirty="0">
              <a:latin typeface="Futura Std Medium" panose="020B0502020204020303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1632" y="6530996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Futura Std Medium" panose="020B0502020204020303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Futura Std Medium" panose="020B05020202040203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8735" y="6541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Futura Std Medium" panose="020B0502020204020303" pitchFamily="34" charset="0"/>
              </a:rPr>
              <a:t>8</a:t>
            </a:r>
            <a:endParaRPr lang="en-IN" dirty="0">
              <a:solidFill>
                <a:srgbClr val="000000"/>
              </a:solidFill>
              <a:latin typeface="Futura Std Medium" panose="020B05020202040203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72" y="14223"/>
            <a:ext cx="726683" cy="6551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620"/>
            <a:ext cx="827584" cy="67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" y="2568"/>
            <a:ext cx="414370" cy="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0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D_Protocol_Sampath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5431</TotalTime>
  <Words>1113</Words>
  <Application>Microsoft Office PowerPoint</Application>
  <PresentationFormat>On-screen Show (4:3)</PresentationFormat>
  <Paragraphs>230</Paragraphs>
  <Slides>31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Futura Std Medium</vt:lpstr>
      <vt:lpstr>Times New Roman</vt:lpstr>
      <vt:lpstr>Verdana</vt:lpstr>
      <vt:lpstr>Wingdings</vt:lpstr>
      <vt:lpstr>PhD_Protocol_Sampath</vt:lpstr>
      <vt:lpstr>Picture</vt:lpstr>
      <vt:lpstr>Projection Visual Acuity Chart Calibration Settings</vt:lpstr>
      <vt:lpstr>Presentation Outline</vt:lpstr>
      <vt:lpstr>1.Introduction</vt:lpstr>
      <vt:lpstr>Charts</vt:lpstr>
      <vt:lpstr>2.Existing System</vt:lpstr>
      <vt:lpstr>3.Proposed System</vt:lpstr>
      <vt:lpstr>4.Objectives</vt:lpstr>
      <vt:lpstr>PowerPoint Presentation</vt:lpstr>
      <vt:lpstr>PowerPoint Presentation</vt:lpstr>
      <vt:lpstr>PowerPoint Presentation</vt:lpstr>
      <vt:lpstr>6.Modules</vt:lpstr>
      <vt:lpstr>Block Diagram </vt:lpstr>
      <vt:lpstr>Activity Diagram</vt:lpstr>
      <vt:lpstr>Sequence Diagram</vt:lpstr>
      <vt:lpstr>8.Implementation</vt:lpstr>
      <vt:lpstr>Testing</vt:lpstr>
      <vt:lpstr>9.Screenshots</vt:lpstr>
      <vt:lpstr>PowerPoint Presentation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KEY MILESTONES</vt:lpstr>
      <vt:lpstr>10.Conclusion</vt:lpstr>
      <vt:lpstr>11.Future Work</vt:lpstr>
      <vt:lpstr>Bibliography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Projection Visual Acuity Chart  Patient Details</dc:title>
  <dc:creator>mca</dc:creator>
  <cp:lastModifiedBy>Punith</cp:lastModifiedBy>
  <cp:revision>289</cp:revision>
  <dcterms:created xsi:type="dcterms:W3CDTF">2015-03-09T03:08:10Z</dcterms:created>
  <dcterms:modified xsi:type="dcterms:W3CDTF">2016-06-10T05:56:43Z</dcterms:modified>
</cp:coreProperties>
</file>