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26" r:id="rId4"/>
    <p:sldId id="329" r:id="rId5"/>
    <p:sldId id="330" r:id="rId6"/>
    <p:sldId id="327" r:id="rId7"/>
    <p:sldId id="335" r:id="rId8"/>
    <p:sldId id="336" r:id="rId9"/>
    <p:sldId id="328" r:id="rId10"/>
    <p:sldId id="312" r:id="rId11"/>
    <p:sldId id="310" r:id="rId12"/>
    <p:sldId id="268" r:id="rId13"/>
    <p:sldId id="269" r:id="rId14"/>
    <p:sldId id="271" r:id="rId15"/>
    <p:sldId id="272" r:id="rId16"/>
    <p:sldId id="320" r:id="rId17"/>
    <p:sldId id="322" r:id="rId18"/>
    <p:sldId id="323" r:id="rId19"/>
    <p:sldId id="324" r:id="rId20"/>
    <p:sldId id="325" r:id="rId21"/>
    <p:sldId id="332" r:id="rId22"/>
    <p:sldId id="261" r:id="rId23"/>
    <p:sldId id="314" r:id="rId24"/>
    <p:sldId id="334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2" autoAdjust="0"/>
    <p:restoredTop sz="93537" autoAdjust="0"/>
  </p:normalViewPr>
  <p:slideViewPr>
    <p:cSldViewPr>
      <p:cViewPr varScale="1">
        <p:scale>
          <a:sx n="70" d="100"/>
          <a:sy n="70" d="100"/>
        </p:scale>
        <p:origin x="13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E70B-B3E4-46A4-88E3-6B0938EC2428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4EFA-FDBC-4BD9-B120-D1F2B9CB8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3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9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1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2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8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5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0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2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6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7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5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4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 algn="ctr">
              <a:buNone/>
              <a:defRPr/>
            </a:lvl1pPr>
            <a:lvl2pPr marL="448205" indent="0" algn="ctr">
              <a:buNone/>
              <a:defRPr/>
            </a:lvl2pPr>
            <a:lvl3pPr marL="896409" indent="0" algn="ctr">
              <a:buNone/>
              <a:defRPr/>
            </a:lvl3pPr>
            <a:lvl4pPr marL="1344614" indent="0" algn="ctr">
              <a:buNone/>
              <a:defRPr/>
            </a:lvl4pPr>
            <a:lvl5pPr marL="1792818" indent="0" algn="ctr">
              <a:buNone/>
              <a:defRPr/>
            </a:lvl5pPr>
            <a:lvl6pPr marL="2241023" indent="0" algn="ctr">
              <a:buNone/>
              <a:defRPr/>
            </a:lvl6pPr>
            <a:lvl7pPr marL="2689228" indent="0" algn="ctr">
              <a:buNone/>
              <a:defRPr/>
            </a:lvl7pPr>
            <a:lvl8pPr marL="3137432" indent="0" algn="ctr">
              <a:buNone/>
              <a:defRPr/>
            </a:lvl8pPr>
            <a:lvl9pPr marL="35856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1600202"/>
            <a:ext cx="8229601" cy="4525963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4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274643"/>
            <a:ext cx="6019800" cy="5851524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1600202"/>
            <a:ext cx="8229601" cy="4525963"/>
          </a:xfrm>
          <a:prstGeom prst="rect">
            <a:avLst/>
          </a:prstGeom>
        </p:spPr>
        <p:txBody>
          <a:bodyPr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89641" tIns="44820" rIns="89641" bIns="44820"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5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000"/>
            </a:lvl1pPr>
            <a:lvl2pPr marL="448205" indent="0">
              <a:buNone/>
              <a:defRPr sz="1700"/>
            </a:lvl2pPr>
            <a:lvl3pPr marL="896409" indent="0">
              <a:buNone/>
              <a:defRPr sz="1600"/>
            </a:lvl3pPr>
            <a:lvl4pPr marL="1344614" indent="0">
              <a:buNone/>
              <a:defRPr sz="1400"/>
            </a:lvl4pPr>
            <a:lvl5pPr marL="1792818" indent="0">
              <a:buNone/>
              <a:defRPr sz="1400"/>
            </a:lvl5pPr>
            <a:lvl6pPr marL="2241023" indent="0">
              <a:buNone/>
              <a:defRPr sz="1400"/>
            </a:lvl6pPr>
            <a:lvl7pPr marL="2689228" indent="0">
              <a:buNone/>
              <a:defRPr sz="1400"/>
            </a:lvl7pPr>
            <a:lvl8pPr marL="3137432" indent="0">
              <a:buNone/>
              <a:defRPr sz="1400"/>
            </a:lvl8pPr>
            <a:lvl9pPr marL="358563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400" b="1"/>
            </a:lvl1pPr>
            <a:lvl2pPr marL="448205" indent="0">
              <a:buNone/>
              <a:defRPr sz="2000" b="1"/>
            </a:lvl2pPr>
            <a:lvl3pPr marL="896409" indent="0">
              <a:buNone/>
              <a:defRPr sz="1700" b="1"/>
            </a:lvl3pPr>
            <a:lvl4pPr marL="1344614" indent="0">
              <a:buNone/>
              <a:defRPr sz="1600" b="1"/>
            </a:lvl4pPr>
            <a:lvl5pPr marL="1792818" indent="0">
              <a:buNone/>
              <a:defRPr sz="1600" b="1"/>
            </a:lvl5pPr>
            <a:lvl6pPr marL="2241023" indent="0">
              <a:buNone/>
              <a:defRPr sz="1600" b="1"/>
            </a:lvl6pPr>
            <a:lvl7pPr marL="2689228" indent="0">
              <a:buNone/>
              <a:defRPr sz="1600" b="1"/>
            </a:lvl7pPr>
            <a:lvl8pPr marL="3137432" indent="0">
              <a:buNone/>
              <a:defRPr sz="1600" b="1"/>
            </a:lvl8pPr>
            <a:lvl9pPr marL="35856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6" cy="639762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400" b="1"/>
            </a:lvl1pPr>
            <a:lvl2pPr marL="448205" indent="0">
              <a:buNone/>
              <a:defRPr sz="2000" b="1"/>
            </a:lvl2pPr>
            <a:lvl3pPr marL="896409" indent="0">
              <a:buNone/>
              <a:defRPr sz="1700" b="1"/>
            </a:lvl3pPr>
            <a:lvl4pPr marL="1344614" indent="0">
              <a:buNone/>
              <a:defRPr sz="1600" b="1"/>
            </a:lvl4pPr>
            <a:lvl5pPr marL="1792818" indent="0">
              <a:buNone/>
              <a:defRPr sz="1600" b="1"/>
            </a:lvl5pPr>
            <a:lvl6pPr marL="2241023" indent="0">
              <a:buNone/>
              <a:defRPr sz="1600" b="1"/>
            </a:lvl6pPr>
            <a:lvl7pPr marL="2689228" indent="0">
              <a:buNone/>
              <a:defRPr sz="1600" b="1"/>
            </a:lvl7pPr>
            <a:lvl8pPr marL="3137432" indent="0">
              <a:buNone/>
              <a:defRPr sz="1600" b="1"/>
            </a:lvl8pPr>
            <a:lvl9pPr marL="35856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6" cy="3951288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1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51"/>
          </a:xfrm>
          <a:prstGeom prst="rect">
            <a:avLst/>
          </a:prstGeom>
        </p:spPr>
        <p:txBody>
          <a:bodyPr lIns="89641" tIns="44820" rIns="89641" bIns="448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0" cy="585311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1400"/>
            </a:lvl1pPr>
            <a:lvl2pPr marL="448205" indent="0">
              <a:buNone/>
              <a:defRPr sz="1200"/>
            </a:lvl2pPr>
            <a:lvl3pPr marL="896409" indent="0">
              <a:buNone/>
              <a:defRPr sz="1000"/>
            </a:lvl3pPr>
            <a:lvl4pPr marL="1344614" indent="0">
              <a:buNone/>
              <a:defRPr sz="900"/>
            </a:lvl4pPr>
            <a:lvl5pPr marL="1792818" indent="0">
              <a:buNone/>
              <a:defRPr sz="900"/>
            </a:lvl5pPr>
            <a:lvl6pPr marL="2241023" indent="0">
              <a:buNone/>
              <a:defRPr sz="900"/>
            </a:lvl6pPr>
            <a:lvl7pPr marL="2689228" indent="0">
              <a:buNone/>
              <a:defRPr sz="900"/>
            </a:lvl7pPr>
            <a:lvl8pPr marL="3137432" indent="0">
              <a:buNone/>
              <a:defRPr sz="900"/>
            </a:lvl8pPr>
            <a:lvl9pPr marL="35856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2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  <a:prstGeom prst="rect">
            <a:avLst/>
          </a:prstGeom>
        </p:spPr>
        <p:txBody>
          <a:bodyPr lIns="89641" tIns="44820" rIns="89641" bIns="448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6"/>
            <a:ext cx="5486400" cy="4114800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3100"/>
            </a:lvl1pPr>
            <a:lvl2pPr marL="448205" indent="0">
              <a:buNone/>
              <a:defRPr sz="2800"/>
            </a:lvl2pPr>
            <a:lvl3pPr marL="896409" indent="0">
              <a:buNone/>
              <a:defRPr sz="2400"/>
            </a:lvl3pPr>
            <a:lvl4pPr marL="1344614" indent="0">
              <a:buNone/>
              <a:defRPr sz="2000"/>
            </a:lvl4pPr>
            <a:lvl5pPr marL="1792818" indent="0">
              <a:buNone/>
              <a:defRPr sz="2000"/>
            </a:lvl5pPr>
            <a:lvl6pPr marL="2241023" indent="0">
              <a:buNone/>
              <a:defRPr sz="2000"/>
            </a:lvl6pPr>
            <a:lvl7pPr marL="2689228" indent="0">
              <a:buNone/>
              <a:defRPr sz="2000"/>
            </a:lvl7pPr>
            <a:lvl8pPr marL="3137432" indent="0">
              <a:buNone/>
              <a:defRPr sz="2000"/>
            </a:lvl8pPr>
            <a:lvl9pPr marL="358563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1"/>
            <a:ext cx="5486400" cy="804862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1400"/>
            </a:lvl1pPr>
            <a:lvl2pPr marL="448205" indent="0">
              <a:buNone/>
              <a:defRPr sz="1200"/>
            </a:lvl2pPr>
            <a:lvl3pPr marL="896409" indent="0">
              <a:buNone/>
              <a:defRPr sz="1000"/>
            </a:lvl3pPr>
            <a:lvl4pPr marL="1344614" indent="0">
              <a:buNone/>
              <a:defRPr sz="900"/>
            </a:lvl4pPr>
            <a:lvl5pPr marL="1792818" indent="0">
              <a:buNone/>
              <a:defRPr sz="900"/>
            </a:lvl5pPr>
            <a:lvl6pPr marL="2241023" indent="0">
              <a:buNone/>
              <a:defRPr sz="900"/>
            </a:lvl6pPr>
            <a:lvl7pPr marL="2689228" indent="0">
              <a:buNone/>
              <a:defRPr sz="900"/>
            </a:lvl7pPr>
            <a:lvl8pPr marL="3137432" indent="0">
              <a:buNone/>
              <a:defRPr sz="900"/>
            </a:lvl8pPr>
            <a:lvl9pPr marL="35856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he-Logo-em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905" y="15839"/>
            <a:ext cx="364201" cy="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4244"/>
            <a:ext cx="9169535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641" tIns="44820" rIns="89641" bIns="44820"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1069" y="1599672"/>
          <a:ext cx="4121789" cy="366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069" y="1599672"/>
                        <a:ext cx="4121789" cy="366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2989"/>
            <a:ext cx="9144000" cy="275012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41" tIns="44820" rIns="89641" bIns="4482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482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8964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4461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7928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6154" indent="-336154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27641" indent="-27943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20511" indent="-22410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8716" indent="-22410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16921" indent="-22410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5125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13330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61534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09739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8205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96409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4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818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023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89228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37432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637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android.com/" TargetMode="External"/><Relationship Id="rId2" Type="http://schemas.openxmlformats.org/officeDocument/2006/relationships/hyperlink" Target="http://www.tutorialspoint.com/and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androidhive.com/" TargetMode="External"/><Relationship Id="rId4" Type="http://schemas.openxmlformats.org/officeDocument/2006/relationships/hyperlink" Target="http://www.stackoverflow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4704"/>
            <a:ext cx="9217024" cy="1296144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Projection Visual Acuity Chart</a:t>
            </a:r>
            <a:br>
              <a:rPr lang="en-IN" sz="3600" b="1" dirty="0" smtClean="0">
                <a:solidFill>
                  <a:schemeClr val="tx1"/>
                </a:solidFill>
              </a:rPr>
            </a:br>
            <a:r>
              <a:rPr lang="en-IN" sz="2000" b="1" dirty="0" smtClean="0">
                <a:solidFill>
                  <a:schemeClr val="tx1"/>
                </a:solidFill>
              </a:rPr>
              <a:t>Calibration Settings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268" y="1772816"/>
            <a:ext cx="89644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M.C.A.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Mid-Term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Punith Bandodekar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(Registration Number: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140970027)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r>
              <a:rPr lang="en-US" dirty="0"/>
              <a:t>Mrs. Archana H</a:t>
            </a:r>
            <a:r>
              <a:rPr lang="en-US" dirty="0" smtClean="0"/>
              <a:t>.	</a:t>
            </a:r>
            <a:r>
              <a:rPr lang="en-US" dirty="0"/>
              <a:t>		</a:t>
            </a:r>
            <a:r>
              <a:rPr lang="en-US" dirty="0" smtClean="0"/>
              <a:t>	    Mr</a:t>
            </a:r>
            <a:r>
              <a:rPr lang="en-US" dirty="0"/>
              <a:t>. Adithya C and Mr. Nagarajan </a:t>
            </a:r>
            <a:r>
              <a:rPr lang="en-US" dirty="0" smtClean="0"/>
              <a:t>T</a:t>
            </a:r>
            <a:endParaRPr lang="en-US" dirty="0"/>
          </a:p>
          <a:p>
            <a:r>
              <a:rPr lang="en-US" dirty="0"/>
              <a:t>Assistant Professor-Senior </a:t>
            </a:r>
            <a:r>
              <a:rPr lang="en-US" dirty="0" smtClean="0"/>
              <a:t>scale                        Research </a:t>
            </a:r>
            <a:r>
              <a:rPr lang="en-US" dirty="0"/>
              <a:t>Scholar, Research </a:t>
            </a:r>
            <a:r>
              <a:rPr lang="en-US" dirty="0" smtClean="0"/>
              <a:t>Assistant</a:t>
            </a:r>
          </a:p>
          <a:p>
            <a:r>
              <a:rPr lang="en-US" dirty="0" smtClean="0"/>
              <a:t>Department </a:t>
            </a:r>
            <a:r>
              <a:rPr lang="en-US" dirty="0"/>
              <a:t>of Computer Applications </a:t>
            </a:r>
            <a:r>
              <a:rPr lang="en-US" dirty="0" smtClean="0"/>
              <a:t>	    Department </a:t>
            </a:r>
            <a:r>
              <a:rPr lang="en-US" dirty="0"/>
              <a:t>Of Optometry</a:t>
            </a:r>
            <a:r>
              <a:rPr lang="en-US" dirty="0" smtClean="0"/>
              <a:t>	 </a:t>
            </a:r>
          </a:p>
          <a:p>
            <a:r>
              <a:rPr lang="en-US" dirty="0" smtClean="0"/>
              <a:t>M.I.T</a:t>
            </a:r>
            <a:r>
              <a:rPr lang="en-US" dirty="0"/>
              <a:t>, Manipal - 576 104 </a:t>
            </a:r>
            <a:r>
              <a:rPr lang="en-US" dirty="0" smtClean="0"/>
              <a:t>			    SOAHS</a:t>
            </a:r>
            <a:r>
              <a:rPr lang="en-US" dirty="0"/>
              <a:t>, Manipal - 576 </a:t>
            </a:r>
            <a:r>
              <a:rPr lang="en-US" dirty="0" smtClean="0"/>
              <a:t>104</a:t>
            </a:r>
          </a:p>
          <a:p>
            <a:r>
              <a:rPr lang="en-US" dirty="0" smtClean="0"/>
              <a:t>			      </a:t>
            </a:r>
            <a:r>
              <a:rPr lang="en-US" sz="2400" dirty="0"/>
              <a:t>	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5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" y="784198"/>
            <a:ext cx="7835893" cy="573755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16016" y="21328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Patient Details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270892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Calibration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0012" y="337648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Settings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0012" y="4077072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Chart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5260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9992" y="476560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Test Results</a:t>
            </a:r>
            <a:endParaRPr lang="en-US" sz="1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75657" y="116632"/>
            <a:ext cx="6120680" cy="56576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734" y="5949086"/>
            <a:ext cx="366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1: Product Functionality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9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3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7" y="116632"/>
            <a:ext cx="6120680" cy="565762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Charts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71" y="764704"/>
            <a:ext cx="3134360" cy="5478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7" y="764704"/>
            <a:ext cx="2638984" cy="54422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31" y="795074"/>
            <a:ext cx="2884457" cy="5442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46788" y="6231817"/>
            <a:ext cx="23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</a:t>
            </a:r>
            <a:r>
              <a:rPr lang="en-IN" b="1" dirty="0">
                <a:solidFill>
                  <a:srgbClr val="000000"/>
                </a:solidFill>
              </a:rPr>
              <a:t>2</a:t>
            </a:r>
            <a:r>
              <a:rPr lang="en-IN" b="1" dirty="0" smtClean="0">
                <a:solidFill>
                  <a:srgbClr val="000000"/>
                </a:solidFill>
              </a:rPr>
              <a:t>: Snellen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092" y="6231817"/>
            <a:ext cx="272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3: Tumbling E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168" y="6243634"/>
            <a:ext cx="272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4: Landolt C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10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59" y="836712"/>
            <a:ext cx="6910093" cy="5687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575" y="-27296"/>
            <a:ext cx="61206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IN" sz="4400" b="1" dirty="0" smtClean="0">
                <a:solidFill>
                  <a:srgbClr val="000000"/>
                </a:solidFill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5847" y="6113536"/>
            <a:ext cx="29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5: Flow Diagram</a:t>
            </a:r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11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8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8731"/>
            <a:ext cx="9168815" cy="6162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53752"/>
            <a:ext cx="8229601" cy="1143000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6: Activity  Diagram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12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667566"/>
            <a:ext cx="10009112" cy="6190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94699"/>
            <a:ext cx="8229601" cy="608199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6372036"/>
            <a:ext cx="8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7: Sequence Diagram 	</a:t>
            </a:r>
            <a:endParaRPr lang="en-IN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2648893" cy="470914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80728"/>
            <a:ext cx="2545854" cy="4709143"/>
          </a:xfrm>
          <a:ln>
            <a:solidFill>
              <a:schemeClr val="tx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15616" y="5936936"/>
            <a:ext cx="27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8: Splash Screen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6835" y="5939988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9: Navigation Drawer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14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9655" y="0"/>
            <a:ext cx="5328592" cy="686853"/>
          </a:xfrm>
          <a:prstGeom prst="rect">
            <a:avLst/>
          </a:prstGeom>
        </p:spPr>
        <p:txBody>
          <a:bodyPr lIns="89641" tIns="44820" rIns="89641" bIns="4482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4820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8964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4461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79281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3600" b="1" kern="0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06826"/>
            <a:ext cx="2738903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93317"/>
            <a:ext cx="2738903" cy="487993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6" y="1009559"/>
            <a:ext cx="2750108" cy="48636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1520" y="601199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10: Patient List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5632" y="6011996"/>
            <a:ext cx="460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11: Add Patient Details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15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2738903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40" y="965812"/>
            <a:ext cx="2738903" cy="48840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9" y="5939988"/>
            <a:ext cx="53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12: Edit Patient Details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16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83" y="1139785"/>
            <a:ext cx="2508562" cy="450886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4363" y="5916918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13: Calibration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17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34" y="1143000"/>
            <a:ext cx="2508562" cy="450886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1" y="1143000"/>
            <a:ext cx="2536237" cy="450886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4" y="5939988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14: Chart Settings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18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Outline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908720"/>
            <a:ext cx="8229601" cy="5500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Existing </a:t>
            </a: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system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Proposed </a:t>
            </a: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System</a:t>
            </a:r>
            <a:endParaRPr lang="en-US" sz="2100" dirty="0">
              <a:solidFill>
                <a:schemeClr val="tx2">
                  <a:lumMod val="75000"/>
                  <a:lumOff val="25000"/>
                </a:schemeClr>
              </a:solidFill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Objectives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Hardware Software Requirements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Modules</a:t>
            </a:r>
            <a:endParaRPr lang="en-US" sz="2100" dirty="0">
              <a:solidFill>
                <a:schemeClr val="tx2">
                  <a:lumMod val="75000"/>
                  <a:lumOff val="25000"/>
                </a:schemeClr>
              </a:solidFill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Product Functionality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Screen Shots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Future Work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1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Verdana" pitchFamily="34" charset="0"/>
                <a:cs typeface="Times New Roman" panose="02020603050405020304" pitchFamily="18" charset="0"/>
              </a:rPr>
              <a:t>Bibliography</a:t>
            </a:r>
            <a:endParaRPr lang="en-US" sz="2100" dirty="0">
              <a:solidFill>
                <a:schemeClr val="tx2">
                  <a:lumMod val="75000"/>
                  <a:lumOff val="25000"/>
                </a:schemeClr>
              </a:solidFill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8" y="1423317"/>
            <a:ext cx="8046156" cy="4525963"/>
          </a:xfrm>
          <a:ln>
            <a:solidFill>
              <a:schemeClr val="tx2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0791" y="6115505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</a:rPr>
              <a:t>Figure 15: Displaying Chart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19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60" y="116632"/>
            <a:ext cx="4968552" cy="55093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 Done So Far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69849"/>
              </p:ext>
            </p:extLst>
          </p:nvPr>
        </p:nvGraphicFramePr>
        <p:xfrm>
          <a:off x="1043608" y="809077"/>
          <a:ext cx="7056784" cy="570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524"/>
                <a:gridCol w="3252020"/>
                <a:gridCol w="2160240"/>
              </a:tblGrid>
              <a:tr h="7442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Weeks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Work Done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42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1 -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 Training,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Completed </a:t>
                      </a:r>
                      <a:endParaRPr lang="en-US" dirty="0"/>
                    </a:p>
                  </a:txBody>
                  <a:tcPr/>
                </a:tc>
              </a:tr>
              <a:tr h="86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Requirements, Synopsis,  Android Training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6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Worked</a:t>
                      </a:r>
                      <a:r>
                        <a:rPr lang="en-US" baseline="0" dirty="0" smtClean="0"/>
                        <a:t> on Navigation Drawer, Floating Action Button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42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Worked on SQLite Database,</a:t>
                      </a:r>
                    </a:p>
                    <a:p>
                      <a:pPr algn="ctr"/>
                      <a:r>
                        <a:rPr lang="en-US" dirty="0" smtClean="0"/>
                        <a:t>List view and Fragments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Completed </a:t>
                      </a:r>
                      <a:endParaRPr lang="en-US" dirty="0"/>
                    </a:p>
                  </a:txBody>
                  <a:tcPr/>
                </a:tc>
              </a:tr>
              <a:tr h="86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Calibration Module, Implementation of gesture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Completed </a:t>
                      </a:r>
                      <a:endParaRPr lang="en-US" dirty="0"/>
                    </a:p>
                  </a:txBody>
                  <a:tcPr/>
                </a:tc>
              </a:tr>
              <a:tr h="86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</a:t>
                      </a:r>
                      <a:r>
                        <a:rPr lang="en-US" baseline="0" dirty="0" smtClean="0"/>
                        <a:t> Seek bar, Shared Preferences and Acuity chart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Ongoing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20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7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60" y="116632"/>
            <a:ext cx="4968552" cy="55093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 To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 Done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2169"/>
              </p:ext>
            </p:extLst>
          </p:nvPr>
        </p:nvGraphicFramePr>
        <p:xfrm>
          <a:off x="971600" y="1340768"/>
          <a:ext cx="705678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427"/>
                <a:gridCol w="4389357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Weeks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Be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Digitizing the chart</a:t>
                      </a:r>
                      <a:endParaRPr lang="en-US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Testing,</a:t>
                      </a:r>
                      <a:r>
                        <a:rPr lang="en-US" baseline="0" dirty="0" smtClean="0"/>
                        <a:t> Report and Documentation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21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4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2249" y="28636"/>
            <a:ext cx="8229601" cy="1143000"/>
          </a:xfrm>
        </p:spPr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23528" y="1169565"/>
            <a:ext cx="8661649" cy="49545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Improved my knowledge on how a vision testing is performed.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Learnt how to display characters with different sizes on an android platform.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Got to know the working of the portable mini projector connected to an android mobile.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22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2249" y="28636"/>
            <a:ext cx="8229601" cy="1143000"/>
          </a:xfrm>
        </p:spPr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755576" y="1169565"/>
            <a:ext cx="8229601" cy="49545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hlinkClick r:id="rId2"/>
              </a:rPr>
              <a:t>www.tutorialspoint.com/android</a:t>
            </a:r>
            <a:r>
              <a:rPr lang="en-US" sz="2400" dirty="0" smtClean="0"/>
              <a:t> [Last visited 13/03/2016]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hlinkClick r:id="rId3"/>
              </a:rPr>
              <a:t>www.developer.android.com</a:t>
            </a:r>
            <a:r>
              <a:rPr lang="en-US" sz="2400" dirty="0" smtClean="0"/>
              <a:t> [Last </a:t>
            </a:r>
            <a:r>
              <a:rPr lang="en-US" sz="2400" dirty="0"/>
              <a:t>visited </a:t>
            </a:r>
            <a:r>
              <a:rPr lang="en-US" sz="2400" dirty="0" smtClean="0"/>
              <a:t>29/03/2016]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hlinkClick r:id="rId4"/>
              </a:rPr>
              <a:t>www.stackoverflow.com</a:t>
            </a:r>
            <a:r>
              <a:rPr lang="en-US" sz="2400" dirty="0" smtClean="0"/>
              <a:t>  </a:t>
            </a:r>
            <a:r>
              <a:rPr lang="en-US" sz="2400" dirty="0"/>
              <a:t>[Last visited </a:t>
            </a:r>
            <a:r>
              <a:rPr lang="en-US" sz="2400" dirty="0" smtClean="0"/>
              <a:t>02/04/2016]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hlinkClick r:id="rId5"/>
              </a:rPr>
              <a:t>www.androidhive.com</a:t>
            </a:r>
            <a:r>
              <a:rPr lang="en-US" sz="2400" dirty="0"/>
              <a:t> </a:t>
            </a:r>
            <a:r>
              <a:rPr lang="en-US" sz="2400" dirty="0" smtClean="0"/>
              <a:t> [</a:t>
            </a:r>
            <a:r>
              <a:rPr lang="en-US" sz="2400" dirty="0"/>
              <a:t>Last visited </a:t>
            </a:r>
            <a:r>
              <a:rPr lang="en-US" sz="2400" dirty="0" smtClean="0"/>
              <a:t>27/03/2016]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23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7704" y="2492896"/>
            <a:ext cx="5646195" cy="1260211"/>
          </a:xfrm>
        </p:spPr>
        <p:txBody>
          <a:bodyPr/>
          <a:lstStyle/>
          <a:p>
            <a:r>
              <a:rPr lang="en-GB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034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1" y="1168385"/>
            <a:ext cx="8229601" cy="434884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Projection visual acuity chart is an android application developed for vision testing using an android smartphone or a tablet and a portable projector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Different charts are displayed using the projector such as Snellen, LogMar, Landolt C, Tumbling E, Sloan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The vision testing is based on what characters the patients are able to see on the displayed chart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995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1663923"/>
            <a:ext cx="8229601" cy="320523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current system is a computerized </a:t>
            </a:r>
            <a:r>
              <a:rPr lang="en-US" sz="2400" dirty="0" smtClean="0"/>
              <a:t>version of </a:t>
            </a:r>
            <a:r>
              <a:rPr lang="en-US" sz="2400" dirty="0"/>
              <a:t>the eye diagnosis application for </a:t>
            </a:r>
            <a:r>
              <a:rPr lang="en-US" sz="2400" dirty="0" smtClean="0"/>
              <a:t>windows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It is less user friendly with poor UI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It is not easily portable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Charts are displayed using a computer monitor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299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1196752"/>
            <a:ext cx="8229601" cy="47894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Proposed system is an android application which performs vision testing using a smartphone and a mini projector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Designing graphically user friendly interface</a:t>
            </a:r>
          </a:p>
          <a:p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128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1052736"/>
            <a:ext cx="8229601" cy="4176464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To display the character with respect to the distance between the projector and the projected screen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To create simple </a:t>
            </a:r>
            <a:r>
              <a:rPr lang="en-US" sz="2400" dirty="0"/>
              <a:t>and user friendly </a:t>
            </a:r>
            <a:r>
              <a:rPr lang="en-US" sz="2400" dirty="0" smtClean="0"/>
              <a:t>interface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To store different chart settings using shared preferences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Charts are visualized through a mini projector which is portable.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900" dirty="0"/>
          </a:p>
          <a:p>
            <a:pPr algn="just"/>
            <a:endParaRPr lang="en-US" sz="105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000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03706" y="11984"/>
            <a:ext cx="7001095" cy="64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86" tIns="43543" rIns="87086" bIns="43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/>
              <a:t>Requirements for development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78983" y="908720"/>
            <a:ext cx="8450540" cy="480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16" kern="0" dirty="0"/>
          </a:p>
          <a:p>
            <a:pPr algn="ctr"/>
            <a:r>
              <a:rPr lang="en-US" sz="2400" b="1" kern="0" dirty="0"/>
              <a:t>SOFTWARE REQUIREMENTS</a:t>
            </a:r>
            <a:endParaRPr lang="en-US" sz="2400" b="1" u="sng" kern="0" dirty="0">
              <a:solidFill>
                <a:srgbClr val="FF66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32" kern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2 GB RAM and above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400 MB hard disk space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Intel Pentium 3 </a:t>
            </a:r>
            <a:r>
              <a:rPr lang="en-US" sz="2400" dirty="0"/>
              <a:t>processor or </a:t>
            </a:r>
            <a:r>
              <a:rPr lang="en-US" sz="2400" dirty="0"/>
              <a:t>higher</a:t>
            </a:r>
          </a:p>
          <a:p>
            <a:pPr marL="290299" indent="-290299" algn="just">
              <a:buFont typeface="Wingdings" panose="05000000000000000000" pitchFamily="2" charset="2"/>
              <a:buChar char="Ø"/>
            </a:pPr>
            <a:endParaRPr lang="en-US" sz="2032" kern="0" dirty="0"/>
          </a:p>
          <a:p>
            <a:pPr algn="ctr"/>
            <a:r>
              <a:rPr lang="en-US" sz="2400" b="1" kern="0" dirty="0"/>
              <a:t>HARDWARE REQUIREMENTS</a:t>
            </a:r>
          </a:p>
          <a:p>
            <a:pPr algn="just"/>
            <a:endParaRPr lang="en-US" sz="2400" kern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Microsoft Windows 8/7/Vista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At least 1 GB for Android SDK, emulator system </a:t>
            </a:r>
            <a:r>
              <a:rPr lang="en-US" sz="2400" dirty="0">
                <a:solidFill>
                  <a:schemeClr val="dk1"/>
                </a:solidFill>
              </a:rPr>
              <a:t>images and </a:t>
            </a:r>
            <a:r>
              <a:rPr lang="en-US" sz="2400" dirty="0">
                <a:solidFill>
                  <a:schemeClr val="dk1"/>
                </a:solidFill>
              </a:rPr>
              <a:t>caches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Java Development Kit (JDK) </a:t>
            </a:r>
            <a:r>
              <a:rPr lang="en-US" sz="2400" dirty="0">
                <a:solidFill>
                  <a:schemeClr val="dk1"/>
                </a:solidFill>
              </a:rPr>
              <a:t>7</a:t>
            </a:r>
            <a:endParaRPr lang="en-US" sz="2400" kern="0" dirty="0"/>
          </a:p>
          <a:p>
            <a:pPr algn="just"/>
            <a:endParaRPr lang="en-US" sz="762" kern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6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63127" y="0"/>
            <a:ext cx="6840527" cy="64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86" tIns="43543" rIns="87086" bIns="43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/>
              <a:t>Requirements for deployment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58120" y="1052736"/>
            <a:ext cx="84505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kern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Android- 4.0 and above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Screen size for Android devices- 5’ and above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DLP3010 Light Crafter Mini Projector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kern="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kern="0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2400" kern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7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575" y="836712"/>
            <a:ext cx="8688751" cy="4956439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Calibration</a:t>
            </a:r>
            <a:r>
              <a:rPr lang="en-US" sz="2400" dirty="0" smtClean="0"/>
              <a:t> </a:t>
            </a:r>
            <a:r>
              <a:rPr lang="en-US" sz="2400" b="1" dirty="0" smtClean="0"/>
              <a:t>Module</a:t>
            </a:r>
            <a:r>
              <a:rPr lang="en-US" sz="2400" dirty="0" smtClean="0"/>
              <a:t>: Here we </a:t>
            </a:r>
            <a:r>
              <a:rPr lang="en-US" sz="2400" dirty="0"/>
              <a:t>adjust the height and width of </a:t>
            </a:r>
            <a:r>
              <a:rPr lang="en-US" sz="2400" dirty="0" smtClean="0"/>
              <a:t>the character displayed on the projected screen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Visualizing </a:t>
            </a:r>
            <a:r>
              <a:rPr lang="en-US" sz="2400" b="1" dirty="0" smtClean="0"/>
              <a:t>Charts: </a:t>
            </a:r>
            <a:r>
              <a:rPr lang="en-US" sz="2400" dirty="0" smtClean="0"/>
              <a:t>This module </a:t>
            </a:r>
            <a:r>
              <a:rPr lang="en-US" sz="2400" dirty="0"/>
              <a:t>exhibits the selected chart for patient’s </a:t>
            </a:r>
            <a:r>
              <a:rPr lang="en-US" sz="2400" dirty="0" smtClean="0"/>
              <a:t>vision testing</a:t>
            </a:r>
            <a:r>
              <a:rPr lang="en-US" sz="2400" dirty="0"/>
              <a:t>. The visualization displays different types of charts such as </a:t>
            </a:r>
            <a:r>
              <a:rPr lang="en-US" sz="2400" dirty="0" smtClean="0"/>
              <a:t>Snellens, Logmar</a:t>
            </a:r>
            <a:r>
              <a:rPr lang="en-US" sz="2400" dirty="0"/>
              <a:t>, Landolt C and Sloan </a:t>
            </a:r>
            <a:r>
              <a:rPr lang="en-US" sz="2400" dirty="0" smtClean="0"/>
              <a:t>charts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74" y="0"/>
            <a:ext cx="850912" cy="6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</a:rPr>
              <a:t>8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4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D_Protocol_Sampat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4990</TotalTime>
  <Words>814</Words>
  <Application>Microsoft Office PowerPoint</Application>
  <PresentationFormat>On-screen Show (4:3)</PresentationFormat>
  <Paragraphs>205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Verdana</vt:lpstr>
      <vt:lpstr>Wingdings</vt:lpstr>
      <vt:lpstr>PhD_Protocol_Sampath</vt:lpstr>
      <vt:lpstr>Picture</vt:lpstr>
      <vt:lpstr>Projection Visual Acuity Chart Calibration Settings</vt:lpstr>
      <vt:lpstr>Presentation Outline</vt:lpstr>
      <vt:lpstr>Introduction</vt:lpstr>
      <vt:lpstr>Existing System</vt:lpstr>
      <vt:lpstr>Proposed System</vt:lpstr>
      <vt:lpstr>Objectives</vt:lpstr>
      <vt:lpstr>PowerPoint Presentation</vt:lpstr>
      <vt:lpstr>PowerPoint Presentation</vt:lpstr>
      <vt:lpstr>Modules</vt:lpstr>
      <vt:lpstr>Product Functionality </vt:lpstr>
      <vt:lpstr>Charts</vt:lpstr>
      <vt:lpstr>PowerPoint Presentation</vt:lpstr>
      <vt:lpstr>Activity Diagram</vt:lpstr>
      <vt:lpstr>Sequence Diagram</vt:lpstr>
      <vt:lpstr>Screenshots</vt:lpstr>
      <vt:lpstr>PowerPoint Presentation</vt:lpstr>
      <vt:lpstr>Screenshots</vt:lpstr>
      <vt:lpstr>Screenshots</vt:lpstr>
      <vt:lpstr>Screenshots</vt:lpstr>
      <vt:lpstr>Screenshots</vt:lpstr>
      <vt:lpstr>Work Done So Far</vt:lpstr>
      <vt:lpstr>Work To Be Done</vt:lpstr>
      <vt:lpstr>Conclusion</vt:lpstr>
      <vt:lpstr>Bibliography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Visual Acuity Chart  Patient Details</dc:title>
  <dc:creator>mca</dc:creator>
  <cp:lastModifiedBy>Punith</cp:lastModifiedBy>
  <cp:revision>91</cp:revision>
  <dcterms:created xsi:type="dcterms:W3CDTF">2015-03-09T03:08:10Z</dcterms:created>
  <dcterms:modified xsi:type="dcterms:W3CDTF">2016-04-26T03:36:48Z</dcterms:modified>
</cp:coreProperties>
</file>