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7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9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5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3060" autoAdjust="0"/>
  </p:normalViewPr>
  <p:slideViewPr>
    <p:cSldViewPr>
      <p:cViewPr>
        <p:scale>
          <a:sx n="76" d="100"/>
          <a:sy n="76" d="100"/>
        </p:scale>
        <p:origin x="-348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9558"/>
    </p:cViewPr>
  </p:outlineViewPr>
  <p:notesTextViewPr>
    <p:cViewPr>
      <p:scale>
        <a:sx n="20" d="100"/>
        <a:sy n="2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04E6-D6B7-483D-9A13-D8DA1D72E8DE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E737A-9866-4324-A770-7FB53260B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488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E737A-9866-4324-A770-7FB53260B3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777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C918-A87E-4F7D-9ED2-2BDC4273CC25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3140-5096-432B-9A5D-582D540A4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9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C918-A87E-4F7D-9ED2-2BDC4273CC25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3140-5096-432B-9A5D-582D540A4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C918-A87E-4F7D-9ED2-2BDC4273CC25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3140-5096-432B-9A5D-582D540A4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C918-A87E-4F7D-9ED2-2BDC4273CC25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3140-5096-432B-9A5D-582D540A4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6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9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C918-A87E-4F7D-9ED2-2BDC4273CC25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3140-5096-432B-9A5D-582D540A4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C918-A87E-4F7D-9ED2-2BDC4273CC25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3140-5096-432B-9A5D-582D540A4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59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59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C918-A87E-4F7D-9ED2-2BDC4273CC25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3140-5096-432B-9A5D-582D540A4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C918-A87E-4F7D-9ED2-2BDC4273CC25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3140-5096-432B-9A5D-582D540A4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C918-A87E-4F7D-9ED2-2BDC4273CC25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3140-5096-432B-9A5D-582D540A4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2"/>
            <a:ext cx="2971800" cy="3167109"/>
          </a:xfrm>
        </p:spPr>
        <p:txBody>
          <a:bodyPr tIns="9143">
            <a:normAutofit/>
          </a:bodyPr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6" indent="0">
              <a:buNone/>
              <a:defRPr sz="1000"/>
            </a:lvl3pPr>
            <a:lvl4pPr marL="1371459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C918-A87E-4F7D-9ED2-2BDC4273CC25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3140-5096-432B-9A5D-582D540A4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5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153" indent="0">
              <a:buNone/>
              <a:defRPr sz="2800"/>
            </a:lvl2pPr>
            <a:lvl3pPr marL="914306" indent="0">
              <a:buNone/>
              <a:defRPr sz="2400"/>
            </a:lvl3pPr>
            <a:lvl4pPr marL="1371459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3">
            <a:normAutofit/>
          </a:bodyPr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6" indent="0">
              <a:buNone/>
              <a:defRPr sz="1000"/>
            </a:lvl3pPr>
            <a:lvl4pPr marL="1371459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C918-A87E-4F7D-9ED2-2BDC4273CC25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3140-5096-432B-9A5D-582D540A4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30" tIns="45716" rIns="91430" bIns="45716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7924800" cy="4525963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1"/>
            <a:ext cx="15240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953C918-A87E-4F7D-9ED2-2BDC4273CC25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2895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1"/>
            <a:ext cx="990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9033140-5096-432B-9A5D-582D540A4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xStyles>
    <p:titleStyle>
      <a:lvl1pPr algn="l" defTabSz="914306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5" indent="-342865" algn="l" defTabSz="914306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873" indent="-285720" algn="l" defTabSz="914306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2882" indent="-228576" algn="l" defTabSz="914306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035" indent="-228576" algn="l" defTabSz="914306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189" indent="-228576" algn="l" defTabSz="914306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342" indent="-228576" algn="l" defTabSz="914306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5" indent="-228576" algn="l" defTabSz="914306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8" indent="-228576" algn="l" defTabSz="914306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1" indent="-228576" algn="l" defTabSz="914306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9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5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SYNOPSIS(animated_dfd)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Punith</a:t>
            </a:r>
          </a:p>
          <a:p>
            <a:pPr algn="r"/>
            <a:r>
              <a:rPr lang="en-US" sz="2000" dirty="0" smtClean="0"/>
              <a:t>Rajesh</a:t>
            </a:r>
          </a:p>
          <a:p>
            <a:pPr algn="r"/>
            <a:r>
              <a:rPr lang="en-US" sz="2000" dirty="0" smtClean="0"/>
              <a:t>Sandesh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1500" dirty="0" smtClean="0"/>
              <a:t>SYNOPSIS</a:t>
            </a:r>
            <a:endParaRPr lang="en-US" sz="11500" dirty="0"/>
          </a:p>
        </p:txBody>
      </p:sp>
    </p:spTree>
    <p:extLst>
      <p:ext uri="{BB962C8B-B14F-4D97-AF65-F5344CB8AC3E}">
        <p14:creationId xmlns="" xmlns:p14="http://schemas.microsoft.com/office/powerpoint/2010/main" val="31200941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30" dirty="0"/>
              <a:t>CONTD…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2">
              <a:buFont typeface="Wingdings" pitchFamily="2" charset="2"/>
              <a:buChar char="§"/>
            </a:pPr>
            <a:r>
              <a:rPr lang="en-US" sz="2400" b="1" dirty="0"/>
              <a:t>Daily report: This report generates the report on daily transactions</a:t>
            </a:r>
            <a:r>
              <a:rPr lang="en-US" sz="2400" b="1" dirty="0" smtClean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b="1" dirty="0" smtClean="0"/>
              <a:t>Factory </a:t>
            </a:r>
            <a:r>
              <a:rPr lang="en-US" sz="2400" b="1" dirty="0"/>
              <a:t>consumption report: This report generates the report on the products consumed from store house to factory.</a:t>
            </a:r>
            <a:endParaRPr lang="en-US" sz="1800" dirty="0"/>
          </a:p>
          <a:p>
            <a:pPr lvl="2">
              <a:buFont typeface="Wingdings" pitchFamily="2" charset="2"/>
              <a:buChar char="§"/>
            </a:pPr>
            <a:r>
              <a:rPr lang="en-US" sz="2400" b="1" dirty="0"/>
              <a:t>Sales report: This report generates sales details about the products on a monthly, yearly basis.</a:t>
            </a:r>
            <a:endParaRPr lang="en-US" sz="1800" dirty="0"/>
          </a:p>
          <a:p>
            <a:pPr lvl="2">
              <a:buFont typeface="Wingdings" pitchFamily="2" charset="2"/>
              <a:buChar char="§"/>
            </a:pPr>
            <a:r>
              <a:rPr lang="en-US" sz="2400" b="1" dirty="0"/>
              <a:t>Stock report: This report generates details about opening and closing stocks</a:t>
            </a:r>
            <a:r>
              <a:rPr lang="en-US" sz="2400" b="1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280697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MODULE DESCRIPTION</a:t>
            </a:r>
            <a:r>
              <a:rPr lang="en-US" sz="4400" b="1" dirty="0" smtClean="0"/>
              <a:t>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153" indent="-457153">
              <a:buFont typeface="+mj-lt"/>
              <a:buAutoNum type="arabicPeriod"/>
            </a:pPr>
            <a:r>
              <a:rPr lang="en-US" sz="2400" b="1" dirty="0"/>
              <a:t>Employee: This module contains the information about employees of various departments and details of the amount of salary being paid to the employees.</a:t>
            </a:r>
            <a:endParaRPr lang="en-US" sz="2400" dirty="0"/>
          </a:p>
          <a:p>
            <a:pPr marL="457153" indent="-457153">
              <a:buFont typeface="+mj-lt"/>
              <a:buAutoNum type="arabicPeriod"/>
            </a:pPr>
            <a:r>
              <a:rPr lang="en-US" sz="2400" b="1" dirty="0" smtClean="0"/>
              <a:t>Inventory: This module includes single inventory details. It contains sub module of single inventories like opening </a:t>
            </a:r>
            <a:r>
              <a:rPr lang="en-US" sz="2400" b="1" dirty="0" smtClean="0"/>
              <a:t>stock, </a:t>
            </a:r>
            <a:r>
              <a:rPr lang="en-US" sz="2400" b="1" dirty="0" smtClean="0"/>
              <a:t>incoming number, outgoing number, closing stock, etc.</a:t>
            </a:r>
          </a:p>
          <a:p>
            <a:pPr marL="457153" indent="-457153">
              <a:buFont typeface="+mj-lt"/>
              <a:buAutoNum type="arabicPeriod"/>
            </a:pPr>
            <a:r>
              <a:rPr lang="en-US" sz="2400" b="1" dirty="0"/>
              <a:t>Purchase: This module includes the details like inventory purchased, dealer name, price, quantity, date of purchase, tax, VAT, invoice number, etc.  required by the firm.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136175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30" dirty="0"/>
              <a:t>CONTD…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153" indent="-457153">
              <a:buFont typeface="+mj-lt"/>
              <a:buAutoNum type="arabicPeriod" startAt="4"/>
            </a:pPr>
            <a:r>
              <a:rPr lang="en-US" sz="2400" b="1" dirty="0" smtClean="0"/>
              <a:t>Sales</a:t>
            </a:r>
            <a:r>
              <a:rPr lang="en-US" sz="2400" b="1" dirty="0"/>
              <a:t>: This module gives the sales detail of the manufactured product sold like fish soluble, fish meal and fish oil.</a:t>
            </a:r>
            <a:endParaRPr lang="en-US" sz="2400" dirty="0"/>
          </a:p>
          <a:p>
            <a:pPr marL="457153" indent="-457153">
              <a:buFont typeface="+mj-lt"/>
              <a:buAutoNum type="arabicPeriod" startAt="5"/>
            </a:pPr>
            <a:r>
              <a:rPr lang="en-US" sz="2400" b="1" dirty="0"/>
              <a:t>Factory consumption: This module gives details of all the inventories required by the factory. It keeps the records of the employees who asked for a particular inventory from the store house</a:t>
            </a:r>
            <a:r>
              <a:rPr lang="en-US" sz="2400" b="1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7575218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30" dirty="0"/>
              <a:t>CONTD…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153" indent="-457153">
              <a:buFont typeface="+mj-lt"/>
              <a:buAutoNum type="arabicPeriod" startAt="7"/>
            </a:pPr>
            <a:r>
              <a:rPr lang="en-US" sz="2400" b="1" dirty="0"/>
              <a:t>Weigh bridge: This module collects the details of the amount or quantity of raw material or manufactured product, brought (Product in) or sold out (Product out) respectively.</a:t>
            </a:r>
            <a:endParaRPr lang="en-US" sz="1800" dirty="0"/>
          </a:p>
          <a:p>
            <a:pPr marL="457153" indent="-457153">
              <a:buFont typeface="+mj-lt"/>
              <a:buAutoNum type="arabicPeriod" startAt="7"/>
            </a:pPr>
            <a:r>
              <a:rPr lang="en-US" sz="2400" b="1" dirty="0"/>
              <a:t>Reports:</a:t>
            </a:r>
            <a:endParaRPr lang="en-US" sz="1800" dirty="0"/>
          </a:p>
          <a:p>
            <a:pPr marL="914306" lvl="1" indent="-457153">
              <a:buFont typeface="+mj-lt"/>
              <a:buAutoNum type="alphaLcPeriod"/>
            </a:pPr>
            <a:r>
              <a:rPr lang="en-US" sz="2400" b="1" dirty="0"/>
              <a:t>Purchase report: This report generates the details of inventories (Raw materials) purchased for a particular date.</a:t>
            </a:r>
            <a:endParaRPr lang="en-US" sz="1800" dirty="0"/>
          </a:p>
          <a:p>
            <a:pPr marL="914306" lvl="1" indent="-457153">
              <a:buFont typeface="+mj-lt"/>
              <a:buAutoNum type="alphaLcPeriod"/>
            </a:pPr>
            <a:r>
              <a:rPr lang="en-US" sz="2400" b="1" dirty="0"/>
              <a:t>Daily reports: This report generates the report on daily transactions</a:t>
            </a:r>
            <a:r>
              <a:rPr lang="en-US" sz="2400" b="1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853478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30" dirty="0"/>
              <a:t>CONTD…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914306" lvl="1" indent="-457153">
              <a:buFont typeface="+mj-lt"/>
              <a:buAutoNum type="alphaLcPeriod" startAt="3"/>
            </a:pPr>
            <a:r>
              <a:rPr lang="en-US" sz="2400" b="1" dirty="0"/>
              <a:t>Factory consumption report: This report generates the report on the products consumed from store house to factory.</a:t>
            </a:r>
            <a:endParaRPr lang="en-US" sz="1800" dirty="0"/>
          </a:p>
          <a:p>
            <a:pPr marL="914306" lvl="1" indent="-457153">
              <a:buFont typeface="+mj-lt"/>
              <a:buAutoNum type="alphaLcPeriod" startAt="3"/>
            </a:pPr>
            <a:r>
              <a:rPr lang="en-US" sz="2400" b="1" dirty="0"/>
              <a:t>Sales report: This report generates sales details about the products on a monthly, yearly basis.</a:t>
            </a:r>
            <a:endParaRPr lang="en-US" sz="1800" dirty="0"/>
          </a:p>
          <a:p>
            <a:pPr marL="914306" lvl="1" indent="-457153">
              <a:buFont typeface="+mj-lt"/>
              <a:buAutoNum type="alphaLcPeriod" startAt="3"/>
            </a:pPr>
            <a:r>
              <a:rPr lang="en-US" sz="2400" b="1" dirty="0"/>
              <a:t>Stock report: This report generates details about opening and closing stocks.</a:t>
            </a:r>
            <a:endParaRPr lang="en-US" sz="1800" dirty="0"/>
          </a:p>
          <a:p>
            <a:pPr marL="457153" indent="-457153">
              <a:buFont typeface="+mj-lt"/>
              <a:buAutoNum type="arabicPeriod" startAt="9"/>
            </a:pPr>
            <a:r>
              <a:rPr lang="en-US" sz="2400" b="1" dirty="0"/>
              <a:t>Exit: This module is used to exit or close the application</a:t>
            </a:r>
            <a:r>
              <a:rPr lang="en-US" sz="2400" b="1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4755809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44" y="-154709"/>
            <a:ext cx="7924800" cy="937873"/>
          </a:xfrm>
        </p:spPr>
        <p:txBody>
          <a:bodyPr/>
          <a:lstStyle/>
          <a:p>
            <a:r>
              <a:rPr lang="en-US" sz="4000" dirty="0" smtClean="0"/>
              <a:t>CONTEXT </a:t>
            </a:r>
            <a:r>
              <a:rPr lang="en-US" sz="4000" smtClean="0"/>
              <a:t>FLOW DIAGRAM(CFD</a:t>
            </a:r>
            <a:r>
              <a:rPr lang="en-US" sz="4000" dirty="0" smtClean="0"/>
              <a:t>):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000957" y="916775"/>
            <a:ext cx="7457243" cy="5710255"/>
            <a:chOff x="1000957" y="1071545"/>
            <a:chExt cx="7457243" cy="5710255"/>
          </a:xfrm>
        </p:grpSpPr>
        <p:sp>
          <p:nvSpPr>
            <p:cNvPr id="4" name="Oval 2"/>
            <p:cNvSpPr>
              <a:spLocks noChangeArrowheads="1"/>
            </p:cNvSpPr>
            <p:nvPr/>
          </p:nvSpPr>
          <p:spPr bwMode="auto">
            <a:xfrm>
              <a:off x="2319955" y="2796500"/>
              <a:ext cx="4896334" cy="1197715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800" b="1" dirty="0" smtClean="0"/>
                <a:t>Fish Meal Automation</a:t>
              </a:r>
            </a:p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800" b="1" dirty="0" smtClean="0"/>
                <a:t>Software</a:t>
              </a:r>
              <a:endParaRPr lang="en-US" sz="2800" dirty="0" smtClean="0"/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000957" y="6263568"/>
              <a:ext cx="2196403" cy="5182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400" b="1" dirty="0" smtClean="0"/>
                <a:t>Customer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73461" y="6263568"/>
              <a:ext cx="2448166" cy="5182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400" b="1" dirty="0" smtClean="0"/>
                <a:t>Employee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238299" y="6263568"/>
              <a:ext cx="2219901" cy="5182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400" b="1" dirty="0" smtClean="0"/>
                <a:t>Supplier</a:t>
              </a:r>
            </a:p>
          </p:txBody>
        </p:sp>
        <p:cxnSp>
          <p:nvCxnSpPr>
            <p:cNvPr id="8" name="AutoShape 6"/>
            <p:cNvCxnSpPr>
              <a:cxnSpLocks noChangeShapeType="1"/>
            </p:cNvCxnSpPr>
            <p:nvPr/>
          </p:nvCxnSpPr>
          <p:spPr bwMode="auto">
            <a:xfrm>
              <a:off x="4351856" y="3994215"/>
              <a:ext cx="0" cy="2282417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</p:cxnSp>
        <p:cxnSp>
          <p:nvCxnSpPr>
            <p:cNvPr id="9" name="AutoShape 7"/>
            <p:cNvCxnSpPr>
              <a:cxnSpLocks noChangeShapeType="1"/>
            </p:cNvCxnSpPr>
            <p:nvPr/>
          </p:nvCxnSpPr>
          <p:spPr bwMode="auto">
            <a:xfrm flipH="1" flipV="1">
              <a:off x="5259033" y="3994215"/>
              <a:ext cx="3" cy="2262116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</p:cxnSp>
        <p:sp>
          <p:nvSpPr>
            <p:cNvPr id="10" name="TextBox 9"/>
            <p:cNvSpPr txBox="1"/>
            <p:nvPr/>
          </p:nvSpPr>
          <p:spPr>
            <a:xfrm rot="16200000">
              <a:off x="3325429" y="4949937"/>
              <a:ext cx="1797079" cy="3385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30" tIns="45716" rIns="91430" bIns="45716" rtlCol="0">
              <a:spAutoFit/>
            </a:bodyPr>
            <a:lstStyle/>
            <a:p>
              <a:pPr algn="ctr"/>
              <a:r>
                <a:rPr lang="en-US" sz="1600" b="1" dirty="0" smtClean="0"/>
                <a:t>Salary Information</a:t>
              </a:r>
              <a:endParaRPr lang="en-US" sz="16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120482" y="4949936"/>
              <a:ext cx="2098545" cy="3385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30" tIns="45716" rIns="91430" bIns="45716" rtlCol="0">
              <a:spAutoFit/>
            </a:bodyPr>
            <a:lstStyle/>
            <a:p>
              <a:pPr algn="ctr"/>
              <a:r>
                <a:rPr lang="en-US" sz="1600" b="1" dirty="0" smtClean="0"/>
                <a:t>Employee Information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5443390" y="4902912"/>
              <a:ext cx="1891129" cy="3385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30" tIns="45716" rIns="91430" bIns="45716" rtlCol="0">
              <a:spAutoFit/>
            </a:bodyPr>
            <a:lstStyle/>
            <a:p>
              <a:pPr algn="ctr"/>
              <a:r>
                <a:rPr lang="en-US" sz="1600" b="1" dirty="0" smtClean="0"/>
                <a:t>Purchase Order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5774963" y="4786205"/>
              <a:ext cx="2332393" cy="3385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30" tIns="45716" rIns="91430" bIns="45716" rtlCol="0">
              <a:spAutoFit/>
            </a:bodyPr>
            <a:lstStyle/>
            <a:p>
              <a:pPr algn="ctr"/>
              <a:r>
                <a:rPr lang="en-US" sz="1600" b="1" dirty="0" smtClean="0"/>
                <a:t>Delivery Of Goods/Bill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6960261" y="4880369"/>
              <a:ext cx="945564" cy="3385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30" tIns="45716" rIns="91430" bIns="45716" rtlCol="0">
              <a:spAutoFit/>
            </a:bodyPr>
            <a:lstStyle/>
            <a:p>
              <a:pPr algn="ctr"/>
              <a:r>
                <a:rPr lang="en-US" sz="1600" b="1" dirty="0" smtClean="0"/>
                <a:t>Payment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6777138" y="4798876"/>
              <a:ext cx="2584542" cy="3385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30" tIns="45716" rIns="91430" bIns="45716" rtlCol="0">
              <a:spAutoFit/>
            </a:bodyPr>
            <a:lstStyle/>
            <a:p>
              <a:pPr algn="ctr"/>
              <a:r>
                <a:rPr lang="en-US" sz="1600" b="1" dirty="0" smtClean="0"/>
                <a:t>Return Of Damaged Goods</a:t>
              </a:r>
              <a:endParaRPr lang="en-US" sz="1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1735518" y="4880370"/>
              <a:ext cx="2068752" cy="3385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30" tIns="45716" rIns="91430" bIns="45716" rtlCol="0">
              <a:spAutoFit/>
            </a:bodyPr>
            <a:lstStyle/>
            <a:p>
              <a:pPr algn="ctr"/>
              <a:r>
                <a:rPr lang="en-US" sz="1600" b="1" dirty="0" smtClean="0"/>
                <a:t>Requesting For Goods</a:t>
              </a:r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1240742" y="4902871"/>
              <a:ext cx="2143281" cy="3385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30" tIns="45716" rIns="91430" bIns="45716" rtlCol="0">
              <a:spAutoFit/>
            </a:bodyPr>
            <a:lstStyle/>
            <a:p>
              <a:pPr algn="ctr"/>
              <a:r>
                <a:rPr lang="en-US" sz="1600" b="1" dirty="0" smtClean="0"/>
                <a:t>Delivery Of Goods/Bill</a:t>
              </a:r>
              <a:endParaRPr lang="en-US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1236576" y="4907036"/>
              <a:ext cx="1008602" cy="3385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30" tIns="45716" rIns="91430" bIns="45716" rtlCol="0">
              <a:spAutoFit/>
            </a:bodyPr>
            <a:lstStyle/>
            <a:p>
              <a:pPr algn="ctr"/>
              <a:r>
                <a:rPr lang="en-US" sz="1600" b="1" dirty="0" smtClean="0"/>
                <a:t>Payment</a:t>
              </a:r>
              <a:endParaRPr 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15848" y="4770442"/>
              <a:ext cx="2449926" cy="3385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30" tIns="45716" rIns="91430" bIns="45716" rtlCol="0">
              <a:spAutoFit/>
            </a:bodyPr>
            <a:lstStyle/>
            <a:p>
              <a:pPr algn="ctr"/>
              <a:r>
                <a:rPr lang="en-US" sz="1600" b="1" dirty="0" smtClean="0"/>
                <a:t>Return Of Damaged Goods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651661" y="1848878"/>
              <a:ext cx="1607459" cy="3385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30" tIns="45716" rIns="91430" bIns="45716" rtlCol="0">
              <a:spAutoFit/>
            </a:bodyPr>
            <a:lstStyle/>
            <a:p>
              <a:pPr algn="ctr"/>
              <a:r>
                <a:rPr lang="en-US" sz="1600" b="1" dirty="0" smtClean="0"/>
                <a:t>Employee Info</a:t>
              </a:r>
              <a:endParaRPr lang="en-US" sz="16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3341881" y="1801600"/>
              <a:ext cx="1512903" cy="3385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30" tIns="45716" rIns="91430" bIns="45716" rtlCol="0">
              <a:spAutoFit/>
            </a:bodyPr>
            <a:lstStyle/>
            <a:p>
              <a:pPr algn="ctr"/>
              <a:r>
                <a:rPr lang="en-US" sz="1600" b="1" dirty="0" smtClean="0"/>
                <a:t>Inventory Info</a:t>
              </a:r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810427" y="1833119"/>
              <a:ext cx="1575940" cy="3385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30" tIns="45716" rIns="91430" bIns="45716" rtlCol="0">
              <a:spAutoFit/>
            </a:bodyPr>
            <a:lstStyle/>
            <a:p>
              <a:pPr algn="ctr"/>
              <a:r>
                <a:rPr lang="en-US" sz="1600" b="1" dirty="0" smtClean="0"/>
                <a:t>Purchase Info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4577125" y="1780801"/>
              <a:ext cx="1185552" cy="3385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30" tIns="45716" rIns="91430" bIns="45716" rtlCol="0">
              <a:spAutoFit/>
            </a:bodyPr>
            <a:lstStyle/>
            <a:p>
              <a:pPr algn="ctr"/>
              <a:r>
                <a:rPr lang="en-US" sz="1600" b="1" dirty="0" smtClean="0"/>
                <a:t>Sales Info</a:t>
              </a:r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4818959" y="1753281"/>
              <a:ext cx="1702017" cy="3385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30" tIns="45716" rIns="91430" bIns="45716" rtlCol="0">
              <a:spAutoFit/>
            </a:bodyPr>
            <a:lstStyle/>
            <a:p>
              <a:pPr algn="ctr"/>
              <a:r>
                <a:rPr lang="en-US" sz="1600" b="1" dirty="0" smtClean="0"/>
                <a:t>Supplier Info</a:t>
              </a:r>
              <a:endParaRPr lang="en-US" sz="1600" b="1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531974" y="4866643"/>
              <a:ext cx="2773655" cy="2551"/>
            </a:xfrm>
            <a:prstGeom prst="lin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-76578" y="4747484"/>
              <a:ext cx="3025806" cy="2551"/>
            </a:xfrm>
            <a:prstGeom prst="lin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154700" y="3541099"/>
              <a:ext cx="422456" cy="2"/>
            </a:xfrm>
            <a:prstGeom prst="lin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7154701" y="3308841"/>
              <a:ext cx="1001159" cy="1313"/>
            </a:xfrm>
            <a:prstGeom prst="lin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AutoShape 6"/>
            <p:cNvCxnSpPr>
              <a:cxnSpLocks noChangeShapeType="1"/>
              <a:stCxn id="4" idx="5"/>
            </p:cNvCxnSpPr>
            <p:nvPr/>
          </p:nvCxnSpPr>
          <p:spPr bwMode="auto">
            <a:xfrm>
              <a:off x="6499237" y="3818812"/>
              <a:ext cx="15164" cy="2432808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7"/>
            <p:cNvCxnSpPr>
              <a:cxnSpLocks noChangeShapeType="1"/>
            </p:cNvCxnSpPr>
            <p:nvPr/>
          </p:nvCxnSpPr>
          <p:spPr bwMode="auto">
            <a:xfrm flipV="1">
              <a:off x="7051447" y="3615989"/>
              <a:ext cx="0" cy="2631421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6"/>
            <p:cNvCxnSpPr>
              <a:cxnSpLocks noChangeShapeType="1"/>
            </p:cNvCxnSpPr>
            <p:nvPr/>
          </p:nvCxnSpPr>
          <p:spPr bwMode="auto">
            <a:xfrm>
              <a:off x="7561992" y="3541099"/>
              <a:ext cx="15164" cy="2720563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6"/>
            <p:cNvCxnSpPr>
              <a:cxnSpLocks noChangeShapeType="1"/>
            </p:cNvCxnSpPr>
            <p:nvPr/>
          </p:nvCxnSpPr>
          <p:spPr bwMode="auto">
            <a:xfrm>
              <a:off x="8171023" y="3308841"/>
              <a:ext cx="0" cy="2952821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</p:cxnSp>
        <p:cxnSp>
          <p:nvCxnSpPr>
            <p:cNvPr id="68" name="AutoShape 7"/>
            <p:cNvCxnSpPr>
              <a:cxnSpLocks noChangeShapeType="1"/>
            </p:cNvCxnSpPr>
            <p:nvPr/>
          </p:nvCxnSpPr>
          <p:spPr bwMode="auto">
            <a:xfrm flipH="1" flipV="1">
              <a:off x="2890129" y="3771903"/>
              <a:ext cx="3" cy="2504729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</p:cxnSp>
        <p:cxnSp>
          <p:nvCxnSpPr>
            <p:cNvPr id="70" name="AutoShape 6"/>
            <p:cNvCxnSpPr>
              <a:cxnSpLocks noChangeShapeType="1"/>
            </p:cNvCxnSpPr>
            <p:nvPr/>
          </p:nvCxnSpPr>
          <p:spPr bwMode="auto">
            <a:xfrm>
              <a:off x="2411691" y="3541101"/>
              <a:ext cx="15164" cy="2722862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</p:cxnSp>
        <p:cxnSp>
          <p:nvCxnSpPr>
            <p:cNvPr id="74" name="AutoShape 7"/>
            <p:cNvCxnSpPr>
              <a:cxnSpLocks noChangeShapeType="1"/>
            </p:cNvCxnSpPr>
            <p:nvPr/>
          </p:nvCxnSpPr>
          <p:spPr bwMode="auto">
            <a:xfrm flipV="1">
              <a:off x="1920077" y="3481091"/>
              <a:ext cx="399879" cy="3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</p:cxnSp>
        <p:cxnSp>
          <p:nvCxnSpPr>
            <p:cNvPr id="76" name="AutoShape 7"/>
            <p:cNvCxnSpPr>
              <a:cxnSpLocks noChangeShapeType="1"/>
            </p:cNvCxnSpPr>
            <p:nvPr/>
          </p:nvCxnSpPr>
          <p:spPr bwMode="auto">
            <a:xfrm>
              <a:off x="1436325" y="3235855"/>
              <a:ext cx="975366" cy="0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</p:cxnSp>
        <p:cxnSp>
          <p:nvCxnSpPr>
            <p:cNvPr id="79" name="AutoShape 7"/>
            <p:cNvCxnSpPr>
              <a:cxnSpLocks noChangeShapeType="1"/>
            </p:cNvCxnSpPr>
            <p:nvPr/>
          </p:nvCxnSpPr>
          <p:spPr bwMode="auto">
            <a:xfrm rot="16200000" flipV="1">
              <a:off x="3907543" y="1950318"/>
              <a:ext cx="1646870" cy="32204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</p:cxnSp>
        <p:cxnSp>
          <p:nvCxnSpPr>
            <p:cNvPr id="81" name="AutoShape 7"/>
            <p:cNvCxnSpPr>
              <a:cxnSpLocks noChangeShapeType="1"/>
            </p:cNvCxnSpPr>
            <p:nvPr/>
          </p:nvCxnSpPr>
          <p:spPr bwMode="auto">
            <a:xfrm rot="16200000" flipV="1">
              <a:off x="3388607" y="1969190"/>
              <a:ext cx="1653517" cy="1107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</p:cxnSp>
        <p:cxnSp>
          <p:nvCxnSpPr>
            <p:cNvPr id="82" name="AutoShape 7"/>
            <p:cNvCxnSpPr>
              <a:cxnSpLocks noChangeShapeType="1"/>
            </p:cNvCxnSpPr>
            <p:nvPr/>
          </p:nvCxnSpPr>
          <p:spPr bwMode="auto">
            <a:xfrm rot="16200000" flipV="1">
              <a:off x="4468412" y="1960951"/>
              <a:ext cx="1671495" cy="35560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7"/>
            <p:cNvCxnSpPr>
              <a:cxnSpLocks noChangeShapeType="1"/>
            </p:cNvCxnSpPr>
            <p:nvPr/>
          </p:nvCxnSpPr>
          <p:spPr bwMode="auto">
            <a:xfrm rot="16200000" flipV="1">
              <a:off x="5012614" y="1988257"/>
              <a:ext cx="1700795" cy="10251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</p:cxnSp>
        <p:cxnSp>
          <p:nvCxnSpPr>
            <p:cNvPr id="86" name="AutoShape 7"/>
            <p:cNvCxnSpPr>
              <a:cxnSpLocks noChangeShapeType="1"/>
            </p:cNvCxnSpPr>
            <p:nvPr/>
          </p:nvCxnSpPr>
          <p:spPr bwMode="auto">
            <a:xfrm rot="16200000" flipV="1">
              <a:off x="2798558" y="1987734"/>
              <a:ext cx="1709907" cy="20409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="" xmlns:p14="http://schemas.microsoft.com/office/powerpoint/2010/main" val="7218847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924944"/>
            <a:ext cx="7924800" cy="782960"/>
          </a:xfrm>
        </p:spPr>
        <p:txBody>
          <a:bodyPr/>
          <a:lstStyle/>
          <a:p>
            <a:pPr algn="ctr"/>
            <a:r>
              <a:rPr lang="en-US" sz="5400" dirty="0" smtClean="0"/>
              <a:t>DATA FLOW DIAGRAM(DFD)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5796682" y="776188"/>
            <a:ext cx="1046332" cy="3077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lIns="91430" tIns="45716" rIns="91430" bIns="45716" rtlCol="0">
            <a:spAutoFit/>
          </a:bodyPr>
          <a:lstStyle/>
          <a:p>
            <a:pPr algn="ctr"/>
            <a:r>
              <a:rPr lang="en-US" sz="1400" b="1" dirty="0" smtClean="0"/>
              <a:t>Factory</a:t>
            </a:r>
            <a:endParaRPr lang="en-US" sz="1400" b="1" dirty="0"/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4578865" y="1858194"/>
            <a:ext cx="1145078" cy="442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/>
              <a:t>Process</a:t>
            </a:r>
            <a:endParaRPr lang="en-US" sz="1400" b="1" dirty="0"/>
          </a:p>
        </p:txBody>
      </p:sp>
      <p:sp>
        <p:nvSpPr>
          <p:cNvPr id="7" name="Oval 24"/>
          <p:cNvSpPr>
            <a:spLocks noChangeArrowheads="1"/>
          </p:cNvSpPr>
          <p:nvPr/>
        </p:nvSpPr>
        <p:spPr bwMode="auto">
          <a:xfrm>
            <a:off x="4638246" y="2521533"/>
            <a:ext cx="1145078" cy="442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/>
              <a:t>Store</a:t>
            </a:r>
            <a:endParaRPr lang="en-US" sz="1400" b="1" dirty="0"/>
          </a:p>
        </p:txBody>
      </p: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667336" y="2753342"/>
            <a:ext cx="1307916" cy="56877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/>
              <a:t>Preparing P.O</a:t>
            </a:r>
            <a:endParaRPr lang="en-US" sz="1400" b="1" dirty="0"/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3307093" y="3847507"/>
            <a:ext cx="1341265" cy="56877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/>
              <a:t>Check Order</a:t>
            </a:r>
            <a:endParaRPr lang="en-US" sz="1400" b="1" dirty="0"/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>
            <a:off x="2428860" y="4500570"/>
            <a:ext cx="1242520" cy="457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/>
              <a:t>Compare</a:t>
            </a:r>
            <a:endParaRPr lang="en-US" sz="1400" b="1" dirty="0"/>
          </a:p>
        </p:txBody>
      </p:sp>
      <p:sp>
        <p:nvSpPr>
          <p:cNvPr id="11" name="Oval 24"/>
          <p:cNvSpPr>
            <a:spLocks noChangeArrowheads="1"/>
          </p:cNvSpPr>
          <p:nvPr/>
        </p:nvSpPr>
        <p:spPr bwMode="auto">
          <a:xfrm>
            <a:off x="667336" y="5380048"/>
            <a:ext cx="1242520" cy="505581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/>
              <a:t>Payment</a:t>
            </a:r>
            <a:endParaRPr lang="en-US" sz="1400" b="1" dirty="0"/>
          </a:p>
        </p:txBody>
      </p:sp>
      <p:sp>
        <p:nvSpPr>
          <p:cNvPr id="12" name="Oval 24"/>
          <p:cNvSpPr>
            <a:spLocks noChangeArrowheads="1"/>
          </p:cNvSpPr>
          <p:nvPr/>
        </p:nvSpPr>
        <p:spPr bwMode="auto">
          <a:xfrm>
            <a:off x="3663039" y="6248270"/>
            <a:ext cx="1145078" cy="442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/>
              <a:t>Reports</a:t>
            </a:r>
            <a:endParaRPr lang="en-US" sz="1400" b="1" dirty="0"/>
          </a:p>
        </p:txBody>
      </p:sp>
      <p:sp>
        <p:nvSpPr>
          <p:cNvPr id="13" name="Oval 24"/>
          <p:cNvSpPr>
            <a:spLocks noChangeArrowheads="1"/>
          </p:cNvSpPr>
          <p:nvPr/>
        </p:nvSpPr>
        <p:spPr bwMode="auto">
          <a:xfrm>
            <a:off x="5984176" y="4371601"/>
            <a:ext cx="1431394" cy="61491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/>
              <a:t>Salary Calculation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8129" y="3978010"/>
            <a:ext cx="1046332" cy="307768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txBody>
          <a:bodyPr wrap="square" lIns="91430" tIns="45716" rIns="91430" bIns="45716" rtlCol="0">
            <a:spAutoFit/>
          </a:bodyPr>
          <a:lstStyle/>
          <a:p>
            <a:pPr algn="ctr"/>
            <a:r>
              <a:rPr lang="en-US" sz="1400" b="1" dirty="0" smtClean="0"/>
              <a:t>Supplier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77204" y="5857892"/>
            <a:ext cx="1046332" cy="307768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txBody>
          <a:bodyPr wrap="square" lIns="91430" tIns="45716" rIns="91430" bIns="45716" rtlCol="0">
            <a:spAutoFit/>
          </a:bodyPr>
          <a:lstStyle/>
          <a:p>
            <a:pPr algn="ctr"/>
            <a:r>
              <a:rPr lang="en-US" sz="1400" b="1" dirty="0" smtClean="0"/>
              <a:t>Employee</a:t>
            </a:r>
            <a:endParaRPr lang="en-US" sz="1400" b="1" dirty="0"/>
          </a:p>
        </p:txBody>
      </p: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744036" y="1807255"/>
            <a:ext cx="127804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744036" y="2131132"/>
            <a:ext cx="127804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18" name="TextBox 17"/>
          <p:cNvSpPr txBox="1"/>
          <p:nvPr/>
        </p:nvSpPr>
        <p:spPr>
          <a:xfrm>
            <a:off x="937741" y="1794154"/>
            <a:ext cx="774551" cy="307768"/>
          </a:xfrm>
          <a:prstGeom prst="rect">
            <a:avLst/>
          </a:prstGeom>
          <a:noFill/>
          <a:ln w="28575">
            <a:noFill/>
          </a:ln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400" b="1" dirty="0" smtClean="0"/>
              <a:t>Supplier</a:t>
            </a:r>
            <a:endParaRPr lang="en-US" sz="1400" b="1" dirty="0"/>
          </a:p>
        </p:txBody>
      </p:sp>
      <p:cxnSp>
        <p:nvCxnSpPr>
          <p:cNvPr id="19" name="AutoShape 16"/>
          <p:cNvCxnSpPr>
            <a:cxnSpLocks noChangeShapeType="1"/>
          </p:cNvCxnSpPr>
          <p:nvPr/>
        </p:nvCxnSpPr>
        <p:spPr bwMode="auto">
          <a:xfrm>
            <a:off x="2393332" y="5228050"/>
            <a:ext cx="127804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20" name="AutoShape 16"/>
          <p:cNvCxnSpPr>
            <a:cxnSpLocks noChangeShapeType="1"/>
          </p:cNvCxnSpPr>
          <p:nvPr/>
        </p:nvCxnSpPr>
        <p:spPr bwMode="auto">
          <a:xfrm>
            <a:off x="2393332" y="5551927"/>
            <a:ext cx="127804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21" name="TextBox 20"/>
          <p:cNvSpPr txBox="1"/>
          <p:nvPr/>
        </p:nvSpPr>
        <p:spPr>
          <a:xfrm>
            <a:off x="2428860" y="5214950"/>
            <a:ext cx="1242520" cy="307768"/>
          </a:xfrm>
          <a:prstGeom prst="rect">
            <a:avLst/>
          </a:prstGeom>
          <a:noFill/>
          <a:ln w="28575">
            <a:noFill/>
          </a:ln>
        </p:spPr>
        <p:txBody>
          <a:bodyPr wrap="square" lIns="91430" tIns="45716" rIns="91430" bIns="45716" rtlCol="0">
            <a:spAutoFit/>
          </a:bodyPr>
          <a:lstStyle/>
          <a:p>
            <a:pPr algn="ctr"/>
            <a:r>
              <a:rPr lang="en-US" sz="1400" b="1" dirty="0" smtClean="0"/>
              <a:t>Purchase Bill</a:t>
            </a:r>
            <a:endParaRPr lang="en-US" sz="1400" b="1" dirty="0"/>
          </a:p>
        </p:txBody>
      </p:sp>
      <p:cxnSp>
        <p:nvCxnSpPr>
          <p:cNvPr id="22" name="AutoShape 16"/>
          <p:cNvCxnSpPr>
            <a:cxnSpLocks noChangeShapeType="1"/>
          </p:cNvCxnSpPr>
          <p:nvPr/>
        </p:nvCxnSpPr>
        <p:spPr bwMode="auto">
          <a:xfrm>
            <a:off x="4172537" y="5346385"/>
            <a:ext cx="127804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23" name="AutoShape 16"/>
          <p:cNvCxnSpPr>
            <a:cxnSpLocks noChangeShapeType="1"/>
          </p:cNvCxnSpPr>
          <p:nvPr/>
        </p:nvCxnSpPr>
        <p:spPr bwMode="auto">
          <a:xfrm>
            <a:off x="4172537" y="5670262"/>
            <a:ext cx="127804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24" name="TextBox 23"/>
          <p:cNvSpPr txBox="1"/>
          <p:nvPr/>
        </p:nvSpPr>
        <p:spPr>
          <a:xfrm>
            <a:off x="4130125" y="5333284"/>
            <a:ext cx="1362852" cy="307768"/>
          </a:xfrm>
          <a:prstGeom prst="rect">
            <a:avLst/>
          </a:prstGeom>
          <a:noFill/>
          <a:ln w="28575">
            <a:noFill/>
          </a:ln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400" b="1" dirty="0" smtClean="0"/>
              <a:t>Purchase Return</a:t>
            </a:r>
            <a:endParaRPr lang="en-US" sz="1400" b="1" dirty="0"/>
          </a:p>
        </p:txBody>
      </p:sp>
      <p:cxnSp>
        <p:nvCxnSpPr>
          <p:cNvPr id="25" name="AutoShape 16"/>
          <p:cNvCxnSpPr>
            <a:cxnSpLocks noChangeShapeType="1"/>
          </p:cNvCxnSpPr>
          <p:nvPr/>
        </p:nvCxnSpPr>
        <p:spPr bwMode="auto">
          <a:xfrm>
            <a:off x="4690789" y="3396840"/>
            <a:ext cx="102631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>
            <a:off x="4690789" y="3720717"/>
            <a:ext cx="102631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27" name="TextBox 26"/>
          <p:cNvSpPr txBox="1"/>
          <p:nvPr/>
        </p:nvSpPr>
        <p:spPr>
          <a:xfrm>
            <a:off x="4780592" y="3383740"/>
            <a:ext cx="846685" cy="307768"/>
          </a:xfrm>
          <a:prstGeom prst="rect">
            <a:avLst/>
          </a:prstGeom>
          <a:noFill/>
          <a:ln w="28575">
            <a:noFill/>
          </a:ln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400" b="1" dirty="0" smtClean="0"/>
              <a:t>Purchase</a:t>
            </a:r>
            <a:endParaRPr lang="en-US" sz="1400" b="1" dirty="0"/>
          </a:p>
        </p:txBody>
      </p:sp>
      <p:cxnSp>
        <p:nvCxnSpPr>
          <p:cNvPr id="28" name="AutoShape 16"/>
          <p:cNvCxnSpPr>
            <a:cxnSpLocks noChangeShapeType="1"/>
          </p:cNvCxnSpPr>
          <p:nvPr/>
        </p:nvCxnSpPr>
        <p:spPr bwMode="auto">
          <a:xfrm>
            <a:off x="6186719" y="3363274"/>
            <a:ext cx="102631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29" name="AutoShape 16"/>
          <p:cNvCxnSpPr>
            <a:cxnSpLocks noChangeShapeType="1"/>
          </p:cNvCxnSpPr>
          <p:nvPr/>
        </p:nvCxnSpPr>
        <p:spPr bwMode="auto">
          <a:xfrm>
            <a:off x="6186719" y="3701184"/>
            <a:ext cx="102631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30" name="TextBox 29"/>
          <p:cNvSpPr txBox="1"/>
          <p:nvPr/>
        </p:nvSpPr>
        <p:spPr>
          <a:xfrm>
            <a:off x="6259688" y="3349606"/>
            <a:ext cx="880349" cy="307768"/>
          </a:xfrm>
          <a:prstGeom prst="rect">
            <a:avLst/>
          </a:prstGeom>
          <a:noFill/>
          <a:ln w="28575">
            <a:noFill/>
          </a:ln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400" b="1" dirty="0" smtClean="0"/>
              <a:t>Employee</a:t>
            </a:r>
            <a:endParaRPr lang="en-US" sz="1400" b="1" dirty="0"/>
          </a:p>
        </p:txBody>
      </p:sp>
      <p:cxnSp>
        <p:nvCxnSpPr>
          <p:cNvPr id="31" name="AutoShape 16"/>
          <p:cNvCxnSpPr>
            <a:cxnSpLocks noChangeShapeType="1"/>
          </p:cNvCxnSpPr>
          <p:nvPr/>
        </p:nvCxnSpPr>
        <p:spPr bwMode="auto">
          <a:xfrm>
            <a:off x="8116805" y="5157747"/>
            <a:ext cx="824157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2" name="AutoShape 16"/>
          <p:cNvCxnSpPr>
            <a:cxnSpLocks noChangeShapeType="1"/>
          </p:cNvCxnSpPr>
          <p:nvPr/>
        </p:nvCxnSpPr>
        <p:spPr bwMode="auto">
          <a:xfrm>
            <a:off x="8116805" y="5439142"/>
            <a:ext cx="824157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33" name="TextBox 32"/>
          <p:cNvSpPr txBox="1"/>
          <p:nvPr/>
        </p:nvSpPr>
        <p:spPr>
          <a:xfrm>
            <a:off x="8215338" y="5143512"/>
            <a:ext cx="627075" cy="307768"/>
          </a:xfrm>
          <a:prstGeom prst="rect">
            <a:avLst/>
          </a:prstGeom>
          <a:noFill/>
          <a:ln w="28575">
            <a:noFill/>
          </a:ln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400" b="1" dirty="0" smtClean="0"/>
              <a:t>Salary</a:t>
            </a:r>
            <a:endParaRPr lang="en-US" sz="1400" b="1" dirty="0"/>
          </a:p>
        </p:txBody>
      </p:sp>
      <p:cxnSp>
        <p:nvCxnSpPr>
          <p:cNvPr id="34" name="AutoShape 16"/>
          <p:cNvCxnSpPr>
            <a:cxnSpLocks noChangeShapeType="1"/>
          </p:cNvCxnSpPr>
          <p:nvPr/>
        </p:nvCxnSpPr>
        <p:spPr bwMode="auto">
          <a:xfrm>
            <a:off x="3300816" y="2977018"/>
            <a:ext cx="127804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5" name="AutoShape 16"/>
          <p:cNvCxnSpPr>
            <a:cxnSpLocks noChangeShapeType="1"/>
          </p:cNvCxnSpPr>
          <p:nvPr/>
        </p:nvCxnSpPr>
        <p:spPr bwMode="auto">
          <a:xfrm>
            <a:off x="3295269" y="3313997"/>
            <a:ext cx="127804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36" name="TextBox 35"/>
          <p:cNvSpPr txBox="1"/>
          <p:nvPr/>
        </p:nvSpPr>
        <p:spPr>
          <a:xfrm>
            <a:off x="3300816" y="2998950"/>
            <a:ext cx="1289115" cy="307768"/>
          </a:xfrm>
          <a:prstGeom prst="rect">
            <a:avLst/>
          </a:prstGeom>
          <a:noFill/>
          <a:ln w="28575">
            <a:noFill/>
          </a:ln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400" b="1" dirty="0" smtClean="0"/>
              <a:t>Purchase Order</a:t>
            </a:r>
            <a:endParaRPr lang="en-US" sz="1400" b="1" dirty="0"/>
          </a:p>
        </p:txBody>
      </p:sp>
      <p:cxnSp>
        <p:nvCxnSpPr>
          <p:cNvPr id="37" name="AutoShape 16"/>
          <p:cNvCxnSpPr>
            <a:cxnSpLocks noChangeShapeType="1"/>
          </p:cNvCxnSpPr>
          <p:nvPr/>
        </p:nvCxnSpPr>
        <p:spPr bwMode="auto">
          <a:xfrm>
            <a:off x="2384991" y="760500"/>
            <a:ext cx="127804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8" name="AutoShape 16"/>
          <p:cNvCxnSpPr>
            <a:cxnSpLocks noChangeShapeType="1"/>
          </p:cNvCxnSpPr>
          <p:nvPr/>
        </p:nvCxnSpPr>
        <p:spPr bwMode="auto">
          <a:xfrm>
            <a:off x="2384991" y="1084377"/>
            <a:ext cx="127804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39" name="TextBox 38"/>
          <p:cNvSpPr txBox="1"/>
          <p:nvPr/>
        </p:nvSpPr>
        <p:spPr>
          <a:xfrm>
            <a:off x="2599864" y="747400"/>
            <a:ext cx="848289" cy="307768"/>
          </a:xfrm>
          <a:prstGeom prst="rect">
            <a:avLst/>
          </a:prstGeom>
          <a:noFill/>
          <a:ln w="28575">
            <a:noFill/>
          </a:ln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400" b="1" dirty="0" smtClean="0"/>
              <a:t>Inventory</a:t>
            </a:r>
            <a:endParaRPr lang="en-US" sz="1400" b="1" dirty="0"/>
          </a:p>
        </p:txBody>
      </p:sp>
      <p:cxnSp>
        <p:nvCxnSpPr>
          <p:cNvPr id="40" name="AutoShape 72"/>
          <p:cNvCxnSpPr>
            <a:cxnSpLocks noChangeShapeType="1"/>
          </p:cNvCxnSpPr>
          <p:nvPr/>
        </p:nvCxnSpPr>
        <p:spPr bwMode="auto">
          <a:xfrm flipH="1">
            <a:off x="92905" y="304800"/>
            <a:ext cx="637138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41" name="AutoShape 71"/>
          <p:cNvCxnSpPr>
            <a:cxnSpLocks noChangeShapeType="1"/>
          </p:cNvCxnSpPr>
          <p:nvPr/>
        </p:nvCxnSpPr>
        <p:spPr bwMode="auto">
          <a:xfrm>
            <a:off x="6452789" y="317903"/>
            <a:ext cx="5748" cy="442597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42" name="AutoShape 77"/>
          <p:cNvCxnSpPr>
            <a:cxnSpLocks noChangeShapeType="1"/>
          </p:cNvCxnSpPr>
          <p:nvPr/>
        </p:nvCxnSpPr>
        <p:spPr bwMode="auto">
          <a:xfrm flipV="1">
            <a:off x="1429337" y="5882995"/>
            <a:ext cx="0" cy="416319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43" name="AutoShape 73"/>
          <p:cNvCxnSpPr>
            <a:cxnSpLocks noChangeShapeType="1"/>
          </p:cNvCxnSpPr>
          <p:nvPr/>
        </p:nvCxnSpPr>
        <p:spPr bwMode="auto">
          <a:xfrm>
            <a:off x="92905" y="304801"/>
            <a:ext cx="0" cy="6008437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44" name="AutoShape 78"/>
          <p:cNvCxnSpPr>
            <a:cxnSpLocks noChangeShapeType="1"/>
          </p:cNvCxnSpPr>
          <p:nvPr/>
        </p:nvCxnSpPr>
        <p:spPr bwMode="auto">
          <a:xfrm>
            <a:off x="609455" y="6299313"/>
            <a:ext cx="820867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45" name="AutoShape 79"/>
          <p:cNvCxnSpPr>
            <a:cxnSpLocks noChangeShapeType="1"/>
          </p:cNvCxnSpPr>
          <p:nvPr/>
        </p:nvCxnSpPr>
        <p:spPr bwMode="auto">
          <a:xfrm flipH="1">
            <a:off x="98658" y="6299313"/>
            <a:ext cx="328071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46" name="AutoShape 80"/>
          <p:cNvSpPr>
            <a:spLocks/>
          </p:cNvSpPr>
          <p:nvPr/>
        </p:nvSpPr>
        <p:spPr bwMode="auto">
          <a:xfrm rot="5400000" flipV="1">
            <a:off x="456668" y="6261004"/>
            <a:ext cx="111858" cy="188479"/>
          </a:xfrm>
          <a:prstGeom prst="rightBracket">
            <a:avLst>
              <a:gd name="adj" fmla="val 72976"/>
            </a:avLst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7" name="AutoShape 73"/>
          <p:cNvCxnSpPr>
            <a:cxnSpLocks noChangeShapeType="1"/>
          </p:cNvCxnSpPr>
          <p:nvPr/>
        </p:nvCxnSpPr>
        <p:spPr bwMode="auto">
          <a:xfrm flipH="1">
            <a:off x="512597" y="915889"/>
            <a:ext cx="2340" cy="5561113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48" name="AutoShape 72"/>
          <p:cNvCxnSpPr>
            <a:cxnSpLocks noChangeShapeType="1"/>
          </p:cNvCxnSpPr>
          <p:nvPr/>
        </p:nvCxnSpPr>
        <p:spPr bwMode="auto">
          <a:xfrm flipH="1">
            <a:off x="292085" y="531361"/>
            <a:ext cx="5884624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49" name="AutoShape 77"/>
          <p:cNvCxnSpPr>
            <a:cxnSpLocks noChangeShapeType="1"/>
          </p:cNvCxnSpPr>
          <p:nvPr/>
        </p:nvCxnSpPr>
        <p:spPr bwMode="auto">
          <a:xfrm>
            <a:off x="6166452" y="531362"/>
            <a:ext cx="0" cy="216037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50" name="AutoShape 73"/>
          <p:cNvCxnSpPr>
            <a:cxnSpLocks noChangeShapeType="1"/>
          </p:cNvCxnSpPr>
          <p:nvPr/>
        </p:nvCxnSpPr>
        <p:spPr bwMode="auto">
          <a:xfrm flipH="1">
            <a:off x="289209" y="520146"/>
            <a:ext cx="2875" cy="559649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51" name="AutoShape 80"/>
          <p:cNvSpPr>
            <a:spLocks/>
          </p:cNvSpPr>
          <p:nvPr/>
        </p:nvSpPr>
        <p:spPr bwMode="auto">
          <a:xfrm rot="5400000" flipV="1">
            <a:off x="456067" y="6074851"/>
            <a:ext cx="112505" cy="188354"/>
          </a:xfrm>
          <a:prstGeom prst="rightBracket">
            <a:avLst>
              <a:gd name="adj" fmla="val 72976"/>
            </a:avLst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2" name="AutoShape 79"/>
          <p:cNvCxnSpPr>
            <a:cxnSpLocks noChangeShapeType="1"/>
          </p:cNvCxnSpPr>
          <p:nvPr/>
        </p:nvCxnSpPr>
        <p:spPr bwMode="auto">
          <a:xfrm flipH="1">
            <a:off x="292084" y="6112776"/>
            <a:ext cx="134424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3" name="AutoShape 78"/>
          <p:cNvCxnSpPr>
            <a:cxnSpLocks noChangeShapeType="1"/>
          </p:cNvCxnSpPr>
          <p:nvPr/>
        </p:nvCxnSpPr>
        <p:spPr bwMode="auto">
          <a:xfrm>
            <a:off x="606496" y="6116636"/>
            <a:ext cx="59424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4" name="AutoShape 78"/>
          <p:cNvCxnSpPr>
            <a:cxnSpLocks noChangeShapeType="1"/>
          </p:cNvCxnSpPr>
          <p:nvPr/>
        </p:nvCxnSpPr>
        <p:spPr bwMode="auto">
          <a:xfrm>
            <a:off x="1200736" y="5888676"/>
            <a:ext cx="0" cy="231007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5" name="AutoShape 77"/>
          <p:cNvCxnSpPr>
            <a:cxnSpLocks noChangeShapeType="1"/>
          </p:cNvCxnSpPr>
          <p:nvPr/>
        </p:nvCxnSpPr>
        <p:spPr bwMode="auto">
          <a:xfrm flipV="1">
            <a:off x="501784" y="6461324"/>
            <a:ext cx="3161256" cy="7539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56" name="AutoShape 72"/>
          <p:cNvCxnSpPr>
            <a:cxnSpLocks noChangeShapeType="1"/>
          </p:cNvCxnSpPr>
          <p:nvPr/>
        </p:nvCxnSpPr>
        <p:spPr bwMode="auto">
          <a:xfrm flipH="1">
            <a:off x="501784" y="915888"/>
            <a:ext cx="188320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7" name="AutoShape 77"/>
          <p:cNvCxnSpPr>
            <a:cxnSpLocks noChangeShapeType="1"/>
            <a:endCxn id="8" idx="0"/>
          </p:cNvCxnSpPr>
          <p:nvPr/>
        </p:nvCxnSpPr>
        <p:spPr bwMode="auto">
          <a:xfrm>
            <a:off x="1321295" y="2138456"/>
            <a:ext cx="0" cy="614886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58" name="AutoShape 77"/>
          <p:cNvCxnSpPr>
            <a:cxnSpLocks noChangeShapeType="1"/>
            <a:stCxn id="8" idx="4"/>
            <a:endCxn id="14" idx="0"/>
          </p:cNvCxnSpPr>
          <p:nvPr/>
        </p:nvCxnSpPr>
        <p:spPr bwMode="auto">
          <a:xfrm rot="16200000" flipH="1">
            <a:off x="993350" y="3650064"/>
            <a:ext cx="655889" cy="1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59" name="AutoShape 77"/>
          <p:cNvCxnSpPr>
            <a:cxnSpLocks noChangeShapeType="1"/>
          </p:cNvCxnSpPr>
          <p:nvPr/>
        </p:nvCxnSpPr>
        <p:spPr bwMode="auto">
          <a:xfrm>
            <a:off x="1124536" y="4301390"/>
            <a:ext cx="0" cy="1078657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60" name="AutoShape 77"/>
          <p:cNvCxnSpPr>
            <a:cxnSpLocks noChangeShapeType="1"/>
          </p:cNvCxnSpPr>
          <p:nvPr/>
        </p:nvCxnSpPr>
        <p:spPr bwMode="auto">
          <a:xfrm flipV="1">
            <a:off x="1443388" y="4301390"/>
            <a:ext cx="0" cy="1078657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61" name="AutoShape 77"/>
          <p:cNvCxnSpPr>
            <a:cxnSpLocks noChangeShapeType="1"/>
            <a:stCxn id="10" idx="4"/>
            <a:endCxn id="21" idx="0"/>
          </p:cNvCxnSpPr>
          <p:nvPr/>
        </p:nvCxnSpPr>
        <p:spPr bwMode="auto">
          <a:xfrm>
            <a:off x="3050120" y="4957770"/>
            <a:ext cx="0" cy="25718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62" name="AutoShape 77"/>
          <p:cNvCxnSpPr>
            <a:cxnSpLocks noChangeShapeType="1"/>
            <a:stCxn id="14" idx="3"/>
          </p:cNvCxnSpPr>
          <p:nvPr/>
        </p:nvCxnSpPr>
        <p:spPr bwMode="auto">
          <a:xfrm>
            <a:off x="1844461" y="4131894"/>
            <a:ext cx="1463782" cy="3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63" name="AutoShape 72"/>
          <p:cNvCxnSpPr>
            <a:cxnSpLocks noChangeShapeType="1"/>
          </p:cNvCxnSpPr>
          <p:nvPr/>
        </p:nvCxnSpPr>
        <p:spPr bwMode="auto">
          <a:xfrm>
            <a:off x="3979600" y="4416286"/>
            <a:ext cx="0" cy="1070885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64" name="AutoShape 77"/>
          <p:cNvCxnSpPr>
            <a:cxnSpLocks noChangeShapeType="1"/>
          </p:cNvCxnSpPr>
          <p:nvPr/>
        </p:nvCxnSpPr>
        <p:spPr bwMode="auto">
          <a:xfrm>
            <a:off x="3977725" y="5500735"/>
            <a:ext cx="18477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65" name="AutoShape 72"/>
          <p:cNvCxnSpPr>
            <a:cxnSpLocks noChangeShapeType="1"/>
          </p:cNvCxnSpPr>
          <p:nvPr/>
        </p:nvCxnSpPr>
        <p:spPr bwMode="auto">
          <a:xfrm flipV="1">
            <a:off x="4653057" y="4131895"/>
            <a:ext cx="586280" cy="2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66" name="AutoShape 77"/>
          <p:cNvCxnSpPr>
            <a:cxnSpLocks noChangeShapeType="1"/>
          </p:cNvCxnSpPr>
          <p:nvPr/>
        </p:nvCxnSpPr>
        <p:spPr bwMode="auto">
          <a:xfrm flipV="1">
            <a:off x="5239337" y="3720717"/>
            <a:ext cx="0" cy="411182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67" name="AutoShape 77"/>
          <p:cNvCxnSpPr>
            <a:cxnSpLocks noChangeShapeType="1"/>
            <a:stCxn id="27" idx="0"/>
            <a:endCxn id="7" idx="4"/>
          </p:cNvCxnSpPr>
          <p:nvPr/>
        </p:nvCxnSpPr>
        <p:spPr bwMode="auto">
          <a:xfrm flipV="1">
            <a:off x="5203935" y="2963917"/>
            <a:ext cx="6850" cy="419823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68" name="AutoShape 77"/>
          <p:cNvCxnSpPr>
            <a:cxnSpLocks noChangeShapeType="1"/>
          </p:cNvCxnSpPr>
          <p:nvPr/>
        </p:nvCxnSpPr>
        <p:spPr bwMode="auto">
          <a:xfrm flipH="1">
            <a:off x="3974783" y="3309020"/>
            <a:ext cx="2940" cy="538487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69" name="AutoShape 77"/>
          <p:cNvCxnSpPr>
            <a:cxnSpLocks noChangeShapeType="1"/>
          </p:cNvCxnSpPr>
          <p:nvPr/>
        </p:nvCxnSpPr>
        <p:spPr bwMode="auto">
          <a:xfrm flipH="1">
            <a:off x="3048037" y="4227595"/>
            <a:ext cx="2940" cy="27432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70" name="AutoShape 72"/>
          <p:cNvCxnSpPr>
            <a:cxnSpLocks noChangeShapeType="1"/>
            <a:endCxn id="73" idx="1"/>
          </p:cNvCxnSpPr>
          <p:nvPr/>
        </p:nvCxnSpPr>
        <p:spPr bwMode="auto">
          <a:xfrm>
            <a:off x="3040397" y="3556971"/>
            <a:ext cx="832567" cy="802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" name="AutoShape 72"/>
          <p:cNvCxnSpPr>
            <a:cxnSpLocks noChangeShapeType="1"/>
            <a:stCxn id="72" idx="0"/>
          </p:cNvCxnSpPr>
          <p:nvPr/>
        </p:nvCxnSpPr>
        <p:spPr bwMode="auto">
          <a:xfrm flipV="1">
            <a:off x="3050980" y="3557280"/>
            <a:ext cx="0" cy="480443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" name="AutoShape 80"/>
          <p:cNvSpPr>
            <a:spLocks/>
          </p:cNvSpPr>
          <p:nvPr/>
        </p:nvSpPr>
        <p:spPr bwMode="auto">
          <a:xfrm rot="10800000" flipH="1" flipV="1">
            <a:off x="3050980" y="4037722"/>
            <a:ext cx="112506" cy="188354"/>
          </a:xfrm>
          <a:prstGeom prst="rightBracket">
            <a:avLst>
              <a:gd name="adj" fmla="val 72976"/>
            </a:avLst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AutoShape 80"/>
          <p:cNvSpPr>
            <a:spLocks/>
          </p:cNvSpPr>
          <p:nvPr/>
        </p:nvSpPr>
        <p:spPr bwMode="auto">
          <a:xfrm rot="16200000" flipH="1" flipV="1">
            <a:off x="3910890" y="3519847"/>
            <a:ext cx="112505" cy="188354"/>
          </a:xfrm>
          <a:prstGeom prst="rightBracket">
            <a:avLst>
              <a:gd name="adj" fmla="val 72976"/>
            </a:avLst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4" name="AutoShape 72"/>
          <p:cNvCxnSpPr>
            <a:cxnSpLocks noChangeShapeType="1"/>
          </p:cNvCxnSpPr>
          <p:nvPr/>
        </p:nvCxnSpPr>
        <p:spPr bwMode="auto">
          <a:xfrm>
            <a:off x="4059527" y="3557772"/>
            <a:ext cx="717322" cy="802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5" name="AutoShape 77"/>
          <p:cNvCxnSpPr>
            <a:cxnSpLocks noChangeShapeType="1"/>
          </p:cNvCxnSpPr>
          <p:nvPr/>
        </p:nvCxnSpPr>
        <p:spPr bwMode="auto">
          <a:xfrm flipV="1">
            <a:off x="1936643" y="3130903"/>
            <a:ext cx="1371600" cy="1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76" name="AutoShape 72"/>
          <p:cNvCxnSpPr>
            <a:cxnSpLocks noChangeShapeType="1"/>
          </p:cNvCxnSpPr>
          <p:nvPr/>
        </p:nvCxnSpPr>
        <p:spPr bwMode="auto">
          <a:xfrm>
            <a:off x="2576350" y="1093936"/>
            <a:ext cx="0" cy="1888302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7" name="AutoShape 77"/>
          <p:cNvCxnSpPr>
            <a:cxnSpLocks noChangeShapeType="1"/>
          </p:cNvCxnSpPr>
          <p:nvPr/>
        </p:nvCxnSpPr>
        <p:spPr bwMode="auto">
          <a:xfrm flipH="1" flipV="1">
            <a:off x="1971405" y="2982236"/>
            <a:ext cx="604946" cy="3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78" name="AutoShape 72"/>
          <p:cNvCxnSpPr>
            <a:cxnSpLocks noChangeShapeType="1"/>
          </p:cNvCxnSpPr>
          <p:nvPr/>
        </p:nvCxnSpPr>
        <p:spPr bwMode="auto">
          <a:xfrm>
            <a:off x="2800937" y="2754144"/>
            <a:ext cx="1837311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9" name="AutoShape 77"/>
          <p:cNvCxnSpPr>
            <a:cxnSpLocks noChangeShapeType="1"/>
          </p:cNvCxnSpPr>
          <p:nvPr/>
        </p:nvCxnSpPr>
        <p:spPr bwMode="auto">
          <a:xfrm flipV="1">
            <a:off x="2800936" y="1093937"/>
            <a:ext cx="0" cy="1660207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80" name="AutoShape 77"/>
          <p:cNvCxnSpPr>
            <a:cxnSpLocks noChangeShapeType="1"/>
          </p:cNvCxnSpPr>
          <p:nvPr/>
        </p:nvCxnSpPr>
        <p:spPr bwMode="auto">
          <a:xfrm flipV="1">
            <a:off x="3094532" y="1093938"/>
            <a:ext cx="0" cy="1096813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81" name="AutoShape 72"/>
          <p:cNvCxnSpPr>
            <a:cxnSpLocks noChangeShapeType="1"/>
          </p:cNvCxnSpPr>
          <p:nvPr/>
        </p:nvCxnSpPr>
        <p:spPr bwMode="auto">
          <a:xfrm>
            <a:off x="3094533" y="2190751"/>
            <a:ext cx="1543715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82" name="AutoShape 72"/>
          <p:cNvCxnSpPr>
            <a:cxnSpLocks noChangeShapeType="1"/>
          </p:cNvCxnSpPr>
          <p:nvPr/>
        </p:nvCxnSpPr>
        <p:spPr bwMode="auto">
          <a:xfrm>
            <a:off x="3334336" y="1066782"/>
            <a:ext cx="0" cy="93859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83" name="AutoShape 77"/>
          <p:cNvCxnSpPr>
            <a:cxnSpLocks noChangeShapeType="1"/>
          </p:cNvCxnSpPr>
          <p:nvPr/>
        </p:nvCxnSpPr>
        <p:spPr bwMode="auto">
          <a:xfrm flipV="1">
            <a:off x="3334336" y="2005374"/>
            <a:ext cx="1275098" cy="556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84" name="AutoShape 72"/>
          <p:cNvCxnSpPr>
            <a:cxnSpLocks noChangeShapeType="1"/>
          </p:cNvCxnSpPr>
          <p:nvPr/>
        </p:nvCxnSpPr>
        <p:spPr bwMode="auto">
          <a:xfrm>
            <a:off x="4975610" y="838199"/>
            <a:ext cx="0" cy="1019991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85" name="AutoShape 77"/>
          <p:cNvCxnSpPr>
            <a:cxnSpLocks noChangeShapeType="1"/>
          </p:cNvCxnSpPr>
          <p:nvPr/>
        </p:nvCxnSpPr>
        <p:spPr bwMode="auto">
          <a:xfrm>
            <a:off x="4975611" y="838199"/>
            <a:ext cx="807714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86" name="AutoShape 72"/>
          <p:cNvCxnSpPr>
            <a:cxnSpLocks noChangeShapeType="1"/>
          </p:cNvCxnSpPr>
          <p:nvPr/>
        </p:nvCxnSpPr>
        <p:spPr bwMode="auto">
          <a:xfrm>
            <a:off x="5240324" y="990600"/>
            <a:ext cx="55635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87" name="AutoShape 77"/>
          <p:cNvCxnSpPr>
            <a:cxnSpLocks noChangeShapeType="1"/>
          </p:cNvCxnSpPr>
          <p:nvPr/>
        </p:nvCxnSpPr>
        <p:spPr bwMode="auto">
          <a:xfrm flipH="1">
            <a:off x="5239338" y="990600"/>
            <a:ext cx="986" cy="867592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88" name="AutoShape 72"/>
          <p:cNvCxnSpPr>
            <a:cxnSpLocks noChangeShapeType="1"/>
          </p:cNvCxnSpPr>
          <p:nvPr/>
        </p:nvCxnSpPr>
        <p:spPr bwMode="auto">
          <a:xfrm>
            <a:off x="6610937" y="2084945"/>
            <a:ext cx="0" cy="128296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89" name="AutoShape 77"/>
          <p:cNvCxnSpPr>
            <a:cxnSpLocks noChangeShapeType="1"/>
          </p:cNvCxnSpPr>
          <p:nvPr/>
        </p:nvCxnSpPr>
        <p:spPr bwMode="auto">
          <a:xfrm flipH="1">
            <a:off x="6835590" y="1981201"/>
            <a:ext cx="986" cy="1368404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90" name="AutoShape 72"/>
          <p:cNvCxnSpPr>
            <a:cxnSpLocks noChangeShapeType="1"/>
          </p:cNvCxnSpPr>
          <p:nvPr/>
        </p:nvCxnSpPr>
        <p:spPr bwMode="auto">
          <a:xfrm>
            <a:off x="5655220" y="1981201"/>
            <a:ext cx="118036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91" name="AutoShape 77"/>
          <p:cNvCxnSpPr>
            <a:cxnSpLocks noChangeShapeType="1"/>
          </p:cNvCxnSpPr>
          <p:nvPr/>
        </p:nvCxnSpPr>
        <p:spPr bwMode="auto">
          <a:xfrm flipH="1" flipV="1">
            <a:off x="5723942" y="2079384"/>
            <a:ext cx="886997" cy="556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92" name="AutoShape 72"/>
          <p:cNvCxnSpPr>
            <a:cxnSpLocks noChangeShapeType="1"/>
          </p:cNvCxnSpPr>
          <p:nvPr/>
        </p:nvCxnSpPr>
        <p:spPr bwMode="auto">
          <a:xfrm>
            <a:off x="5655218" y="2190751"/>
            <a:ext cx="26991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93" name="AutoShape 72"/>
          <p:cNvCxnSpPr>
            <a:cxnSpLocks noChangeShapeType="1"/>
          </p:cNvCxnSpPr>
          <p:nvPr/>
        </p:nvCxnSpPr>
        <p:spPr bwMode="auto">
          <a:xfrm>
            <a:off x="5925136" y="2190752"/>
            <a:ext cx="4186" cy="4220421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94" name="AutoShape 77"/>
          <p:cNvCxnSpPr>
            <a:cxnSpLocks noChangeShapeType="1"/>
          </p:cNvCxnSpPr>
          <p:nvPr/>
        </p:nvCxnSpPr>
        <p:spPr bwMode="auto">
          <a:xfrm flipH="1" flipV="1">
            <a:off x="4786315" y="6406431"/>
            <a:ext cx="1143007" cy="2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95" name="AutoShape 72"/>
          <p:cNvCxnSpPr>
            <a:cxnSpLocks noChangeShapeType="1"/>
          </p:cNvCxnSpPr>
          <p:nvPr/>
        </p:nvCxnSpPr>
        <p:spPr bwMode="auto">
          <a:xfrm>
            <a:off x="5634140" y="3720718"/>
            <a:ext cx="0" cy="2167959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96" name="AutoShape 72"/>
          <p:cNvCxnSpPr>
            <a:cxnSpLocks noChangeShapeType="1"/>
          </p:cNvCxnSpPr>
          <p:nvPr/>
        </p:nvCxnSpPr>
        <p:spPr bwMode="auto">
          <a:xfrm>
            <a:off x="4235577" y="5882193"/>
            <a:ext cx="1398562" cy="802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97" name="AutoShape 77"/>
          <p:cNvCxnSpPr>
            <a:cxnSpLocks noChangeShapeType="1"/>
          </p:cNvCxnSpPr>
          <p:nvPr/>
        </p:nvCxnSpPr>
        <p:spPr bwMode="auto">
          <a:xfrm>
            <a:off x="4241378" y="5882193"/>
            <a:ext cx="0" cy="366077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98" name="AutoShape 77"/>
          <p:cNvCxnSpPr>
            <a:cxnSpLocks noChangeShapeType="1"/>
            <a:stCxn id="13" idx="4"/>
            <a:endCxn id="15" idx="0"/>
          </p:cNvCxnSpPr>
          <p:nvPr/>
        </p:nvCxnSpPr>
        <p:spPr bwMode="auto">
          <a:xfrm>
            <a:off x="6699873" y="4986511"/>
            <a:ext cx="497" cy="871381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99" name="AutoShape 77"/>
          <p:cNvCxnSpPr>
            <a:cxnSpLocks noChangeShapeType="1"/>
            <a:endCxn id="13" idx="0"/>
          </p:cNvCxnSpPr>
          <p:nvPr/>
        </p:nvCxnSpPr>
        <p:spPr bwMode="auto">
          <a:xfrm flipH="1">
            <a:off x="6699874" y="3710444"/>
            <a:ext cx="1" cy="661159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100" name="AutoShape 72"/>
          <p:cNvCxnSpPr>
            <a:cxnSpLocks noChangeShapeType="1"/>
          </p:cNvCxnSpPr>
          <p:nvPr/>
        </p:nvCxnSpPr>
        <p:spPr bwMode="auto">
          <a:xfrm flipV="1">
            <a:off x="7418590" y="4679055"/>
            <a:ext cx="1097280" cy="2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101" name="AutoShape 77"/>
          <p:cNvCxnSpPr>
            <a:cxnSpLocks noChangeShapeType="1"/>
            <a:endCxn id="33" idx="0"/>
          </p:cNvCxnSpPr>
          <p:nvPr/>
        </p:nvCxnSpPr>
        <p:spPr bwMode="auto">
          <a:xfrm>
            <a:off x="8528035" y="4679059"/>
            <a:ext cx="841" cy="464453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102" name="AutoShape 77"/>
          <p:cNvCxnSpPr>
            <a:cxnSpLocks noChangeShapeType="1"/>
          </p:cNvCxnSpPr>
          <p:nvPr/>
        </p:nvCxnSpPr>
        <p:spPr bwMode="auto">
          <a:xfrm>
            <a:off x="2071670" y="4786322"/>
            <a:ext cx="338153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103" name="AutoShape 78"/>
          <p:cNvCxnSpPr>
            <a:cxnSpLocks noChangeShapeType="1"/>
          </p:cNvCxnSpPr>
          <p:nvPr/>
        </p:nvCxnSpPr>
        <p:spPr bwMode="auto">
          <a:xfrm rot="16200000" flipH="1">
            <a:off x="1653784" y="5204208"/>
            <a:ext cx="846515" cy="10742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104" name="AutoShape 79"/>
          <p:cNvCxnSpPr>
            <a:cxnSpLocks noChangeShapeType="1"/>
          </p:cNvCxnSpPr>
          <p:nvPr/>
        </p:nvCxnSpPr>
        <p:spPr bwMode="auto">
          <a:xfrm flipH="1">
            <a:off x="1909859" y="5641059"/>
            <a:ext cx="17255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105" name="Oval 24"/>
          <p:cNvSpPr>
            <a:spLocks noChangeArrowheads="1"/>
          </p:cNvSpPr>
          <p:nvPr/>
        </p:nvSpPr>
        <p:spPr bwMode="auto">
          <a:xfrm>
            <a:off x="7429520" y="1428736"/>
            <a:ext cx="1145078" cy="442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/>
              <a:t>Sales</a:t>
            </a:r>
            <a:endParaRPr 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481703" y="231425"/>
            <a:ext cx="1046332" cy="3077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lIns="91430" tIns="45716" rIns="91430" bIns="45716" rtlCol="0">
            <a:spAutoFit/>
          </a:bodyPr>
          <a:lstStyle/>
          <a:p>
            <a:pPr algn="ctr"/>
            <a:r>
              <a:rPr lang="en-US" sz="1400" b="1" dirty="0" smtClean="0"/>
              <a:t>Client</a:t>
            </a:r>
            <a:endParaRPr lang="en-US" sz="1400" b="1" dirty="0"/>
          </a:p>
        </p:txBody>
      </p:sp>
      <p:cxnSp>
        <p:nvCxnSpPr>
          <p:cNvPr id="107" name="AutoShape 16"/>
          <p:cNvCxnSpPr>
            <a:cxnSpLocks noChangeShapeType="1"/>
          </p:cNvCxnSpPr>
          <p:nvPr/>
        </p:nvCxnSpPr>
        <p:spPr bwMode="auto">
          <a:xfrm>
            <a:off x="7643834" y="3714752"/>
            <a:ext cx="100584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108" name="AutoShape 16"/>
          <p:cNvCxnSpPr>
            <a:cxnSpLocks noChangeShapeType="1"/>
          </p:cNvCxnSpPr>
          <p:nvPr/>
        </p:nvCxnSpPr>
        <p:spPr bwMode="auto">
          <a:xfrm>
            <a:off x="7643834" y="4000504"/>
            <a:ext cx="100584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109" name="TextBox 108"/>
          <p:cNvSpPr txBox="1"/>
          <p:nvPr/>
        </p:nvSpPr>
        <p:spPr>
          <a:xfrm>
            <a:off x="7572396" y="3714752"/>
            <a:ext cx="1085533" cy="307768"/>
          </a:xfrm>
          <a:prstGeom prst="rect">
            <a:avLst/>
          </a:prstGeom>
          <a:noFill/>
          <a:ln w="28575">
            <a:noFill/>
          </a:ln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400" b="1" dirty="0" smtClean="0"/>
              <a:t>Sales Return</a:t>
            </a:r>
            <a:endParaRPr lang="en-US" sz="1400" b="1" dirty="0"/>
          </a:p>
        </p:txBody>
      </p:sp>
      <p:cxnSp>
        <p:nvCxnSpPr>
          <p:cNvPr id="110" name="AutoShape 77"/>
          <p:cNvCxnSpPr>
            <a:cxnSpLocks noChangeShapeType="1"/>
          </p:cNvCxnSpPr>
          <p:nvPr/>
        </p:nvCxnSpPr>
        <p:spPr bwMode="auto">
          <a:xfrm flipH="1">
            <a:off x="7858148" y="539201"/>
            <a:ext cx="1588" cy="889535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111" name="AutoShape 77"/>
          <p:cNvCxnSpPr>
            <a:cxnSpLocks noChangeShapeType="1"/>
          </p:cNvCxnSpPr>
          <p:nvPr/>
        </p:nvCxnSpPr>
        <p:spPr bwMode="auto">
          <a:xfrm flipV="1">
            <a:off x="8289980" y="531362"/>
            <a:ext cx="0" cy="912451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112" name="AutoShape 72"/>
          <p:cNvCxnSpPr>
            <a:cxnSpLocks noChangeShapeType="1"/>
          </p:cNvCxnSpPr>
          <p:nvPr/>
        </p:nvCxnSpPr>
        <p:spPr bwMode="auto">
          <a:xfrm rot="16200000" flipH="1">
            <a:off x="7099429" y="2098780"/>
            <a:ext cx="3480160" cy="37541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113" name="AutoShape 77"/>
          <p:cNvCxnSpPr>
            <a:cxnSpLocks noChangeShapeType="1"/>
          </p:cNvCxnSpPr>
          <p:nvPr/>
        </p:nvCxnSpPr>
        <p:spPr bwMode="auto">
          <a:xfrm flipH="1" flipV="1">
            <a:off x="8643968" y="3857628"/>
            <a:ext cx="214312" cy="1588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114" name="AutoShape 72"/>
          <p:cNvCxnSpPr>
            <a:cxnSpLocks noChangeShapeType="1"/>
            <a:stCxn id="106" idx="3"/>
          </p:cNvCxnSpPr>
          <p:nvPr/>
        </p:nvCxnSpPr>
        <p:spPr bwMode="auto">
          <a:xfrm>
            <a:off x="8528035" y="385309"/>
            <a:ext cx="292702" cy="5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115" name="TextBox 114"/>
          <p:cNvSpPr txBox="1"/>
          <p:nvPr/>
        </p:nvSpPr>
        <p:spPr>
          <a:xfrm>
            <a:off x="2619631" y="34321"/>
            <a:ext cx="712033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Payment</a:t>
            </a:r>
            <a:endParaRPr 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254949" y="261472"/>
            <a:ext cx="1441400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Request for payment</a:t>
            </a:r>
            <a:endParaRPr 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493209" y="561201"/>
            <a:ext cx="1316366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Factory Order Item</a:t>
            </a:r>
            <a:endParaRPr lang="en-US" sz="12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168074" y="987587"/>
            <a:ext cx="641501" cy="461657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Factory</a:t>
            </a:r>
          </a:p>
          <a:p>
            <a:pPr algn="ctr"/>
            <a:r>
              <a:rPr lang="en-US" sz="1200" b="1" dirty="0" smtClean="0"/>
              <a:t>Order</a:t>
            </a:r>
            <a:endParaRPr 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524501" y="1576422"/>
            <a:ext cx="830656" cy="461657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Requested</a:t>
            </a:r>
          </a:p>
          <a:p>
            <a:pPr algn="ctr"/>
            <a:r>
              <a:rPr lang="en-US" sz="1200" b="1" dirty="0" smtClean="0"/>
              <a:t>Inventory</a:t>
            </a:r>
            <a:endParaRPr lang="en-US" sz="12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562971" y="1946445"/>
            <a:ext cx="753712" cy="461657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Ask for</a:t>
            </a:r>
          </a:p>
          <a:p>
            <a:pPr algn="ctr"/>
            <a:r>
              <a:rPr lang="en-US" sz="1200" b="1" dirty="0" smtClean="0"/>
              <a:t>Inventory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40205" y="2456033"/>
            <a:ext cx="1216980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Update Inventory</a:t>
            </a:r>
            <a:endParaRPr lang="en-US" sz="12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2148343" y="3090906"/>
            <a:ext cx="652594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P.O Info</a:t>
            </a:r>
            <a:endParaRPr lang="en-US" sz="1200" b="1" dirty="0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1990310" y="2034025"/>
            <a:ext cx="909204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Order Stock</a:t>
            </a:r>
            <a:endParaRPr 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294362" y="2138735"/>
            <a:ext cx="691195" cy="646323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Get</a:t>
            </a:r>
          </a:p>
          <a:p>
            <a:pPr algn="ctr"/>
            <a:r>
              <a:rPr lang="en-US" sz="1200" b="1" dirty="0" smtClean="0"/>
              <a:t>Supplier</a:t>
            </a:r>
          </a:p>
          <a:p>
            <a:pPr algn="ctr"/>
            <a:r>
              <a:rPr lang="en-US" sz="1200" b="1" dirty="0" smtClean="0"/>
              <a:t>Detail</a:t>
            </a:r>
            <a:endParaRPr 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24213" y="3493609"/>
            <a:ext cx="386496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P.O</a:t>
            </a:r>
            <a:endParaRPr lang="en-US" sz="1200" b="1" dirty="0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462935" y="4703563"/>
            <a:ext cx="987751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Purchase Bill</a:t>
            </a:r>
            <a:endParaRPr lang="en-US" sz="1200" b="1" dirty="0"/>
          </a:p>
        </p:txBody>
      </p:sp>
      <p:sp>
        <p:nvSpPr>
          <p:cNvPr id="127" name="TextBox 126"/>
          <p:cNvSpPr txBox="1"/>
          <p:nvPr/>
        </p:nvSpPr>
        <p:spPr>
          <a:xfrm rot="5400000">
            <a:off x="1096657" y="4712400"/>
            <a:ext cx="1058283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Pay/Reject Bill</a:t>
            </a:r>
            <a:endParaRPr lang="en-US" sz="1200" b="1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1600458" y="5043221"/>
            <a:ext cx="647914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Bill Info</a:t>
            </a:r>
            <a:endParaRPr lang="en-US" sz="12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619165" y="6479858"/>
            <a:ext cx="971720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Stock Report</a:t>
            </a:r>
            <a:endParaRPr lang="en-US" sz="1200" b="1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5050144" y="4808244"/>
            <a:ext cx="1463843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Factory Order Report</a:t>
            </a:r>
            <a:endParaRPr lang="en-US" sz="12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282555" y="5901018"/>
            <a:ext cx="1197744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Purchase Report</a:t>
            </a:r>
            <a:endParaRPr lang="en-US" sz="1200" b="1" dirty="0"/>
          </a:p>
        </p:txBody>
      </p:sp>
      <p:sp>
        <p:nvSpPr>
          <p:cNvPr id="132" name="TextBox 131"/>
          <p:cNvSpPr txBox="1"/>
          <p:nvPr/>
        </p:nvSpPr>
        <p:spPr>
          <a:xfrm rot="5400000">
            <a:off x="3640562" y="4765746"/>
            <a:ext cx="1006987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Rejected Item</a:t>
            </a:r>
            <a:endParaRPr lang="en-US" sz="12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637292" y="5240278"/>
            <a:ext cx="782566" cy="461657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Employee</a:t>
            </a:r>
          </a:p>
          <a:p>
            <a:pPr algn="ctr"/>
            <a:r>
              <a:rPr lang="en-US" sz="1200" b="1" dirty="0" smtClean="0"/>
              <a:t>Salary</a:t>
            </a:r>
            <a:endParaRPr lang="en-US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715272" y="4429132"/>
            <a:ext cx="832259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Salary Info</a:t>
            </a:r>
            <a:endParaRPr lang="en-US" sz="12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982272" y="3770608"/>
            <a:ext cx="782566" cy="461657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Employee</a:t>
            </a:r>
          </a:p>
          <a:p>
            <a:pPr algn="ctr"/>
            <a:r>
              <a:rPr lang="en-US" sz="1200" b="1" dirty="0" smtClean="0"/>
              <a:t>Info</a:t>
            </a:r>
            <a:endParaRPr 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4604580" y="4097999"/>
            <a:ext cx="1048665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Accepted Item</a:t>
            </a:r>
            <a:endParaRPr lang="en-US" sz="12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3289728" y="3284795"/>
            <a:ext cx="737554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P.O Copy</a:t>
            </a:r>
            <a:endParaRPr lang="en-US" sz="12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5274884" y="2909034"/>
            <a:ext cx="494025" cy="461657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Send</a:t>
            </a:r>
          </a:p>
          <a:p>
            <a:pPr algn="ctr"/>
            <a:r>
              <a:rPr lang="en-US" sz="1200" b="1" dirty="0" smtClean="0"/>
              <a:t>Info</a:t>
            </a:r>
            <a:endParaRPr lang="en-US" sz="1200" b="1" dirty="0"/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7210232" y="776817"/>
            <a:ext cx="872333" cy="461657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Requesting</a:t>
            </a:r>
          </a:p>
          <a:p>
            <a:pPr algn="ctr"/>
            <a:r>
              <a:rPr lang="en-US" sz="1200" b="1" dirty="0" smtClean="0"/>
              <a:t>Item</a:t>
            </a:r>
            <a:endParaRPr lang="en-US" sz="1200" b="1" dirty="0"/>
          </a:p>
        </p:txBody>
      </p:sp>
      <p:sp>
        <p:nvSpPr>
          <p:cNvPr id="140" name="TextBox 139"/>
          <p:cNvSpPr txBox="1"/>
          <p:nvPr/>
        </p:nvSpPr>
        <p:spPr>
          <a:xfrm rot="5400000">
            <a:off x="8417270" y="1678933"/>
            <a:ext cx="1083931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Defected Items</a:t>
            </a:r>
            <a:endParaRPr lang="en-US" sz="1200" b="1" dirty="0"/>
          </a:p>
        </p:txBody>
      </p:sp>
      <p:sp>
        <p:nvSpPr>
          <p:cNvPr id="141" name="TextBox 140"/>
          <p:cNvSpPr txBox="1"/>
          <p:nvPr/>
        </p:nvSpPr>
        <p:spPr>
          <a:xfrm rot="5400000">
            <a:off x="6295772" y="2504434"/>
            <a:ext cx="1338809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Check for Personal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5965864" y="2587930"/>
            <a:ext cx="970117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Confirmation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1895376" y="3909940"/>
            <a:ext cx="1050267" cy="461657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Delivered Item</a:t>
            </a:r>
          </a:p>
          <a:p>
            <a:pPr algn="ctr"/>
            <a:r>
              <a:rPr lang="en-US" sz="1200" b="1" dirty="0" smtClean="0"/>
              <a:t>Info</a:t>
            </a:r>
            <a:endParaRPr lang="en-US" sz="1200" b="1" dirty="0"/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7731405" y="841099"/>
            <a:ext cx="816230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Goods/Bill</a:t>
            </a:r>
            <a:endParaRPr lang="en-US" sz="1200" b="1" dirty="0"/>
          </a:p>
        </p:txBody>
      </p:sp>
      <p:cxnSp>
        <p:nvCxnSpPr>
          <p:cNvPr id="145" name="AutoShape 77"/>
          <p:cNvCxnSpPr>
            <a:cxnSpLocks noChangeShapeType="1"/>
          </p:cNvCxnSpPr>
          <p:nvPr/>
        </p:nvCxnSpPr>
        <p:spPr bwMode="auto">
          <a:xfrm rot="5400000" flipH="1" flipV="1">
            <a:off x="5825585" y="1389597"/>
            <a:ext cx="642942" cy="684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146" name="AutoShape 72"/>
          <p:cNvCxnSpPr>
            <a:cxnSpLocks noChangeShapeType="1"/>
          </p:cNvCxnSpPr>
          <p:nvPr/>
        </p:nvCxnSpPr>
        <p:spPr bwMode="auto">
          <a:xfrm>
            <a:off x="6143636" y="1714488"/>
            <a:ext cx="1285884" cy="1588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147" name="TextBox 146"/>
          <p:cNvSpPr txBox="1"/>
          <p:nvPr/>
        </p:nvSpPr>
        <p:spPr>
          <a:xfrm>
            <a:off x="6429388" y="1714488"/>
            <a:ext cx="896379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Sales Order</a:t>
            </a:r>
            <a:endParaRPr lang="en-US" sz="1200" b="1" dirty="0"/>
          </a:p>
        </p:txBody>
      </p:sp>
      <p:cxnSp>
        <p:nvCxnSpPr>
          <p:cNvPr id="148" name="AutoShape 16"/>
          <p:cNvCxnSpPr>
            <a:cxnSpLocks noChangeShapeType="1"/>
          </p:cNvCxnSpPr>
          <p:nvPr/>
        </p:nvCxnSpPr>
        <p:spPr bwMode="auto">
          <a:xfrm>
            <a:off x="7143769" y="2643183"/>
            <a:ext cx="928694" cy="1588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149" name="AutoShape 16"/>
          <p:cNvCxnSpPr>
            <a:cxnSpLocks noChangeShapeType="1"/>
          </p:cNvCxnSpPr>
          <p:nvPr/>
        </p:nvCxnSpPr>
        <p:spPr bwMode="auto">
          <a:xfrm>
            <a:off x="7143769" y="2928935"/>
            <a:ext cx="928694" cy="1588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150" name="TextBox 149"/>
          <p:cNvSpPr txBox="1"/>
          <p:nvPr/>
        </p:nvSpPr>
        <p:spPr>
          <a:xfrm>
            <a:off x="7358082" y="2643182"/>
            <a:ext cx="611045" cy="307768"/>
          </a:xfrm>
          <a:prstGeom prst="rect">
            <a:avLst/>
          </a:prstGeom>
          <a:noFill/>
          <a:ln w="28575">
            <a:noFill/>
          </a:ln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400" b="1" dirty="0" smtClean="0"/>
              <a:t>Sales </a:t>
            </a:r>
            <a:endParaRPr lang="en-US" sz="1400" b="1" dirty="0"/>
          </a:p>
        </p:txBody>
      </p:sp>
      <p:cxnSp>
        <p:nvCxnSpPr>
          <p:cNvPr id="151" name="AutoShape 16"/>
          <p:cNvCxnSpPr>
            <a:cxnSpLocks noChangeShapeType="1"/>
          </p:cNvCxnSpPr>
          <p:nvPr/>
        </p:nvCxnSpPr>
        <p:spPr bwMode="auto">
          <a:xfrm flipV="1">
            <a:off x="7858149" y="3143249"/>
            <a:ext cx="857256" cy="13102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152" name="AutoShape 16"/>
          <p:cNvCxnSpPr>
            <a:cxnSpLocks noChangeShapeType="1"/>
          </p:cNvCxnSpPr>
          <p:nvPr/>
        </p:nvCxnSpPr>
        <p:spPr bwMode="auto">
          <a:xfrm flipV="1">
            <a:off x="7858149" y="3429000"/>
            <a:ext cx="857256" cy="13102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153" name="TextBox 152"/>
          <p:cNvSpPr txBox="1"/>
          <p:nvPr/>
        </p:nvSpPr>
        <p:spPr>
          <a:xfrm>
            <a:off x="7858148" y="3143249"/>
            <a:ext cx="841877" cy="307768"/>
          </a:xfrm>
          <a:prstGeom prst="rect">
            <a:avLst/>
          </a:prstGeom>
          <a:noFill/>
          <a:ln w="28575">
            <a:noFill/>
          </a:ln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400" b="1" dirty="0" smtClean="0"/>
              <a:t>Sales Bill</a:t>
            </a:r>
            <a:endParaRPr lang="en-US" sz="1400" b="1" dirty="0"/>
          </a:p>
        </p:txBody>
      </p:sp>
      <p:cxnSp>
        <p:nvCxnSpPr>
          <p:cNvPr id="154" name="AutoShape 77"/>
          <p:cNvCxnSpPr>
            <a:cxnSpLocks noChangeShapeType="1"/>
          </p:cNvCxnSpPr>
          <p:nvPr/>
        </p:nvCxnSpPr>
        <p:spPr bwMode="auto">
          <a:xfrm flipH="1">
            <a:off x="8143108" y="1871122"/>
            <a:ext cx="3646" cy="1272921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155" name="AutoShape 77"/>
          <p:cNvCxnSpPr>
            <a:cxnSpLocks noChangeShapeType="1"/>
          </p:cNvCxnSpPr>
          <p:nvPr/>
        </p:nvCxnSpPr>
        <p:spPr bwMode="auto">
          <a:xfrm rot="5400000">
            <a:off x="7393008" y="2250274"/>
            <a:ext cx="786612" cy="793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sp>
        <p:nvSpPr>
          <p:cNvPr id="156" name="TextBox 155"/>
          <p:cNvSpPr txBox="1"/>
          <p:nvPr/>
        </p:nvSpPr>
        <p:spPr>
          <a:xfrm>
            <a:off x="7358082" y="2000240"/>
            <a:ext cx="415478" cy="461657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S.O</a:t>
            </a:r>
          </a:p>
          <a:p>
            <a:pPr algn="ctr"/>
            <a:r>
              <a:rPr lang="en-US" sz="1200" b="1" dirty="0" smtClean="0"/>
              <a:t>Info</a:t>
            </a:r>
            <a:endParaRPr lang="en-US" sz="1200" b="1" dirty="0"/>
          </a:p>
        </p:txBody>
      </p:sp>
      <p:sp>
        <p:nvSpPr>
          <p:cNvPr id="157" name="TextBox 156"/>
          <p:cNvSpPr txBox="1"/>
          <p:nvPr/>
        </p:nvSpPr>
        <p:spPr>
          <a:xfrm rot="5400000">
            <a:off x="7774895" y="2369245"/>
            <a:ext cx="1015001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Sales Bill Info</a:t>
            </a:r>
            <a:endParaRPr lang="en-US" sz="1200" b="1" dirty="0"/>
          </a:p>
        </p:txBody>
      </p:sp>
      <p:cxnSp>
        <p:nvCxnSpPr>
          <p:cNvPr id="158" name="AutoShape 72"/>
          <p:cNvCxnSpPr>
            <a:cxnSpLocks noChangeShapeType="1"/>
          </p:cNvCxnSpPr>
          <p:nvPr/>
        </p:nvCxnSpPr>
        <p:spPr bwMode="auto">
          <a:xfrm rot="16200000" flipH="1">
            <a:off x="6679421" y="3750470"/>
            <a:ext cx="1643075" cy="3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159" name="AutoShape 80"/>
          <p:cNvSpPr>
            <a:spLocks/>
          </p:cNvSpPr>
          <p:nvPr/>
        </p:nvSpPr>
        <p:spPr bwMode="auto">
          <a:xfrm rot="10800000" flipH="1" flipV="1">
            <a:off x="7500958" y="4572008"/>
            <a:ext cx="112506" cy="188354"/>
          </a:xfrm>
          <a:prstGeom prst="rightBracket">
            <a:avLst>
              <a:gd name="adj" fmla="val 72976"/>
            </a:avLst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0" name="AutoShape 72"/>
          <p:cNvCxnSpPr>
            <a:cxnSpLocks noChangeShapeType="1"/>
            <a:stCxn id="159" idx="1"/>
          </p:cNvCxnSpPr>
          <p:nvPr/>
        </p:nvCxnSpPr>
        <p:spPr bwMode="auto">
          <a:xfrm flipH="1">
            <a:off x="7500957" y="4760362"/>
            <a:ext cx="1" cy="1764982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161" name="AutoShape 77"/>
          <p:cNvCxnSpPr>
            <a:cxnSpLocks noChangeShapeType="1"/>
          </p:cNvCxnSpPr>
          <p:nvPr/>
        </p:nvCxnSpPr>
        <p:spPr bwMode="auto">
          <a:xfrm flipH="1">
            <a:off x="4780592" y="6525344"/>
            <a:ext cx="272036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sp>
        <p:nvSpPr>
          <p:cNvPr id="162" name="TextBox 161"/>
          <p:cNvSpPr txBox="1"/>
          <p:nvPr/>
        </p:nvSpPr>
        <p:spPr>
          <a:xfrm>
            <a:off x="6000760" y="6286520"/>
            <a:ext cx="958897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Sales Report</a:t>
            </a:r>
            <a:endParaRPr lang="en-US" sz="1200" b="1" dirty="0"/>
          </a:p>
        </p:txBody>
      </p:sp>
      <p:cxnSp>
        <p:nvCxnSpPr>
          <p:cNvPr id="163" name="AutoShape 72"/>
          <p:cNvCxnSpPr>
            <a:cxnSpLocks noChangeShapeType="1"/>
          </p:cNvCxnSpPr>
          <p:nvPr/>
        </p:nvCxnSpPr>
        <p:spPr bwMode="auto">
          <a:xfrm rot="5400000" flipH="1" flipV="1">
            <a:off x="6251587" y="1320785"/>
            <a:ext cx="500066" cy="1588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164" name="AutoShape 77"/>
          <p:cNvCxnSpPr>
            <a:cxnSpLocks noChangeShapeType="1"/>
          </p:cNvCxnSpPr>
          <p:nvPr/>
        </p:nvCxnSpPr>
        <p:spPr bwMode="auto">
          <a:xfrm>
            <a:off x="6500826" y="1571612"/>
            <a:ext cx="928694" cy="684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sp>
        <p:nvSpPr>
          <p:cNvPr id="165" name="TextBox 164"/>
          <p:cNvSpPr txBox="1"/>
          <p:nvPr/>
        </p:nvSpPr>
        <p:spPr>
          <a:xfrm>
            <a:off x="6500826" y="1285860"/>
            <a:ext cx="583794" cy="276991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en-US" sz="1200" b="1" dirty="0" smtClean="0"/>
              <a:t>Goods</a:t>
            </a:r>
            <a:endParaRPr lang="en-US" sz="1200" b="1" dirty="0"/>
          </a:p>
        </p:txBody>
      </p:sp>
      <p:cxnSp>
        <p:nvCxnSpPr>
          <p:cNvPr id="166" name="AutoShape 77"/>
          <p:cNvCxnSpPr>
            <a:cxnSpLocks noChangeShapeType="1"/>
          </p:cNvCxnSpPr>
          <p:nvPr/>
        </p:nvCxnSpPr>
        <p:spPr bwMode="auto">
          <a:xfrm rot="10800000">
            <a:off x="3643306" y="5929330"/>
            <a:ext cx="428628" cy="1588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167" name="AutoShape 16"/>
          <p:cNvCxnSpPr>
            <a:cxnSpLocks noChangeShapeType="1"/>
          </p:cNvCxnSpPr>
          <p:nvPr/>
        </p:nvCxnSpPr>
        <p:spPr bwMode="auto">
          <a:xfrm>
            <a:off x="2393332" y="5799554"/>
            <a:ext cx="127804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168" name="AutoShape 16"/>
          <p:cNvCxnSpPr>
            <a:cxnSpLocks noChangeShapeType="1"/>
          </p:cNvCxnSpPr>
          <p:nvPr/>
        </p:nvCxnSpPr>
        <p:spPr bwMode="auto">
          <a:xfrm>
            <a:off x="2393332" y="6123431"/>
            <a:ext cx="127804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169" name="TextBox 168"/>
          <p:cNvSpPr txBox="1"/>
          <p:nvPr/>
        </p:nvSpPr>
        <p:spPr>
          <a:xfrm>
            <a:off x="2514034" y="5789118"/>
            <a:ext cx="1048937" cy="307768"/>
          </a:xfrm>
          <a:prstGeom prst="rect">
            <a:avLst/>
          </a:prstGeom>
          <a:noFill/>
          <a:ln w="28575">
            <a:noFill/>
          </a:ln>
        </p:spPr>
        <p:txBody>
          <a:bodyPr wrap="square" lIns="91430" tIns="45716" rIns="91430" bIns="45716" rtlCol="0">
            <a:spAutoFit/>
          </a:bodyPr>
          <a:lstStyle/>
          <a:p>
            <a:pPr algn="ctr"/>
            <a:r>
              <a:rPr lang="en-US" sz="1400" b="1" dirty="0" smtClean="0"/>
              <a:t>Report</a:t>
            </a:r>
            <a:endParaRPr lang="en-US" sz="1400" b="1" dirty="0"/>
          </a:p>
        </p:txBody>
      </p:sp>
      <p:cxnSp>
        <p:nvCxnSpPr>
          <p:cNvPr id="170" name="AutoShape 79"/>
          <p:cNvCxnSpPr>
            <a:cxnSpLocks noChangeShapeType="1"/>
          </p:cNvCxnSpPr>
          <p:nvPr/>
        </p:nvCxnSpPr>
        <p:spPr bwMode="auto">
          <a:xfrm rot="5400000" flipH="1" flipV="1">
            <a:off x="3914772" y="6086492"/>
            <a:ext cx="314324" cy="1588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FF00"/>
            </a:solidFill>
            <a:round/>
            <a:headEnd/>
            <a:tailEnd/>
          </a:ln>
        </p:spPr>
      </p:cxnSp>
      <p:sp>
        <p:nvSpPr>
          <p:cNvPr id="171" name="TextBox 170">
            <a:hlinkClick r:id="rId3" action="ppaction://hlinkpres?slideindex=1&amp;slidetitle="/>
          </p:cNvPr>
          <p:cNvSpPr txBox="1"/>
          <p:nvPr/>
        </p:nvSpPr>
        <p:spPr>
          <a:xfrm>
            <a:off x="8722090" y="6596390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hlinkClick r:id="rId4" action="ppaction://hlinksldjump"/>
              </a:rPr>
              <a:t>CFD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18234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8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4" fill="hold">
                      <p:stCondLst>
                        <p:cond delay="indefinite"/>
                      </p:stCondLst>
                      <p:childTnLst>
                        <p:par>
                          <p:cTn id="835" fill="hold">
                            <p:stCondLst>
                              <p:cond delay="0"/>
                            </p:stCondLst>
                            <p:childTnLst>
                              <p:par>
                                <p:cTn id="83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3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4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0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5" fill="hold">
                      <p:stCondLst>
                        <p:cond delay="indefinite"/>
                      </p:stCondLst>
                      <p:childTnLst>
                        <p:par>
                          <p:cTn id="906" fill="hold">
                            <p:stCondLst>
                              <p:cond delay="0"/>
                            </p:stCondLst>
                            <p:childTnLst>
                              <p:par>
                                <p:cTn id="90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1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2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4" fill="hold">
                      <p:stCondLst>
                        <p:cond delay="indefinite"/>
                      </p:stCondLst>
                      <p:childTnLst>
                        <p:par>
                          <p:cTn id="925" fill="hold">
                            <p:stCondLst>
                              <p:cond delay="0"/>
                            </p:stCondLst>
                            <p:childTnLst>
                              <p:par>
                                <p:cTn id="92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4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1" fill="hold">
                      <p:stCondLst>
                        <p:cond delay="indefinite"/>
                      </p:stCondLst>
                      <p:childTnLst>
                        <p:par>
                          <p:cTn id="942" fill="hold">
                            <p:stCondLst>
                              <p:cond delay="0"/>
                            </p:stCondLst>
                            <p:childTnLst>
                              <p:par>
                                <p:cTn id="94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>
                      <p:stCondLst>
                        <p:cond delay="indefinite"/>
                      </p:stCondLst>
                      <p:childTnLst>
                        <p:par>
                          <p:cTn id="954" fill="hold">
                            <p:stCondLst>
                              <p:cond delay="0"/>
                            </p:stCondLst>
                            <p:childTnLst>
                              <p:par>
                                <p:cTn id="95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0" fill="hold">
                      <p:stCondLst>
                        <p:cond delay="indefinite"/>
                      </p:stCondLst>
                      <p:childTnLst>
                        <p:par>
                          <p:cTn id="971" fill="hold">
                            <p:stCondLst>
                              <p:cond delay="0"/>
                            </p:stCondLst>
                            <p:childTnLst>
                              <p:par>
                                <p:cTn id="97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9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2" fill="hold">
                      <p:stCondLst>
                        <p:cond delay="indefinite"/>
                      </p:stCondLst>
                      <p:childTnLst>
                        <p:par>
                          <p:cTn id="993" fill="hold">
                            <p:stCondLst>
                              <p:cond delay="0"/>
                            </p:stCondLst>
                            <p:childTnLst>
                              <p:par>
                                <p:cTn id="99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4" fill="hold">
                      <p:stCondLst>
                        <p:cond delay="indefinite"/>
                      </p:stCondLst>
                      <p:childTnLst>
                        <p:par>
                          <p:cTn id="1025" fill="hold">
                            <p:stCondLst>
                              <p:cond delay="0"/>
                            </p:stCondLst>
                            <p:childTnLst>
                              <p:par>
                                <p:cTn id="10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1" fill="hold">
                      <p:stCondLst>
                        <p:cond delay="indefinite"/>
                      </p:stCondLst>
                      <p:childTnLst>
                        <p:par>
                          <p:cTn id="1032" fill="hold">
                            <p:stCondLst>
                              <p:cond delay="0"/>
                            </p:stCondLst>
                            <p:childTnLst>
                              <p:par>
                                <p:cTn id="103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8" fill="hold">
                      <p:stCondLst>
                        <p:cond delay="indefinite"/>
                      </p:stCondLst>
                      <p:childTnLst>
                        <p:par>
                          <p:cTn id="1039" fill="hold">
                            <p:stCondLst>
                              <p:cond delay="0"/>
                            </p:stCondLst>
                            <p:childTnLst>
                              <p:par>
                                <p:cTn id="104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>
                      <p:stCondLst>
                        <p:cond delay="indefinite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2" fill="hold">
                      <p:stCondLst>
                        <p:cond delay="indefinite"/>
                      </p:stCondLst>
                      <p:childTnLst>
                        <p:par>
                          <p:cTn id="1073" fill="hold">
                            <p:stCondLst>
                              <p:cond delay="0"/>
                            </p:stCondLst>
                            <p:childTnLst>
                              <p:par>
                                <p:cTn id="107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7" fill="hold">
                      <p:stCondLst>
                        <p:cond delay="indefinite"/>
                      </p:stCondLst>
                      <p:childTnLst>
                        <p:par>
                          <p:cTn id="1078" fill="hold">
                            <p:stCondLst>
                              <p:cond delay="0"/>
                            </p:stCondLst>
                            <p:childTnLst>
                              <p:par>
                                <p:cTn id="10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0" dur="500" tmFilter="0, 0; .2, .5; .8, .5; 1, 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1" dur="250" autoRev="1" fill="hold"/>
                                        <p:tgtEl>
                                          <p:spTgt spid="1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3" dur="500" tmFilter="0, 0; .2, .5; .8, .5; 1, 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4" dur="250" autoRev="1" fill="hold"/>
                                        <p:tgtEl>
                                          <p:spTgt spid="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5" fill="hold">
                      <p:stCondLst>
                        <p:cond delay="indefinite"/>
                      </p:stCondLst>
                      <p:childTnLst>
                        <p:par>
                          <p:cTn id="1086" fill="hold">
                            <p:stCondLst>
                              <p:cond delay="0"/>
                            </p:stCondLst>
                            <p:childTnLst>
                              <p:par>
                                <p:cTn id="108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8" dur="5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9" dur="25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1" dur="5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2" dur="25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4" dur="500" tmFilter="0, 0; .2, .5; .8, .5; 1, 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5" dur="250" autoRev="1" fill="hold"/>
                                        <p:tgtEl>
                                          <p:spTgt spid="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6" fill="hold">
                      <p:stCondLst>
                        <p:cond delay="indefinite"/>
                      </p:stCondLst>
                      <p:childTnLst>
                        <p:par>
                          <p:cTn id="1097" fill="hold">
                            <p:stCondLst>
                              <p:cond delay="0"/>
                            </p:stCondLst>
                            <p:childTnLst>
                              <p:par>
                                <p:cTn id="109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0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0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3" fill="hold">
                      <p:stCondLst>
                        <p:cond delay="indefinite"/>
                      </p:stCondLst>
                      <p:childTnLst>
                        <p:par>
                          <p:cTn id="1114" fill="hold">
                            <p:stCondLst>
                              <p:cond delay="0"/>
                            </p:stCondLst>
                            <p:childTnLst>
                              <p:par>
                                <p:cTn id="1115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9" dur="500" tmFilter="0, 0; .2, .5; .8, .5; 1, 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0" dur="250" autoRev="1" fill="hold"/>
                                        <p:tgtEl>
                                          <p:spTgt spid="1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2" dur="500" tmFilter="0, 0; .2, .5; .8, .5; 1, 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3" dur="250" autoRev="1" fill="hold"/>
                                        <p:tgtEl>
                                          <p:spTgt spid="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5" dur="5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6" dur="25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8" dur="5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9" dur="25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0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1" dur="500" tmFilter="0, 0; .2, .5; .8, .5; 1, 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2" dur="250" autoRev="1" fill="hold"/>
                                        <p:tgtEl>
                                          <p:spTgt spid="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3" fill="hold">
                      <p:stCondLst>
                        <p:cond delay="indefinite"/>
                      </p:stCondLst>
                      <p:childTnLst>
                        <p:par>
                          <p:cTn id="1134" fill="hold">
                            <p:stCondLst>
                              <p:cond delay="0"/>
                            </p:stCondLst>
                            <p:childTnLst>
                              <p:par>
                                <p:cTn id="113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0" fill="hold">
                      <p:stCondLst>
                        <p:cond delay="indefinite"/>
                      </p:stCondLst>
                      <p:childTnLst>
                        <p:par>
                          <p:cTn id="1141" fill="hold">
                            <p:stCondLst>
                              <p:cond delay="0"/>
                            </p:stCondLst>
                            <p:childTnLst>
                              <p:par>
                                <p:cTn id="114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7" fill="hold">
                      <p:stCondLst>
                        <p:cond delay="indefinite"/>
                      </p:stCondLst>
                      <p:childTnLst>
                        <p:par>
                          <p:cTn id="1148" fill="hold">
                            <p:stCondLst>
                              <p:cond delay="0"/>
                            </p:stCondLst>
                            <p:childTnLst>
                              <p:par>
                                <p:cTn id="114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5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4" fill="hold">
                      <p:stCondLst>
                        <p:cond delay="indefinite"/>
                      </p:stCondLst>
                      <p:childTnLst>
                        <p:par>
                          <p:cTn id="1155" fill="hold">
                            <p:stCondLst>
                              <p:cond delay="0"/>
                            </p:stCondLst>
                            <p:childTnLst>
                              <p:par>
                                <p:cTn id="115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5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5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6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6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6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6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6" fill="hold">
                      <p:stCondLst>
                        <p:cond delay="indefinite"/>
                      </p:stCondLst>
                      <p:childTnLst>
                        <p:par>
                          <p:cTn id="1167" fill="hold">
                            <p:stCondLst>
                              <p:cond delay="0"/>
                            </p:stCondLst>
                            <p:childTnLst>
                              <p:par>
                                <p:cTn id="1168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1" fill="hold">
                      <p:stCondLst>
                        <p:cond delay="indefinite"/>
                      </p:stCondLst>
                      <p:childTnLst>
                        <p:par>
                          <p:cTn id="1172" fill="hold">
                            <p:stCondLst>
                              <p:cond delay="0"/>
                            </p:stCondLst>
                            <p:childTnLst>
                              <p:par>
                                <p:cTn id="117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7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7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7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8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3" fill="hold">
                      <p:stCondLst>
                        <p:cond delay="indefinite"/>
                      </p:stCondLst>
                      <p:childTnLst>
                        <p:par>
                          <p:cTn id="1184" fill="hold">
                            <p:stCondLst>
                              <p:cond delay="0"/>
                            </p:stCondLst>
                            <p:childTnLst>
                              <p:par>
                                <p:cTn id="118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6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7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8" fill="hold">
                      <p:stCondLst>
                        <p:cond delay="indefinite"/>
                      </p:stCondLst>
                      <p:childTnLst>
                        <p:par>
                          <p:cTn id="1189" fill="hold">
                            <p:stCondLst>
                              <p:cond delay="0"/>
                            </p:stCondLst>
                            <p:childTnLst>
                              <p:par>
                                <p:cTn id="119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9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9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5" fill="hold">
                      <p:stCondLst>
                        <p:cond delay="indefinite"/>
                      </p:stCondLst>
                      <p:childTnLst>
                        <p:par>
                          <p:cTn id="1196" fill="hold">
                            <p:stCondLst>
                              <p:cond delay="0"/>
                            </p:stCondLst>
                            <p:childTnLst>
                              <p:par>
                                <p:cTn id="119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8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9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0" fill="hold">
                      <p:stCondLst>
                        <p:cond delay="indefinite"/>
                      </p:stCondLst>
                      <p:childTnLst>
                        <p:par>
                          <p:cTn id="1201" fill="hold">
                            <p:stCondLst>
                              <p:cond delay="0"/>
                            </p:stCondLst>
                            <p:childTnLst>
                              <p:par>
                                <p:cTn id="120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0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7" fill="hold">
                      <p:stCondLst>
                        <p:cond delay="indefinite"/>
                      </p:stCondLst>
                      <p:childTnLst>
                        <p:par>
                          <p:cTn id="1218" fill="hold">
                            <p:stCondLst>
                              <p:cond delay="0"/>
                            </p:stCondLst>
                            <p:childTnLst>
                              <p:par>
                                <p:cTn id="12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4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2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9" fill="hold">
                      <p:stCondLst>
                        <p:cond delay="indefinite"/>
                      </p:stCondLst>
                      <p:childTnLst>
                        <p:par>
                          <p:cTn id="1230" fill="hold">
                            <p:stCondLst>
                              <p:cond delay="0"/>
                            </p:stCondLst>
                            <p:childTnLst>
                              <p:par>
                                <p:cTn id="123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2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3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4" fill="hold">
                      <p:stCondLst>
                        <p:cond delay="indefinite"/>
                      </p:stCondLst>
                      <p:childTnLst>
                        <p:par>
                          <p:cTn id="1235" fill="hold">
                            <p:stCondLst>
                              <p:cond delay="0"/>
                            </p:stCondLst>
                            <p:childTnLst>
                              <p:par>
                                <p:cTn id="123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3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3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4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1" fill="hold">
                      <p:stCondLst>
                        <p:cond delay="indefinite"/>
                      </p:stCondLst>
                      <p:childTnLst>
                        <p:par>
                          <p:cTn id="1242" fill="hold">
                            <p:stCondLst>
                              <p:cond delay="0"/>
                            </p:stCondLst>
                            <p:childTnLst>
                              <p:par>
                                <p:cTn id="124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4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5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5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8" fill="hold">
                      <p:stCondLst>
                        <p:cond delay="indefinite"/>
                      </p:stCondLst>
                      <p:childTnLst>
                        <p:par>
                          <p:cTn id="1259" fill="hold">
                            <p:stCondLst>
                              <p:cond delay="0"/>
                            </p:stCondLst>
                            <p:childTnLst>
                              <p:par>
                                <p:cTn id="126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6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6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7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7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7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7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0" fill="hold">
                      <p:stCondLst>
                        <p:cond delay="indefinite"/>
                      </p:stCondLst>
                      <p:childTnLst>
                        <p:par>
                          <p:cTn id="1281" fill="hold">
                            <p:stCondLst>
                              <p:cond delay="0"/>
                            </p:stCondLst>
                            <p:childTnLst>
                              <p:par>
                                <p:cTn id="128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5" fill="hold">
                      <p:stCondLst>
                        <p:cond delay="indefinite"/>
                      </p:stCondLst>
                      <p:childTnLst>
                        <p:par>
                          <p:cTn id="1286" fill="hold">
                            <p:stCondLst>
                              <p:cond delay="0"/>
                            </p:stCondLst>
                            <p:childTnLst>
                              <p:par>
                                <p:cTn id="128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8" dur="500" tmFilter="0, 0; .2, .5; .8, .5; 1, 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9" dur="250" autoRev="1" fill="hold"/>
                                        <p:tgtEl>
                                          <p:spTgt spid="1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1" dur="500" tmFilter="0, 0; .2, .5; .8, .5; 1, 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2" dur="250" autoRev="1" fill="hold"/>
                                        <p:tgtEl>
                                          <p:spTgt spid="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3" fill="hold">
                      <p:stCondLst>
                        <p:cond delay="indefinite"/>
                      </p:stCondLst>
                      <p:childTnLst>
                        <p:par>
                          <p:cTn id="1294" fill="hold">
                            <p:stCondLst>
                              <p:cond delay="0"/>
                            </p:stCondLst>
                            <p:childTnLst>
                              <p:par>
                                <p:cTn id="129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6" dur="5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7" dur="25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9" dur="5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0" dur="25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2" dur="500" tmFilter="0, 0; .2, .5; .8, .5; 1, 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3" dur="250" autoRev="1" fill="hold"/>
                                        <p:tgtEl>
                                          <p:spTgt spid="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4" fill="hold">
                      <p:stCondLst>
                        <p:cond delay="indefinite"/>
                      </p:stCondLst>
                      <p:childTnLst>
                        <p:par>
                          <p:cTn id="1305" fill="hold">
                            <p:stCondLst>
                              <p:cond delay="0"/>
                            </p:stCondLst>
                            <p:childTnLst>
                              <p:par>
                                <p:cTn id="130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0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0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1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1" fill="hold">
                      <p:stCondLst>
                        <p:cond delay="indefinite"/>
                      </p:stCondLst>
                      <p:childTnLst>
                        <p:par>
                          <p:cTn id="1312" fill="hold">
                            <p:stCondLst>
                              <p:cond delay="0"/>
                            </p:stCondLst>
                            <p:childTnLst>
                              <p:par>
                                <p:cTn id="131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1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1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1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1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2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2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2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2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2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8" fill="hold">
                      <p:stCondLst>
                        <p:cond delay="indefinite"/>
                      </p:stCondLst>
                      <p:childTnLst>
                        <p:par>
                          <p:cTn id="1329" fill="hold">
                            <p:stCondLst>
                              <p:cond delay="0"/>
                            </p:stCondLst>
                            <p:childTnLst>
                              <p:par>
                                <p:cTn id="133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3" fill="hold">
                      <p:stCondLst>
                        <p:cond delay="indefinite"/>
                      </p:stCondLst>
                      <p:childTnLst>
                        <p:par>
                          <p:cTn id="1334" fill="hold">
                            <p:stCondLst>
                              <p:cond delay="0"/>
                            </p:stCondLst>
                            <p:childTnLst>
                              <p:par>
                                <p:cTn id="133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5" fill="hold">
                      <p:stCondLst>
                        <p:cond delay="indefinite"/>
                      </p:stCondLst>
                      <p:childTnLst>
                        <p:par>
                          <p:cTn id="1346" fill="hold">
                            <p:stCondLst>
                              <p:cond delay="0"/>
                            </p:stCondLst>
                            <p:childTnLst>
                              <p:par>
                                <p:cTn id="134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2" fill="hold">
                      <p:stCondLst>
                        <p:cond delay="indefinite"/>
                      </p:stCondLst>
                      <p:childTnLst>
                        <p:par>
                          <p:cTn id="1363" fill="hold">
                            <p:stCondLst>
                              <p:cond delay="0"/>
                            </p:stCondLst>
                            <p:childTnLst>
                              <p:par>
                                <p:cTn id="136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4" fill="hold">
                      <p:stCondLst>
                        <p:cond delay="indefinite"/>
                      </p:stCondLst>
                      <p:childTnLst>
                        <p:par>
                          <p:cTn id="1375" fill="hold">
                            <p:stCondLst>
                              <p:cond delay="0"/>
                            </p:stCondLst>
                            <p:childTnLst>
                              <p:par>
                                <p:cTn id="137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8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1" fill="hold">
                      <p:stCondLst>
                        <p:cond delay="indefinite"/>
                      </p:stCondLst>
                      <p:childTnLst>
                        <p:par>
                          <p:cTn id="1382" fill="hold">
                            <p:stCondLst>
                              <p:cond delay="0"/>
                            </p:stCondLst>
                            <p:childTnLst>
                              <p:par>
                                <p:cTn id="138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8" fill="hold">
                      <p:stCondLst>
                        <p:cond delay="indefinite"/>
                      </p:stCondLst>
                      <p:childTnLst>
                        <p:par>
                          <p:cTn id="1389" fill="hold">
                            <p:stCondLst>
                              <p:cond delay="0"/>
                            </p:stCondLst>
                            <p:childTnLst>
                              <p:par>
                                <p:cTn id="139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9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5" fill="hold">
                      <p:stCondLst>
                        <p:cond delay="indefinite"/>
                      </p:stCondLst>
                      <p:childTnLst>
                        <p:par>
                          <p:cTn id="1396" fill="hold">
                            <p:stCondLst>
                              <p:cond delay="0"/>
                            </p:stCondLst>
                            <p:childTnLst>
                              <p:par>
                                <p:cTn id="139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2" fill="hold">
                      <p:stCondLst>
                        <p:cond delay="indefinite"/>
                      </p:stCondLst>
                      <p:childTnLst>
                        <p:par>
                          <p:cTn id="1403" fill="hold">
                            <p:stCondLst>
                              <p:cond delay="0"/>
                            </p:stCondLst>
                            <p:childTnLst>
                              <p:par>
                                <p:cTn id="140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1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4" fill="hold">
                      <p:stCondLst>
                        <p:cond delay="indefinite"/>
                      </p:stCondLst>
                      <p:childTnLst>
                        <p:par>
                          <p:cTn id="1415" fill="hold">
                            <p:stCondLst>
                              <p:cond delay="0"/>
                            </p:stCondLst>
                            <p:childTnLst>
                              <p:par>
                                <p:cTn id="141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5" grpId="2" animBg="1"/>
      <p:bldP spid="5" grpId="4" animBg="1"/>
      <p:bldP spid="5" grpId="5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8" grpId="0"/>
      <p:bldP spid="18" grpId="1"/>
      <p:bldP spid="21" grpId="0"/>
      <p:bldP spid="21" grpId="1"/>
      <p:bldP spid="24" grpId="0"/>
      <p:bldP spid="24" grpId="1"/>
      <p:bldP spid="27" grpId="0"/>
      <p:bldP spid="27" grpId="1"/>
      <p:bldP spid="30" grpId="0"/>
      <p:bldP spid="30" grpId="1"/>
      <p:bldP spid="33" grpId="0"/>
      <p:bldP spid="33" grpId="1"/>
      <p:bldP spid="36" grpId="0"/>
      <p:bldP spid="36" grpId="1"/>
      <p:bldP spid="39" grpId="0"/>
      <p:bldP spid="39" grpId="1"/>
      <p:bldP spid="39" grpId="2"/>
      <p:bldP spid="39" grpId="3"/>
      <p:bldP spid="46" grpId="0" animBg="1"/>
      <p:bldP spid="46" grpId="1" animBg="1"/>
      <p:bldP spid="51" grpId="0" animBg="1"/>
      <p:bldP spid="51" grpId="1" animBg="1"/>
      <p:bldP spid="72" grpId="0" animBg="1"/>
      <p:bldP spid="72" grpId="1" animBg="1"/>
      <p:bldP spid="73" grpId="0" animBg="1"/>
      <p:bldP spid="73" grpId="1" animBg="1"/>
      <p:bldP spid="105" grpId="0" animBg="1"/>
      <p:bldP spid="105" grpId="1" animBg="1"/>
      <p:bldP spid="105" grpId="2" animBg="1"/>
      <p:bldP spid="105" grpId="3" animBg="1"/>
      <p:bldP spid="106" grpId="0" animBg="1"/>
      <p:bldP spid="106" grpId="1" animBg="1"/>
      <p:bldP spid="106" grpId="2" animBg="1"/>
      <p:bldP spid="109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7" grpId="0"/>
      <p:bldP spid="150" grpId="0"/>
      <p:bldP spid="150" grpId="1"/>
      <p:bldP spid="153" grpId="0"/>
      <p:bldP spid="153" grpId="1"/>
      <p:bldP spid="156" grpId="0"/>
      <p:bldP spid="157" grpId="0"/>
      <p:bldP spid="159" grpId="0" animBg="1"/>
      <p:bldP spid="159" grpId="1" animBg="1"/>
      <p:bldP spid="162" grpId="0"/>
      <p:bldP spid="165" grpId="0"/>
      <p:bldP spid="169" grpId="0"/>
      <p:bldP spid="169" grpId="1"/>
      <p:bldP spid="169" grpId="2"/>
      <p:bldP spid="169" grpId="3"/>
      <p:bldP spid="169" grpId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76400"/>
            <a:ext cx="8077200" cy="1600200"/>
          </a:xfrm>
        </p:spPr>
        <p:txBody>
          <a:bodyPr>
            <a:scene3d>
              <a:camera prst="perspectiveContrasting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spc="0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101600">
                    <a:srgbClr val="FFFF00">
                      <a:alpha val="60000"/>
                    </a:srgbClr>
                  </a:glow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11500" b="1" spc="0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glow rad="101600">
                  <a:srgbClr val="FFFF00">
                    <a:alpha val="60000"/>
                  </a:srgbClr>
                </a:glow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2154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1143000"/>
          </a:xfrm>
        </p:spPr>
        <p:txBody>
          <a:bodyPr/>
          <a:lstStyle/>
          <a:p>
            <a:r>
              <a:rPr lang="en-US" sz="4800" b="1" dirty="0"/>
              <a:t>TITLE OF THE </a:t>
            </a:r>
            <a:r>
              <a:rPr lang="en-US" sz="4800" b="1" dirty="0" smtClean="0"/>
              <a:t>PROJECT: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286000"/>
            <a:ext cx="7924800" cy="19050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3600" b="1" dirty="0"/>
              <a:t>Computerized Management for</a:t>
            </a:r>
            <a:endParaRPr lang="en-US" sz="3600" dirty="0"/>
          </a:p>
          <a:p>
            <a:pPr marL="0" indent="0" algn="ctr">
              <a:buNone/>
            </a:pPr>
            <a:r>
              <a:rPr lang="en-US" sz="4000" b="1" dirty="0" smtClean="0"/>
              <a:t>“RAJ </a:t>
            </a:r>
            <a:r>
              <a:rPr lang="en-US" sz="4000" b="1" dirty="0"/>
              <a:t>FISH MEAL &amp; </a:t>
            </a:r>
            <a:r>
              <a:rPr lang="en-US" sz="4000" b="1" dirty="0" smtClean="0"/>
              <a:t>OIL COMPANY”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5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OBJECTIVES OF THE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0">
              <a:buFont typeface="Courier New" pitchFamily="49" charset="0"/>
              <a:buChar char="o"/>
            </a:pPr>
            <a:r>
              <a:rPr lang="en-US" sz="2300" b="1" dirty="0"/>
              <a:t>To automate the management system </a:t>
            </a:r>
            <a:endParaRPr lang="en-US" sz="2300" dirty="0"/>
          </a:p>
          <a:p>
            <a:pPr lvl="0">
              <a:buFont typeface="Courier New" pitchFamily="49" charset="0"/>
              <a:buChar char="o"/>
            </a:pPr>
            <a:r>
              <a:rPr lang="en-US" sz="2300" b="1" dirty="0"/>
              <a:t>To reduce manual work involved in the system.</a:t>
            </a:r>
            <a:endParaRPr lang="en-US" sz="2300" dirty="0"/>
          </a:p>
          <a:p>
            <a:pPr lvl="0">
              <a:buFont typeface="Courier New" pitchFamily="49" charset="0"/>
              <a:buChar char="o"/>
            </a:pPr>
            <a:r>
              <a:rPr lang="en-US" sz="2300" b="1" dirty="0"/>
              <a:t>To develop user friendly software.</a:t>
            </a:r>
            <a:endParaRPr lang="en-US" sz="2300" dirty="0"/>
          </a:p>
          <a:p>
            <a:pPr lvl="0">
              <a:buFont typeface="Courier New" pitchFamily="49" charset="0"/>
              <a:buChar char="o"/>
            </a:pPr>
            <a:r>
              <a:rPr lang="en-US" sz="2300" b="1" dirty="0"/>
              <a:t>To store, retrieve and maintain information efficiently.</a:t>
            </a:r>
            <a:endParaRPr lang="en-US" sz="2300" dirty="0"/>
          </a:p>
          <a:p>
            <a:pPr lvl="0">
              <a:buFont typeface="Courier New" pitchFamily="49" charset="0"/>
              <a:buChar char="o"/>
            </a:pPr>
            <a:r>
              <a:rPr lang="en-US" sz="2300" b="1" dirty="0"/>
              <a:t>To give stock level details.</a:t>
            </a:r>
            <a:endParaRPr lang="en-US" sz="2300" dirty="0"/>
          </a:p>
          <a:p>
            <a:pPr lvl="0">
              <a:buFont typeface="Courier New" pitchFamily="49" charset="0"/>
              <a:buChar char="o"/>
            </a:pPr>
            <a:r>
              <a:rPr lang="en-US" sz="2300" b="1" dirty="0"/>
              <a:t>To minimize error during manual entry.</a:t>
            </a:r>
            <a:endParaRPr lang="en-US" sz="2300" dirty="0"/>
          </a:p>
          <a:p>
            <a:pPr lvl="0">
              <a:buFont typeface="Courier New" pitchFamily="49" charset="0"/>
              <a:buChar char="o"/>
            </a:pPr>
            <a:r>
              <a:rPr lang="en-US" sz="2300" b="1" dirty="0"/>
              <a:t>Provides security in various transactions.</a:t>
            </a:r>
            <a:endParaRPr lang="en-US" sz="2300" dirty="0"/>
          </a:p>
          <a:p>
            <a:pPr lvl="0">
              <a:buFont typeface="Courier New" pitchFamily="49" charset="0"/>
              <a:buChar char="o"/>
            </a:pPr>
            <a:r>
              <a:rPr lang="en-US" sz="2300" b="1" dirty="0"/>
              <a:t>To create report on different transactions, on different level of performance</a:t>
            </a:r>
            <a:r>
              <a:rPr lang="en-US" sz="2300" b="1" dirty="0" smtClean="0"/>
              <a:t>.</a:t>
            </a:r>
            <a:endParaRPr lang="en-US" sz="2300" dirty="0"/>
          </a:p>
        </p:txBody>
      </p:sp>
    </p:spTree>
    <p:extLst>
      <p:ext uri="{BB962C8B-B14F-4D97-AF65-F5344CB8AC3E}">
        <p14:creationId xmlns="" xmlns:p14="http://schemas.microsoft.com/office/powerpoint/2010/main" val="12017186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1143000"/>
          </a:xfrm>
        </p:spPr>
        <p:txBody>
          <a:bodyPr/>
          <a:lstStyle/>
          <a:p>
            <a:r>
              <a:rPr lang="en-US" sz="4800" b="1" dirty="0"/>
              <a:t>PROJECT CATEGORY</a:t>
            </a:r>
            <a:r>
              <a:rPr lang="en-US" sz="4800" b="1" dirty="0" smtClean="0"/>
              <a:t>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438400"/>
            <a:ext cx="7924800" cy="19812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3200" b="1" dirty="0"/>
              <a:t>Windows application with user friendly front end as Microsoft VB.net and back end as Microsoft </a:t>
            </a:r>
            <a:r>
              <a:rPr lang="en-US" sz="3200" b="1" dirty="0" smtClean="0"/>
              <a:t>SQL Server </a:t>
            </a:r>
            <a:r>
              <a:rPr lang="en-US" sz="3200" b="1" dirty="0"/>
              <a:t>2005.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616277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TOOLS TO BE USED</a:t>
            </a:r>
            <a:r>
              <a:rPr lang="en-US" sz="4800" b="1" dirty="0" smtClean="0"/>
              <a:t>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0">
              <a:buFont typeface="Courier New" pitchFamily="49" charset="0"/>
              <a:buChar char="o"/>
            </a:pPr>
            <a:r>
              <a:rPr lang="en-US" sz="2800" b="1" dirty="0"/>
              <a:t>Requirement analysis tools:</a:t>
            </a:r>
            <a:endParaRPr lang="en-US" sz="2400" dirty="0"/>
          </a:p>
          <a:p>
            <a:pPr lvl="1"/>
            <a:r>
              <a:rPr lang="en-US" sz="2800" b="1" dirty="0"/>
              <a:t>Questionnaire to the Employer</a:t>
            </a:r>
            <a:endParaRPr lang="en-US" sz="2400" dirty="0"/>
          </a:p>
          <a:p>
            <a:pPr lvl="1"/>
            <a:r>
              <a:rPr lang="en-US" sz="2800" b="1" dirty="0"/>
              <a:t>Questionnaire to the user</a:t>
            </a:r>
            <a:endParaRPr lang="en-US" sz="2400" dirty="0"/>
          </a:p>
          <a:p>
            <a:pPr lvl="0">
              <a:buFont typeface="Courier New" pitchFamily="49" charset="0"/>
              <a:buChar char="o"/>
            </a:pPr>
            <a:r>
              <a:rPr lang="en-US" sz="2800" b="1" dirty="0"/>
              <a:t>Programming tools:</a:t>
            </a:r>
            <a:endParaRPr lang="en-US" sz="2400" dirty="0"/>
          </a:p>
          <a:p>
            <a:pPr lvl="1"/>
            <a:r>
              <a:rPr lang="en-US" sz="2800" b="1" dirty="0"/>
              <a:t>Back end: Microsoft SQL Server 2005</a:t>
            </a:r>
            <a:endParaRPr lang="en-US" sz="2400" dirty="0"/>
          </a:p>
          <a:p>
            <a:pPr lvl="1"/>
            <a:r>
              <a:rPr lang="en-US" sz="2800" b="1" dirty="0"/>
              <a:t>Front end: </a:t>
            </a:r>
            <a:r>
              <a:rPr lang="en-US" sz="2800" b="1" dirty="0" smtClean="0"/>
              <a:t>VB.net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0187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30" dirty="0">
                <a:latin typeface="+mn-lt"/>
                <a:ea typeface="+mn-ea"/>
                <a:cs typeface="+mn-cs"/>
              </a:rPr>
              <a:t>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0">
              <a:buFont typeface="Courier New" pitchFamily="49" charset="0"/>
              <a:buChar char="o"/>
            </a:pPr>
            <a:r>
              <a:rPr lang="en-US" sz="2800" b="1" dirty="0" smtClean="0"/>
              <a:t>Hardware Requirement:</a:t>
            </a:r>
            <a:endParaRPr lang="en-US" sz="2400" dirty="0"/>
          </a:p>
          <a:p>
            <a:pPr lvl="1"/>
            <a:r>
              <a:rPr lang="en-US" sz="2800" b="1" dirty="0"/>
              <a:t>Intel Pentium or higher version processors</a:t>
            </a:r>
            <a:endParaRPr lang="en-US" sz="2400" dirty="0"/>
          </a:p>
          <a:p>
            <a:pPr lvl="1"/>
            <a:r>
              <a:rPr lang="en-US" sz="2800" b="1" dirty="0"/>
              <a:t>40 GB Hard Disk</a:t>
            </a:r>
            <a:endParaRPr lang="en-US" sz="2400" dirty="0"/>
          </a:p>
          <a:p>
            <a:pPr lvl="1"/>
            <a:r>
              <a:rPr lang="en-US" sz="2800" b="1" dirty="0"/>
              <a:t>512 MB RAM</a:t>
            </a:r>
            <a:endParaRPr lang="en-US" sz="2400" dirty="0"/>
          </a:p>
          <a:p>
            <a:pPr lvl="1"/>
            <a:r>
              <a:rPr lang="en-US" sz="2800" b="1" dirty="0"/>
              <a:t>Color Monitor</a:t>
            </a:r>
            <a:endParaRPr lang="en-US" sz="2400" dirty="0"/>
          </a:p>
          <a:p>
            <a:pPr lvl="0">
              <a:buFont typeface="Courier New" pitchFamily="49" charset="0"/>
              <a:buChar char="o"/>
            </a:pPr>
            <a:r>
              <a:rPr lang="en-US" sz="2800" b="1" dirty="0"/>
              <a:t>Testing tools:</a:t>
            </a:r>
            <a:endParaRPr lang="en-US" sz="2400" dirty="0"/>
          </a:p>
          <a:p>
            <a:pPr lvl="1"/>
            <a:r>
              <a:rPr lang="en-US" sz="2800" b="1" dirty="0"/>
              <a:t>Manual testing with </a:t>
            </a:r>
            <a:r>
              <a:rPr lang="en-US" sz="2800" b="1" dirty="0" smtClean="0"/>
              <a:t>set of </a:t>
            </a:r>
            <a:r>
              <a:rPr lang="en-US" sz="2800" b="1" dirty="0"/>
              <a:t>real time data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62895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STRUCTURE OF THE PROJECT</a:t>
            </a:r>
            <a:r>
              <a:rPr lang="en-US" sz="4400" b="1" dirty="0" smtClean="0"/>
              <a:t>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b="1" dirty="0"/>
              <a:t>Problem analysis:</a:t>
            </a:r>
            <a:endParaRPr lang="en-US" sz="2800" dirty="0"/>
          </a:p>
          <a:p>
            <a:pPr marL="800018" lvl="2" indent="0">
              <a:buNone/>
            </a:pPr>
            <a:r>
              <a:rPr lang="en-US" sz="2800" b="1" dirty="0"/>
              <a:t>In this the need of the client and user will be understood. The current system is a manual system functioning with a lot of people, paper documents, registers, etc</a:t>
            </a:r>
            <a:r>
              <a:rPr lang="en-US" sz="2800" b="1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4801570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30" dirty="0"/>
              <a:t>CONTD…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b="1" dirty="0"/>
              <a:t>Proposed system:</a:t>
            </a:r>
            <a:endParaRPr lang="en-US" sz="1600" dirty="0"/>
          </a:p>
          <a:p>
            <a:pPr lvl="1"/>
            <a:r>
              <a:rPr lang="en-US" sz="2400" b="1" dirty="0"/>
              <a:t>The new automated system will reduce manual work.</a:t>
            </a:r>
            <a:endParaRPr lang="en-US" sz="1800" dirty="0"/>
          </a:p>
          <a:p>
            <a:pPr lvl="1"/>
            <a:r>
              <a:rPr lang="en-US" sz="2400" b="1" dirty="0"/>
              <a:t>The use of paper documents is reduced.</a:t>
            </a:r>
            <a:endParaRPr lang="en-US" sz="1800" dirty="0"/>
          </a:p>
          <a:p>
            <a:pPr lvl="1"/>
            <a:r>
              <a:rPr lang="en-US" sz="2400" b="1" dirty="0"/>
              <a:t>The system will contain information about employees, billing, suppliers, clients, sales and purchase details.</a:t>
            </a:r>
            <a:endParaRPr lang="en-US" sz="1800" dirty="0"/>
          </a:p>
          <a:p>
            <a:pPr lvl="1"/>
            <a:r>
              <a:rPr lang="en-US" sz="2400" b="1" dirty="0"/>
              <a:t>Users can reach for a supplier, purchase details just by entering any of the criteria like supplier name, supplied goods, or any keyword regarding supplier or purchase details</a:t>
            </a:r>
            <a:r>
              <a:rPr lang="en-US" sz="2400" b="1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273327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30" dirty="0"/>
              <a:t>CONTD…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b="1" dirty="0"/>
              <a:t>Proper tracking of items purchased and manufactured fish products sold out.</a:t>
            </a:r>
            <a:endParaRPr lang="en-US" sz="1800" dirty="0"/>
          </a:p>
          <a:p>
            <a:pPr lvl="1"/>
            <a:r>
              <a:rPr lang="en-US" sz="2400" b="1" dirty="0"/>
              <a:t>Attendance of employees working and monthly payroll will be generated. </a:t>
            </a:r>
            <a:endParaRPr lang="en-US" sz="1800" dirty="0"/>
          </a:p>
          <a:p>
            <a:pPr lvl="1"/>
            <a:r>
              <a:rPr lang="en-US" sz="2400" b="1" dirty="0"/>
              <a:t>Following reports will be generated:</a:t>
            </a:r>
            <a:endParaRPr lang="en-US" sz="1800" dirty="0"/>
          </a:p>
          <a:p>
            <a:pPr lvl="2">
              <a:buFont typeface="Wingdings" pitchFamily="2" charset="2"/>
              <a:buChar char="§"/>
            </a:pPr>
            <a:r>
              <a:rPr lang="en-US" sz="2400" b="1" dirty="0"/>
              <a:t>Purchase report: This report generates the details of inventories (Raw materials) purchased for a particular date</a:t>
            </a:r>
            <a:r>
              <a:rPr lang="en-US" sz="2400" b="1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0185955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1336</TotalTime>
  <Words>849</Words>
  <Application>Microsoft Office PowerPoint</Application>
  <PresentationFormat>On-screen Show (4:3)</PresentationFormat>
  <Paragraphs>165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Horizon</vt:lpstr>
      <vt:lpstr>SYNOPSIS</vt:lpstr>
      <vt:lpstr>TITLE OF THE PROJECT:</vt:lpstr>
      <vt:lpstr>OBJECTIVES OF THE PROJECT:</vt:lpstr>
      <vt:lpstr>PROJECT CATEGORY:</vt:lpstr>
      <vt:lpstr>TOOLS TO BE USED:</vt:lpstr>
      <vt:lpstr>CONTD…</vt:lpstr>
      <vt:lpstr>STRUCTURE OF THE PROJECT:</vt:lpstr>
      <vt:lpstr>CONTD…</vt:lpstr>
      <vt:lpstr>CONTD…</vt:lpstr>
      <vt:lpstr>CONTD…</vt:lpstr>
      <vt:lpstr>MODULE DESCRIPTION:</vt:lpstr>
      <vt:lpstr>CONTD…</vt:lpstr>
      <vt:lpstr>CONTD…</vt:lpstr>
      <vt:lpstr>CONTD…</vt:lpstr>
      <vt:lpstr>CONTEXT FLOW DIAGRAM(CFD):</vt:lpstr>
      <vt:lpstr>DATA FLOW DIAGRAM(DFD)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</dc:creator>
  <cp:lastModifiedBy>project</cp:lastModifiedBy>
  <cp:revision>108</cp:revision>
  <dcterms:created xsi:type="dcterms:W3CDTF">2013-12-13T15:25:47Z</dcterms:created>
  <dcterms:modified xsi:type="dcterms:W3CDTF">2013-12-21T04:11:08Z</dcterms:modified>
</cp:coreProperties>
</file>