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22"/>
  </p:notesMasterIdLst>
  <p:sldIdLst>
    <p:sldId id="256" r:id="rId2"/>
    <p:sldId id="257"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7" r:id="rId19"/>
    <p:sldId id="278" r:id="rId20"/>
    <p:sldId id="276" r:id="rId21"/>
  </p:sldIdLst>
  <p:sldSz cx="9144000" cy="6858000" type="screen4x3"/>
  <p:notesSz cx="6858000" cy="9144000"/>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59"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5" algn="l" defTabSz="9143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060" autoAdjust="0"/>
  </p:normalViewPr>
  <p:slideViewPr>
    <p:cSldViewPr>
      <p:cViewPr>
        <p:scale>
          <a:sx n="75" d="100"/>
          <a:sy n="75" d="100"/>
        </p:scale>
        <p:origin x="-1248" y="-72"/>
      </p:cViewPr>
      <p:guideLst>
        <p:guide orient="horz" pos="2160"/>
        <p:guide pos="2880"/>
      </p:guideLst>
    </p:cSldViewPr>
  </p:slideViewPr>
  <p:outlineViewPr>
    <p:cViewPr>
      <p:scale>
        <a:sx n="33" d="100"/>
        <a:sy n="33" d="100"/>
      </p:scale>
      <p:origin x="30" y="9558"/>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804E6-D6B7-483D-9A13-D8DA1D72E8DE}" type="datetimeFigureOut">
              <a:rPr lang="en-US" smtClean="0"/>
              <a:t>12/24/2013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E737A-9866-4324-A770-7FB53260B344}" type="slidenum">
              <a:rPr lang="en-US" smtClean="0"/>
              <a:t>‹#›</a:t>
            </a:fld>
            <a:endParaRPr lang="en-US"/>
          </a:p>
        </p:txBody>
      </p:sp>
    </p:spTree>
    <p:extLst>
      <p:ext uri="{BB962C8B-B14F-4D97-AF65-F5344CB8AC3E}">
        <p14:creationId xmlns:p14="http://schemas.microsoft.com/office/powerpoint/2010/main" val="395488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3140-5096-432B-9A5D-582D540A47DE}"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153" indent="0" algn="ctr">
              <a:buNone/>
              <a:defRPr>
                <a:solidFill>
                  <a:schemeClr val="tx1">
                    <a:tint val="75000"/>
                  </a:schemeClr>
                </a:solidFill>
              </a:defRPr>
            </a:lvl2pPr>
            <a:lvl3pPr marL="914306" indent="0" algn="ctr">
              <a:buNone/>
              <a:defRPr>
                <a:solidFill>
                  <a:schemeClr val="tx1">
                    <a:tint val="75000"/>
                  </a:schemeClr>
                </a:solidFill>
              </a:defRPr>
            </a:lvl3pPr>
            <a:lvl4pPr marL="1371459"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5"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9"/>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3140-5096-432B-9A5D-582D540A47DE}"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6"/>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9"/>
            <a:ext cx="7885113" cy="1500187"/>
          </a:xfrm>
        </p:spPr>
        <p:txBody>
          <a:bodyPr anchor="b">
            <a:normAutofit/>
          </a:bodyPr>
          <a:lstStyle>
            <a:lvl1pPr marL="0" indent="0">
              <a:buNone/>
              <a:defRPr sz="1700" baseline="0">
                <a:solidFill>
                  <a:schemeClr val="tx2"/>
                </a:solidFill>
              </a:defRPr>
            </a:lvl1pPr>
            <a:lvl2pPr marL="457153" indent="0">
              <a:buNone/>
              <a:defRPr sz="1800">
                <a:solidFill>
                  <a:schemeClr val="tx1">
                    <a:tint val="75000"/>
                  </a:schemeClr>
                </a:solidFill>
              </a:defRPr>
            </a:lvl2pPr>
            <a:lvl3pPr marL="914306" indent="0">
              <a:buNone/>
              <a:defRPr sz="1600">
                <a:solidFill>
                  <a:schemeClr val="tx1">
                    <a:tint val="75000"/>
                  </a:schemeClr>
                </a:solidFill>
              </a:defRPr>
            </a:lvl3pPr>
            <a:lvl4pPr marL="1371459"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3733800" cy="574675"/>
          </a:xfrm>
        </p:spPr>
        <p:txBody>
          <a:bodyPr anchor="b">
            <a:normAutofit/>
          </a:bodyPr>
          <a:lstStyle>
            <a:lvl1pPr marL="0" indent="0">
              <a:buNone/>
              <a:defRPr sz="1700" b="0" i="0" baseline="0">
                <a:solidFill>
                  <a:schemeClr val="tx2"/>
                </a:solidFill>
              </a:defRPr>
            </a:lvl1pPr>
            <a:lvl2pPr marL="457153" indent="0">
              <a:buNone/>
              <a:defRPr sz="2000" b="1"/>
            </a:lvl2pPr>
            <a:lvl3pPr marL="914306" indent="0">
              <a:buNone/>
              <a:defRPr sz="1800" b="1"/>
            </a:lvl3pPr>
            <a:lvl4pPr marL="1371459"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5"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200"/>
            <a:ext cx="3733800" cy="574675"/>
          </a:xfrm>
        </p:spPr>
        <p:txBody>
          <a:bodyPr anchor="b">
            <a:normAutofit/>
          </a:bodyPr>
          <a:lstStyle>
            <a:lvl1pPr marL="0" indent="0">
              <a:buNone/>
              <a:defRPr sz="1700" b="0" i="0" baseline="0">
                <a:solidFill>
                  <a:schemeClr val="tx2"/>
                </a:solidFill>
              </a:defRPr>
            </a:lvl1pPr>
            <a:lvl2pPr marL="457153" indent="0">
              <a:buNone/>
              <a:defRPr sz="2000" b="1"/>
            </a:lvl2pPr>
            <a:lvl3pPr marL="914306" indent="0">
              <a:buNone/>
              <a:defRPr sz="1800" b="1"/>
            </a:lvl3pPr>
            <a:lvl4pPr marL="1371459"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5"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2"/>
            <a:ext cx="2971800" cy="3167109"/>
          </a:xfrm>
        </p:spPr>
        <p:txBody>
          <a:bodyPr tIns="9143">
            <a:normAutofit/>
          </a:bodyPr>
          <a:lstStyle>
            <a:lvl1pPr marL="0" indent="0">
              <a:buNone/>
              <a:defRPr sz="1400"/>
            </a:lvl1pPr>
            <a:lvl2pPr marL="457153" indent="0">
              <a:buNone/>
              <a:defRPr sz="1200"/>
            </a:lvl2pPr>
            <a:lvl3pPr marL="914306" indent="0">
              <a:buNone/>
              <a:defRPr sz="1000"/>
            </a:lvl3pPr>
            <a:lvl4pPr marL="1371459"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5"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153" indent="0">
              <a:buNone/>
              <a:defRPr sz="2800"/>
            </a:lvl2pPr>
            <a:lvl3pPr marL="914306" indent="0">
              <a:buNone/>
              <a:defRPr sz="2400"/>
            </a:lvl3pPr>
            <a:lvl4pPr marL="1371459"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3">
            <a:normAutofit/>
          </a:bodyPr>
          <a:lstStyle>
            <a:lvl1pPr marL="0" indent="0">
              <a:buNone/>
              <a:defRPr sz="1400"/>
            </a:lvl1pPr>
            <a:lvl2pPr marL="457153" indent="0">
              <a:buNone/>
              <a:defRPr sz="1200"/>
            </a:lvl2pPr>
            <a:lvl3pPr marL="914306" indent="0">
              <a:buNone/>
              <a:defRPr sz="1000"/>
            </a:lvl3pPr>
            <a:lvl4pPr marL="1371459"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3C918-A87E-4F7D-9ED2-2BDC4273CC25}" type="datetimeFigureOut">
              <a:rPr lang="en-US" smtClean="0"/>
              <a:pPr/>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3140-5096-432B-9A5D-582D540A47D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30" tIns="45716" rIns="91430" bIns="45716"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7924800" cy="4525963"/>
          </a:xfrm>
          <a:prstGeom prst="rect">
            <a:avLst/>
          </a:prstGeom>
        </p:spPr>
        <p:txBody>
          <a:bodyPr vert="horz" lIns="91430" tIns="45716" rIns="91430"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1"/>
            <a:ext cx="1524000" cy="365125"/>
          </a:xfrm>
          <a:prstGeom prst="rect">
            <a:avLst/>
          </a:prstGeom>
        </p:spPr>
        <p:txBody>
          <a:bodyPr vert="horz" lIns="91430" tIns="45716" rIns="91430" bIns="45716" rtlCol="0" anchor="ctr"/>
          <a:lstStyle>
            <a:lvl1pPr algn="r">
              <a:defRPr sz="1000" strike="noStrike" spc="60" baseline="0">
                <a:solidFill>
                  <a:schemeClr val="tx1"/>
                </a:solidFill>
              </a:defRPr>
            </a:lvl1pPr>
          </a:lstStyle>
          <a:p>
            <a:fld id="{4953C918-A87E-4F7D-9ED2-2BDC4273CC25}" type="datetimeFigureOut">
              <a:rPr lang="en-US" smtClean="0"/>
              <a:pPr/>
              <a:t>12/24/2013</a:t>
            </a:fld>
            <a:endParaRPr lang="en-US"/>
          </a:p>
        </p:txBody>
      </p:sp>
      <p:sp>
        <p:nvSpPr>
          <p:cNvPr id="5" name="Footer Placeholder 4"/>
          <p:cNvSpPr>
            <a:spLocks noGrp="1"/>
          </p:cNvSpPr>
          <p:nvPr>
            <p:ph type="ftr" sz="quarter" idx="3"/>
          </p:nvPr>
        </p:nvSpPr>
        <p:spPr>
          <a:xfrm>
            <a:off x="609600" y="6356351"/>
            <a:ext cx="2895600" cy="365125"/>
          </a:xfrm>
          <a:prstGeom prst="rect">
            <a:avLst/>
          </a:prstGeom>
        </p:spPr>
        <p:txBody>
          <a:bodyPr vert="horz" lIns="91430" tIns="45716" rIns="91430" bIns="45716"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1"/>
            <a:ext cx="990600" cy="365125"/>
          </a:xfrm>
          <a:prstGeom prst="rect">
            <a:avLst/>
          </a:prstGeom>
        </p:spPr>
        <p:txBody>
          <a:bodyPr vert="horz" lIns="91430" tIns="45716" rIns="91430" bIns="45716" rtlCol="0" anchor="ctr"/>
          <a:lstStyle>
            <a:lvl1pPr algn="r">
              <a:defRPr sz="1100" baseline="0">
                <a:solidFill>
                  <a:schemeClr val="tx1"/>
                </a:solidFill>
              </a:defRPr>
            </a:lvl1pPr>
          </a:lstStyle>
          <a:p>
            <a:fld id="{59033140-5096-432B-9A5D-582D540A47D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xStyles>
    <p:titleStyle>
      <a:lvl1pPr algn="l" defTabSz="914306"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65" indent="-342865" algn="l" defTabSz="914306"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873" indent="-285720" algn="l" defTabSz="914306"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2882"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035"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189"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342"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495"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8648"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5801" indent="-228576" algn="l" defTabSz="914306"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59"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5"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r"/>
            <a:r>
              <a:rPr lang="en-US" sz="2000" dirty="0" err="1" smtClean="0"/>
              <a:t>Punith</a:t>
            </a:r>
            <a:endParaRPr lang="en-US" sz="2000" dirty="0" smtClean="0"/>
          </a:p>
          <a:p>
            <a:pPr algn="r"/>
            <a:r>
              <a:rPr lang="en-US" sz="2000" dirty="0" smtClean="0"/>
              <a:t>Rajesh</a:t>
            </a:r>
          </a:p>
          <a:p>
            <a:pPr algn="r"/>
            <a:r>
              <a:rPr lang="en-US" sz="2000" dirty="0" err="1" smtClean="0"/>
              <a:t>Sandesh</a:t>
            </a:r>
            <a:endParaRPr lang="en-US" sz="2000" dirty="0"/>
          </a:p>
        </p:txBody>
      </p:sp>
      <p:sp>
        <p:nvSpPr>
          <p:cNvPr id="2" name="Title 1"/>
          <p:cNvSpPr>
            <a:spLocks noGrp="1"/>
          </p:cNvSpPr>
          <p:nvPr>
            <p:ph type="ctrTitle"/>
          </p:nvPr>
        </p:nvSpPr>
        <p:spPr/>
        <p:txBody>
          <a:bodyPr>
            <a:noAutofit/>
          </a:bodyPr>
          <a:lstStyle/>
          <a:p>
            <a:r>
              <a:rPr lang="en-US" sz="11500" dirty="0" smtClean="0"/>
              <a:t>SYNOPSIS</a:t>
            </a:r>
            <a:endParaRPr lang="en-US" sz="11500" dirty="0"/>
          </a:p>
        </p:txBody>
      </p:sp>
    </p:spTree>
    <p:extLst>
      <p:ext uri="{BB962C8B-B14F-4D97-AF65-F5344CB8AC3E}">
        <p14:creationId xmlns:p14="http://schemas.microsoft.com/office/powerpoint/2010/main" val="3120094167"/>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STRUCTURE OF THE PROJECT</a:t>
            </a:r>
            <a:r>
              <a:rPr lang="en-US" sz="4400" b="1" dirty="0" smtClean="0"/>
              <a:t>:</a:t>
            </a:r>
            <a:endParaRPr lang="en-US" sz="4400" dirty="0"/>
          </a:p>
        </p:txBody>
      </p:sp>
      <p:sp>
        <p:nvSpPr>
          <p:cNvPr id="3" name="Content Placeholder 2"/>
          <p:cNvSpPr>
            <a:spLocks noGrp="1"/>
          </p:cNvSpPr>
          <p:nvPr>
            <p:ph sz="quarter" idx="13"/>
          </p:nvPr>
        </p:nvSpPr>
        <p:spPr/>
        <p:txBody>
          <a:bodyPr>
            <a:normAutofit/>
          </a:bodyPr>
          <a:lstStyle/>
          <a:p>
            <a:pPr>
              <a:buFont typeface="Courier New" pitchFamily="49" charset="0"/>
              <a:buChar char="o"/>
            </a:pPr>
            <a:r>
              <a:rPr lang="en-US" sz="2800" b="1" dirty="0"/>
              <a:t>Problem analysis:</a:t>
            </a:r>
            <a:endParaRPr lang="en-US" sz="2800" dirty="0"/>
          </a:p>
          <a:p>
            <a:pPr marL="800018" lvl="2" indent="0">
              <a:buNone/>
            </a:pPr>
            <a:r>
              <a:rPr lang="en-US" sz="2800" b="1" dirty="0"/>
              <a:t>In this the need of the client and user will be understood. The current system is a manual system functioning with a lot of people, paper documents, registers, etc</a:t>
            </a:r>
            <a:r>
              <a:rPr lang="en-US" sz="2800" b="1" dirty="0" smtClean="0"/>
              <a:t>.</a:t>
            </a:r>
            <a:endParaRPr lang="en-US" sz="2800" dirty="0"/>
          </a:p>
        </p:txBody>
      </p:sp>
    </p:spTree>
    <p:extLst>
      <p:ext uri="{BB962C8B-B14F-4D97-AF65-F5344CB8AC3E}">
        <p14:creationId xmlns:p14="http://schemas.microsoft.com/office/powerpoint/2010/main" val="2480157058"/>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rmAutofit/>
          </a:bodyPr>
          <a:lstStyle/>
          <a:p>
            <a:pPr>
              <a:buFont typeface="Courier New" pitchFamily="49" charset="0"/>
              <a:buChar char="o"/>
            </a:pPr>
            <a:r>
              <a:rPr lang="en-US" sz="2400" b="1" dirty="0"/>
              <a:t>Proposed system:</a:t>
            </a:r>
            <a:endParaRPr lang="en-US" sz="1600" dirty="0"/>
          </a:p>
          <a:p>
            <a:pPr lvl="1"/>
            <a:r>
              <a:rPr lang="en-US" sz="2400" b="1" dirty="0"/>
              <a:t>The new automated system will reduce manual work.</a:t>
            </a:r>
            <a:endParaRPr lang="en-US" sz="1800" dirty="0"/>
          </a:p>
          <a:p>
            <a:pPr lvl="1"/>
            <a:r>
              <a:rPr lang="en-US" sz="2400" b="1" dirty="0"/>
              <a:t>The use of paper documents is reduced.</a:t>
            </a:r>
            <a:endParaRPr lang="en-US" sz="1800" dirty="0"/>
          </a:p>
          <a:p>
            <a:pPr lvl="1"/>
            <a:r>
              <a:rPr lang="en-US" sz="2400" b="1" dirty="0"/>
              <a:t>The system will contain information about employees, billing, suppliers, clients, sales and purchase details.</a:t>
            </a:r>
            <a:endParaRPr lang="en-US" sz="1800" dirty="0"/>
          </a:p>
          <a:p>
            <a:pPr lvl="1"/>
            <a:r>
              <a:rPr lang="en-US" sz="2400" b="1" dirty="0"/>
              <a:t>Users can reach for a supplier, purchase details just by entering any of the criteria like supplier name, supplied goods, or any keyword regarding supplier or purchase details</a:t>
            </a:r>
            <a:r>
              <a:rPr lang="en-US" sz="2400" b="1" dirty="0" smtClean="0"/>
              <a:t>.</a:t>
            </a:r>
            <a:endParaRPr lang="en-US" sz="1800" dirty="0"/>
          </a:p>
        </p:txBody>
      </p:sp>
    </p:spTree>
    <p:extLst>
      <p:ext uri="{BB962C8B-B14F-4D97-AF65-F5344CB8AC3E}">
        <p14:creationId xmlns:p14="http://schemas.microsoft.com/office/powerpoint/2010/main" val="2273327544"/>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Autofit/>
          </a:bodyPr>
          <a:lstStyle/>
          <a:p>
            <a:pPr lvl="1"/>
            <a:r>
              <a:rPr lang="en-US" sz="2400" b="1" dirty="0"/>
              <a:t>Proper tracking of items purchased and manufactured fish products sold out.</a:t>
            </a:r>
            <a:endParaRPr lang="en-US" sz="1800" dirty="0"/>
          </a:p>
          <a:p>
            <a:pPr lvl="1"/>
            <a:r>
              <a:rPr lang="en-US" sz="2400" b="1" dirty="0"/>
              <a:t>Attendance of employees working and monthly payroll will be generated. </a:t>
            </a:r>
            <a:endParaRPr lang="en-US" sz="1800" dirty="0"/>
          </a:p>
          <a:p>
            <a:pPr lvl="1"/>
            <a:r>
              <a:rPr lang="en-US" sz="2400" b="1" dirty="0"/>
              <a:t>Following reports will be generated:</a:t>
            </a:r>
            <a:endParaRPr lang="en-US" sz="1800" dirty="0"/>
          </a:p>
          <a:p>
            <a:pPr lvl="2">
              <a:buFont typeface="Wingdings" pitchFamily="2" charset="2"/>
              <a:buChar char="§"/>
            </a:pPr>
            <a:r>
              <a:rPr lang="en-US" sz="2400" b="1" dirty="0"/>
              <a:t>Purchase report: This report generates the details of inventories (Raw materials) purchased for a particular date</a:t>
            </a:r>
            <a:r>
              <a:rPr lang="en-US" sz="2400" b="1" dirty="0" smtClean="0"/>
              <a:t>.</a:t>
            </a:r>
            <a:endParaRPr lang="en-US" sz="1800" dirty="0"/>
          </a:p>
        </p:txBody>
      </p:sp>
    </p:spTree>
    <p:extLst>
      <p:ext uri="{BB962C8B-B14F-4D97-AF65-F5344CB8AC3E}">
        <p14:creationId xmlns:p14="http://schemas.microsoft.com/office/powerpoint/2010/main" val="3018595597"/>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rmAutofit/>
          </a:bodyPr>
          <a:lstStyle/>
          <a:p>
            <a:pPr lvl="2">
              <a:buFont typeface="Wingdings" pitchFamily="2" charset="2"/>
              <a:buChar char="§"/>
            </a:pPr>
            <a:r>
              <a:rPr lang="en-US" sz="2400" b="1" dirty="0"/>
              <a:t>Daily report: This report generates the report on daily transactions</a:t>
            </a:r>
            <a:r>
              <a:rPr lang="en-US" sz="2400" b="1" dirty="0" smtClean="0"/>
              <a:t>.</a:t>
            </a:r>
          </a:p>
          <a:p>
            <a:pPr lvl="2">
              <a:buFont typeface="Wingdings" pitchFamily="2" charset="2"/>
              <a:buChar char="§"/>
            </a:pPr>
            <a:r>
              <a:rPr lang="en-US" sz="2400" b="1" dirty="0" smtClean="0"/>
              <a:t>Factory </a:t>
            </a:r>
            <a:r>
              <a:rPr lang="en-US" sz="2400" b="1" dirty="0"/>
              <a:t>consumption report: This report generates the report on the products consumed from store house to factory.</a:t>
            </a:r>
            <a:endParaRPr lang="en-US" sz="1800" dirty="0"/>
          </a:p>
          <a:p>
            <a:pPr lvl="2">
              <a:buFont typeface="Wingdings" pitchFamily="2" charset="2"/>
              <a:buChar char="§"/>
            </a:pPr>
            <a:r>
              <a:rPr lang="en-US" sz="2400" b="1" dirty="0"/>
              <a:t>Sales report: This report generates sales details about the products on a monthly, yearly basis.</a:t>
            </a:r>
            <a:endParaRPr lang="en-US" sz="1800" dirty="0"/>
          </a:p>
          <a:p>
            <a:pPr lvl="2">
              <a:buFont typeface="Wingdings" pitchFamily="2" charset="2"/>
              <a:buChar char="§"/>
            </a:pPr>
            <a:r>
              <a:rPr lang="en-US" sz="2400" b="1" dirty="0"/>
              <a:t>Stock report: This report generates details about opening and closing stocks</a:t>
            </a:r>
            <a:r>
              <a:rPr lang="en-US" sz="2400" b="1" dirty="0" smtClean="0"/>
              <a:t>.</a:t>
            </a:r>
            <a:endParaRPr lang="en-US" sz="1800" dirty="0"/>
          </a:p>
        </p:txBody>
      </p:sp>
    </p:spTree>
    <p:extLst>
      <p:ext uri="{BB962C8B-B14F-4D97-AF65-F5344CB8AC3E}">
        <p14:creationId xmlns:p14="http://schemas.microsoft.com/office/powerpoint/2010/main" val="3280697963"/>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MODULE DESCRIPTION</a:t>
            </a:r>
            <a:r>
              <a:rPr lang="en-US" sz="4400" b="1" dirty="0" smtClean="0"/>
              <a:t>:</a:t>
            </a:r>
            <a:endParaRPr lang="en-US" sz="4400" dirty="0"/>
          </a:p>
        </p:txBody>
      </p:sp>
      <p:sp>
        <p:nvSpPr>
          <p:cNvPr id="3" name="Content Placeholder 2"/>
          <p:cNvSpPr>
            <a:spLocks noGrp="1"/>
          </p:cNvSpPr>
          <p:nvPr>
            <p:ph sz="quarter" idx="13"/>
          </p:nvPr>
        </p:nvSpPr>
        <p:spPr/>
        <p:txBody>
          <a:bodyPr>
            <a:normAutofit/>
          </a:bodyPr>
          <a:lstStyle/>
          <a:p>
            <a:pPr marL="457153" indent="-457153">
              <a:buFont typeface="+mj-lt"/>
              <a:buAutoNum type="arabicPeriod"/>
            </a:pPr>
            <a:r>
              <a:rPr lang="en-US" sz="2400" b="1" dirty="0"/>
              <a:t>Employee: This module contains the information about employees of various departments and details of the amount of salary being paid to the employees.</a:t>
            </a:r>
            <a:endParaRPr lang="en-US" sz="2400" dirty="0"/>
          </a:p>
          <a:p>
            <a:pPr marL="457153" indent="-457153">
              <a:buFont typeface="+mj-lt"/>
              <a:buAutoNum type="arabicPeriod"/>
            </a:pPr>
            <a:r>
              <a:rPr lang="en-US" sz="2400" b="1" dirty="0" smtClean="0"/>
              <a:t>Inventory: This module includes single inventory details. It contains sub module of single inventories like opening stock, incoming stock, incoming number, outgoing number, closing stock, etc.</a:t>
            </a:r>
          </a:p>
          <a:p>
            <a:pPr marL="457153" indent="-457153">
              <a:buFont typeface="+mj-lt"/>
              <a:buAutoNum type="arabicPeriod"/>
            </a:pPr>
            <a:r>
              <a:rPr lang="en-US" sz="2400" b="1" dirty="0"/>
              <a:t>Purchase: This module includes the details like inventory purchased, dealer name, price, quantity, date of purchase, tax, VAT, invoice number, etc.  required by the firm. </a:t>
            </a:r>
            <a:endParaRPr lang="en-US" sz="2400" dirty="0"/>
          </a:p>
        </p:txBody>
      </p:sp>
    </p:spTree>
    <p:extLst>
      <p:ext uri="{BB962C8B-B14F-4D97-AF65-F5344CB8AC3E}">
        <p14:creationId xmlns:p14="http://schemas.microsoft.com/office/powerpoint/2010/main" val="2913617552"/>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rmAutofit lnSpcReduction="10000"/>
          </a:bodyPr>
          <a:lstStyle/>
          <a:p>
            <a:pPr marL="457153" indent="-457153">
              <a:buFont typeface="+mj-lt"/>
              <a:buAutoNum type="arabicPeriod" startAt="4"/>
            </a:pPr>
            <a:r>
              <a:rPr lang="en-US" sz="2400" b="1" dirty="0" smtClean="0"/>
              <a:t>Sales</a:t>
            </a:r>
            <a:r>
              <a:rPr lang="en-US" sz="2400" b="1" dirty="0"/>
              <a:t>: This module gives the sales detail of the manufactured product sold like fish soluble, fish meal and fish oil.</a:t>
            </a:r>
            <a:endParaRPr lang="en-US" sz="2400" dirty="0"/>
          </a:p>
          <a:p>
            <a:pPr marL="457153" indent="-457153">
              <a:buFont typeface="+mj-lt"/>
              <a:buAutoNum type="arabicPeriod" startAt="5"/>
            </a:pPr>
            <a:r>
              <a:rPr lang="en-US" sz="2400" b="1" dirty="0"/>
              <a:t>Factory consumption: This module gives details of all the inventories required by the factory. It keeps the records of the employees who asked for a particular inventory from the store house</a:t>
            </a:r>
            <a:r>
              <a:rPr lang="en-US" sz="2400" b="1" dirty="0" smtClean="0"/>
              <a:t>.</a:t>
            </a:r>
          </a:p>
          <a:p>
            <a:pPr marL="457153" indent="-457153">
              <a:buFont typeface="+mj-lt"/>
              <a:buAutoNum type="arabicPeriod" startAt="5"/>
            </a:pPr>
            <a:r>
              <a:rPr lang="en-US" sz="2400" b="1" dirty="0"/>
              <a:t>Factory consumption: This module gives details of all the inventories required by the factory. It keeps the records of the employees who asked for a particular inventory from the store house</a:t>
            </a:r>
            <a:r>
              <a:rPr lang="en-US" sz="2400" b="1" dirty="0" smtClean="0"/>
              <a:t>.</a:t>
            </a:r>
            <a:endParaRPr lang="en-US" sz="2400" dirty="0"/>
          </a:p>
        </p:txBody>
      </p:sp>
    </p:spTree>
    <p:extLst>
      <p:ext uri="{BB962C8B-B14F-4D97-AF65-F5344CB8AC3E}">
        <p14:creationId xmlns:p14="http://schemas.microsoft.com/office/powerpoint/2010/main" val="1757521876"/>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Autofit/>
          </a:bodyPr>
          <a:lstStyle/>
          <a:p>
            <a:pPr marL="457153" indent="-457153">
              <a:buFont typeface="+mj-lt"/>
              <a:buAutoNum type="arabicPeriod" startAt="7"/>
            </a:pPr>
            <a:r>
              <a:rPr lang="en-US" sz="2400" b="1" dirty="0"/>
              <a:t>Weigh bridge: This module collects the details of the amount or quantity of raw material or manufactured product, brought (Product in) or sold out (Product out) respectively.</a:t>
            </a:r>
            <a:endParaRPr lang="en-US" sz="1800" dirty="0"/>
          </a:p>
          <a:p>
            <a:pPr marL="457153" indent="-457153">
              <a:buFont typeface="+mj-lt"/>
              <a:buAutoNum type="arabicPeriod" startAt="7"/>
            </a:pPr>
            <a:r>
              <a:rPr lang="en-US" sz="2400" b="1" dirty="0"/>
              <a:t>Reports:</a:t>
            </a:r>
            <a:endParaRPr lang="en-US" sz="1800" dirty="0"/>
          </a:p>
          <a:p>
            <a:pPr marL="914306" lvl="1" indent="-457153">
              <a:buFont typeface="+mj-lt"/>
              <a:buAutoNum type="alphaLcPeriod"/>
            </a:pPr>
            <a:r>
              <a:rPr lang="en-US" sz="2400" b="1" dirty="0"/>
              <a:t>Purchase report: This report generates the details of inventories (Raw materials) purchased for a particular date.</a:t>
            </a:r>
            <a:endParaRPr lang="en-US" sz="1800" dirty="0"/>
          </a:p>
          <a:p>
            <a:pPr marL="914306" lvl="1" indent="-457153">
              <a:buFont typeface="+mj-lt"/>
              <a:buAutoNum type="alphaLcPeriod"/>
            </a:pPr>
            <a:r>
              <a:rPr lang="en-US" sz="2400" b="1" dirty="0"/>
              <a:t>Daily reports: This report generates the report on daily transactions</a:t>
            </a:r>
            <a:r>
              <a:rPr lang="en-US" sz="2400" b="1" dirty="0" smtClean="0"/>
              <a:t>.</a:t>
            </a:r>
            <a:endParaRPr lang="en-US" sz="1800" dirty="0"/>
          </a:p>
        </p:txBody>
      </p:sp>
    </p:spTree>
    <p:extLst>
      <p:ext uri="{BB962C8B-B14F-4D97-AF65-F5344CB8AC3E}">
        <p14:creationId xmlns:p14="http://schemas.microsoft.com/office/powerpoint/2010/main" val="2853478897"/>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noAutofit/>
          </a:bodyPr>
          <a:lstStyle/>
          <a:p>
            <a:pPr marL="914306" lvl="1" indent="-457153">
              <a:buFont typeface="+mj-lt"/>
              <a:buAutoNum type="alphaLcPeriod" startAt="3"/>
            </a:pPr>
            <a:r>
              <a:rPr lang="en-US" sz="2400" b="1" dirty="0"/>
              <a:t>Factory consumption report: This report generates the report on the products consumed from store house to factory.</a:t>
            </a:r>
            <a:endParaRPr lang="en-US" sz="1800" dirty="0"/>
          </a:p>
          <a:p>
            <a:pPr marL="914306" lvl="1" indent="-457153">
              <a:buFont typeface="+mj-lt"/>
              <a:buAutoNum type="alphaLcPeriod" startAt="3"/>
            </a:pPr>
            <a:r>
              <a:rPr lang="en-US" sz="2400" b="1" dirty="0"/>
              <a:t>Sales report: This report generates sales details about the products on a monthly, yearly basis.</a:t>
            </a:r>
            <a:endParaRPr lang="en-US" sz="1800" dirty="0"/>
          </a:p>
          <a:p>
            <a:pPr marL="914306" lvl="1" indent="-457153">
              <a:buFont typeface="+mj-lt"/>
              <a:buAutoNum type="alphaLcPeriod" startAt="3"/>
            </a:pPr>
            <a:r>
              <a:rPr lang="en-US" sz="2400" b="1" dirty="0"/>
              <a:t>Stock report: This report generates details about opening and closing stocks.</a:t>
            </a:r>
            <a:endParaRPr lang="en-US" sz="1800" dirty="0"/>
          </a:p>
          <a:p>
            <a:pPr marL="457153" indent="-457153">
              <a:buFont typeface="+mj-lt"/>
              <a:buAutoNum type="arabicPeriod" startAt="9"/>
            </a:pPr>
            <a:r>
              <a:rPr lang="en-US" sz="2400" b="1" dirty="0"/>
              <a:t>Exit: This module is used to exit or close the application</a:t>
            </a:r>
            <a:r>
              <a:rPr lang="en-US" sz="2400" b="1" dirty="0" smtClean="0"/>
              <a:t>.</a:t>
            </a:r>
            <a:endParaRPr lang="en-US" sz="1800" dirty="0"/>
          </a:p>
        </p:txBody>
      </p:sp>
    </p:spTree>
    <p:extLst>
      <p:ext uri="{BB962C8B-B14F-4D97-AF65-F5344CB8AC3E}">
        <p14:creationId xmlns:p14="http://schemas.microsoft.com/office/powerpoint/2010/main" val="2475580956"/>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44" y="-154709"/>
            <a:ext cx="7924800" cy="937873"/>
          </a:xfrm>
        </p:spPr>
        <p:txBody>
          <a:bodyPr/>
          <a:lstStyle/>
          <a:p>
            <a:r>
              <a:rPr lang="en-US" sz="4000" dirty="0" smtClean="0"/>
              <a:t>CONTEXT FLOW </a:t>
            </a:r>
            <a:r>
              <a:rPr lang="en-US" sz="4000" dirty="0" smtClean="0"/>
              <a:t>DIAGRAM(CFD</a:t>
            </a:r>
            <a:r>
              <a:rPr lang="en-US" sz="4000" dirty="0" smtClean="0"/>
              <a:t>):</a:t>
            </a:r>
            <a:endParaRPr lang="en-US" sz="4000" dirty="0"/>
          </a:p>
        </p:txBody>
      </p:sp>
      <p:sp>
        <p:nvSpPr>
          <p:cNvPr id="4" name="Oval 2"/>
          <p:cNvSpPr>
            <a:spLocks noChangeArrowheads="1"/>
          </p:cNvSpPr>
          <p:nvPr/>
        </p:nvSpPr>
        <p:spPr bwMode="auto">
          <a:xfrm>
            <a:off x="2282325" y="2471874"/>
            <a:ext cx="4896334" cy="1355064"/>
          </a:xfrm>
          <a:prstGeom prst="ellipse">
            <a:avLst/>
          </a:prstGeom>
          <a:noFill/>
          <a:ln w="38100">
            <a:solidFill>
              <a:srgbClr val="FFFF00"/>
            </a:solidFill>
            <a:round/>
            <a:headEnd/>
            <a:tailEnd/>
          </a:ln>
        </p:spPr>
        <p:txBody>
          <a:bodyPr vert="horz" wrap="square" lIns="91430" tIns="45716" rIns="91430" bIns="45716" numCol="1" anchor="t" anchorCtr="0" compatLnSpc="1">
            <a:prstTxWarp prst="textNoShape">
              <a:avLst/>
            </a:prstTxWarp>
          </a:bodyPr>
          <a:lstStyle/>
          <a:p>
            <a:pPr algn="ctr" fontAlgn="base">
              <a:spcBef>
                <a:spcPct val="0"/>
              </a:spcBef>
              <a:spcAft>
                <a:spcPts val="1000"/>
              </a:spcAft>
            </a:pPr>
            <a:r>
              <a:rPr lang="en-US" sz="2800" b="1" dirty="0" smtClean="0"/>
              <a:t>Fish Meal Automation</a:t>
            </a:r>
          </a:p>
          <a:p>
            <a:pPr algn="ctr" fontAlgn="base">
              <a:spcBef>
                <a:spcPct val="0"/>
              </a:spcBef>
              <a:spcAft>
                <a:spcPts val="1000"/>
              </a:spcAft>
            </a:pPr>
            <a:r>
              <a:rPr lang="en-US" sz="2800" b="1" dirty="0" smtClean="0"/>
              <a:t>Software</a:t>
            </a:r>
            <a:endParaRPr lang="en-US" sz="2800" dirty="0" smtClean="0"/>
          </a:p>
        </p:txBody>
      </p:sp>
      <p:sp>
        <p:nvSpPr>
          <p:cNvPr id="5" name="Rectangle 3"/>
          <p:cNvSpPr>
            <a:spLocks noChangeArrowheads="1"/>
          </p:cNvSpPr>
          <p:nvPr/>
        </p:nvSpPr>
        <p:spPr bwMode="auto">
          <a:xfrm>
            <a:off x="963327" y="5938942"/>
            <a:ext cx="2196403" cy="518232"/>
          </a:xfrm>
          <a:prstGeom prst="rect">
            <a:avLst/>
          </a:prstGeom>
          <a:noFill/>
          <a:ln w="38100">
            <a:solidFill>
              <a:srgbClr val="FFFF00"/>
            </a:solidFill>
            <a:miter lim="800000"/>
            <a:headEnd/>
            <a:tailEnd/>
          </a:ln>
        </p:spPr>
        <p:txBody>
          <a:bodyPr vert="horz" wrap="square" lIns="91430" tIns="45716" rIns="91430" bIns="45716" numCol="1" anchor="t" anchorCtr="0" compatLnSpc="1">
            <a:prstTxWarp prst="textNoShape">
              <a:avLst/>
            </a:prstTxWarp>
          </a:bodyPr>
          <a:lstStyle/>
          <a:p>
            <a:pPr algn="ctr" fontAlgn="base">
              <a:spcBef>
                <a:spcPct val="0"/>
              </a:spcBef>
              <a:spcAft>
                <a:spcPts val="1000"/>
              </a:spcAft>
            </a:pPr>
            <a:r>
              <a:rPr lang="en-US" sz="2400" b="1" dirty="0" smtClean="0"/>
              <a:t>Customer</a:t>
            </a:r>
          </a:p>
        </p:txBody>
      </p:sp>
      <p:sp>
        <p:nvSpPr>
          <p:cNvPr id="6" name="Rectangle 4"/>
          <p:cNvSpPr>
            <a:spLocks noChangeArrowheads="1"/>
          </p:cNvSpPr>
          <p:nvPr/>
        </p:nvSpPr>
        <p:spPr bwMode="auto">
          <a:xfrm>
            <a:off x="3435831" y="5938942"/>
            <a:ext cx="2448166" cy="518232"/>
          </a:xfrm>
          <a:prstGeom prst="rect">
            <a:avLst/>
          </a:prstGeom>
          <a:noFill/>
          <a:ln w="38100">
            <a:solidFill>
              <a:srgbClr val="FFFF00"/>
            </a:solidFill>
            <a:miter lim="800000"/>
            <a:headEnd/>
            <a:tailEnd/>
          </a:ln>
        </p:spPr>
        <p:txBody>
          <a:bodyPr vert="horz" wrap="square" lIns="91430" tIns="45716" rIns="91430" bIns="45716" numCol="1" anchor="t" anchorCtr="0" compatLnSpc="1">
            <a:prstTxWarp prst="textNoShape">
              <a:avLst/>
            </a:prstTxWarp>
          </a:bodyPr>
          <a:lstStyle/>
          <a:p>
            <a:pPr algn="ctr" fontAlgn="base">
              <a:spcBef>
                <a:spcPct val="0"/>
              </a:spcBef>
              <a:spcAft>
                <a:spcPts val="1000"/>
              </a:spcAft>
            </a:pPr>
            <a:r>
              <a:rPr lang="en-US" sz="2400" b="1" dirty="0" smtClean="0"/>
              <a:t>Employee</a:t>
            </a:r>
          </a:p>
        </p:txBody>
      </p:sp>
      <p:sp>
        <p:nvSpPr>
          <p:cNvPr id="7" name="Rectangle 5"/>
          <p:cNvSpPr>
            <a:spLocks noChangeArrowheads="1"/>
          </p:cNvSpPr>
          <p:nvPr/>
        </p:nvSpPr>
        <p:spPr bwMode="auto">
          <a:xfrm>
            <a:off x="6200669" y="5938942"/>
            <a:ext cx="2219901" cy="518232"/>
          </a:xfrm>
          <a:prstGeom prst="rect">
            <a:avLst/>
          </a:prstGeom>
          <a:noFill/>
          <a:ln w="38100">
            <a:solidFill>
              <a:srgbClr val="FFFF00"/>
            </a:solidFill>
            <a:miter lim="800000"/>
            <a:headEnd/>
            <a:tailEnd/>
          </a:ln>
        </p:spPr>
        <p:txBody>
          <a:bodyPr vert="horz" wrap="square" lIns="91430" tIns="45716" rIns="91430" bIns="45716" numCol="1" anchor="t" anchorCtr="0" compatLnSpc="1">
            <a:prstTxWarp prst="textNoShape">
              <a:avLst/>
            </a:prstTxWarp>
          </a:bodyPr>
          <a:lstStyle/>
          <a:p>
            <a:pPr algn="ctr" fontAlgn="base">
              <a:spcBef>
                <a:spcPct val="0"/>
              </a:spcBef>
              <a:spcAft>
                <a:spcPts val="1000"/>
              </a:spcAft>
            </a:pPr>
            <a:r>
              <a:rPr lang="en-US" sz="2400" b="1" dirty="0" smtClean="0"/>
              <a:t>Supplier</a:t>
            </a:r>
          </a:p>
        </p:txBody>
      </p:sp>
      <p:cxnSp>
        <p:nvCxnSpPr>
          <p:cNvPr id="8" name="AutoShape 6"/>
          <p:cNvCxnSpPr>
            <a:cxnSpLocks noChangeShapeType="1"/>
          </p:cNvCxnSpPr>
          <p:nvPr/>
        </p:nvCxnSpPr>
        <p:spPr bwMode="auto">
          <a:xfrm>
            <a:off x="4314226" y="3841702"/>
            <a:ext cx="0" cy="2110304"/>
          </a:xfrm>
          <a:prstGeom prst="straightConnector1">
            <a:avLst/>
          </a:prstGeom>
          <a:noFill/>
          <a:ln w="38100">
            <a:solidFill>
              <a:srgbClr val="FFFF00"/>
            </a:solidFill>
            <a:round/>
            <a:headEnd/>
            <a:tailEnd type="triangle" w="med" len="med"/>
          </a:ln>
        </p:spPr>
      </p:cxnSp>
      <p:cxnSp>
        <p:nvCxnSpPr>
          <p:cNvPr id="9" name="AutoShape 7"/>
          <p:cNvCxnSpPr>
            <a:cxnSpLocks noChangeShapeType="1"/>
          </p:cNvCxnSpPr>
          <p:nvPr/>
        </p:nvCxnSpPr>
        <p:spPr bwMode="auto">
          <a:xfrm flipV="1">
            <a:off x="5221403" y="3814586"/>
            <a:ext cx="1" cy="2122450"/>
          </a:xfrm>
          <a:prstGeom prst="straightConnector1">
            <a:avLst/>
          </a:prstGeom>
          <a:noFill/>
          <a:ln w="38100">
            <a:solidFill>
              <a:srgbClr val="FFFF00"/>
            </a:solidFill>
            <a:round/>
            <a:headEnd/>
            <a:tailEnd type="triangle" w="med" len="med"/>
          </a:ln>
        </p:spPr>
      </p:cxnSp>
      <p:sp>
        <p:nvSpPr>
          <p:cNvPr id="10" name="TextBox 9"/>
          <p:cNvSpPr txBox="1"/>
          <p:nvPr/>
        </p:nvSpPr>
        <p:spPr>
          <a:xfrm rot="16200000">
            <a:off x="3231086" y="4776372"/>
            <a:ext cx="1797079" cy="338546"/>
          </a:xfrm>
          <a:prstGeom prst="rect">
            <a:avLst/>
          </a:prstGeom>
          <a:noFill/>
          <a:ln w="38100">
            <a:noFill/>
          </a:ln>
        </p:spPr>
        <p:txBody>
          <a:bodyPr wrap="square" lIns="91430" tIns="45716" rIns="91430" bIns="45716" rtlCol="0">
            <a:spAutoFit/>
          </a:bodyPr>
          <a:lstStyle/>
          <a:p>
            <a:pPr algn="ctr"/>
            <a:r>
              <a:rPr lang="en-US" sz="1600" b="1" dirty="0" smtClean="0"/>
              <a:t>Salary Information</a:t>
            </a:r>
            <a:endParaRPr lang="en-US" sz="1600" b="1" dirty="0"/>
          </a:p>
        </p:txBody>
      </p:sp>
      <p:sp>
        <p:nvSpPr>
          <p:cNvPr id="11" name="TextBox 10"/>
          <p:cNvSpPr txBox="1"/>
          <p:nvPr/>
        </p:nvSpPr>
        <p:spPr>
          <a:xfrm rot="16200000">
            <a:off x="4026139" y="4776371"/>
            <a:ext cx="2098545" cy="338546"/>
          </a:xfrm>
          <a:prstGeom prst="rect">
            <a:avLst/>
          </a:prstGeom>
          <a:noFill/>
          <a:ln w="38100">
            <a:noFill/>
          </a:ln>
        </p:spPr>
        <p:txBody>
          <a:bodyPr wrap="square" lIns="91430" tIns="45716" rIns="91430" bIns="45716" rtlCol="0">
            <a:spAutoFit/>
          </a:bodyPr>
          <a:lstStyle/>
          <a:p>
            <a:pPr algn="ctr"/>
            <a:r>
              <a:rPr lang="en-US" sz="1600" b="1" dirty="0" smtClean="0"/>
              <a:t>Employee Information</a:t>
            </a:r>
            <a:endParaRPr lang="en-US" sz="1600" b="1" dirty="0"/>
          </a:p>
        </p:txBody>
      </p:sp>
      <p:sp>
        <p:nvSpPr>
          <p:cNvPr id="15" name="TextBox 14"/>
          <p:cNvSpPr txBox="1"/>
          <p:nvPr/>
        </p:nvSpPr>
        <p:spPr>
          <a:xfrm rot="16200000">
            <a:off x="5349047" y="4729347"/>
            <a:ext cx="1891129" cy="338546"/>
          </a:xfrm>
          <a:prstGeom prst="rect">
            <a:avLst/>
          </a:prstGeom>
          <a:noFill/>
          <a:ln w="38100">
            <a:noFill/>
          </a:ln>
        </p:spPr>
        <p:txBody>
          <a:bodyPr wrap="square" lIns="91430" tIns="45716" rIns="91430" bIns="45716" rtlCol="0">
            <a:spAutoFit/>
          </a:bodyPr>
          <a:lstStyle/>
          <a:p>
            <a:pPr algn="ctr"/>
            <a:r>
              <a:rPr lang="en-US" sz="1600" b="1" dirty="0" smtClean="0"/>
              <a:t>Purchase Order</a:t>
            </a:r>
            <a:endParaRPr lang="en-US" sz="1600" b="1" dirty="0"/>
          </a:p>
        </p:txBody>
      </p:sp>
      <p:sp>
        <p:nvSpPr>
          <p:cNvPr id="16" name="TextBox 15"/>
          <p:cNvSpPr txBox="1"/>
          <p:nvPr/>
        </p:nvSpPr>
        <p:spPr>
          <a:xfrm rot="16200000">
            <a:off x="5680620" y="4612640"/>
            <a:ext cx="2332393" cy="338546"/>
          </a:xfrm>
          <a:prstGeom prst="rect">
            <a:avLst/>
          </a:prstGeom>
          <a:noFill/>
          <a:ln w="38100">
            <a:noFill/>
          </a:ln>
        </p:spPr>
        <p:txBody>
          <a:bodyPr wrap="square" lIns="91430" tIns="45716" rIns="91430" bIns="45716" rtlCol="0">
            <a:spAutoFit/>
          </a:bodyPr>
          <a:lstStyle/>
          <a:p>
            <a:pPr algn="ctr"/>
            <a:r>
              <a:rPr lang="en-US" sz="1600" b="1" dirty="0" smtClean="0"/>
              <a:t>Delivery Of Goods/Bill</a:t>
            </a:r>
            <a:endParaRPr lang="en-US" sz="1600" b="1" dirty="0"/>
          </a:p>
        </p:txBody>
      </p:sp>
      <p:sp>
        <p:nvSpPr>
          <p:cNvPr id="17" name="TextBox 16"/>
          <p:cNvSpPr txBox="1"/>
          <p:nvPr/>
        </p:nvSpPr>
        <p:spPr>
          <a:xfrm rot="16200000">
            <a:off x="6865918" y="4706804"/>
            <a:ext cx="945564" cy="338546"/>
          </a:xfrm>
          <a:prstGeom prst="rect">
            <a:avLst/>
          </a:prstGeom>
          <a:noFill/>
          <a:ln w="38100">
            <a:noFill/>
          </a:ln>
        </p:spPr>
        <p:txBody>
          <a:bodyPr wrap="square" lIns="91430" tIns="45716" rIns="91430" bIns="45716" rtlCol="0">
            <a:spAutoFit/>
          </a:bodyPr>
          <a:lstStyle/>
          <a:p>
            <a:pPr algn="ctr"/>
            <a:r>
              <a:rPr lang="en-US" sz="1600" b="1" dirty="0" smtClean="0"/>
              <a:t>Payment</a:t>
            </a:r>
            <a:endParaRPr lang="en-US" sz="1600" b="1" dirty="0"/>
          </a:p>
        </p:txBody>
      </p:sp>
      <p:sp>
        <p:nvSpPr>
          <p:cNvPr id="18" name="TextBox 17"/>
          <p:cNvSpPr txBox="1"/>
          <p:nvPr/>
        </p:nvSpPr>
        <p:spPr>
          <a:xfrm rot="16200000">
            <a:off x="6682795" y="4625311"/>
            <a:ext cx="2584542" cy="338546"/>
          </a:xfrm>
          <a:prstGeom prst="rect">
            <a:avLst/>
          </a:prstGeom>
          <a:noFill/>
          <a:ln w="38100">
            <a:noFill/>
          </a:ln>
        </p:spPr>
        <p:txBody>
          <a:bodyPr wrap="square" lIns="91430" tIns="45716" rIns="91430" bIns="45716" rtlCol="0">
            <a:spAutoFit/>
          </a:bodyPr>
          <a:lstStyle/>
          <a:p>
            <a:pPr algn="ctr"/>
            <a:r>
              <a:rPr lang="en-US" sz="1600" b="1" dirty="0" smtClean="0"/>
              <a:t>Return Of Damaged Goods</a:t>
            </a:r>
            <a:endParaRPr lang="en-US" sz="1600" b="1" dirty="0"/>
          </a:p>
        </p:txBody>
      </p:sp>
      <p:sp>
        <p:nvSpPr>
          <p:cNvPr id="20" name="TextBox 19"/>
          <p:cNvSpPr txBox="1"/>
          <p:nvPr/>
        </p:nvSpPr>
        <p:spPr>
          <a:xfrm rot="16200000">
            <a:off x="1641175" y="4706805"/>
            <a:ext cx="2068752" cy="338546"/>
          </a:xfrm>
          <a:prstGeom prst="rect">
            <a:avLst/>
          </a:prstGeom>
          <a:noFill/>
          <a:ln w="38100">
            <a:noFill/>
          </a:ln>
        </p:spPr>
        <p:txBody>
          <a:bodyPr wrap="square" lIns="91430" tIns="45716" rIns="91430" bIns="45716" rtlCol="0">
            <a:spAutoFit/>
          </a:bodyPr>
          <a:lstStyle/>
          <a:p>
            <a:pPr algn="ctr"/>
            <a:r>
              <a:rPr lang="en-US" sz="1600" b="1" dirty="0" smtClean="0"/>
              <a:t>Requesting For Goods</a:t>
            </a:r>
            <a:endParaRPr lang="en-US" sz="1600" b="1" dirty="0"/>
          </a:p>
        </p:txBody>
      </p:sp>
      <p:sp>
        <p:nvSpPr>
          <p:cNvPr id="21" name="TextBox 20"/>
          <p:cNvSpPr txBox="1"/>
          <p:nvPr/>
        </p:nvSpPr>
        <p:spPr>
          <a:xfrm rot="16200000">
            <a:off x="1146399" y="4729306"/>
            <a:ext cx="2143281" cy="338546"/>
          </a:xfrm>
          <a:prstGeom prst="rect">
            <a:avLst/>
          </a:prstGeom>
          <a:noFill/>
          <a:ln w="38100">
            <a:noFill/>
          </a:ln>
        </p:spPr>
        <p:txBody>
          <a:bodyPr wrap="square" lIns="91430" tIns="45716" rIns="91430" bIns="45716" rtlCol="0">
            <a:spAutoFit/>
          </a:bodyPr>
          <a:lstStyle/>
          <a:p>
            <a:pPr algn="ctr"/>
            <a:r>
              <a:rPr lang="en-US" sz="1600" b="1" dirty="0" smtClean="0"/>
              <a:t>Delivery Of Goods/Bill</a:t>
            </a:r>
            <a:endParaRPr lang="en-US" sz="1600" b="1" dirty="0"/>
          </a:p>
        </p:txBody>
      </p:sp>
      <p:sp>
        <p:nvSpPr>
          <p:cNvPr id="23" name="TextBox 22"/>
          <p:cNvSpPr txBox="1"/>
          <p:nvPr/>
        </p:nvSpPr>
        <p:spPr>
          <a:xfrm rot="16200000">
            <a:off x="1142233" y="4733471"/>
            <a:ext cx="1008602" cy="338546"/>
          </a:xfrm>
          <a:prstGeom prst="rect">
            <a:avLst/>
          </a:prstGeom>
          <a:noFill/>
          <a:ln w="38100">
            <a:noFill/>
          </a:ln>
        </p:spPr>
        <p:txBody>
          <a:bodyPr wrap="square" lIns="91430" tIns="45716" rIns="91430" bIns="45716" rtlCol="0">
            <a:spAutoFit/>
          </a:bodyPr>
          <a:lstStyle/>
          <a:p>
            <a:pPr algn="ctr"/>
            <a:r>
              <a:rPr lang="en-US" sz="1600" b="1" dirty="0" smtClean="0"/>
              <a:t>Payment</a:t>
            </a:r>
            <a:endParaRPr lang="en-US" sz="1600" b="1" dirty="0"/>
          </a:p>
        </p:txBody>
      </p:sp>
      <p:sp>
        <p:nvSpPr>
          <p:cNvPr id="25" name="TextBox 24"/>
          <p:cNvSpPr txBox="1"/>
          <p:nvPr/>
        </p:nvSpPr>
        <p:spPr>
          <a:xfrm rot="16200000">
            <a:off x="-78495" y="4596877"/>
            <a:ext cx="2449926" cy="338546"/>
          </a:xfrm>
          <a:prstGeom prst="rect">
            <a:avLst/>
          </a:prstGeom>
          <a:noFill/>
          <a:ln w="38100">
            <a:noFill/>
          </a:ln>
        </p:spPr>
        <p:txBody>
          <a:bodyPr wrap="square" lIns="91430" tIns="45716" rIns="91430" bIns="45716" rtlCol="0">
            <a:spAutoFit/>
          </a:bodyPr>
          <a:lstStyle/>
          <a:p>
            <a:pPr algn="ctr"/>
            <a:r>
              <a:rPr lang="en-US" sz="1600" b="1" dirty="0" smtClean="0"/>
              <a:t>Return Of Damaged Goods</a:t>
            </a:r>
          </a:p>
        </p:txBody>
      </p:sp>
      <p:sp>
        <p:nvSpPr>
          <p:cNvPr id="31" name="TextBox 30"/>
          <p:cNvSpPr txBox="1"/>
          <p:nvPr/>
        </p:nvSpPr>
        <p:spPr>
          <a:xfrm>
            <a:off x="2292687" y="1071930"/>
            <a:ext cx="1022163" cy="584767"/>
          </a:xfrm>
          <a:prstGeom prst="rect">
            <a:avLst/>
          </a:prstGeom>
          <a:noFill/>
          <a:ln w="38100">
            <a:noFill/>
          </a:ln>
        </p:spPr>
        <p:txBody>
          <a:bodyPr wrap="square" lIns="91430" tIns="45716" rIns="91430" bIns="45716" rtlCol="0">
            <a:spAutoFit/>
          </a:bodyPr>
          <a:lstStyle/>
          <a:p>
            <a:pPr algn="ctr"/>
            <a:r>
              <a:rPr lang="en-US" sz="1600" b="1" dirty="0" smtClean="0"/>
              <a:t>Employee</a:t>
            </a:r>
          </a:p>
          <a:p>
            <a:pPr algn="ctr"/>
            <a:r>
              <a:rPr lang="en-US" sz="1600" b="1" dirty="0" smtClean="0"/>
              <a:t>Info</a:t>
            </a:r>
            <a:endParaRPr lang="en-US" sz="1600" b="1" dirty="0"/>
          </a:p>
        </p:txBody>
      </p:sp>
      <p:sp>
        <p:nvSpPr>
          <p:cNvPr id="32" name="TextBox 31"/>
          <p:cNvSpPr txBox="1"/>
          <p:nvPr/>
        </p:nvSpPr>
        <p:spPr>
          <a:xfrm>
            <a:off x="3324375" y="1066252"/>
            <a:ext cx="946656" cy="584767"/>
          </a:xfrm>
          <a:prstGeom prst="rect">
            <a:avLst/>
          </a:prstGeom>
          <a:noFill/>
          <a:ln w="38100">
            <a:noFill/>
          </a:ln>
        </p:spPr>
        <p:txBody>
          <a:bodyPr wrap="square" lIns="91430" tIns="45716" rIns="91430" bIns="45716" rtlCol="0">
            <a:spAutoFit/>
          </a:bodyPr>
          <a:lstStyle/>
          <a:p>
            <a:pPr algn="ctr"/>
            <a:r>
              <a:rPr lang="en-US" sz="1600" b="1" dirty="0" smtClean="0"/>
              <a:t>Inventory</a:t>
            </a:r>
          </a:p>
          <a:p>
            <a:pPr algn="ctr"/>
            <a:r>
              <a:rPr lang="en-US" sz="1600" b="1" dirty="0" smtClean="0"/>
              <a:t>Info</a:t>
            </a:r>
            <a:endParaRPr lang="en-US" sz="1600" b="1" dirty="0"/>
          </a:p>
        </p:txBody>
      </p:sp>
      <p:sp>
        <p:nvSpPr>
          <p:cNvPr id="33" name="TextBox 32"/>
          <p:cNvSpPr txBox="1"/>
          <p:nvPr/>
        </p:nvSpPr>
        <p:spPr>
          <a:xfrm>
            <a:off x="4118701" y="1077602"/>
            <a:ext cx="1082426" cy="584767"/>
          </a:xfrm>
          <a:prstGeom prst="rect">
            <a:avLst/>
          </a:prstGeom>
          <a:noFill/>
          <a:ln w="38100">
            <a:noFill/>
          </a:ln>
        </p:spPr>
        <p:txBody>
          <a:bodyPr wrap="square" lIns="91430" tIns="45716" rIns="91430" bIns="45716" rtlCol="0">
            <a:spAutoFit/>
          </a:bodyPr>
          <a:lstStyle/>
          <a:p>
            <a:pPr algn="ctr"/>
            <a:r>
              <a:rPr lang="en-US" sz="1600" b="1" dirty="0" smtClean="0"/>
              <a:t>Purchase</a:t>
            </a:r>
          </a:p>
          <a:p>
            <a:pPr algn="ctr"/>
            <a:r>
              <a:rPr lang="en-US" sz="1600" b="1" dirty="0" smtClean="0"/>
              <a:t>Info</a:t>
            </a:r>
            <a:endParaRPr lang="en-US" sz="1600" b="1" dirty="0"/>
          </a:p>
        </p:txBody>
      </p:sp>
      <p:sp>
        <p:nvSpPr>
          <p:cNvPr id="34" name="TextBox 33"/>
          <p:cNvSpPr txBox="1"/>
          <p:nvPr/>
        </p:nvSpPr>
        <p:spPr>
          <a:xfrm>
            <a:off x="6111983" y="1068638"/>
            <a:ext cx="830547" cy="584767"/>
          </a:xfrm>
          <a:prstGeom prst="rect">
            <a:avLst/>
          </a:prstGeom>
          <a:noFill/>
          <a:ln w="38100">
            <a:noFill/>
          </a:ln>
        </p:spPr>
        <p:txBody>
          <a:bodyPr wrap="square" lIns="91430" tIns="45716" rIns="91430" bIns="45716" rtlCol="0">
            <a:spAutoFit/>
          </a:bodyPr>
          <a:lstStyle/>
          <a:p>
            <a:pPr algn="ctr"/>
            <a:r>
              <a:rPr lang="en-US" sz="1600" b="1" dirty="0" smtClean="0"/>
              <a:t>Sales</a:t>
            </a:r>
          </a:p>
          <a:p>
            <a:pPr algn="ctr"/>
            <a:r>
              <a:rPr lang="en-US" sz="1600" b="1" dirty="0" smtClean="0"/>
              <a:t>Info</a:t>
            </a:r>
            <a:endParaRPr lang="en-US" sz="1600" b="1" dirty="0"/>
          </a:p>
        </p:txBody>
      </p:sp>
      <p:sp>
        <p:nvSpPr>
          <p:cNvPr id="35" name="TextBox 34"/>
          <p:cNvSpPr txBox="1"/>
          <p:nvPr/>
        </p:nvSpPr>
        <p:spPr>
          <a:xfrm>
            <a:off x="5206784" y="1088150"/>
            <a:ext cx="941476" cy="584767"/>
          </a:xfrm>
          <a:prstGeom prst="rect">
            <a:avLst/>
          </a:prstGeom>
          <a:noFill/>
          <a:ln w="38100">
            <a:noFill/>
          </a:ln>
        </p:spPr>
        <p:txBody>
          <a:bodyPr wrap="square" lIns="91430" tIns="45716" rIns="91430" bIns="45716" rtlCol="0">
            <a:spAutoFit/>
          </a:bodyPr>
          <a:lstStyle/>
          <a:p>
            <a:pPr algn="ctr"/>
            <a:r>
              <a:rPr lang="en-US" sz="1600" b="1" dirty="0" smtClean="0"/>
              <a:t>Supplier</a:t>
            </a:r>
          </a:p>
          <a:p>
            <a:pPr algn="ctr"/>
            <a:r>
              <a:rPr lang="en-US" sz="1600" b="1" dirty="0" smtClean="0"/>
              <a:t>Info</a:t>
            </a:r>
            <a:endParaRPr lang="en-US" sz="1600" b="1" dirty="0"/>
          </a:p>
        </p:txBody>
      </p:sp>
      <p:cxnSp>
        <p:nvCxnSpPr>
          <p:cNvPr id="38" name="Straight Connector 37"/>
          <p:cNvCxnSpPr/>
          <p:nvPr/>
        </p:nvCxnSpPr>
        <p:spPr>
          <a:xfrm flipH="1">
            <a:off x="1879897" y="3255000"/>
            <a:ext cx="6481" cy="2675120"/>
          </a:xfrm>
          <a:prstGeom prst="lin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14208" y="4422858"/>
            <a:ext cx="3025806" cy="2551"/>
          </a:xfrm>
          <a:prstGeom prst="lin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117070" y="3320396"/>
            <a:ext cx="422456" cy="2"/>
          </a:xfrm>
          <a:prstGeom prst="lin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117071" y="2984215"/>
            <a:ext cx="1001159" cy="1313"/>
          </a:xfrm>
          <a:prstGeom prst="lin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AutoShape 6"/>
          <p:cNvCxnSpPr>
            <a:cxnSpLocks noChangeShapeType="1"/>
            <a:stCxn id="4" idx="5"/>
          </p:cNvCxnSpPr>
          <p:nvPr/>
        </p:nvCxnSpPr>
        <p:spPr bwMode="auto">
          <a:xfrm>
            <a:off x="6461607" y="3628493"/>
            <a:ext cx="15164" cy="2298501"/>
          </a:xfrm>
          <a:prstGeom prst="straightConnector1">
            <a:avLst/>
          </a:prstGeom>
          <a:noFill/>
          <a:ln w="38100">
            <a:solidFill>
              <a:srgbClr val="FFFF00"/>
            </a:solidFill>
            <a:round/>
            <a:headEnd/>
            <a:tailEnd type="triangle" w="med" len="med"/>
          </a:ln>
        </p:spPr>
      </p:cxnSp>
      <p:cxnSp>
        <p:nvCxnSpPr>
          <p:cNvPr id="56" name="AutoShape 7"/>
          <p:cNvCxnSpPr>
            <a:cxnSpLocks noChangeShapeType="1"/>
          </p:cNvCxnSpPr>
          <p:nvPr/>
        </p:nvCxnSpPr>
        <p:spPr bwMode="auto">
          <a:xfrm flipH="1" flipV="1">
            <a:off x="7013817" y="3403445"/>
            <a:ext cx="2273" cy="2535892"/>
          </a:xfrm>
          <a:prstGeom prst="straightConnector1">
            <a:avLst/>
          </a:prstGeom>
          <a:noFill/>
          <a:ln w="38100">
            <a:solidFill>
              <a:srgbClr val="FFFF00"/>
            </a:solidFill>
            <a:round/>
            <a:headEnd/>
            <a:tailEnd type="triangle" w="med" len="med"/>
          </a:ln>
        </p:spPr>
      </p:cxnSp>
      <p:cxnSp>
        <p:nvCxnSpPr>
          <p:cNvPr id="58" name="AutoShape 6"/>
          <p:cNvCxnSpPr>
            <a:cxnSpLocks noChangeShapeType="1"/>
          </p:cNvCxnSpPr>
          <p:nvPr/>
        </p:nvCxnSpPr>
        <p:spPr bwMode="auto">
          <a:xfrm>
            <a:off x="7524362" y="3320396"/>
            <a:ext cx="15164" cy="2616640"/>
          </a:xfrm>
          <a:prstGeom prst="straightConnector1">
            <a:avLst/>
          </a:prstGeom>
          <a:noFill/>
          <a:ln w="38100">
            <a:solidFill>
              <a:srgbClr val="FFFF00"/>
            </a:solidFill>
            <a:round/>
            <a:headEnd/>
            <a:tailEnd type="triangle" w="med" len="med"/>
          </a:ln>
        </p:spPr>
      </p:cxnSp>
      <p:cxnSp>
        <p:nvCxnSpPr>
          <p:cNvPr id="59" name="AutoShape 6"/>
          <p:cNvCxnSpPr>
            <a:cxnSpLocks noChangeShapeType="1"/>
          </p:cNvCxnSpPr>
          <p:nvPr/>
        </p:nvCxnSpPr>
        <p:spPr bwMode="auto">
          <a:xfrm>
            <a:off x="8133393" y="2984215"/>
            <a:ext cx="0" cy="2952821"/>
          </a:xfrm>
          <a:prstGeom prst="straightConnector1">
            <a:avLst/>
          </a:prstGeom>
          <a:noFill/>
          <a:ln w="38100">
            <a:solidFill>
              <a:srgbClr val="FFFF00"/>
            </a:solidFill>
            <a:round/>
            <a:headEnd/>
            <a:tailEnd type="triangle" w="med" len="med"/>
          </a:ln>
        </p:spPr>
      </p:cxnSp>
      <p:cxnSp>
        <p:nvCxnSpPr>
          <p:cNvPr id="68" name="AutoShape 7"/>
          <p:cNvCxnSpPr>
            <a:cxnSpLocks noChangeShapeType="1"/>
          </p:cNvCxnSpPr>
          <p:nvPr/>
        </p:nvCxnSpPr>
        <p:spPr bwMode="auto">
          <a:xfrm flipH="1" flipV="1">
            <a:off x="2837145" y="3590703"/>
            <a:ext cx="7680" cy="2336291"/>
          </a:xfrm>
          <a:prstGeom prst="straightConnector1">
            <a:avLst/>
          </a:prstGeom>
          <a:noFill/>
          <a:ln w="38100">
            <a:solidFill>
              <a:srgbClr val="FFFF00"/>
            </a:solidFill>
            <a:round/>
            <a:headEnd/>
            <a:tailEnd type="triangle" w="med" len="med"/>
          </a:ln>
        </p:spPr>
      </p:cxnSp>
      <p:cxnSp>
        <p:nvCxnSpPr>
          <p:cNvPr id="70" name="AutoShape 6"/>
          <p:cNvCxnSpPr>
            <a:cxnSpLocks noChangeShapeType="1"/>
          </p:cNvCxnSpPr>
          <p:nvPr/>
        </p:nvCxnSpPr>
        <p:spPr bwMode="auto">
          <a:xfrm>
            <a:off x="2374061" y="3320398"/>
            <a:ext cx="15164" cy="2618939"/>
          </a:xfrm>
          <a:prstGeom prst="straightConnector1">
            <a:avLst/>
          </a:prstGeom>
          <a:noFill/>
          <a:ln w="38100">
            <a:solidFill>
              <a:srgbClr val="FFFF00"/>
            </a:solidFill>
            <a:round/>
            <a:headEnd/>
            <a:tailEnd type="triangle" w="med" len="med"/>
          </a:ln>
        </p:spPr>
      </p:cxnSp>
      <p:cxnSp>
        <p:nvCxnSpPr>
          <p:cNvPr id="74" name="AutoShape 7"/>
          <p:cNvCxnSpPr>
            <a:cxnSpLocks noChangeShapeType="1"/>
          </p:cNvCxnSpPr>
          <p:nvPr/>
        </p:nvCxnSpPr>
        <p:spPr bwMode="auto">
          <a:xfrm flipV="1">
            <a:off x="1896324" y="3254997"/>
            <a:ext cx="399879" cy="3"/>
          </a:xfrm>
          <a:prstGeom prst="straightConnector1">
            <a:avLst/>
          </a:prstGeom>
          <a:noFill/>
          <a:ln w="38100">
            <a:solidFill>
              <a:srgbClr val="FFFF00"/>
            </a:solidFill>
            <a:round/>
            <a:headEnd/>
            <a:tailEnd type="triangle" w="med" len="med"/>
          </a:ln>
        </p:spPr>
      </p:cxnSp>
      <p:cxnSp>
        <p:nvCxnSpPr>
          <p:cNvPr id="76" name="AutoShape 7"/>
          <p:cNvCxnSpPr>
            <a:cxnSpLocks noChangeShapeType="1"/>
          </p:cNvCxnSpPr>
          <p:nvPr/>
        </p:nvCxnSpPr>
        <p:spPr bwMode="auto">
          <a:xfrm>
            <a:off x="1398695" y="2911229"/>
            <a:ext cx="975366" cy="0"/>
          </a:xfrm>
          <a:prstGeom prst="straightConnector1">
            <a:avLst/>
          </a:prstGeom>
          <a:noFill/>
          <a:ln w="38100">
            <a:solidFill>
              <a:srgbClr val="FFFF00"/>
            </a:solidFill>
            <a:round/>
            <a:headEnd/>
            <a:tailEnd type="triangle" w="med" len="med"/>
          </a:ln>
        </p:spPr>
      </p:cxnSp>
      <p:cxnSp>
        <p:nvCxnSpPr>
          <p:cNvPr id="79" name="AutoShape 7"/>
          <p:cNvCxnSpPr>
            <a:cxnSpLocks noChangeShapeType="1"/>
          </p:cNvCxnSpPr>
          <p:nvPr/>
        </p:nvCxnSpPr>
        <p:spPr bwMode="auto">
          <a:xfrm flipH="1" flipV="1">
            <a:off x="4676760" y="1631855"/>
            <a:ext cx="16102" cy="823436"/>
          </a:xfrm>
          <a:prstGeom prst="straightConnector1">
            <a:avLst/>
          </a:prstGeom>
          <a:noFill/>
          <a:ln w="38100">
            <a:solidFill>
              <a:srgbClr val="FFFF00"/>
            </a:solidFill>
            <a:round/>
            <a:headEnd/>
            <a:tailEnd type="triangle" w="med" len="med"/>
          </a:ln>
        </p:spPr>
      </p:cxnSp>
      <p:cxnSp>
        <p:nvCxnSpPr>
          <p:cNvPr id="81" name="AutoShape 7"/>
          <p:cNvCxnSpPr>
            <a:cxnSpLocks noChangeShapeType="1"/>
          </p:cNvCxnSpPr>
          <p:nvPr/>
        </p:nvCxnSpPr>
        <p:spPr bwMode="auto">
          <a:xfrm flipV="1">
            <a:off x="3797703" y="1631855"/>
            <a:ext cx="0" cy="854252"/>
          </a:xfrm>
          <a:prstGeom prst="straightConnector1">
            <a:avLst/>
          </a:prstGeom>
          <a:noFill/>
          <a:ln w="38100">
            <a:solidFill>
              <a:srgbClr val="FFFF00"/>
            </a:solidFill>
            <a:round/>
            <a:headEnd/>
            <a:tailEnd type="triangle" w="med" len="med"/>
          </a:ln>
        </p:spPr>
      </p:cxnSp>
      <p:cxnSp>
        <p:nvCxnSpPr>
          <p:cNvPr id="82" name="AutoShape 7"/>
          <p:cNvCxnSpPr>
            <a:cxnSpLocks noChangeShapeType="1"/>
          </p:cNvCxnSpPr>
          <p:nvPr/>
        </p:nvCxnSpPr>
        <p:spPr bwMode="auto">
          <a:xfrm flipH="1" flipV="1">
            <a:off x="5677520" y="1631855"/>
            <a:ext cx="2" cy="854252"/>
          </a:xfrm>
          <a:prstGeom prst="straightConnector1">
            <a:avLst/>
          </a:prstGeom>
          <a:noFill/>
          <a:ln w="38100">
            <a:solidFill>
              <a:srgbClr val="FFFF00"/>
            </a:solidFill>
            <a:round/>
            <a:headEnd/>
            <a:tailEnd type="triangle" w="med" len="med"/>
          </a:ln>
        </p:spPr>
      </p:cxnSp>
      <p:cxnSp>
        <p:nvCxnSpPr>
          <p:cNvPr id="83" name="AutoShape 7"/>
          <p:cNvCxnSpPr>
            <a:cxnSpLocks noChangeShapeType="1"/>
          </p:cNvCxnSpPr>
          <p:nvPr/>
        </p:nvCxnSpPr>
        <p:spPr bwMode="auto">
          <a:xfrm flipH="1" flipV="1">
            <a:off x="6527257" y="1631855"/>
            <a:ext cx="10250" cy="1040471"/>
          </a:xfrm>
          <a:prstGeom prst="straightConnector1">
            <a:avLst/>
          </a:prstGeom>
          <a:noFill/>
          <a:ln w="38100">
            <a:solidFill>
              <a:srgbClr val="FFFF00"/>
            </a:solidFill>
            <a:round/>
            <a:headEnd/>
            <a:tailEnd type="triangle" w="med" len="med"/>
          </a:ln>
        </p:spPr>
      </p:cxnSp>
      <p:cxnSp>
        <p:nvCxnSpPr>
          <p:cNvPr id="86" name="AutoShape 7"/>
          <p:cNvCxnSpPr>
            <a:cxnSpLocks noChangeShapeType="1"/>
          </p:cNvCxnSpPr>
          <p:nvPr/>
        </p:nvCxnSpPr>
        <p:spPr bwMode="auto">
          <a:xfrm flipH="1" flipV="1">
            <a:off x="2793564" y="1631855"/>
            <a:ext cx="24264" cy="1112479"/>
          </a:xfrm>
          <a:prstGeom prst="straightConnector1">
            <a:avLst/>
          </a:prstGeom>
          <a:noFill/>
          <a:ln w="38100">
            <a:solidFill>
              <a:srgbClr val="FFFF00"/>
            </a:solidFill>
            <a:round/>
            <a:headEnd/>
            <a:tailEnd type="triangle" w="med" len="med"/>
          </a:ln>
        </p:spPr>
      </p:cxnSp>
    </p:spTree>
    <p:extLst>
      <p:ext uri="{BB962C8B-B14F-4D97-AF65-F5344CB8AC3E}">
        <p14:creationId xmlns:p14="http://schemas.microsoft.com/office/powerpoint/2010/main" val="1393257217"/>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4"/>
          <p:cNvSpPr>
            <a:spLocks noChangeArrowheads="1"/>
          </p:cNvSpPr>
          <p:nvPr/>
        </p:nvSpPr>
        <p:spPr bwMode="auto">
          <a:xfrm>
            <a:off x="4578864" y="1571612"/>
            <a:ext cx="1421895" cy="728966"/>
          </a:xfrm>
          <a:prstGeom prst="ellipse">
            <a:avLst/>
          </a:prstGeom>
          <a:no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Update Inventory</a:t>
            </a:r>
            <a:endParaRPr lang="en-US" sz="1400" b="1" dirty="0"/>
          </a:p>
        </p:txBody>
      </p:sp>
      <p:sp>
        <p:nvSpPr>
          <p:cNvPr id="3" name="Oval 24"/>
          <p:cNvSpPr>
            <a:spLocks noChangeArrowheads="1"/>
          </p:cNvSpPr>
          <p:nvPr/>
        </p:nvSpPr>
        <p:spPr bwMode="auto">
          <a:xfrm>
            <a:off x="667336" y="2753342"/>
            <a:ext cx="1307916" cy="568779"/>
          </a:xfrm>
          <a:prstGeom prst="ellipse">
            <a:avLst/>
          </a:prstGeom>
          <a:solidFill>
            <a:schemeClr val="bg1"/>
          </a:solid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Preparing P.O</a:t>
            </a:r>
            <a:endParaRPr lang="en-US" sz="1400" b="1" dirty="0"/>
          </a:p>
        </p:txBody>
      </p:sp>
      <p:sp>
        <p:nvSpPr>
          <p:cNvPr id="4" name="Oval 24"/>
          <p:cNvSpPr>
            <a:spLocks noChangeArrowheads="1"/>
          </p:cNvSpPr>
          <p:nvPr/>
        </p:nvSpPr>
        <p:spPr bwMode="auto">
          <a:xfrm>
            <a:off x="2928926" y="3643314"/>
            <a:ext cx="1433681" cy="642941"/>
          </a:xfrm>
          <a:prstGeom prst="ellipse">
            <a:avLst/>
          </a:prstGeom>
          <a:no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Processing</a:t>
            </a:r>
          </a:p>
          <a:p>
            <a:pPr algn="ctr"/>
            <a:r>
              <a:rPr lang="en-US" sz="1400" b="1" dirty="0" smtClean="0"/>
              <a:t>Goods</a:t>
            </a:r>
            <a:endParaRPr lang="en-US" sz="1400" b="1" dirty="0"/>
          </a:p>
        </p:txBody>
      </p:sp>
      <p:sp>
        <p:nvSpPr>
          <p:cNvPr id="5" name="Oval 24"/>
          <p:cNvSpPr>
            <a:spLocks noChangeArrowheads="1"/>
          </p:cNvSpPr>
          <p:nvPr/>
        </p:nvSpPr>
        <p:spPr bwMode="auto">
          <a:xfrm>
            <a:off x="714348" y="5143512"/>
            <a:ext cx="1242520" cy="505581"/>
          </a:xfrm>
          <a:prstGeom prst="ellipse">
            <a:avLst/>
          </a:prstGeom>
          <a:solidFill>
            <a:schemeClr val="bg1"/>
          </a:solid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Payment</a:t>
            </a:r>
            <a:endParaRPr lang="en-US" sz="1400" b="1" dirty="0"/>
          </a:p>
        </p:txBody>
      </p:sp>
      <p:sp>
        <p:nvSpPr>
          <p:cNvPr id="6" name="Oval 24"/>
          <p:cNvSpPr>
            <a:spLocks noChangeArrowheads="1"/>
          </p:cNvSpPr>
          <p:nvPr/>
        </p:nvSpPr>
        <p:spPr bwMode="auto">
          <a:xfrm>
            <a:off x="3663039" y="6248270"/>
            <a:ext cx="1145078" cy="442384"/>
          </a:xfrm>
          <a:prstGeom prst="ellipse">
            <a:avLst/>
          </a:prstGeom>
          <a:solidFill>
            <a:schemeClr val="bg1"/>
          </a:solid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Reports</a:t>
            </a:r>
            <a:endParaRPr lang="en-US" sz="1400" b="1" dirty="0"/>
          </a:p>
        </p:txBody>
      </p:sp>
      <p:sp>
        <p:nvSpPr>
          <p:cNvPr id="8" name="TextBox 7"/>
          <p:cNvSpPr txBox="1"/>
          <p:nvPr/>
        </p:nvSpPr>
        <p:spPr>
          <a:xfrm>
            <a:off x="785786" y="3786190"/>
            <a:ext cx="1046332" cy="307768"/>
          </a:xfrm>
          <a:prstGeom prst="rect">
            <a:avLst/>
          </a:prstGeom>
          <a:solidFill>
            <a:schemeClr val="bg1"/>
          </a:solidFill>
          <a:ln w="28575">
            <a:solidFill>
              <a:srgbClr val="FFFF00"/>
            </a:solidFill>
          </a:ln>
        </p:spPr>
        <p:txBody>
          <a:bodyPr wrap="square" lIns="91430" tIns="45716" rIns="91430" bIns="45716" rtlCol="0">
            <a:spAutoFit/>
          </a:bodyPr>
          <a:lstStyle/>
          <a:p>
            <a:pPr algn="ctr"/>
            <a:r>
              <a:rPr lang="en-US" sz="1400" b="1" dirty="0" smtClean="0"/>
              <a:t>Supplier</a:t>
            </a:r>
            <a:endParaRPr lang="en-US" sz="1400" b="1" dirty="0"/>
          </a:p>
        </p:txBody>
      </p:sp>
      <p:cxnSp>
        <p:nvCxnSpPr>
          <p:cNvPr id="10" name="AutoShape 16"/>
          <p:cNvCxnSpPr>
            <a:cxnSpLocks noChangeShapeType="1"/>
          </p:cNvCxnSpPr>
          <p:nvPr/>
        </p:nvCxnSpPr>
        <p:spPr bwMode="auto">
          <a:xfrm>
            <a:off x="744036" y="1807255"/>
            <a:ext cx="1278048" cy="0"/>
          </a:xfrm>
          <a:prstGeom prst="straightConnector1">
            <a:avLst/>
          </a:prstGeom>
          <a:solidFill>
            <a:schemeClr val="bg1"/>
          </a:solidFill>
          <a:ln w="28575">
            <a:solidFill>
              <a:srgbClr val="FFFF00"/>
            </a:solidFill>
            <a:round/>
            <a:headEnd/>
            <a:tailEnd/>
          </a:ln>
        </p:spPr>
      </p:cxnSp>
      <p:cxnSp>
        <p:nvCxnSpPr>
          <p:cNvPr id="11" name="AutoShape 16"/>
          <p:cNvCxnSpPr>
            <a:cxnSpLocks noChangeShapeType="1"/>
          </p:cNvCxnSpPr>
          <p:nvPr/>
        </p:nvCxnSpPr>
        <p:spPr bwMode="auto">
          <a:xfrm>
            <a:off x="744036" y="2131132"/>
            <a:ext cx="1278048" cy="0"/>
          </a:xfrm>
          <a:prstGeom prst="straightConnector1">
            <a:avLst/>
          </a:prstGeom>
          <a:solidFill>
            <a:schemeClr val="bg1"/>
          </a:solidFill>
          <a:ln w="28575">
            <a:solidFill>
              <a:srgbClr val="FFFF00"/>
            </a:solidFill>
            <a:round/>
            <a:headEnd/>
            <a:tailEnd/>
          </a:ln>
        </p:spPr>
      </p:cxnSp>
      <p:sp>
        <p:nvSpPr>
          <p:cNvPr id="12" name="TextBox 11"/>
          <p:cNvSpPr txBox="1"/>
          <p:nvPr/>
        </p:nvSpPr>
        <p:spPr>
          <a:xfrm>
            <a:off x="937741" y="1794154"/>
            <a:ext cx="774551" cy="307768"/>
          </a:xfrm>
          <a:prstGeom prst="rect">
            <a:avLst/>
          </a:prstGeom>
          <a:noFill/>
          <a:ln w="28575">
            <a:noFill/>
          </a:ln>
        </p:spPr>
        <p:txBody>
          <a:bodyPr wrap="none" lIns="91430" tIns="45716" rIns="91430" bIns="45716" rtlCol="0">
            <a:spAutoFit/>
          </a:bodyPr>
          <a:lstStyle/>
          <a:p>
            <a:pPr algn="ctr"/>
            <a:r>
              <a:rPr lang="en-US" sz="1400" b="1" dirty="0" smtClean="0"/>
              <a:t>Supplier</a:t>
            </a:r>
            <a:endParaRPr lang="en-US" sz="1400" b="1" dirty="0"/>
          </a:p>
        </p:txBody>
      </p:sp>
      <p:cxnSp>
        <p:nvCxnSpPr>
          <p:cNvPr id="13" name="AutoShape 16"/>
          <p:cNvCxnSpPr>
            <a:cxnSpLocks noChangeShapeType="1"/>
          </p:cNvCxnSpPr>
          <p:nvPr/>
        </p:nvCxnSpPr>
        <p:spPr bwMode="auto">
          <a:xfrm>
            <a:off x="2683267" y="5299488"/>
            <a:ext cx="1088058" cy="0"/>
          </a:xfrm>
          <a:prstGeom prst="straightConnector1">
            <a:avLst/>
          </a:prstGeom>
          <a:solidFill>
            <a:schemeClr val="bg1"/>
          </a:solidFill>
          <a:ln w="28575">
            <a:solidFill>
              <a:srgbClr val="FFFF00"/>
            </a:solidFill>
            <a:round/>
            <a:headEnd/>
            <a:tailEnd/>
          </a:ln>
        </p:spPr>
      </p:cxnSp>
      <p:cxnSp>
        <p:nvCxnSpPr>
          <p:cNvPr id="14" name="AutoShape 16"/>
          <p:cNvCxnSpPr>
            <a:cxnSpLocks noChangeShapeType="1"/>
          </p:cNvCxnSpPr>
          <p:nvPr/>
        </p:nvCxnSpPr>
        <p:spPr bwMode="auto">
          <a:xfrm>
            <a:off x="2683267" y="5623365"/>
            <a:ext cx="1088058" cy="0"/>
          </a:xfrm>
          <a:prstGeom prst="straightConnector1">
            <a:avLst/>
          </a:prstGeom>
          <a:solidFill>
            <a:schemeClr val="bg1"/>
          </a:solidFill>
          <a:ln w="28575">
            <a:solidFill>
              <a:srgbClr val="FFFF00"/>
            </a:solidFill>
            <a:round/>
            <a:headEnd/>
            <a:tailEnd/>
          </a:ln>
        </p:spPr>
      </p:cxnSp>
      <p:sp>
        <p:nvSpPr>
          <p:cNvPr id="15" name="TextBox 14"/>
          <p:cNvSpPr txBox="1"/>
          <p:nvPr/>
        </p:nvSpPr>
        <p:spPr>
          <a:xfrm>
            <a:off x="2605005" y="5286388"/>
            <a:ext cx="1242520" cy="307768"/>
          </a:xfrm>
          <a:prstGeom prst="rect">
            <a:avLst/>
          </a:prstGeom>
          <a:noFill/>
          <a:ln w="28575">
            <a:noFill/>
          </a:ln>
        </p:spPr>
        <p:txBody>
          <a:bodyPr wrap="square" lIns="91430" tIns="45716" rIns="91430" bIns="45716" rtlCol="0">
            <a:spAutoFit/>
          </a:bodyPr>
          <a:lstStyle/>
          <a:p>
            <a:pPr algn="ctr"/>
            <a:r>
              <a:rPr lang="en-US" sz="1400" b="1" dirty="0" smtClean="0"/>
              <a:t>Purchase Bill</a:t>
            </a:r>
            <a:endParaRPr lang="en-US" sz="1400" b="1" dirty="0"/>
          </a:p>
        </p:txBody>
      </p:sp>
      <p:cxnSp>
        <p:nvCxnSpPr>
          <p:cNvPr id="16" name="AutoShape 16"/>
          <p:cNvCxnSpPr>
            <a:cxnSpLocks noChangeShapeType="1"/>
          </p:cNvCxnSpPr>
          <p:nvPr/>
        </p:nvCxnSpPr>
        <p:spPr bwMode="auto">
          <a:xfrm>
            <a:off x="4172537" y="5346385"/>
            <a:ext cx="1278048" cy="0"/>
          </a:xfrm>
          <a:prstGeom prst="straightConnector1">
            <a:avLst/>
          </a:prstGeom>
          <a:solidFill>
            <a:schemeClr val="bg1"/>
          </a:solidFill>
          <a:ln w="28575">
            <a:solidFill>
              <a:srgbClr val="FFFF00"/>
            </a:solidFill>
            <a:round/>
            <a:headEnd/>
            <a:tailEnd/>
          </a:ln>
        </p:spPr>
      </p:cxnSp>
      <p:cxnSp>
        <p:nvCxnSpPr>
          <p:cNvPr id="17" name="AutoShape 16"/>
          <p:cNvCxnSpPr>
            <a:cxnSpLocks noChangeShapeType="1"/>
          </p:cNvCxnSpPr>
          <p:nvPr/>
        </p:nvCxnSpPr>
        <p:spPr bwMode="auto">
          <a:xfrm>
            <a:off x="4172537" y="5670262"/>
            <a:ext cx="1278048" cy="0"/>
          </a:xfrm>
          <a:prstGeom prst="straightConnector1">
            <a:avLst/>
          </a:prstGeom>
          <a:solidFill>
            <a:schemeClr val="bg1"/>
          </a:solidFill>
          <a:ln w="28575">
            <a:solidFill>
              <a:srgbClr val="FFFF00"/>
            </a:solidFill>
            <a:round/>
            <a:headEnd/>
            <a:tailEnd/>
          </a:ln>
        </p:spPr>
      </p:cxnSp>
      <p:sp>
        <p:nvSpPr>
          <p:cNvPr id="18" name="TextBox 17"/>
          <p:cNvSpPr txBox="1"/>
          <p:nvPr/>
        </p:nvSpPr>
        <p:spPr>
          <a:xfrm>
            <a:off x="4130125" y="5333284"/>
            <a:ext cx="1362852" cy="307768"/>
          </a:xfrm>
          <a:prstGeom prst="rect">
            <a:avLst/>
          </a:prstGeom>
          <a:noFill/>
          <a:ln w="28575">
            <a:noFill/>
          </a:ln>
        </p:spPr>
        <p:txBody>
          <a:bodyPr wrap="none" lIns="91430" tIns="45716" rIns="91430" bIns="45716" rtlCol="0">
            <a:spAutoFit/>
          </a:bodyPr>
          <a:lstStyle/>
          <a:p>
            <a:pPr algn="ctr"/>
            <a:r>
              <a:rPr lang="en-US" sz="1400" b="1" dirty="0" smtClean="0"/>
              <a:t>Purchase Return</a:t>
            </a:r>
            <a:endParaRPr lang="en-US" sz="1400" b="1" dirty="0"/>
          </a:p>
        </p:txBody>
      </p:sp>
      <p:cxnSp>
        <p:nvCxnSpPr>
          <p:cNvPr id="19" name="AutoShape 16"/>
          <p:cNvCxnSpPr>
            <a:cxnSpLocks noChangeShapeType="1"/>
          </p:cNvCxnSpPr>
          <p:nvPr/>
        </p:nvCxnSpPr>
        <p:spPr bwMode="auto">
          <a:xfrm>
            <a:off x="4857752" y="3857628"/>
            <a:ext cx="954872" cy="1588"/>
          </a:xfrm>
          <a:prstGeom prst="straightConnector1">
            <a:avLst/>
          </a:prstGeom>
          <a:solidFill>
            <a:schemeClr val="bg1"/>
          </a:solidFill>
          <a:ln w="28575">
            <a:solidFill>
              <a:srgbClr val="FFFF00"/>
            </a:solidFill>
            <a:round/>
            <a:headEnd/>
            <a:tailEnd/>
          </a:ln>
        </p:spPr>
      </p:cxnSp>
      <p:cxnSp>
        <p:nvCxnSpPr>
          <p:cNvPr id="20" name="AutoShape 16"/>
          <p:cNvCxnSpPr>
            <a:cxnSpLocks noChangeShapeType="1"/>
          </p:cNvCxnSpPr>
          <p:nvPr/>
        </p:nvCxnSpPr>
        <p:spPr bwMode="auto">
          <a:xfrm>
            <a:off x="4857752" y="4146081"/>
            <a:ext cx="954872" cy="1588"/>
          </a:xfrm>
          <a:prstGeom prst="straightConnector1">
            <a:avLst/>
          </a:prstGeom>
          <a:solidFill>
            <a:schemeClr val="bg1"/>
          </a:solidFill>
          <a:ln w="28575">
            <a:solidFill>
              <a:srgbClr val="FFFF00"/>
            </a:solidFill>
            <a:round/>
            <a:headEnd/>
            <a:tailEnd/>
          </a:ln>
        </p:spPr>
      </p:cxnSp>
      <p:sp>
        <p:nvSpPr>
          <p:cNvPr id="21" name="TextBox 20"/>
          <p:cNvSpPr txBox="1"/>
          <p:nvPr/>
        </p:nvSpPr>
        <p:spPr>
          <a:xfrm>
            <a:off x="4929190" y="3831488"/>
            <a:ext cx="846685" cy="307768"/>
          </a:xfrm>
          <a:prstGeom prst="rect">
            <a:avLst/>
          </a:prstGeom>
          <a:noFill/>
          <a:ln w="28575">
            <a:noFill/>
          </a:ln>
        </p:spPr>
        <p:txBody>
          <a:bodyPr wrap="none" lIns="91430" tIns="45716" rIns="91430" bIns="45716" rtlCol="0">
            <a:spAutoFit/>
          </a:bodyPr>
          <a:lstStyle/>
          <a:p>
            <a:pPr algn="ctr"/>
            <a:r>
              <a:rPr lang="en-US" sz="1400" b="1" dirty="0" smtClean="0"/>
              <a:t>Purchase</a:t>
            </a:r>
            <a:endParaRPr lang="en-US" sz="1400" b="1" dirty="0"/>
          </a:p>
        </p:txBody>
      </p:sp>
      <p:cxnSp>
        <p:nvCxnSpPr>
          <p:cNvPr id="28" name="AutoShape 16"/>
          <p:cNvCxnSpPr>
            <a:cxnSpLocks noChangeShapeType="1"/>
          </p:cNvCxnSpPr>
          <p:nvPr/>
        </p:nvCxnSpPr>
        <p:spPr bwMode="auto">
          <a:xfrm>
            <a:off x="3000364" y="2978440"/>
            <a:ext cx="1278048" cy="0"/>
          </a:xfrm>
          <a:prstGeom prst="straightConnector1">
            <a:avLst/>
          </a:prstGeom>
          <a:solidFill>
            <a:schemeClr val="bg1"/>
          </a:solidFill>
          <a:ln w="28575">
            <a:solidFill>
              <a:srgbClr val="FFFF00"/>
            </a:solidFill>
            <a:round/>
            <a:headEnd/>
            <a:tailEnd/>
          </a:ln>
        </p:spPr>
      </p:cxnSp>
      <p:cxnSp>
        <p:nvCxnSpPr>
          <p:cNvPr id="29" name="AutoShape 16"/>
          <p:cNvCxnSpPr>
            <a:cxnSpLocks noChangeShapeType="1"/>
          </p:cNvCxnSpPr>
          <p:nvPr/>
        </p:nvCxnSpPr>
        <p:spPr bwMode="auto">
          <a:xfrm>
            <a:off x="2994817" y="3315419"/>
            <a:ext cx="1278048" cy="0"/>
          </a:xfrm>
          <a:prstGeom prst="straightConnector1">
            <a:avLst/>
          </a:prstGeom>
          <a:solidFill>
            <a:schemeClr val="bg1"/>
          </a:solidFill>
          <a:ln w="28575">
            <a:solidFill>
              <a:srgbClr val="FFFF00"/>
            </a:solidFill>
            <a:round/>
            <a:headEnd/>
            <a:tailEnd/>
          </a:ln>
        </p:spPr>
      </p:cxnSp>
      <p:sp>
        <p:nvSpPr>
          <p:cNvPr id="30" name="TextBox 29"/>
          <p:cNvSpPr txBox="1"/>
          <p:nvPr/>
        </p:nvSpPr>
        <p:spPr>
          <a:xfrm>
            <a:off x="3000364" y="3000372"/>
            <a:ext cx="1289115" cy="307768"/>
          </a:xfrm>
          <a:prstGeom prst="rect">
            <a:avLst/>
          </a:prstGeom>
          <a:noFill/>
          <a:ln w="28575">
            <a:noFill/>
          </a:ln>
        </p:spPr>
        <p:txBody>
          <a:bodyPr wrap="none" lIns="91430" tIns="45716" rIns="91430" bIns="45716" rtlCol="0">
            <a:spAutoFit/>
          </a:bodyPr>
          <a:lstStyle/>
          <a:p>
            <a:pPr algn="ctr"/>
            <a:r>
              <a:rPr lang="en-US" sz="1400" b="1" dirty="0" smtClean="0"/>
              <a:t>Purchase Order</a:t>
            </a:r>
            <a:endParaRPr lang="en-US" sz="1400" b="1" dirty="0"/>
          </a:p>
        </p:txBody>
      </p:sp>
      <p:cxnSp>
        <p:nvCxnSpPr>
          <p:cNvPr id="31" name="AutoShape 16"/>
          <p:cNvCxnSpPr>
            <a:cxnSpLocks noChangeShapeType="1"/>
          </p:cNvCxnSpPr>
          <p:nvPr/>
        </p:nvCxnSpPr>
        <p:spPr bwMode="auto">
          <a:xfrm>
            <a:off x="2082412" y="768615"/>
            <a:ext cx="1278048" cy="0"/>
          </a:xfrm>
          <a:prstGeom prst="straightConnector1">
            <a:avLst/>
          </a:prstGeom>
          <a:solidFill>
            <a:schemeClr val="bg1"/>
          </a:solidFill>
          <a:ln w="28575">
            <a:solidFill>
              <a:srgbClr val="FFFF00"/>
            </a:solidFill>
            <a:round/>
            <a:headEnd/>
            <a:tailEnd/>
          </a:ln>
        </p:spPr>
      </p:cxnSp>
      <p:cxnSp>
        <p:nvCxnSpPr>
          <p:cNvPr id="32" name="AutoShape 16"/>
          <p:cNvCxnSpPr>
            <a:cxnSpLocks noChangeShapeType="1"/>
          </p:cNvCxnSpPr>
          <p:nvPr/>
        </p:nvCxnSpPr>
        <p:spPr bwMode="auto">
          <a:xfrm>
            <a:off x="2082412" y="1092492"/>
            <a:ext cx="1278048" cy="0"/>
          </a:xfrm>
          <a:prstGeom prst="straightConnector1">
            <a:avLst/>
          </a:prstGeom>
          <a:solidFill>
            <a:schemeClr val="bg1"/>
          </a:solidFill>
          <a:ln w="28575">
            <a:solidFill>
              <a:srgbClr val="FFFF00"/>
            </a:solidFill>
            <a:round/>
            <a:headEnd/>
            <a:tailEnd/>
          </a:ln>
        </p:spPr>
      </p:cxnSp>
      <p:sp>
        <p:nvSpPr>
          <p:cNvPr id="33" name="TextBox 32"/>
          <p:cNvSpPr txBox="1"/>
          <p:nvPr/>
        </p:nvSpPr>
        <p:spPr>
          <a:xfrm>
            <a:off x="2297285" y="755515"/>
            <a:ext cx="848289" cy="307768"/>
          </a:xfrm>
          <a:prstGeom prst="rect">
            <a:avLst/>
          </a:prstGeom>
          <a:noFill/>
          <a:ln w="28575">
            <a:noFill/>
          </a:ln>
        </p:spPr>
        <p:txBody>
          <a:bodyPr wrap="none" lIns="91430" tIns="45716" rIns="91430" bIns="45716" rtlCol="0">
            <a:spAutoFit/>
          </a:bodyPr>
          <a:lstStyle/>
          <a:p>
            <a:pPr algn="ctr"/>
            <a:r>
              <a:rPr lang="en-US" sz="1400" b="1" dirty="0" smtClean="0"/>
              <a:t>Inventory</a:t>
            </a:r>
            <a:endParaRPr lang="en-US" sz="1400" b="1" dirty="0"/>
          </a:p>
        </p:txBody>
      </p:sp>
      <p:cxnSp>
        <p:nvCxnSpPr>
          <p:cNvPr id="41" name="AutoShape 73"/>
          <p:cNvCxnSpPr>
            <a:cxnSpLocks noChangeShapeType="1"/>
          </p:cNvCxnSpPr>
          <p:nvPr/>
        </p:nvCxnSpPr>
        <p:spPr bwMode="auto">
          <a:xfrm flipH="1">
            <a:off x="513767" y="915889"/>
            <a:ext cx="1170" cy="4966304"/>
          </a:xfrm>
          <a:prstGeom prst="straightConnector1">
            <a:avLst/>
          </a:prstGeom>
          <a:solidFill>
            <a:schemeClr val="bg1"/>
          </a:solidFill>
          <a:ln w="28575">
            <a:solidFill>
              <a:srgbClr val="FFFF00"/>
            </a:solidFill>
            <a:round/>
            <a:headEnd/>
            <a:tailEnd/>
          </a:ln>
        </p:spPr>
      </p:cxnSp>
      <p:cxnSp>
        <p:nvCxnSpPr>
          <p:cNvPr id="49" name="AutoShape 77"/>
          <p:cNvCxnSpPr>
            <a:cxnSpLocks noChangeShapeType="1"/>
          </p:cNvCxnSpPr>
          <p:nvPr/>
        </p:nvCxnSpPr>
        <p:spPr bwMode="auto">
          <a:xfrm flipH="1">
            <a:off x="4085434" y="5882997"/>
            <a:ext cx="1" cy="366076"/>
          </a:xfrm>
          <a:prstGeom prst="straightConnector1">
            <a:avLst/>
          </a:prstGeom>
          <a:solidFill>
            <a:schemeClr val="bg1"/>
          </a:solidFill>
          <a:ln w="28575">
            <a:solidFill>
              <a:srgbClr val="FFFF00"/>
            </a:solidFill>
            <a:round/>
            <a:headEnd/>
            <a:tailEnd type="triangle" w="med" len="med"/>
          </a:ln>
        </p:spPr>
      </p:cxnSp>
      <p:cxnSp>
        <p:nvCxnSpPr>
          <p:cNvPr id="50" name="AutoShape 72"/>
          <p:cNvCxnSpPr>
            <a:cxnSpLocks noChangeShapeType="1"/>
          </p:cNvCxnSpPr>
          <p:nvPr/>
        </p:nvCxnSpPr>
        <p:spPr bwMode="auto">
          <a:xfrm flipH="1">
            <a:off x="501785" y="909399"/>
            <a:ext cx="1603240" cy="6489"/>
          </a:xfrm>
          <a:prstGeom prst="straightConnector1">
            <a:avLst/>
          </a:prstGeom>
          <a:solidFill>
            <a:schemeClr val="bg1"/>
          </a:solidFill>
          <a:ln w="28575">
            <a:solidFill>
              <a:srgbClr val="FFFF00"/>
            </a:solidFill>
            <a:round/>
            <a:headEnd/>
            <a:tailEnd/>
          </a:ln>
        </p:spPr>
      </p:cxnSp>
      <p:cxnSp>
        <p:nvCxnSpPr>
          <p:cNvPr id="51" name="AutoShape 77"/>
          <p:cNvCxnSpPr>
            <a:cxnSpLocks noChangeShapeType="1"/>
            <a:endCxn id="3" idx="0"/>
          </p:cNvCxnSpPr>
          <p:nvPr/>
        </p:nvCxnSpPr>
        <p:spPr bwMode="auto">
          <a:xfrm>
            <a:off x="1321295" y="2138456"/>
            <a:ext cx="0" cy="614886"/>
          </a:xfrm>
          <a:prstGeom prst="straightConnector1">
            <a:avLst/>
          </a:prstGeom>
          <a:solidFill>
            <a:schemeClr val="bg1"/>
          </a:solidFill>
          <a:ln w="28575">
            <a:solidFill>
              <a:srgbClr val="FFFF00"/>
            </a:solidFill>
            <a:round/>
            <a:headEnd/>
            <a:tailEnd type="triangle" w="med" len="med"/>
          </a:ln>
        </p:spPr>
      </p:cxnSp>
      <p:cxnSp>
        <p:nvCxnSpPr>
          <p:cNvPr id="52" name="AutoShape 77"/>
          <p:cNvCxnSpPr>
            <a:cxnSpLocks noChangeShapeType="1"/>
            <a:stCxn id="3" idx="4"/>
            <a:endCxn id="8" idx="0"/>
          </p:cNvCxnSpPr>
          <p:nvPr/>
        </p:nvCxnSpPr>
        <p:spPr bwMode="auto">
          <a:xfrm rot="5400000">
            <a:off x="1083089" y="3547984"/>
            <a:ext cx="464069" cy="12342"/>
          </a:xfrm>
          <a:prstGeom prst="straightConnector1">
            <a:avLst/>
          </a:prstGeom>
          <a:solidFill>
            <a:schemeClr val="bg1"/>
          </a:solidFill>
          <a:ln w="28575">
            <a:solidFill>
              <a:srgbClr val="FFFF00"/>
            </a:solidFill>
            <a:round/>
            <a:headEnd/>
            <a:tailEnd type="triangle" w="med" len="med"/>
          </a:ln>
        </p:spPr>
      </p:cxnSp>
      <p:cxnSp>
        <p:nvCxnSpPr>
          <p:cNvPr id="53" name="AutoShape 77"/>
          <p:cNvCxnSpPr>
            <a:cxnSpLocks noChangeShapeType="1"/>
          </p:cNvCxnSpPr>
          <p:nvPr/>
        </p:nvCxnSpPr>
        <p:spPr bwMode="auto">
          <a:xfrm>
            <a:off x="1163445" y="4093958"/>
            <a:ext cx="0" cy="1049554"/>
          </a:xfrm>
          <a:prstGeom prst="straightConnector1">
            <a:avLst/>
          </a:prstGeom>
          <a:solidFill>
            <a:schemeClr val="bg1"/>
          </a:solidFill>
          <a:ln w="28575">
            <a:solidFill>
              <a:srgbClr val="FFFF00"/>
            </a:solidFill>
            <a:round/>
            <a:headEnd/>
            <a:tailEnd type="triangle" w="med" len="med"/>
          </a:ln>
        </p:spPr>
      </p:cxnSp>
      <p:cxnSp>
        <p:nvCxnSpPr>
          <p:cNvPr id="54" name="AutoShape 77"/>
          <p:cNvCxnSpPr>
            <a:cxnSpLocks noChangeShapeType="1"/>
          </p:cNvCxnSpPr>
          <p:nvPr/>
        </p:nvCxnSpPr>
        <p:spPr bwMode="auto">
          <a:xfrm flipV="1">
            <a:off x="1482297" y="4096588"/>
            <a:ext cx="0" cy="1046924"/>
          </a:xfrm>
          <a:prstGeom prst="straightConnector1">
            <a:avLst/>
          </a:prstGeom>
          <a:solidFill>
            <a:schemeClr val="bg1"/>
          </a:solidFill>
          <a:ln w="28575">
            <a:solidFill>
              <a:srgbClr val="FFFF00"/>
            </a:solidFill>
            <a:round/>
            <a:headEnd/>
            <a:tailEnd type="triangle" w="med" len="med"/>
          </a:ln>
        </p:spPr>
      </p:cxnSp>
      <p:cxnSp>
        <p:nvCxnSpPr>
          <p:cNvPr id="55" name="AutoShape 77"/>
          <p:cNvCxnSpPr>
            <a:cxnSpLocks noChangeShapeType="1"/>
            <a:stCxn id="8" idx="3"/>
          </p:cNvCxnSpPr>
          <p:nvPr/>
        </p:nvCxnSpPr>
        <p:spPr bwMode="auto">
          <a:xfrm>
            <a:off x="1832118" y="3940074"/>
            <a:ext cx="1096808" cy="0"/>
          </a:xfrm>
          <a:prstGeom prst="straightConnector1">
            <a:avLst/>
          </a:prstGeom>
          <a:solidFill>
            <a:schemeClr val="bg1"/>
          </a:solidFill>
          <a:ln w="28575">
            <a:solidFill>
              <a:srgbClr val="FFFF00"/>
            </a:solidFill>
            <a:round/>
            <a:headEnd/>
            <a:tailEnd type="triangle" w="med" len="med"/>
          </a:ln>
        </p:spPr>
      </p:cxnSp>
      <p:cxnSp>
        <p:nvCxnSpPr>
          <p:cNvPr id="56" name="AutoShape 72"/>
          <p:cNvCxnSpPr>
            <a:cxnSpLocks noChangeShapeType="1"/>
          </p:cNvCxnSpPr>
          <p:nvPr/>
        </p:nvCxnSpPr>
        <p:spPr bwMode="auto">
          <a:xfrm>
            <a:off x="3975849" y="4263636"/>
            <a:ext cx="1876" cy="1237099"/>
          </a:xfrm>
          <a:prstGeom prst="straightConnector1">
            <a:avLst/>
          </a:prstGeom>
          <a:solidFill>
            <a:schemeClr val="bg1"/>
          </a:solidFill>
          <a:ln w="28575">
            <a:solidFill>
              <a:srgbClr val="FFFF00"/>
            </a:solidFill>
            <a:round/>
            <a:headEnd/>
            <a:tailEnd/>
          </a:ln>
        </p:spPr>
      </p:cxnSp>
      <p:cxnSp>
        <p:nvCxnSpPr>
          <p:cNvPr id="57" name="AutoShape 77"/>
          <p:cNvCxnSpPr>
            <a:cxnSpLocks noChangeShapeType="1"/>
          </p:cNvCxnSpPr>
          <p:nvPr/>
        </p:nvCxnSpPr>
        <p:spPr bwMode="auto">
          <a:xfrm>
            <a:off x="3977725" y="5500735"/>
            <a:ext cx="184772" cy="0"/>
          </a:xfrm>
          <a:prstGeom prst="straightConnector1">
            <a:avLst/>
          </a:prstGeom>
          <a:solidFill>
            <a:schemeClr val="bg1"/>
          </a:solidFill>
          <a:ln w="28575">
            <a:solidFill>
              <a:srgbClr val="FFFF00"/>
            </a:solidFill>
            <a:round/>
            <a:headEnd/>
            <a:tailEnd type="triangle" w="med" len="med"/>
          </a:ln>
        </p:spPr>
      </p:cxnSp>
      <p:cxnSp>
        <p:nvCxnSpPr>
          <p:cNvPr id="59" name="AutoShape 77"/>
          <p:cNvCxnSpPr>
            <a:cxnSpLocks noChangeShapeType="1"/>
          </p:cNvCxnSpPr>
          <p:nvPr/>
        </p:nvCxnSpPr>
        <p:spPr bwMode="auto">
          <a:xfrm>
            <a:off x="4362607" y="3975688"/>
            <a:ext cx="495145" cy="0"/>
          </a:xfrm>
          <a:prstGeom prst="straightConnector1">
            <a:avLst/>
          </a:prstGeom>
          <a:solidFill>
            <a:schemeClr val="bg1"/>
          </a:solidFill>
          <a:ln w="28575">
            <a:solidFill>
              <a:srgbClr val="FFFF00"/>
            </a:solidFill>
            <a:round/>
            <a:headEnd/>
            <a:tailEnd type="triangle" w="med" len="med"/>
          </a:ln>
        </p:spPr>
      </p:cxnSp>
      <p:cxnSp>
        <p:nvCxnSpPr>
          <p:cNvPr id="60" name="AutoShape 77"/>
          <p:cNvCxnSpPr>
            <a:cxnSpLocks noChangeShapeType="1"/>
          </p:cNvCxnSpPr>
          <p:nvPr/>
        </p:nvCxnSpPr>
        <p:spPr bwMode="auto">
          <a:xfrm flipV="1">
            <a:off x="5379411" y="2300578"/>
            <a:ext cx="16634" cy="1545044"/>
          </a:xfrm>
          <a:prstGeom prst="straightConnector1">
            <a:avLst/>
          </a:prstGeom>
          <a:solidFill>
            <a:schemeClr val="bg1"/>
          </a:solidFill>
          <a:ln w="28575">
            <a:solidFill>
              <a:srgbClr val="FFFF00"/>
            </a:solidFill>
            <a:round/>
            <a:headEnd/>
            <a:tailEnd type="triangle" w="med" len="med"/>
          </a:ln>
        </p:spPr>
      </p:cxnSp>
      <p:cxnSp>
        <p:nvCxnSpPr>
          <p:cNvPr id="61" name="AutoShape 77"/>
          <p:cNvCxnSpPr>
            <a:cxnSpLocks noChangeShapeType="1"/>
            <a:stCxn id="30" idx="2"/>
          </p:cNvCxnSpPr>
          <p:nvPr/>
        </p:nvCxnSpPr>
        <p:spPr bwMode="auto">
          <a:xfrm flipH="1">
            <a:off x="3643306" y="3308140"/>
            <a:ext cx="1616" cy="335174"/>
          </a:xfrm>
          <a:prstGeom prst="straightConnector1">
            <a:avLst/>
          </a:prstGeom>
          <a:solidFill>
            <a:schemeClr val="bg1"/>
          </a:solidFill>
          <a:ln w="28575">
            <a:solidFill>
              <a:srgbClr val="FFFF00"/>
            </a:solidFill>
            <a:round/>
            <a:headEnd/>
            <a:tailEnd type="triangle" w="med" len="med"/>
          </a:ln>
        </p:spPr>
      </p:cxnSp>
      <p:cxnSp>
        <p:nvCxnSpPr>
          <p:cNvPr id="62" name="AutoShape 77"/>
          <p:cNvCxnSpPr>
            <a:cxnSpLocks noChangeShapeType="1"/>
          </p:cNvCxnSpPr>
          <p:nvPr/>
        </p:nvCxnSpPr>
        <p:spPr bwMode="auto">
          <a:xfrm flipV="1">
            <a:off x="1928794" y="3154256"/>
            <a:ext cx="1097237" cy="2095"/>
          </a:xfrm>
          <a:prstGeom prst="straightConnector1">
            <a:avLst/>
          </a:prstGeom>
          <a:solidFill>
            <a:schemeClr val="bg1"/>
          </a:solidFill>
          <a:ln w="28575">
            <a:solidFill>
              <a:srgbClr val="FFFF00"/>
            </a:solidFill>
            <a:round/>
            <a:headEnd/>
            <a:tailEnd type="triangle" w="med" len="med"/>
          </a:ln>
        </p:spPr>
      </p:cxnSp>
      <p:cxnSp>
        <p:nvCxnSpPr>
          <p:cNvPr id="63" name="AutoShape 72"/>
          <p:cNvCxnSpPr>
            <a:cxnSpLocks noChangeShapeType="1"/>
          </p:cNvCxnSpPr>
          <p:nvPr/>
        </p:nvCxnSpPr>
        <p:spPr bwMode="auto">
          <a:xfrm>
            <a:off x="2576350" y="1093936"/>
            <a:ext cx="0" cy="1888302"/>
          </a:xfrm>
          <a:prstGeom prst="straightConnector1">
            <a:avLst/>
          </a:prstGeom>
          <a:solidFill>
            <a:schemeClr val="bg1"/>
          </a:solidFill>
          <a:ln w="28575">
            <a:solidFill>
              <a:srgbClr val="FFFF00"/>
            </a:solidFill>
            <a:round/>
            <a:headEnd/>
            <a:tailEnd/>
          </a:ln>
        </p:spPr>
      </p:cxnSp>
      <p:cxnSp>
        <p:nvCxnSpPr>
          <p:cNvPr id="64" name="AutoShape 77"/>
          <p:cNvCxnSpPr>
            <a:cxnSpLocks noChangeShapeType="1"/>
          </p:cNvCxnSpPr>
          <p:nvPr/>
        </p:nvCxnSpPr>
        <p:spPr bwMode="auto">
          <a:xfrm flipH="1" flipV="1">
            <a:off x="1971405" y="2982236"/>
            <a:ext cx="604946" cy="3"/>
          </a:xfrm>
          <a:prstGeom prst="straightConnector1">
            <a:avLst/>
          </a:prstGeom>
          <a:solidFill>
            <a:schemeClr val="bg1"/>
          </a:solidFill>
          <a:ln w="28575">
            <a:solidFill>
              <a:srgbClr val="FFFF00"/>
            </a:solidFill>
            <a:round/>
            <a:headEnd/>
            <a:tailEnd type="triangle" w="med" len="med"/>
          </a:ln>
        </p:spPr>
      </p:cxnSp>
      <p:cxnSp>
        <p:nvCxnSpPr>
          <p:cNvPr id="65" name="AutoShape 72"/>
          <p:cNvCxnSpPr>
            <a:cxnSpLocks noChangeShapeType="1"/>
          </p:cNvCxnSpPr>
          <p:nvPr/>
        </p:nvCxnSpPr>
        <p:spPr bwMode="auto">
          <a:xfrm flipV="1">
            <a:off x="2819400" y="2437646"/>
            <a:ext cx="2209800" cy="10943"/>
          </a:xfrm>
          <a:prstGeom prst="straightConnector1">
            <a:avLst/>
          </a:prstGeom>
          <a:solidFill>
            <a:schemeClr val="bg1"/>
          </a:solidFill>
          <a:ln w="28575">
            <a:solidFill>
              <a:srgbClr val="FFFF00"/>
            </a:solidFill>
            <a:round/>
            <a:headEnd/>
            <a:tailEnd/>
          </a:ln>
        </p:spPr>
      </p:cxnSp>
      <p:cxnSp>
        <p:nvCxnSpPr>
          <p:cNvPr id="66" name="AutoShape 77"/>
          <p:cNvCxnSpPr>
            <a:cxnSpLocks noChangeShapeType="1"/>
          </p:cNvCxnSpPr>
          <p:nvPr/>
        </p:nvCxnSpPr>
        <p:spPr bwMode="auto">
          <a:xfrm rot="16200000" flipV="1">
            <a:off x="2137937" y="1756937"/>
            <a:ext cx="1344462" cy="18464"/>
          </a:xfrm>
          <a:prstGeom prst="straightConnector1">
            <a:avLst/>
          </a:prstGeom>
          <a:solidFill>
            <a:schemeClr val="bg1"/>
          </a:solidFill>
          <a:ln w="28575">
            <a:solidFill>
              <a:srgbClr val="FFFF00"/>
            </a:solidFill>
            <a:round/>
            <a:headEnd/>
            <a:tailEnd type="triangle" w="med" len="med"/>
          </a:ln>
        </p:spPr>
      </p:cxnSp>
      <p:cxnSp>
        <p:nvCxnSpPr>
          <p:cNvPr id="75" name="AutoShape 72"/>
          <p:cNvCxnSpPr>
            <a:cxnSpLocks noChangeShapeType="1"/>
          </p:cNvCxnSpPr>
          <p:nvPr/>
        </p:nvCxnSpPr>
        <p:spPr bwMode="auto">
          <a:xfrm>
            <a:off x="6145705" y="1936094"/>
            <a:ext cx="0" cy="4484627"/>
          </a:xfrm>
          <a:prstGeom prst="straightConnector1">
            <a:avLst/>
          </a:prstGeom>
          <a:solidFill>
            <a:schemeClr val="bg1"/>
          </a:solidFill>
          <a:ln w="28575">
            <a:solidFill>
              <a:srgbClr val="FFFF00"/>
            </a:solidFill>
            <a:round/>
            <a:headEnd/>
            <a:tailEnd/>
          </a:ln>
        </p:spPr>
      </p:cxnSp>
      <p:cxnSp>
        <p:nvCxnSpPr>
          <p:cNvPr id="76" name="AutoShape 77"/>
          <p:cNvCxnSpPr>
            <a:cxnSpLocks noChangeShapeType="1"/>
          </p:cNvCxnSpPr>
          <p:nvPr/>
        </p:nvCxnSpPr>
        <p:spPr bwMode="auto">
          <a:xfrm flipH="1">
            <a:off x="4786316" y="6406431"/>
            <a:ext cx="1359389" cy="0"/>
          </a:xfrm>
          <a:prstGeom prst="straightConnector1">
            <a:avLst/>
          </a:prstGeom>
          <a:solidFill>
            <a:schemeClr val="bg1"/>
          </a:solidFill>
          <a:ln w="28575">
            <a:solidFill>
              <a:srgbClr val="FFFF00"/>
            </a:solidFill>
            <a:round/>
            <a:headEnd/>
            <a:tailEnd type="triangle" w="med" len="med"/>
          </a:ln>
        </p:spPr>
      </p:cxnSp>
      <p:cxnSp>
        <p:nvCxnSpPr>
          <p:cNvPr id="77" name="AutoShape 72"/>
          <p:cNvCxnSpPr>
            <a:cxnSpLocks noChangeShapeType="1"/>
          </p:cNvCxnSpPr>
          <p:nvPr/>
        </p:nvCxnSpPr>
        <p:spPr bwMode="auto">
          <a:xfrm flipH="1">
            <a:off x="5624709" y="4147669"/>
            <a:ext cx="9430" cy="1753351"/>
          </a:xfrm>
          <a:prstGeom prst="straightConnector1">
            <a:avLst/>
          </a:prstGeom>
          <a:solidFill>
            <a:schemeClr val="bg1"/>
          </a:solidFill>
          <a:ln w="28575">
            <a:solidFill>
              <a:srgbClr val="FFFF00"/>
            </a:solidFill>
            <a:round/>
            <a:headEnd/>
            <a:tailEnd/>
          </a:ln>
        </p:spPr>
      </p:cxnSp>
      <p:cxnSp>
        <p:nvCxnSpPr>
          <p:cNvPr id="78" name="AutoShape 72"/>
          <p:cNvCxnSpPr>
            <a:cxnSpLocks noChangeShapeType="1"/>
          </p:cNvCxnSpPr>
          <p:nvPr/>
        </p:nvCxnSpPr>
        <p:spPr bwMode="auto">
          <a:xfrm>
            <a:off x="4355835" y="5882193"/>
            <a:ext cx="1278304" cy="802"/>
          </a:xfrm>
          <a:prstGeom prst="straightConnector1">
            <a:avLst/>
          </a:prstGeom>
          <a:solidFill>
            <a:schemeClr val="bg1"/>
          </a:solidFill>
          <a:ln w="28575">
            <a:solidFill>
              <a:srgbClr val="FFFF00"/>
            </a:solidFill>
            <a:round/>
            <a:headEnd/>
            <a:tailEnd/>
          </a:ln>
        </p:spPr>
      </p:cxnSp>
      <p:cxnSp>
        <p:nvCxnSpPr>
          <p:cNvPr id="79" name="AutoShape 77"/>
          <p:cNvCxnSpPr>
            <a:cxnSpLocks noChangeShapeType="1"/>
          </p:cNvCxnSpPr>
          <p:nvPr/>
        </p:nvCxnSpPr>
        <p:spPr bwMode="auto">
          <a:xfrm>
            <a:off x="4355835" y="5882995"/>
            <a:ext cx="0" cy="366077"/>
          </a:xfrm>
          <a:prstGeom prst="straightConnector1">
            <a:avLst/>
          </a:prstGeom>
          <a:solidFill>
            <a:schemeClr val="bg1"/>
          </a:solidFill>
          <a:ln w="28575">
            <a:solidFill>
              <a:srgbClr val="FFFF00"/>
            </a:solidFill>
            <a:round/>
            <a:headEnd/>
            <a:tailEnd type="triangle" w="med" len="med"/>
          </a:ln>
        </p:spPr>
      </p:cxnSp>
      <p:cxnSp>
        <p:nvCxnSpPr>
          <p:cNvPr id="84" name="AutoShape 77"/>
          <p:cNvCxnSpPr>
            <a:cxnSpLocks noChangeShapeType="1"/>
          </p:cNvCxnSpPr>
          <p:nvPr/>
        </p:nvCxnSpPr>
        <p:spPr bwMode="auto">
          <a:xfrm>
            <a:off x="1966300" y="5430748"/>
            <a:ext cx="699345" cy="0"/>
          </a:xfrm>
          <a:prstGeom prst="straightConnector1">
            <a:avLst/>
          </a:prstGeom>
          <a:solidFill>
            <a:schemeClr val="bg1"/>
          </a:solidFill>
          <a:ln w="28575">
            <a:solidFill>
              <a:srgbClr val="FFFF00"/>
            </a:solidFill>
            <a:round/>
            <a:headEnd/>
            <a:tailEnd type="triangle" w="med" len="med"/>
          </a:ln>
        </p:spPr>
      </p:cxnSp>
      <p:sp>
        <p:nvSpPr>
          <p:cNvPr id="85" name="Oval 24"/>
          <p:cNvSpPr>
            <a:spLocks noChangeArrowheads="1"/>
          </p:cNvSpPr>
          <p:nvPr/>
        </p:nvSpPr>
        <p:spPr bwMode="auto">
          <a:xfrm>
            <a:off x="7223447" y="1458821"/>
            <a:ext cx="1073279" cy="477273"/>
          </a:xfrm>
          <a:prstGeom prst="ellipse">
            <a:avLst/>
          </a:prstGeom>
          <a:no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Sales</a:t>
            </a:r>
            <a:endParaRPr lang="en-US" sz="1400" b="1" dirty="0"/>
          </a:p>
        </p:txBody>
      </p:sp>
      <p:sp>
        <p:nvSpPr>
          <p:cNvPr id="86" name="TextBox 85"/>
          <p:cNvSpPr txBox="1"/>
          <p:nvPr/>
        </p:nvSpPr>
        <p:spPr>
          <a:xfrm>
            <a:off x="7250394" y="231425"/>
            <a:ext cx="1046332" cy="307768"/>
          </a:xfrm>
          <a:prstGeom prst="rect">
            <a:avLst/>
          </a:prstGeom>
          <a:noFill/>
          <a:ln w="28575">
            <a:solidFill>
              <a:srgbClr val="FFFF00"/>
            </a:solidFill>
          </a:ln>
        </p:spPr>
        <p:txBody>
          <a:bodyPr wrap="square" lIns="91430" tIns="45716" rIns="91430" bIns="45716" rtlCol="0">
            <a:spAutoFit/>
          </a:bodyPr>
          <a:lstStyle/>
          <a:p>
            <a:pPr algn="ctr"/>
            <a:r>
              <a:rPr lang="en-US" sz="1400" b="1" dirty="0" smtClean="0"/>
              <a:t>Customer</a:t>
            </a:r>
            <a:endParaRPr lang="en-US" sz="1400" b="1" dirty="0"/>
          </a:p>
        </p:txBody>
      </p:sp>
      <p:cxnSp>
        <p:nvCxnSpPr>
          <p:cNvPr id="87" name="AutoShape 16"/>
          <p:cNvCxnSpPr>
            <a:cxnSpLocks noChangeShapeType="1"/>
          </p:cNvCxnSpPr>
          <p:nvPr/>
        </p:nvCxnSpPr>
        <p:spPr bwMode="auto">
          <a:xfrm>
            <a:off x="8068946" y="1061952"/>
            <a:ext cx="1005840" cy="0"/>
          </a:xfrm>
          <a:prstGeom prst="straightConnector1">
            <a:avLst/>
          </a:prstGeom>
          <a:solidFill>
            <a:schemeClr val="bg1"/>
          </a:solidFill>
          <a:ln w="28575">
            <a:solidFill>
              <a:srgbClr val="FFFF00"/>
            </a:solidFill>
            <a:round/>
            <a:headEnd/>
            <a:tailEnd/>
          </a:ln>
        </p:spPr>
      </p:cxnSp>
      <p:cxnSp>
        <p:nvCxnSpPr>
          <p:cNvPr id="88" name="AutoShape 16"/>
          <p:cNvCxnSpPr>
            <a:cxnSpLocks noChangeShapeType="1"/>
          </p:cNvCxnSpPr>
          <p:nvPr/>
        </p:nvCxnSpPr>
        <p:spPr bwMode="auto">
          <a:xfrm>
            <a:off x="8068946" y="1347704"/>
            <a:ext cx="1005840" cy="0"/>
          </a:xfrm>
          <a:prstGeom prst="straightConnector1">
            <a:avLst/>
          </a:prstGeom>
          <a:solidFill>
            <a:schemeClr val="bg1"/>
          </a:solidFill>
          <a:ln w="28575">
            <a:solidFill>
              <a:srgbClr val="FFFF00"/>
            </a:solidFill>
            <a:round/>
            <a:headEnd/>
            <a:tailEnd/>
          </a:ln>
        </p:spPr>
      </p:cxnSp>
      <p:sp>
        <p:nvSpPr>
          <p:cNvPr id="89" name="TextBox 88"/>
          <p:cNvSpPr txBox="1"/>
          <p:nvPr/>
        </p:nvSpPr>
        <p:spPr>
          <a:xfrm>
            <a:off x="8042795" y="1055926"/>
            <a:ext cx="1085533" cy="307768"/>
          </a:xfrm>
          <a:prstGeom prst="rect">
            <a:avLst/>
          </a:prstGeom>
          <a:noFill/>
          <a:ln w="28575">
            <a:noFill/>
          </a:ln>
        </p:spPr>
        <p:txBody>
          <a:bodyPr wrap="none" lIns="91430" tIns="45716" rIns="91430" bIns="45716" rtlCol="0">
            <a:spAutoFit/>
          </a:bodyPr>
          <a:lstStyle/>
          <a:p>
            <a:pPr algn="ctr"/>
            <a:r>
              <a:rPr lang="en-US" sz="1400" b="1" dirty="0" smtClean="0"/>
              <a:t>Sales Return</a:t>
            </a:r>
            <a:endParaRPr lang="en-US" sz="1400" b="1" dirty="0"/>
          </a:p>
        </p:txBody>
      </p:sp>
      <p:cxnSp>
        <p:nvCxnSpPr>
          <p:cNvPr id="90" name="AutoShape 77"/>
          <p:cNvCxnSpPr>
            <a:cxnSpLocks noChangeShapeType="1"/>
          </p:cNvCxnSpPr>
          <p:nvPr/>
        </p:nvCxnSpPr>
        <p:spPr bwMode="auto">
          <a:xfrm flipH="1">
            <a:off x="7572396" y="554526"/>
            <a:ext cx="1588" cy="889535"/>
          </a:xfrm>
          <a:prstGeom prst="straightConnector1">
            <a:avLst/>
          </a:prstGeom>
          <a:solidFill>
            <a:schemeClr val="bg1"/>
          </a:solidFill>
          <a:ln w="28575">
            <a:solidFill>
              <a:srgbClr val="FFFF00"/>
            </a:solidFill>
            <a:round/>
            <a:headEnd/>
            <a:tailEnd type="triangle" w="med" len="med"/>
          </a:ln>
        </p:spPr>
      </p:cxnSp>
      <p:cxnSp>
        <p:nvCxnSpPr>
          <p:cNvPr id="91" name="AutoShape 77"/>
          <p:cNvCxnSpPr>
            <a:cxnSpLocks noChangeShapeType="1"/>
          </p:cNvCxnSpPr>
          <p:nvPr/>
        </p:nvCxnSpPr>
        <p:spPr bwMode="auto">
          <a:xfrm flipV="1">
            <a:off x="7853224" y="546371"/>
            <a:ext cx="0" cy="912451"/>
          </a:xfrm>
          <a:prstGeom prst="straightConnector1">
            <a:avLst/>
          </a:prstGeom>
          <a:solidFill>
            <a:schemeClr val="bg1"/>
          </a:solidFill>
          <a:ln w="28575">
            <a:solidFill>
              <a:srgbClr val="FFFF00"/>
            </a:solidFill>
            <a:round/>
            <a:headEnd/>
            <a:tailEnd type="triangle" w="med" len="med"/>
          </a:ln>
        </p:spPr>
      </p:cxnSp>
      <p:cxnSp>
        <p:nvCxnSpPr>
          <p:cNvPr id="93" name="AutoShape 77"/>
          <p:cNvCxnSpPr>
            <a:cxnSpLocks noChangeShapeType="1"/>
          </p:cNvCxnSpPr>
          <p:nvPr/>
        </p:nvCxnSpPr>
        <p:spPr bwMode="auto">
          <a:xfrm>
            <a:off x="8591016" y="387840"/>
            <a:ext cx="0" cy="674112"/>
          </a:xfrm>
          <a:prstGeom prst="straightConnector1">
            <a:avLst/>
          </a:prstGeom>
          <a:solidFill>
            <a:schemeClr val="bg1"/>
          </a:solidFill>
          <a:ln w="28575">
            <a:solidFill>
              <a:srgbClr val="FFFF00"/>
            </a:solidFill>
            <a:round/>
            <a:headEnd/>
            <a:tailEnd type="triangle" w="med" len="med"/>
          </a:ln>
        </p:spPr>
      </p:cxnSp>
      <p:cxnSp>
        <p:nvCxnSpPr>
          <p:cNvPr id="94" name="AutoShape 72"/>
          <p:cNvCxnSpPr>
            <a:cxnSpLocks noChangeShapeType="1"/>
            <a:stCxn id="86" idx="3"/>
          </p:cNvCxnSpPr>
          <p:nvPr/>
        </p:nvCxnSpPr>
        <p:spPr bwMode="auto">
          <a:xfrm>
            <a:off x="8296726" y="385309"/>
            <a:ext cx="292702" cy="5"/>
          </a:xfrm>
          <a:prstGeom prst="straightConnector1">
            <a:avLst/>
          </a:prstGeom>
          <a:solidFill>
            <a:schemeClr val="bg1"/>
          </a:solidFill>
          <a:ln w="28575">
            <a:solidFill>
              <a:srgbClr val="FFFF00"/>
            </a:solidFill>
            <a:round/>
            <a:headEnd/>
            <a:tailEnd/>
          </a:ln>
        </p:spPr>
      </p:cxnSp>
      <p:sp>
        <p:nvSpPr>
          <p:cNvPr id="101" name="TextBox 100"/>
          <p:cNvSpPr txBox="1"/>
          <p:nvPr/>
        </p:nvSpPr>
        <p:spPr>
          <a:xfrm>
            <a:off x="3206811" y="2131132"/>
            <a:ext cx="1216980" cy="276991"/>
          </a:xfrm>
          <a:prstGeom prst="rect">
            <a:avLst/>
          </a:prstGeom>
          <a:noFill/>
        </p:spPr>
        <p:txBody>
          <a:bodyPr wrap="none" lIns="91430" tIns="45716" rIns="91430" bIns="45716" rtlCol="0">
            <a:spAutoFit/>
          </a:bodyPr>
          <a:lstStyle/>
          <a:p>
            <a:pPr algn="ctr"/>
            <a:r>
              <a:rPr lang="en-US" sz="1200" b="1" dirty="0" smtClean="0"/>
              <a:t>Update Inventory</a:t>
            </a:r>
            <a:endParaRPr lang="en-US" sz="1200" b="1" dirty="0"/>
          </a:p>
        </p:txBody>
      </p:sp>
      <p:sp>
        <p:nvSpPr>
          <p:cNvPr id="102" name="TextBox 101"/>
          <p:cNvSpPr txBox="1"/>
          <p:nvPr/>
        </p:nvSpPr>
        <p:spPr>
          <a:xfrm>
            <a:off x="2148343" y="3090906"/>
            <a:ext cx="652594" cy="276991"/>
          </a:xfrm>
          <a:prstGeom prst="rect">
            <a:avLst/>
          </a:prstGeom>
          <a:noFill/>
        </p:spPr>
        <p:txBody>
          <a:bodyPr wrap="none" lIns="91430" tIns="45716" rIns="91430" bIns="45716" rtlCol="0">
            <a:spAutoFit/>
          </a:bodyPr>
          <a:lstStyle/>
          <a:p>
            <a:pPr algn="ctr"/>
            <a:r>
              <a:rPr lang="en-US" sz="1200" b="1" dirty="0" smtClean="0"/>
              <a:t>P.O Info</a:t>
            </a:r>
            <a:endParaRPr lang="en-US" sz="1200" b="1" dirty="0"/>
          </a:p>
        </p:txBody>
      </p:sp>
      <p:sp>
        <p:nvSpPr>
          <p:cNvPr id="103" name="TextBox 102"/>
          <p:cNvSpPr txBox="1"/>
          <p:nvPr/>
        </p:nvSpPr>
        <p:spPr>
          <a:xfrm rot="16200000">
            <a:off x="1990310" y="2034025"/>
            <a:ext cx="909204" cy="276991"/>
          </a:xfrm>
          <a:prstGeom prst="rect">
            <a:avLst/>
          </a:prstGeom>
          <a:noFill/>
        </p:spPr>
        <p:txBody>
          <a:bodyPr wrap="none" lIns="91430" tIns="45716" rIns="91430" bIns="45716" rtlCol="0">
            <a:spAutoFit/>
          </a:bodyPr>
          <a:lstStyle/>
          <a:p>
            <a:pPr algn="ctr"/>
            <a:r>
              <a:rPr lang="en-US" sz="1200" b="1" dirty="0" smtClean="0"/>
              <a:t>Order Stock</a:t>
            </a:r>
            <a:endParaRPr lang="en-US" sz="1200" b="1" dirty="0"/>
          </a:p>
        </p:txBody>
      </p:sp>
      <p:sp>
        <p:nvSpPr>
          <p:cNvPr id="104" name="TextBox 103"/>
          <p:cNvSpPr txBox="1"/>
          <p:nvPr/>
        </p:nvSpPr>
        <p:spPr>
          <a:xfrm>
            <a:off x="1294362" y="2138735"/>
            <a:ext cx="691195" cy="646323"/>
          </a:xfrm>
          <a:prstGeom prst="rect">
            <a:avLst/>
          </a:prstGeom>
          <a:noFill/>
        </p:spPr>
        <p:txBody>
          <a:bodyPr wrap="none" lIns="91430" tIns="45716" rIns="91430" bIns="45716" rtlCol="0">
            <a:spAutoFit/>
          </a:bodyPr>
          <a:lstStyle/>
          <a:p>
            <a:pPr algn="ctr"/>
            <a:r>
              <a:rPr lang="en-US" sz="1200" b="1" dirty="0" smtClean="0"/>
              <a:t>Get</a:t>
            </a:r>
          </a:p>
          <a:p>
            <a:pPr algn="ctr"/>
            <a:r>
              <a:rPr lang="en-US" sz="1200" b="1" dirty="0" smtClean="0"/>
              <a:t>Supplier</a:t>
            </a:r>
          </a:p>
          <a:p>
            <a:pPr algn="ctr"/>
            <a:r>
              <a:rPr lang="en-US" sz="1200" b="1" dirty="0" smtClean="0"/>
              <a:t>Detail</a:t>
            </a:r>
            <a:endParaRPr lang="en-US" sz="1200" b="1" dirty="0"/>
          </a:p>
        </p:txBody>
      </p:sp>
      <p:sp>
        <p:nvSpPr>
          <p:cNvPr id="105" name="TextBox 104"/>
          <p:cNvSpPr txBox="1"/>
          <p:nvPr/>
        </p:nvSpPr>
        <p:spPr>
          <a:xfrm>
            <a:off x="924213" y="3493609"/>
            <a:ext cx="386496" cy="276991"/>
          </a:xfrm>
          <a:prstGeom prst="rect">
            <a:avLst/>
          </a:prstGeom>
          <a:noFill/>
        </p:spPr>
        <p:txBody>
          <a:bodyPr wrap="none" lIns="91430" tIns="45716" rIns="91430" bIns="45716" rtlCol="0">
            <a:spAutoFit/>
          </a:bodyPr>
          <a:lstStyle/>
          <a:p>
            <a:pPr algn="ctr"/>
            <a:r>
              <a:rPr lang="en-US" sz="1200" b="1" dirty="0" smtClean="0"/>
              <a:t>P.O</a:t>
            </a:r>
            <a:endParaRPr lang="en-US" sz="1200" b="1" dirty="0"/>
          </a:p>
        </p:txBody>
      </p:sp>
      <p:sp>
        <p:nvSpPr>
          <p:cNvPr id="106" name="TextBox 105"/>
          <p:cNvSpPr txBox="1"/>
          <p:nvPr/>
        </p:nvSpPr>
        <p:spPr>
          <a:xfrm rot="16200000">
            <a:off x="501844" y="4498760"/>
            <a:ext cx="987751" cy="276991"/>
          </a:xfrm>
          <a:prstGeom prst="rect">
            <a:avLst/>
          </a:prstGeom>
          <a:noFill/>
        </p:spPr>
        <p:txBody>
          <a:bodyPr wrap="none" lIns="91430" tIns="45716" rIns="91430" bIns="45716" rtlCol="0">
            <a:spAutoFit/>
          </a:bodyPr>
          <a:lstStyle/>
          <a:p>
            <a:pPr algn="ctr"/>
            <a:r>
              <a:rPr lang="en-US" sz="1200" b="1" dirty="0" smtClean="0"/>
              <a:t>Purchase Bill</a:t>
            </a:r>
            <a:endParaRPr lang="en-US" sz="1200" b="1" dirty="0"/>
          </a:p>
        </p:txBody>
      </p:sp>
      <p:sp>
        <p:nvSpPr>
          <p:cNvPr id="107" name="TextBox 106"/>
          <p:cNvSpPr txBox="1"/>
          <p:nvPr/>
        </p:nvSpPr>
        <p:spPr>
          <a:xfrm rot="5400000">
            <a:off x="1135566" y="4507597"/>
            <a:ext cx="1058283" cy="276991"/>
          </a:xfrm>
          <a:prstGeom prst="rect">
            <a:avLst/>
          </a:prstGeom>
          <a:noFill/>
        </p:spPr>
        <p:txBody>
          <a:bodyPr wrap="none" lIns="91430" tIns="45716" rIns="91430" bIns="45716" rtlCol="0">
            <a:spAutoFit/>
          </a:bodyPr>
          <a:lstStyle/>
          <a:p>
            <a:pPr algn="ctr"/>
            <a:r>
              <a:rPr lang="en-US" sz="1200" b="1" dirty="0" smtClean="0"/>
              <a:t>Pay/Reject Bill</a:t>
            </a:r>
            <a:endParaRPr lang="en-US" sz="1200" b="1" dirty="0"/>
          </a:p>
        </p:txBody>
      </p:sp>
      <p:sp>
        <p:nvSpPr>
          <p:cNvPr id="108" name="TextBox 107"/>
          <p:cNvSpPr txBox="1"/>
          <p:nvPr/>
        </p:nvSpPr>
        <p:spPr>
          <a:xfrm>
            <a:off x="1928794" y="5143512"/>
            <a:ext cx="647914" cy="276991"/>
          </a:xfrm>
          <a:prstGeom prst="rect">
            <a:avLst/>
          </a:prstGeom>
          <a:noFill/>
        </p:spPr>
        <p:txBody>
          <a:bodyPr wrap="none" lIns="91430" tIns="45716" rIns="91430" bIns="45716" rtlCol="0">
            <a:spAutoFit/>
          </a:bodyPr>
          <a:lstStyle/>
          <a:p>
            <a:pPr algn="ctr"/>
            <a:r>
              <a:rPr lang="en-US" sz="1200" b="1" dirty="0" smtClean="0"/>
              <a:t>Bill Info</a:t>
            </a:r>
            <a:endParaRPr lang="en-US" sz="1200" b="1" dirty="0"/>
          </a:p>
        </p:txBody>
      </p:sp>
      <p:sp>
        <p:nvSpPr>
          <p:cNvPr id="109" name="TextBox 108"/>
          <p:cNvSpPr txBox="1"/>
          <p:nvPr/>
        </p:nvSpPr>
        <p:spPr>
          <a:xfrm>
            <a:off x="2959177" y="5900451"/>
            <a:ext cx="971720" cy="276991"/>
          </a:xfrm>
          <a:prstGeom prst="rect">
            <a:avLst/>
          </a:prstGeom>
          <a:noFill/>
        </p:spPr>
        <p:txBody>
          <a:bodyPr wrap="none" lIns="91430" tIns="45716" rIns="91430" bIns="45716" rtlCol="0">
            <a:spAutoFit/>
          </a:bodyPr>
          <a:lstStyle/>
          <a:p>
            <a:pPr algn="ctr"/>
            <a:r>
              <a:rPr lang="en-US" sz="1200" b="1" dirty="0" smtClean="0"/>
              <a:t>Stock Report</a:t>
            </a:r>
            <a:endParaRPr lang="en-US" sz="1200" b="1" dirty="0"/>
          </a:p>
        </p:txBody>
      </p:sp>
      <p:sp>
        <p:nvSpPr>
          <p:cNvPr id="110" name="TextBox 109"/>
          <p:cNvSpPr txBox="1"/>
          <p:nvPr/>
        </p:nvSpPr>
        <p:spPr>
          <a:xfrm rot="16200000">
            <a:off x="5247263" y="3942530"/>
            <a:ext cx="1463843" cy="276991"/>
          </a:xfrm>
          <a:prstGeom prst="rect">
            <a:avLst/>
          </a:prstGeom>
          <a:noFill/>
        </p:spPr>
        <p:txBody>
          <a:bodyPr wrap="none" lIns="91430" tIns="45716" rIns="91430" bIns="45716" rtlCol="0">
            <a:spAutoFit/>
          </a:bodyPr>
          <a:lstStyle/>
          <a:p>
            <a:pPr algn="ctr"/>
            <a:r>
              <a:rPr lang="en-US" sz="1200" b="1" dirty="0" smtClean="0"/>
              <a:t>Factory Order Report</a:t>
            </a:r>
            <a:endParaRPr lang="en-US" sz="1200" b="1" dirty="0"/>
          </a:p>
        </p:txBody>
      </p:sp>
      <p:sp>
        <p:nvSpPr>
          <p:cNvPr id="111" name="TextBox 110"/>
          <p:cNvSpPr txBox="1"/>
          <p:nvPr/>
        </p:nvSpPr>
        <p:spPr>
          <a:xfrm>
            <a:off x="4396115" y="5901018"/>
            <a:ext cx="1197744" cy="276991"/>
          </a:xfrm>
          <a:prstGeom prst="rect">
            <a:avLst/>
          </a:prstGeom>
          <a:noFill/>
        </p:spPr>
        <p:txBody>
          <a:bodyPr wrap="none" lIns="91430" tIns="45716" rIns="91430" bIns="45716" rtlCol="0">
            <a:spAutoFit/>
          </a:bodyPr>
          <a:lstStyle/>
          <a:p>
            <a:pPr algn="ctr"/>
            <a:r>
              <a:rPr lang="en-US" sz="1200" b="1" dirty="0" smtClean="0"/>
              <a:t>Purchase Report</a:t>
            </a:r>
            <a:endParaRPr lang="en-US" sz="1200" b="1" dirty="0"/>
          </a:p>
        </p:txBody>
      </p:sp>
      <p:sp>
        <p:nvSpPr>
          <p:cNvPr id="112" name="TextBox 111"/>
          <p:cNvSpPr txBox="1"/>
          <p:nvPr/>
        </p:nvSpPr>
        <p:spPr>
          <a:xfrm>
            <a:off x="3307023" y="4300962"/>
            <a:ext cx="712033" cy="461657"/>
          </a:xfrm>
          <a:prstGeom prst="rect">
            <a:avLst/>
          </a:prstGeom>
          <a:noFill/>
        </p:spPr>
        <p:txBody>
          <a:bodyPr wrap="none" lIns="91430" tIns="45716" rIns="91430" bIns="45716" rtlCol="0">
            <a:spAutoFit/>
          </a:bodyPr>
          <a:lstStyle/>
          <a:p>
            <a:pPr algn="ctr"/>
            <a:r>
              <a:rPr lang="en-US" sz="1200" b="1" dirty="0" smtClean="0"/>
              <a:t>Rejected</a:t>
            </a:r>
          </a:p>
          <a:p>
            <a:pPr algn="ctr"/>
            <a:r>
              <a:rPr lang="en-US" sz="1200" b="1" dirty="0" smtClean="0"/>
              <a:t>Item</a:t>
            </a:r>
            <a:endParaRPr lang="en-US" sz="1200" b="1" dirty="0"/>
          </a:p>
        </p:txBody>
      </p:sp>
      <p:sp>
        <p:nvSpPr>
          <p:cNvPr id="116" name="TextBox 115"/>
          <p:cNvSpPr txBox="1"/>
          <p:nvPr/>
        </p:nvSpPr>
        <p:spPr>
          <a:xfrm>
            <a:off x="4362607" y="4706123"/>
            <a:ext cx="712034" cy="276991"/>
          </a:xfrm>
          <a:prstGeom prst="rect">
            <a:avLst/>
          </a:prstGeom>
          <a:noFill/>
        </p:spPr>
        <p:txBody>
          <a:bodyPr wrap="none" lIns="91430" tIns="45716" rIns="91430" bIns="45716" rtlCol="0">
            <a:spAutoFit/>
          </a:bodyPr>
          <a:lstStyle/>
          <a:p>
            <a:pPr algn="ctr"/>
            <a:r>
              <a:rPr lang="en-US" sz="1200" b="1" dirty="0" smtClean="0"/>
              <a:t>Payment</a:t>
            </a:r>
            <a:endParaRPr lang="en-US" sz="1200" b="1" dirty="0"/>
          </a:p>
        </p:txBody>
      </p:sp>
      <p:sp>
        <p:nvSpPr>
          <p:cNvPr id="117" name="TextBox 116"/>
          <p:cNvSpPr txBox="1"/>
          <p:nvPr/>
        </p:nvSpPr>
        <p:spPr>
          <a:xfrm>
            <a:off x="2857488" y="3357562"/>
            <a:ext cx="737554" cy="276991"/>
          </a:xfrm>
          <a:prstGeom prst="rect">
            <a:avLst/>
          </a:prstGeom>
          <a:noFill/>
        </p:spPr>
        <p:txBody>
          <a:bodyPr wrap="none" lIns="91430" tIns="45716" rIns="91430" bIns="45716" rtlCol="0">
            <a:spAutoFit/>
          </a:bodyPr>
          <a:lstStyle/>
          <a:p>
            <a:pPr algn="ctr"/>
            <a:r>
              <a:rPr lang="en-US" sz="1200" b="1" dirty="0" smtClean="0"/>
              <a:t>P.O Copy</a:t>
            </a:r>
            <a:endParaRPr lang="en-US" sz="1200" b="1" dirty="0"/>
          </a:p>
        </p:txBody>
      </p:sp>
      <p:sp>
        <p:nvSpPr>
          <p:cNvPr id="118" name="TextBox 117"/>
          <p:cNvSpPr txBox="1"/>
          <p:nvPr/>
        </p:nvSpPr>
        <p:spPr>
          <a:xfrm rot="5400000">
            <a:off x="5107102" y="2934605"/>
            <a:ext cx="760124" cy="276991"/>
          </a:xfrm>
          <a:prstGeom prst="rect">
            <a:avLst/>
          </a:prstGeom>
          <a:noFill/>
        </p:spPr>
        <p:txBody>
          <a:bodyPr wrap="none" lIns="91430" tIns="45716" rIns="91430" bIns="45716" rtlCol="0">
            <a:spAutoFit/>
          </a:bodyPr>
          <a:lstStyle/>
          <a:p>
            <a:pPr algn="ctr"/>
            <a:r>
              <a:rPr lang="en-US" sz="1200" b="1" dirty="0" smtClean="0"/>
              <a:t>Send Info</a:t>
            </a:r>
            <a:endParaRPr lang="en-US" sz="1200" b="1" dirty="0"/>
          </a:p>
        </p:txBody>
      </p:sp>
      <p:sp>
        <p:nvSpPr>
          <p:cNvPr id="119" name="TextBox 118"/>
          <p:cNvSpPr txBox="1"/>
          <p:nvPr/>
        </p:nvSpPr>
        <p:spPr>
          <a:xfrm rot="16200000">
            <a:off x="6938431" y="761741"/>
            <a:ext cx="872333" cy="461657"/>
          </a:xfrm>
          <a:prstGeom prst="rect">
            <a:avLst/>
          </a:prstGeom>
          <a:noFill/>
        </p:spPr>
        <p:txBody>
          <a:bodyPr wrap="none" lIns="91430" tIns="45716" rIns="91430" bIns="45716" rtlCol="0">
            <a:spAutoFit/>
          </a:bodyPr>
          <a:lstStyle/>
          <a:p>
            <a:pPr algn="ctr"/>
            <a:r>
              <a:rPr lang="en-US" sz="1200" b="1" dirty="0" smtClean="0"/>
              <a:t>Requesting</a:t>
            </a:r>
          </a:p>
          <a:p>
            <a:pPr algn="ctr"/>
            <a:r>
              <a:rPr lang="en-US" sz="1200" b="1" dirty="0" smtClean="0"/>
              <a:t>Item</a:t>
            </a:r>
            <a:endParaRPr lang="en-US" sz="1200" b="1" dirty="0"/>
          </a:p>
        </p:txBody>
      </p:sp>
      <p:sp>
        <p:nvSpPr>
          <p:cNvPr id="120" name="TextBox 119"/>
          <p:cNvSpPr txBox="1"/>
          <p:nvPr/>
        </p:nvSpPr>
        <p:spPr>
          <a:xfrm rot="5400000">
            <a:off x="8231793" y="470346"/>
            <a:ext cx="718445" cy="461657"/>
          </a:xfrm>
          <a:prstGeom prst="rect">
            <a:avLst/>
          </a:prstGeom>
          <a:noFill/>
        </p:spPr>
        <p:txBody>
          <a:bodyPr wrap="none" lIns="91430" tIns="45716" rIns="91430" bIns="45716" rtlCol="0">
            <a:spAutoFit/>
          </a:bodyPr>
          <a:lstStyle/>
          <a:p>
            <a:pPr algn="ctr"/>
            <a:r>
              <a:rPr lang="en-US" sz="1200" b="1" dirty="0" smtClean="0"/>
              <a:t>Defected</a:t>
            </a:r>
          </a:p>
          <a:p>
            <a:pPr algn="ctr"/>
            <a:r>
              <a:rPr lang="en-US" sz="1200" b="1" dirty="0" smtClean="0"/>
              <a:t>Items</a:t>
            </a:r>
            <a:endParaRPr lang="en-US" sz="1200" b="1" dirty="0"/>
          </a:p>
        </p:txBody>
      </p:sp>
      <p:sp>
        <p:nvSpPr>
          <p:cNvPr id="123" name="TextBox 122"/>
          <p:cNvSpPr txBox="1"/>
          <p:nvPr/>
        </p:nvSpPr>
        <p:spPr>
          <a:xfrm>
            <a:off x="1832118" y="3684424"/>
            <a:ext cx="1050267" cy="461657"/>
          </a:xfrm>
          <a:prstGeom prst="rect">
            <a:avLst/>
          </a:prstGeom>
          <a:noFill/>
        </p:spPr>
        <p:txBody>
          <a:bodyPr wrap="none" lIns="91430" tIns="45716" rIns="91430" bIns="45716" rtlCol="0">
            <a:spAutoFit/>
          </a:bodyPr>
          <a:lstStyle/>
          <a:p>
            <a:pPr algn="ctr"/>
            <a:r>
              <a:rPr lang="en-US" sz="1200" b="1" dirty="0" smtClean="0"/>
              <a:t>Delivered Item</a:t>
            </a:r>
          </a:p>
          <a:p>
            <a:pPr algn="ctr"/>
            <a:r>
              <a:rPr lang="en-US" sz="1200" b="1" dirty="0" smtClean="0"/>
              <a:t>Info</a:t>
            </a:r>
            <a:endParaRPr lang="en-US" sz="1200" b="1" dirty="0"/>
          </a:p>
        </p:txBody>
      </p:sp>
      <p:sp>
        <p:nvSpPr>
          <p:cNvPr id="124" name="TextBox 123"/>
          <p:cNvSpPr txBox="1"/>
          <p:nvPr/>
        </p:nvSpPr>
        <p:spPr>
          <a:xfrm rot="16200000">
            <a:off x="7319183" y="841099"/>
            <a:ext cx="816230" cy="276991"/>
          </a:xfrm>
          <a:prstGeom prst="rect">
            <a:avLst/>
          </a:prstGeom>
          <a:noFill/>
        </p:spPr>
        <p:txBody>
          <a:bodyPr wrap="none" lIns="91430" tIns="45716" rIns="91430" bIns="45716" rtlCol="0">
            <a:spAutoFit/>
          </a:bodyPr>
          <a:lstStyle/>
          <a:p>
            <a:pPr algn="ctr"/>
            <a:r>
              <a:rPr lang="en-US" sz="1200" b="1" dirty="0" smtClean="0"/>
              <a:t>Goods/Bill</a:t>
            </a:r>
            <a:endParaRPr lang="en-US" sz="1200" b="1" dirty="0"/>
          </a:p>
        </p:txBody>
      </p:sp>
      <p:cxnSp>
        <p:nvCxnSpPr>
          <p:cNvPr id="125" name="AutoShape 77"/>
          <p:cNvCxnSpPr>
            <a:cxnSpLocks noChangeShapeType="1"/>
          </p:cNvCxnSpPr>
          <p:nvPr/>
        </p:nvCxnSpPr>
        <p:spPr bwMode="auto">
          <a:xfrm flipV="1">
            <a:off x="6496550" y="522438"/>
            <a:ext cx="0" cy="1243730"/>
          </a:xfrm>
          <a:prstGeom prst="straightConnector1">
            <a:avLst/>
          </a:prstGeom>
          <a:solidFill>
            <a:schemeClr val="bg1"/>
          </a:solidFill>
          <a:ln w="28575">
            <a:solidFill>
              <a:srgbClr val="FFFF00"/>
            </a:solidFill>
            <a:round/>
            <a:headEnd/>
            <a:tailEnd type="triangle" w="med" len="med"/>
          </a:ln>
        </p:spPr>
      </p:cxnSp>
      <p:sp>
        <p:nvSpPr>
          <p:cNvPr id="126" name="TextBox 125"/>
          <p:cNvSpPr txBox="1"/>
          <p:nvPr/>
        </p:nvSpPr>
        <p:spPr>
          <a:xfrm rot="16200000">
            <a:off x="5917441" y="1010869"/>
            <a:ext cx="896379" cy="276991"/>
          </a:xfrm>
          <a:prstGeom prst="rect">
            <a:avLst/>
          </a:prstGeom>
          <a:noFill/>
        </p:spPr>
        <p:txBody>
          <a:bodyPr wrap="none" lIns="91430" tIns="45716" rIns="91430" bIns="45716" rtlCol="0">
            <a:spAutoFit/>
          </a:bodyPr>
          <a:lstStyle/>
          <a:p>
            <a:pPr algn="ctr"/>
            <a:r>
              <a:rPr lang="en-US" sz="1200" b="1" dirty="0" smtClean="0"/>
              <a:t>Sales Order</a:t>
            </a:r>
            <a:endParaRPr lang="en-US" sz="1200" b="1" dirty="0"/>
          </a:p>
        </p:txBody>
      </p:sp>
      <p:cxnSp>
        <p:nvCxnSpPr>
          <p:cNvPr id="127" name="AutoShape 16"/>
          <p:cNvCxnSpPr>
            <a:cxnSpLocks noChangeShapeType="1"/>
          </p:cNvCxnSpPr>
          <p:nvPr/>
        </p:nvCxnSpPr>
        <p:spPr bwMode="auto">
          <a:xfrm>
            <a:off x="6753586" y="2596683"/>
            <a:ext cx="928694" cy="1588"/>
          </a:xfrm>
          <a:prstGeom prst="straightConnector1">
            <a:avLst/>
          </a:prstGeom>
          <a:solidFill>
            <a:schemeClr val="bg1"/>
          </a:solidFill>
          <a:ln w="28575">
            <a:solidFill>
              <a:srgbClr val="FFFF00"/>
            </a:solidFill>
            <a:round/>
            <a:headEnd/>
            <a:tailEnd/>
          </a:ln>
        </p:spPr>
      </p:cxnSp>
      <p:cxnSp>
        <p:nvCxnSpPr>
          <p:cNvPr id="128" name="AutoShape 16"/>
          <p:cNvCxnSpPr>
            <a:cxnSpLocks noChangeShapeType="1"/>
          </p:cNvCxnSpPr>
          <p:nvPr/>
        </p:nvCxnSpPr>
        <p:spPr bwMode="auto">
          <a:xfrm>
            <a:off x="6753586" y="2882435"/>
            <a:ext cx="928694" cy="1588"/>
          </a:xfrm>
          <a:prstGeom prst="straightConnector1">
            <a:avLst/>
          </a:prstGeom>
          <a:solidFill>
            <a:schemeClr val="bg1"/>
          </a:solidFill>
          <a:ln w="28575">
            <a:solidFill>
              <a:srgbClr val="FFFF00"/>
            </a:solidFill>
            <a:round/>
            <a:headEnd/>
            <a:tailEnd/>
          </a:ln>
        </p:spPr>
      </p:cxnSp>
      <p:sp>
        <p:nvSpPr>
          <p:cNvPr id="129" name="TextBox 128"/>
          <p:cNvSpPr txBox="1"/>
          <p:nvPr/>
        </p:nvSpPr>
        <p:spPr>
          <a:xfrm>
            <a:off x="6944871" y="2576255"/>
            <a:ext cx="611045" cy="307768"/>
          </a:xfrm>
          <a:prstGeom prst="rect">
            <a:avLst/>
          </a:prstGeom>
          <a:noFill/>
          <a:ln w="28575">
            <a:noFill/>
          </a:ln>
        </p:spPr>
        <p:txBody>
          <a:bodyPr wrap="none" lIns="91430" tIns="45716" rIns="91430" bIns="45716" rtlCol="0">
            <a:spAutoFit/>
          </a:bodyPr>
          <a:lstStyle/>
          <a:p>
            <a:pPr algn="ctr"/>
            <a:r>
              <a:rPr lang="en-US" sz="1400" b="1" dirty="0" smtClean="0"/>
              <a:t>Sales </a:t>
            </a:r>
            <a:endParaRPr lang="en-US" sz="1400" b="1" dirty="0"/>
          </a:p>
        </p:txBody>
      </p:sp>
      <p:cxnSp>
        <p:nvCxnSpPr>
          <p:cNvPr id="133" name="AutoShape 77"/>
          <p:cNvCxnSpPr>
            <a:cxnSpLocks noChangeShapeType="1"/>
          </p:cNvCxnSpPr>
          <p:nvPr/>
        </p:nvCxnSpPr>
        <p:spPr bwMode="auto">
          <a:xfrm>
            <a:off x="7959564" y="1930356"/>
            <a:ext cx="1583" cy="646539"/>
          </a:xfrm>
          <a:prstGeom prst="straightConnector1">
            <a:avLst/>
          </a:prstGeom>
          <a:solidFill>
            <a:schemeClr val="bg1"/>
          </a:solidFill>
          <a:ln w="28575">
            <a:solidFill>
              <a:srgbClr val="FFFF00"/>
            </a:solidFill>
            <a:round/>
            <a:headEnd/>
            <a:tailEnd type="triangle" w="med" len="med"/>
          </a:ln>
        </p:spPr>
      </p:cxnSp>
      <p:cxnSp>
        <p:nvCxnSpPr>
          <p:cNvPr id="134" name="AutoShape 77"/>
          <p:cNvCxnSpPr>
            <a:cxnSpLocks noChangeShapeType="1"/>
          </p:cNvCxnSpPr>
          <p:nvPr/>
        </p:nvCxnSpPr>
        <p:spPr bwMode="auto">
          <a:xfrm>
            <a:off x="7507028" y="1910124"/>
            <a:ext cx="0" cy="666555"/>
          </a:xfrm>
          <a:prstGeom prst="straightConnector1">
            <a:avLst/>
          </a:prstGeom>
          <a:solidFill>
            <a:schemeClr val="bg1"/>
          </a:solidFill>
          <a:ln w="28575">
            <a:solidFill>
              <a:srgbClr val="FFFF00"/>
            </a:solidFill>
            <a:round/>
            <a:headEnd/>
            <a:tailEnd type="triangle" w="med" len="med"/>
          </a:ln>
        </p:spPr>
      </p:cxnSp>
      <p:sp>
        <p:nvSpPr>
          <p:cNvPr id="135" name="TextBox 134"/>
          <p:cNvSpPr txBox="1"/>
          <p:nvPr/>
        </p:nvSpPr>
        <p:spPr>
          <a:xfrm>
            <a:off x="7114655" y="1959923"/>
            <a:ext cx="457741" cy="461657"/>
          </a:xfrm>
          <a:prstGeom prst="rect">
            <a:avLst/>
          </a:prstGeom>
          <a:noFill/>
        </p:spPr>
        <p:txBody>
          <a:bodyPr wrap="square" lIns="91430" tIns="45716" rIns="91430" bIns="45716" rtlCol="0">
            <a:spAutoFit/>
          </a:bodyPr>
          <a:lstStyle/>
          <a:p>
            <a:pPr algn="ctr"/>
            <a:r>
              <a:rPr lang="en-US" sz="1200" b="1" dirty="0" smtClean="0"/>
              <a:t>S.O</a:t>
            </a:r>
          </a:p>
          <a:p>
            <a:pPr algn="ctr"/>
            <a:r>
              <a:rPr lang="en-US" sz="1200" b="1" dirty="0" smtClean="0"/>
              <a:t>Info</a:t>
            </a:r>
            <a:endParaRPr lang="en-US" sz="1200" b="1" dirty="0"/>
          </a:p>
        </p:txBody>
      </p:sp>
      <p:sp>
        <p:nvSpPr>
          <p:cNvPr id="136" name="TextBox 135"/>
          <p:cNvSpPr txBox="1"/>
          <p:nvPr/>
        </p:nvSpPr>
        <p:spPr>
          <a:xfrm>
            <a:off x="7961147" y="1930356"/>
            <a:ext cx="516467" cy="646323"/>
          </a:xfrm>
          <a:prstGeom prst="rect">
            <a:avLst/>
          </a:prstGeom>
          <a:noFill/>
        </p:spPr>
        <p:txBody>
          <a:bodyPr wrap="none" lIns="91430" tIns="45716" rIns="91430" bIns="45716" rtlCol="0">
            <a:spAutoFit/>
          </a:bodyPr>
          <a:lstStyle/>
          <a:p>
            <a:pPr algn="ctr"/>
            <a:r>
              <a:rPr lang="en-US" sz="1200" b="1" dirty="0" smtClean="0"/>
              <a:t>Sales</a:t>
            </a:r>
          </a:p>
          <a:p>
            <a:pPr algn="ctr"/>
            <a:r>
              <a:rPr lang="en-US" sz="1200" b="1" dirty="0" smtClean="0"/>
              <a:t>Bill</a:t>
            </a:r>
          </a:p>
          <a:p>
            <a:pPr algn="ctr"/>
            <a:r>
              <a:rPr lang="en-US" sz="1200" b="1" dirty="0" smtClean="0"/>
              <a:t>Info</a:t>
            </a:r>
            <a:endParaRPr lang="en-US" sz="1200" b="1" dirty="0"/>
          </a:p>
        </p:txBody>
      </p:sp>
      <p:cxnSp>
        <p:nvCxnSpPr>
          <p:cNvPr id="139" name="AutoShape 72"/>
          <p:cNvCxnSpPr>
            <a:cxnSpLocks noChangeShapeType="1"/>
          </p:cNvCxnSpPr>
          <p:nvPr/>
        </p:nvCxnSpPr>
        <p:spPr bwMode="auto">
          <a:xfrm>
            <a:off x="6427299" y="2736087"/>
            <a:ext cx="0" cy="3790845"/>
          </a:xfrm>
          <a:prstGeom prst="straightConnector1">
            <a:avLst/>
          </a:prstGeom>
          <a:solidFill>
            <a:schemeClr val="bg1"/>
          </a:solidFill>
          <a:ln w="28575">
            <a:solidFill>
              <a:srgbClr val="FFFF00"/>
            </a:solidFill>
            <a:round/>
            <a:headEnd/>
            <a:tailEnd/>
          </a:ln>
        </p:spPr>
      </p:cxnSp>
      <p:cxnSp>
        <p:nvCxnSpPr>
          <p:cNvPr id="140" name="AutoShape 77"/>
          <p:cNvCxnSpPr>
            <a:cxnSpLocks noChangeShapeType="1"/>
          </p:cNvCxnSpPr>
          <p:nvPr/>
        </p:nvCxnSpPr>
        <p:spPr bwMode="auto">
          <a:xfrm flipH="1">
            <a:off x="4780593" y="6525344"/>
            <a:ext cx="1646706" cy="0"/>
          </a:xfrm>
          <a:prstGeom prst="straightConnector1">
            <a:avLst/>
          </a:prstGeom>
          <a:solidFill>
            <a:schemeClr val="bg1"/>
          </a:solidFill>
          <a:ln w="28575">
            <a:solidFill>
              <a:srgbClr val="FFFF00"/>
            </a:solidFill>
            <a:round/>
            <a:headEnd/>
            <a:tailEnd type="triangle" w="med" len="med"/>
          </a:ln>
        </p:spPr>
      </p:cxnSp>
      <p:sp>
        <p:nvSpPr>
          <p:cNvPr id="141" name="TextBox 140"/>
          <p:cNvSpPr txBox="1"/>
          <p:nvPr/>
        </p:nvSpPr>
        <p:spPr>
          <a:xfrm rot="16200000">
            <a:off x="5826402" y="3861767"/>
            <a:ext cx="958897" cy="276991"/>
          </a:xfrm>
          <a:prstGeom prst="rect">
            <a:avLst/>
          </a:prstGeom>
          <a:noFill/>
        </p:spPr>
        <p:txBody>
          <a:bodyPr wrap="none" lIns="91430" tIns="45716" rIns="91430" bIns="45716" rtlCol="0">
            <a:spAutoFit/>
          </a:bodyPr>
          <a:lstStyle/>
          <a:p>
            <a:pPr algn="ctr"/>
            <a:r>
              <a:rPr lang="en-US" sz="1200" b="1" dirty="0" smtClean="0"/>
              <a:t>Sales Report</a:t>
            </a:r>
            <a:endParaRPr lang="en-US" sz="1200" b="1" dirty="0"/>
          </a:p>
        </p:txBody>
      </p:sp>
      <p:cxnSp>
        <p:nvCxnSpPr>
          <p:cNvPr id="142" name="AutoShape 72"/>
          <p:cNvCxnSpPr>
            <a:cxnSpLocks noChangeShapeType="1"/>
          </p:cNvCxnSpPr>
          <p:nvPr/>
        </p:nvCxnSpPr>
        <p:spPr bwMode="auto">
          <a:xfrm flipV="1">
            <a:off x="6701958" y="533400"/>
            <a:ext cx="0" cy="1045052"/>
          </a:xfrm>
          <a:prstGeom prst="straightConnector1">
            <a:avLst/>
          </a:prstGeom>
          <a:solidFill>
            <a:schemeClr val="bg1"/>
          </a:solidFill>
          <a:ln w="28575">
            <a:solidFill>
              <a:srgbClr val="FFFF00"/>
            </a:solidFill>
            <a:round/>
            <a:headEnd/>
            <a:tailEnd/>
          </a:ln>
        </p:spPr>
      </p:cxnSp>
      <p:cxnSp>
        <p:nvCxnSpPr>
          <p:cNvPr id="143" name="AutoShape 77"/>
          <p:cNvCxnSpPr>
            <a:cxnSpLocks noChangeShapeType="1"/>
          </p:cNvCxnSpPr>
          <p:nvPr/>
        </p:nvCxnSpPr>
        <p:spPr bwMode="auto">
          <a:xfrm flipV="1">
            <a:off x="6714248" y="1578452"/>
            <a:ext cx="536146" cy="1112"/>
          </a:xfrm>
          <a:prstGeom prst="straightConnector1">
            <a:avLst/>
          </a:prstGeom>
          <a:solidFill>
            <a:schemeClr val="bg1"/>
          </a:solidFill>
          <a:ln w="28575">
            <a:solidFill>
              <a:srgbClr val="FFFF00"/>
            </a:solidFill>
            <a:round/>
            <a:headEnd/>
            <a:tailEnd type="triangle" w="med" len="med"/>
          </a:ln>
        </p:spPr>
      </p:cxnSp>
      <p:sp>
        <p:nvSpPr>
          <p:cNvPr id="144" name="TextBox 143"/>
          <p:cNvSpPr txBox="1"/>
          <p:nvPr/>
        </p:nvSpPr>
        <p:spPr>
          <a:xfrm rot="5400000">
            <a:off x="6528618" y="871530"/>
            <a:ext cx="583794" cy="276991"/>
          </a:xfrm>
          <a:prstGeom prst="rect">
            <a:avLst/>
          </a:prstGeom>
          <a:noFill/>
        </p:spPr>
        <p:txBody>
          <a:bodyPr wrap="none" lIns="91430" tIns="45716" rIns="91430" bIns="45716" rtlCol="0">
            <a:spAutoFit/>
          </a:bodyPr>
          <a:lstStyle/>
          <a:p>
            <a:pPr algn="ctr"/>
            <a:r>
              <a:rPr lang="en-US" sz="1200" b="1" dirty="0" smtClean="0"/>
              <a:t>Goods</a:t>
            </a:r>
            <a:endParaRPr lang="en-US" sz="1200" b="1" dirty="0"/>
          </a:p>
        </p:txBody>
      </p:sp>
      <p:cxnSp>
        <p:nvCxnSpPr>
          <p:cNvPr id="146" name="AutoShape 72"/>
          <p:cNvCxnSpPr>
            <a:cxnSpLocks noChangeShapeType="1"/>
          </p:cNvCxnSpPr>
          <p:nvPr/>
        </p:nvCxnSpPr>
        <p:spPr bwMode="auto">
          <a:xfrm rot="5400000">
            <a:off x="4953794" y="2362200"/>
            <a:ext cx="151606" cy="794"/>
          </a:xfrm>
          <a:prstGeom prst="straightConnector1">
            <a:avLst/>
          </a:prstGeom>
          <a:solidFill>
            <a:schemeClr val="bg1"/>
          </a:solidFill>
          <a:ln w="28575">
            <a:solidFill>
              <a:srgbClr val="FFFF00"/>
            </a:solidFill>
            <a:round/>
            <a:headEnd/>
            <a:tailEnd/>
          </a:ln>
        </p:spPr>
      </p:cxnSp>
      <p:cxnSp>
        <p:nvCxnSpPr>
          <p:cNvPr id="148" name="AutoShape 16"/>
          <p:cNvCxnSpPr>
            <a:cxnSpLocks noChangeShapeType="1"/>
          </p:cNvCxnSpPr>
          <p:nvPr/>
        </p:nvCxnSpPr>
        <p:spPr bwMode="auto">
          <a:xfrm>
            <a:off x="6172200" y="246359"/>
            <a:ext cx="838200" cy="0"/>
          </a:xfrm>
          <a:prstGeom prst="straightConnector1">
            <a:avLst/>
          </a:prstGeom>
          <a:solidFill>
            <a:schemeClr val="bg1"/>
          </a:solidFill>
          <a:ln w="28575">
            <a:solidFill>
              <a:srgbClr val="FFFF00"/>
            </a:solidFill>
            <a:round/>
            <a:headEnd/>
            <a:tailEnd/>
          </a:ln>
        </p:spPr>
      </p:cxnSp>
      <p:cxnSp>
        <p:nvCxnSpPr>
          <p:cNvPr id="149" name="AutoShape 16"/>
          <p:cNvCxnSpPr>
            <a:cxnSpLocks noChangeShapeType="1"/>
          </p:cNvCxnSpPr>
          <p:nvPr/>
        </p:nvCxnSpPr>
        <p:spPr bwMode="auto">
          <a:xfrm>
            <a:off x="6172200" y="533400"/>
            <a:ext cx="838200" cy="0"/>
          </a:xfrm>
          <a:prstGeom prst="straightConnector1">
            <a:avLst/>
          </a:prstGeom>
          <a:solidFill>
            <a:schemeClr val="bg1"/>
          </a:solidFill>
          <a:ln w="28575">
            <a:solidFill>
              <a:srgbClr val="FFFF00"/>
            </a:solidFill>
            <a:round/>
            <a:headEnd/>
            <a:tailEnd/>
          </a:ln>
        </p:spPr>
      </p:cxnSp>
      <p:sp>
        <p:nvSpPr>
          <p:cNvPr id="150" name="TextBox 149"/>
          <p:cNvSpPr txBox="1"/>
          <p:nvPr/>
        </p:nvSpPr>
        <p:spPr>
          <a:xfrm>
            <a:off x="6365631" y="228600"/>
            <a:ext cx="495335" cy="307768"/>
          </a:xfrm>
          <a:prstGeom prst="rect">
            <a:avLst/>
          </a:prstGeom>
          <a:noFill/>
          <a:ln w="28575">
            <a:noFill/>
          </a:ln>
        </p:spPr>
        <p:txBody>
          <a:bodyPr wrap="none" lIns="91430" tIns="45716" rIns="91430" bIns="45716" rtlCol="0">
            <a:spAutoFit/>
          </a:bodyPr>
          <a:lstStyle/>
          <a:p>
            <a:pPr algn="ctr"/>
            <a:r>
              <a:rPr lang="en-US" sz="1400" b="1" dirty="0" smtClean="0"/>
              <a:t>Stock</a:t>
            </a:r>
            <a:endParaRPr lang="en-US" sz="1400" b="1" dirty="0"/>
          </a:p>
        </p:txBody>
      </p:sp>
      <p:cxnSp>
        <p:nvCxnSpPr>
          <p:cNvPr id="151" name="AutoShape 72"/>
          <p:cNvCxnSpPr>
            <a:cxnSpLocks noChangeShapeType="1"/>
            <a:stCxn id="180" idx="0"/>
          </p:cNvCxnSpPr>
          <p:nvPr/>
        </p:nvCxnSpPr>
        <p:spPr bwMode="auto">
          <a:xfrm flipH="1" flipV="1">
            <a:off x="5286379" y="387840"/>
            <a:ext cx="449" cy="183639"/>
          </a:xfrm>
          <a:prstGeom prst="straightConnector1">
            <a:avLst/>
          </a:prstGeom>
          <a:solidFill>
            <a:schemeClr val="bg1"/>
          </a:solidFill>
          <a:ln w="28575">
            <a:solidFill>
              <a:srgbClr val="FFFF00"/>
            </a:solidFill>
            <a:round/>
            <a:headEnd/>
            <a:tailEnd/>
          </a:ln>
        </p:spPr>
      </p:cxnSp>
      <p:cxnSp>
        <p:nvCxnSpPr>
          <p:cNvPr id="152" name="AutoShape 77"/>
          <p:cNvCxnSpPr>
            <a:cxnSpLocks noChangeShapeType="1"/>
          </p:cNvCxnSpPr>
          <p:nvPr/>
        </p:nvCxnSpPr>
        <p:spPr bwMode="auto">
          <a:xfrm>
            <a:off x="5286828" y="387840"/>
            <a:ext cx="899666" cy="0"/>
          </a:xfrm>
          <a:prstGeom prst="straightConnector1">
            <a:avLst/>
          </a:prstGeom>
          <a:solidFill>
            <a:schemeClr val="bg1"/>
          </a:solidFill>
          <a:ln w="28575">
            <a:solidFill>
              <a:srgbClr val="FFFF00"/>
            </a:solidFill>
            <a:round/>
            <a:headEnd/>
            <a:tailEnd type="triangle" w="med" len="med"/>
          </a:ln>
        </p:spPr>
      </p:cxnSp>
      <p:sp>
        <p:nvSpPr>
          <p:cNvPr id="153" name="TextBox 152"/>
          <p:cNvSpPr txBox="1"/>
          <p:nvPr/>
        </p:nvSpPr>
        <p:spPr>
          <a:xfrm>
            <a:off x="5289811" y="90103"/>
            <a:ext cx="795390" cy="276991"/>
          </a:xfrm>
          <a:prstGeom prst="rect">
            <a:avLst/>
          </a:prstGeom>
          <a:noFill/>
        </p:spPr>
        <p:txBody>
          <a:bodyPr wrap="none" lIns="91430" tIns="45716" rIns="91430" bIns="45716" rtlCol="0">
            <a:spAutoFit/>
          </a:bodyPr>
          <a:lstStyle/>
          <a:p>
            <a:pPr algn="ctr"/>
            <a:r>
              <a:rPr lang="en-US" sz="1200" b="1" dirty="0" smtClean="0"/>
              <a:t>Stock Info</a:t>
            </a:r>
            <a:endParaRPr lang="en-US" sz="1200" b="1" dirty="0"/>
          </a:p>
        </p:txBody>
      </p:sp>
      <p:cxnSp>
        <p:nvCxnSpPr>
          <p:cNvPr id="154" name="AutoShape 16"/>
          <p:cNvCxnSpPr>
            <a:cxnSpLocks noChangeShapeType="1"/>
          </p:cNvCxnSpPr>
          <p:nvPr/>
        </p:nvCxnSpPr>
        <p:spPr bwMode="auto">
          <a:xfrm>
            <a:off x="6496550" y="1766168"/>
            <a:ext cx="754704" cy="0"/>
          </a:xfrm>
          <a:prstGeom prst="straightConnector1">
            <a:avLst/>
          </a:prstGeom>
          <a:solidFill>
            <a:schemeClr val="bg1"/>
          </a:solidFill>
          <a:ln w="28575">
            <a:solidFill>
              <a:srgbClr val="FFFF00"/>
            </a:solidFill>
            <a:round/>
            <a:headEnd/>
            <a:tailEnd/>
          </a:ln>
        </p:spPr>
      </p:cxnSp>
      <p:sp>
        <p:nvSpPr>
          <p:cNvPr id="180" name="Oval 24"/>
          <p:cNvSpPr>
            <a:spLocks noChangeArrowheads="1"/>
          </p:cNvSpPr>
          <p:nvPr/>
        </p:nvSpPr>
        <p:spPr bwMode="auto">
          <a:xfrm>
            <a:off x="4427950" y="571479"/>
            <a:ext cx="1717755" cy="728137"/>
          </a:xfrm>
          <a:prstGeom prst="ellipse">
            <a:avLst/>
          </a:prstGeom>
          <a:no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Manufacturing Goods</a:t>
            </a:r>
            <a:endParaRPr lang="en-US" sz="1400" b="1" dirty="0"/>
          </a:p>
        </p:txBody>
      </p:sp>
      <p:cxnSp>
        <p:nvCxnSpPr>
          <p:cNvPr id="185" name="AutoShape 72"/>
          <p:cNvCxnSpPr>
            <a:cxnSpLocks noChangeShapeType="1"/>
          </p:cNvCxnSpPr>
          <p:nvPr/>
        </p:nvCxnSpPr>
        <p:spPr bwMode="auto">
          <a:xfrm>
            <a:off x="5143504" y="4147669"/>
            <a:ext cx="1" cy="852968"/>
          </a:xfrm>
          <a:prstGeom prst="straightConnector1">
            <a:avLst/>
          </a:prstGeom>
          <a:solidFill>
            <a:schemeClr val="bg1"/>
          </a:solidFill>
          <a:ln w="28575">
            <a:solidFill>
              <a:srgbClr val="FFFF00"/>
            </a:solidFill>
            <a:round/>
            <a:headEnd/>
            <a:tailEnd/>
          </a:ln>
        </p:spPr>
      </p:cxnSp>
      <p:cxnSp>
        <p:nvCxnSpPr>
          <p:cNvPr id="188" name="AutoShape 72"/>
          <p:cNvCxnSpPr>
            <a:cxnSpLocks noChangeShapeType="1"/>
          </p:cNvCxnSpPr>
          <p:nvPr/>
        </p:nvCxnSpPr>
        <p:spPr bwMode="auto">
          <a:xfrm>
            <a:off x="4130125" y="5000636"/>
            <a:ext cx="1013379" cy="1588"/>
          </a:xfrm>
          <a:prstGeom prst="straightConnector1">
            <a:avLst/>
          </a:prstGeom>
          <a:solidFill>
            <a:schemeClr val="bg1"/>
          </a:solidFill>
          <a:ln w="28575">
            <a:solidFill>
              <a:srgbClr val="FFFF00"/>
            </a:solidFill>
            <a:round/>
            <a:headEnd/>
            <a:tailEnd/>
          </a:ln>
        </p:spPr>
      </p:cxnSp>
      <p:cxnSp>
        <p:nvCxnSpPr>
          <p:cNvPr id="190" name="AutoShape 77"/>
          <p:cNvCxnSpPr>
            <a:cxnSpLocks noChangeShapeType="1"/>
          </p:cNvCxnSpPr>
          <p:nvPr/>
        </p:nvCxnSpPr>
        <p:spPr bwMode="auto">
          <a:xfrm rot="5400000">
            <a:off x="1710830" y="5147162"/>
            <a:ext cx="294639" cy="1588"/>
          </a:xfrm>
          <a:prstGeom prst="straightConnector1">
            <a:avLst/>
          </a:prstGeom>
          <a:solidFill>
            <a:schemeClr val="bg1"/>
          </a:solidFill>
          <a:ln w="28575">
            <a:solidFill>
              <a:srgbClr val="FFFF00"/>
            </a:solidFill>
            <a:round/>
            <a:headEnd/>
            <a:tailEnd type="triangle" w="med" len="med"/>
          </a:ln>
        </p:spPr>
      </p:cxnSp>
      <p:sp>
        <p:nvSpPr>
          <p:cNvPr id="194" name="TextBox 193"/>
          <p:cNvSpPr txBox="1"/>
          <p:nvPr/>
        </p:nvSpPr>
        <p:spPr>
          <a:xfrm>
            <a:off x="4143372" y="3571876"/>
            <a:ext cx="1048665" cy="276991"/>
          </a:xfrm>
          <a:prstGeom prst="rect">
            <a:avLst/>
          </a:prstGeom>
          <a:noFill/>
        </p:spPr>
        <p:txBody>
          <a:bodyPr wrap="none" lIns="91430" tIns="45716" rIns="91430" bIns="45716" rtlCol="0">
            <a:spAutoFit/>
          </a:bodyPr>
          <a:lstStyle/>
          <a:p>
            <a:pPr algn="ctr"/>
            <a:r>
              <a:rPr lang="en-US" sz="1200" b="1" dirty="0" smtClean="0"/>
              <a:t>Accepted Item</a:t>
            </a:r>
            <a:endParaRPr lang="en-US" sz="1200" b="1" dirty="0"/>
          </a:p>
        </p:txBody>
      </p:sp>
      <p:cxnSp>
        <p:nvCxnSpPr>
          <p:cNvPr id="195" name="AutoShape 77"/>
          <p:cNvCxnSpPr>
            <a:cxnSpLocks noChangeShapeType="1"/>
          </p:cNvCxnSpPr>
          <p:nvPr/>
        </p:nvCxnSpPr>
        <p:spPr bwMode="auto">
          <a:xfrm>
            <a:off x="3360460" y="836712"/>
            <a:ext cx="1092438" cy="0"/>
          </a:xfrm>
          <a:prstGeom prst="straightConnector1">
            <a:avLst/>
          </a:prstGeom>
          <a:solidFill>
            <a:schemeClr val="bg1"/>
          </a:solidFill>
          <a:ln w="28575">
            <a:solidFill>
              <a:srgbClr val="FFFF00"/>
            </a:solidFill>
            <a:round/>
            <a:headEnd/>
            <a:tailEnd type="triangle" w="med" len="med"/>
          </a:ln>
        </p:spPr>
      </p:cxnSp>
      <p:cxnSp>
        <p:nvCxnSpPr>
          <p:cNvPr id="179" name="AutoShape 72"/>
          <p:cNvCxnSpPr>
            <a:cxnSpLocks noChangeShapeType="1"/>
            <a:endCxn id="174" idx="0"/>
          </p:cNvCxnSpPr>
          <p:nvPr/>
        </p:nvCxnSpPr>
        <p:spPr bwMode="auto">
          <a:xfrm flipV="1">
            <a:off x="1858944" y="5000636"/>
            <a:ext cx="1964767" cy="1588"/>
          </a:xfrm>
          <a:prstGeom prst="straightConnector1">
            <a:avLst/>
          </a:prstGeom>
          <a:solidFill>
            <a:schemeClr val="bg1"/>
          </a:solidFill>
          <a:ln w="28575">
            <a:solidFill>
              <a:srgbClr val="FFFF00"/>
            </a:solidFill>
            <a:round/>
            <a:headEnd/>
            <a:tailEnd/>
          </a:ln>
        </p:spPr>
      </p:cxnSp>
      <p:sp>
        <p:nvSpPr>
          <p:cNvPr id="174" name="Right Bracket 173"/>
          <p:cNvSpPr/>
          <p:nvPr/>
        </p:nvSpPr>
        <p:spPr>
          <a:xfrm rot="16200000">
            <a:off x="3881646" y="4750539"/>
            <a:ext cx="192161" cy="308032"/>
          </a:xfrm>
          <a:prstGeom prst="rightBracket">
            <a:avLst>
              <a:gd name="adj" fmla="val 80149"/>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7" name="AutoShape 16"/>
          <p:cNvCxnSpPr>
            <a:cxnSpLocks noChangeShapeType="1"/>
          </p:cNvCxnSpPr>
          <p:nvPr/>
        </p:nvCxnSpPr>
        <p:spPr bwMode="auto">
          <a:xfrm>
            <a:off x="7823372" y="2596683"/>
            <a:ext cx="928694" cy="1588"/>
          </a:xfrm>
          <a:prstGeom prst="straightConnector1">
            <a:avLst/>
          </a:prstGeom>
          <a:solidFill>
            <a:schemeClr val="bg1"/>
          </a:solidFill>
          <a:ln w="28575">
            <a:solidFill>
              <a:srgbClr val="FFFF00"/>
            </a:solidFill>
            <a:round/>
            <a:headEnd/>
            <a:tailEnd/>
          </a:ln>
        </p:spPr>
      </p:cxnSp>
      <p:cxnSp>
        <p:nvCxnSpPr>
          <p:cNvPr id="198" name="AutoShape 16"/>
          <p:cNvCxnSpPr>
            <a:cxnSpLocks noChangeShapeType="1"/>
          </p:cNvCxnSpPr>
          <p:nvPr/>
        </p:nvCxnSpPr>
        <p:spPr bwMode="auto">
          <a:xfrm>
            <a:off x="7823372" y="2882435"/>
            <a:ext cx="928694" cy="1588"/>
          </a:xfrm>
          <a:prstGeom prst="straightConnector1">
            <a:avLst/>
          </a:prstGeom>
          <a:solidFill>
            <a:schemeClr val="bg1"/>
          </a:solidFill>
          <a:ln w="28575">
            <a:solidFill>
              <a:srgbClr val="FFFF00"/>
            </a:solidFill>
            <a:round/>
            <a:headEnd/>
            <a:tailEnd/>
          </a:ln>
        </p:spPr>
      </p:cxnSp>
      <p:sp>
        <p:nvSpPr>
          <p:cNvPr id="199" name="TextBox 198"/>
          <p:cNvSpPr txBox="1"/>
          <p:nvPr/>
        </p:nvSpPr>
        <p:spPr>
          <a:xfrm>
            <a:off x="7845941" y="2596682"/>
            <a:ext cx="883555" cy="307768"/>
          </a:xfrm>
          <a:prstGeom prst="rect">
            <a:avLst/>
          </a:prstGeom>
          <a:noFill/>
          <a:ln w="28575">
            <a:noFill/>
          </a:ln>
        </p:spPr>
        <p:txBody>
          <a:bodyPr wrap="none" lIns="91430" tIns="45716" rIns="91430" bIns="45716" rtlCol="0">
            <a:spAutoFit/>
          </a:bodyPr>
          <a:lstStyle/>
          <a:p>
            <a:pPr algn="ctr"/>
            <a:r>
              <a:rPr lang="en-US" sz="1400" b="1" dirty="0" smtClean="0"/>
              <a:t> Sales Bill</a:t>
            </a:r>
            <a:endParaRPr lang="en-US" sz="1400" b="1" dirty="0"/>
          </a:p>
        </p:txBody>
      </p:sp>
      <p:cxnSp>
        <p:nvCxnSpPr>
          <p:cNvPr id="213" name="AutoShape 16"/>
          <p:cNvCxnSpPr>
            <a:cxnSpLocks noChangeShapeType="1"/>
          </p:cNvCxnSpPr>
          <p:nvPr/>
        </p:nvCxnSpPr>
        <p:spPr bwMode="auto">
          <a:xfrm>
            <a:off x="6000759" y="1924516"/>
            <a:ext cx="144946" cy="0"/>
          </a:xfrm>
          <a:prstGeom prst="straightConnector1">
            <a:avLst/>
          </a:prstGeom>
          <a:solidFill>
            <a:schemeClr val="bg1"/>
          </a:solidFill>
          <a:ln w="28575">
            <a:solidFill>
              <a:srgbClr val="FFFF00"/>
            </a:solidFill>
            <a:round/>
            <a:headEnd/>
            <a:tailEnd/>
          </a:ln>
        </p:spPr>
      </p:cxnSp>
      <p:cxnSp>
        <p:nvCxnSpPr>
          <p:cNvPr id="222" name="AutoShape 72"/>
          <p:cNvCxnSpPr>
            <a:cxnSpLocks noChangeShapeType="1"/>
          </p:cNvCxnSpPr>
          <p:nvPr/>
        </p:nvCxnSpPr>
        <p:spPr bwMode="auto">
          <a:xfrm>
            <a:off x="514937" y="5882995"/>
            <a:ext cx="3575926" cy="0"/>
          </a:xfrm>
          <a:prstGeom prst="straightConnector1">
            <a:avLst/>
          </a:prstGeom>
          <a:solidFill>
            <a:schemeClr val="bg1"/>
          </a:solidFill>
          <a:ln w="28575">
            <a:solidFill>
              <a:srgbClr val="FFFF00"/>
            </a:solidFill>
            <a:round/>
            <a:headEnd/>
            <a:tailEnd/>
          </a:ln>
        </p:spPr>
      </p:cxnSp>
      <p:cxnSp>
        <p:nvCxnSpPr>
          <p:cNvPr id="227" name="AutoShape 77"/>
          <p:cNvCxnSpPr>
            <a:cxnSpLocks noChangeShapeType="1"/>
          </p:cNvCxnSpPr>
          <p:nvPr/>
        </p:nvCxnSpPr>
        <p:spPr bwMode="auto">
          <a:xfrm flipH="1">
            <a:off x="3345382" y="1010025"/>
            <a:ext cx="1092438" cy="0"/>
          </a:xfrm>
          <a:prstGeom prst="straightConnector1">
            <a:avLst/>
          </a:prstGeom>
          <a:solidFill>
            <a:schemeClr val="bg1"/>
          </a:solidFill>
          <a:ln w="28575">
            <a:solidFill>
              <a:srgbClr val="FFFF00"/>
            </a:solidFill>
            <a:round/>
            <a:headEnd/>
            <a:tailEnd type="triangle" w="med" len="med"/>
          </a:ln>
        </p:spPr>
      </p:cxnSp>
      <p:sp>
        <p:nvSpPr>
          <p:cNvPr id="228" name="TextBox 227"/>
          <p:cNvSpPr txBox="1"/>
          <p:nvPr/>
        </p:nvSpPr>
        <p:spPr>
          <a:xfrm>
            <a:off x="3386869" y="979594"/>
            <a:ext cx="1181714" cy="276991"/>
          </a:xfrm>
          <a:prstGeom prst="rect">
            <a:avLst/>
          </a:prstGeom>
          <a:noFill/>
        </p:spPr>
        <p:txBody>
          <a:bodyPr wrap="none" lIns="91430" tIns="45716" rIns="91430" bIns="45716" rtlCol="0">
            <a:spAutoFit/>
          </a:bodyPr>
          <a:lstStyle/>
          <a:p>
            <a:pPr algn="ctr"/>
            <a:r>
              <a:rPr lang="en-US" sz="1200" b="1" dirty="0" smtClean="0"/>
              <a:t>Request for Item</a:t>
            </a:r>
            <a:endParaRPr lang="en-US" sz="1200" b="1" dirty="0"/>
          </a:p>
        </p:txBody>
      </p:sp>
      <p:sp>
        <p:nvSpPr>
          <p:cNvPr id="229" name="TextBox 228"/>
          <p:cNvSpPr txBox="1"/>
          <p:nvPr/>
        </p:nvSpPr>
        <p:spPr>
          <a:xfrm>
            <a:off x="3312211" y="586400"/>
            <a:ext cx="1125609" cy="276991"/>
          </a:xfrm>
          <a:prstGeom prst="rect">
            <a:avLst/>
          </a:prstGeom>
          <a:noFill/>
        </p:spPr>
        <p:txBody>
          <a:bodyPr wrap="none" lIns="91430" tIns="45716" rIns="91430" bIns="45716" rtlCol="0">
            <a:spAutoFit/>
          </a:bodyPr>
          <a:lstStyle/>
          <a:p>
            <a:pPr algn="ctr"/>
            <a:r>
              <a:rPr lang="en-US" sz="1200" b="1" dirty="0" smtClean="0"/>
              <a:t>Requested Item</a:t>
            </a:r>
            <a:endParaRPr lang="en-US" sz="1200" b="1" dirty="0"/>
          </a:p>
        </p:txBody>
      </p:sp>
      <p:sp>
        <p:nvSpPr>
          <p:cNvPr id="253" name="Oval 24"/>
          <p:cNvSpPr>
            <a:spLocks noChangeArrowheads="1"/>
          </p:cNvSpPr>
          <p:nvPr/>
        </p:nvSpPr>
        <p:spPr bwMode="auto">
          <a:xfrm>
            <a:off x="7130583" y="4321693"/>
            <a:ext cx="1431394" cy="713584"/>
          </a:xfrm>
          <a:prstGeom prst="ellipse">
            <a:avLst/>
          </a:prstGeom>
          <a:solidFill>
            <a:schemeClr val="bg1"/>
          </a:solidFill>
          <a:ln w="28575">
            <a:solidFill>
              <a:srgbClr val="FFFF00"/>
            </a:solidFill>
            <a:round/>
            <a:headEnd/>
            <a:tailEnd/>
          </a:ln>
        </p:spPr>
        <p:txBody>
          <a:bodyPr vert="horz" wrap="square" lIns="91430" tIns="45716" rIns="91430" bIns="45716" numCol="1" anchor="t" anchorCtr="0" compatLnSpc="1">
            <a:prstTxWarp prst="textNoShape">
              <a:avLst/>
            </a:prstTxWarp>
          </a:bodyPr>
          <a:lstStyle/>
          <a:p>
            <a:pPr algn="ctr"/>
            <a:r>
              <a:rPr lang="en-US" sz="1400" b="1" dirty="0" smtClean="0"/>
              <a:t>Salary Calculation</a:t>
            </a:r>
            <a:endParaRPr lang="en-US" sz="1400" b="1" dirty="0"/>
          </a:p>
        </p:txBody>
      </p:sp>
      <p:sp>
        <p:nvSpPr>
          <p:cNvPr id="254" name="TextBox 253"/>
          <p:cNvSpPr txBox="1"/>
          <p:nvPr/>
        </p:nvSpPr>
        <p:spPr>
          <a:xfrm>
            <a:off x="6809960" y="5807985"/>
            <a:ext cx="1046332" cy="307768"/>
          </a:xfrm>
          <a:prstGeom prst="rect">
            <a:avLst/>
          </a:prstGeom>
          <a:solidFill>
            <a:schemeClr val="bg1"/>
          </a:solidFill>
          <a:ln w="28575">
            <a:solidFill>
              <a:srgbClr val="FFFF00"/>
            </a:solidFill>
          </a:ln>
        </p:spPr>
        <p:txBody>
          <a:bodyPr wrap="square" lIns="91430" tIns="45716" rIns="91430" bIns="45716" rtlCol="0">
            <a:spAutoFit/>
          </a:bodyPr>
          <a:lstStyle/>
          <a:p>
            <a:pPr algn="ctr"/>
            <a:r>
              <a:rPr lang="en-US" sz="1400" b="1" dirty="0" smtClean="0"/>
              <a:t>Employee</a:t>
            </a:r>
            <a:endParaRPr lang="en-US" sz="1400" b="1" dirty="0"/>
          </a:p>
        </p:txBody>
      </p:sp>
      <p:cxnSp>
        <p:nvCxnSpPr>
          <p:cNvPr id="255" name="AutoShape 16"/>
          <p:cNvCxnSpPr>
            <a:cxnSpLocks noChangeShapeType="1"/>
          </p:cNvCxnSpPr>
          <p:nvPr/>
        </p:nvCxnSpPr>
        <p:spPr bwMode="auto">
          <a:xfrm>
            <a:off x="6922190" y="3320474"/>
            <a:ext cx="873205" cy="0"/>
          </a:xfrm>
          <a:prstGeom prst="straightConnector1">
            <a:avLst/>
          </a:prstGeom>
          <a:solidFill>
            <a:schemeClr val="bg1"/>
          </a:solidFill>
          <a:ln w="28575">
            <a:solidFill>
              <a:srgbClr val="FFFF00"/>
            </a:solidFill>
            <a:round/>
            <a:headEnd/>
            <a:tailEnd/>
          </a:ln>
        </p:spPr>
      </p:cxnSp>
      <p:cxnSp>
        <p:nvCxnSpPr>
          <p:cNvPr id="256" name="AutoShape 16"/>
          <p:cNvCxnSpPr>
            <a:cxnSpLocks noChangeShapeType="1"/>
          </p:cNvCxnSpPr>
          <p:nvPr/>
        </p:nvCxnSpPr>
        <p:spPr bwMode="auto">
          <a:xfrm>
            <a:off x="6922190" y="3595220"/>
            <a:ext cx="873205" cy="0"/>
          </a:xfrm>
          <a:prstGeom prst="straightConnector1">
            <a:avLst/>
          </a:prstGeom>
          <a:solidFill>
            <a:schemeClr val="bg1"/>
          </a:solidFill>
          <a:ln w="28575">
            <a:solidFill>
              <a:srgbClr val="FFFF00"/>
            </a:solidFill>
            <a:round/>
            <a:headEnd/>
            <a:tailEnd/>
          </a:ln>
        </p:spPr>
      </p:cxnSp>
      <p:sp>
        <p:nvSpPr>
          <p:cNvPr id="257" name="TextBox 256"/>
          <p:cNvSpPr txBox="1"/>
          <p:nvPr/>
        </p:nvSpPr>
        <p:spPr>
          <a:xfrm>
            <a:off x="6903350" y="3306806"/>
            <a:ext cx="880349" cy="307768"/>
          </a:xfrm>
          <a:prstGeom prst="rect">
            <a:avLst/>
          </a:prstGeom>
          <a:noFill/>
          <a:ln w="28575">
            <a:noFill/>
          </a:ln>
        </p:spPr>
        <p:txBody>
          <a:bodyPr wrap="none" lIns="91430" tIns="45716" rIns="91430" bIns="45716" rtlCol="0">
            <a:spAutoFit/>
          </a:bodyPr>
          <a:lstStyle/>
          <a:p>
            <a:pPr algn="ctr"/>
            <a:r>
              <a:rPr lang="en-US" sz="1400" b="1" dirty="0" smtClean="0"/>
              <a:t>Employee</a:t>
            </a:r>
            <a:endParaRPr lang="en-US" sz="1400" b="1" dirty="0"/>
          </a:p>
        </p:txBody>
      </p:sp>
      <p:grpSp>
        <p:nvGrpSpPr>
          <p:cNvPr id="258" name="Group 257"/>
          <p:cNvGrpSpPr/>
          <p:nvPr/>
        </p:nvGrpSpPr>
        <p:grpSpPr>
          <a:xfrm>
            <a:off x="8007131" y="5825736"/>
            <a:ext cx="725624" cy="281395"/>
            <a:chOff x="8109773" y="4512127"/>
            <a:chExt cx="824157" cy="281395"/>
          </a:xfrm>
        </p:grpSpPr>
        <p:cxnSp>
          <p:nvCxnSpPr>
            <p:cNvPr id="259" name="AutoShape 16"/>
            <p:cNvCxnSpPr>
              <a:cxnSpLocks noChangeShapeType="1"/>
            </p:cNvCxnSpPr>
            <p:nvPr/>
          </p:nvCxnSpPr>
          <p:spPr bwMode="auto">
            <a:xfrm>
              <a:off x="8109773" y="4512127"/>
              <a:ext cx="824157" cy="0"/>
            </a:xfrm>
            <a:prstGeom prst="straightConnector1">
              <a:avLst/>
            </a:prstGeom>
            <a:solidFill>
              <a:schemeClr val="bg1"/>
            </a:solidFill>
            <a:ln w="28575">
              <a:solidFill>
                <a:srgbClr val="FFFF00"/>
              </a:solidFill>
              <a:round/>
              <a:headEnd/>
              <a:tailEnd/>
            </a:ln>
          </p:spPr>
        </p:cxnSp>
        <p:cxnSp>
          <p:nvCxnSpPr>
            <p:cNvPr id="260" name="AutoShape 16"/>
            <p:cNvCxnSpPr>
              <a:cxnSpLocks noChangeShapeType="1"/>
            </p:cNvCxnSpPr>
            <p:nvPr/>
          </p:nvCxnSpPr>
          <p:spPr bwMode="auto">
            <a:xfrm>
              <a:off x="8109773" y="4793522"/>
              <a:ext cx="824157" cy="0"/>
            </a:xfrm>
            <a:prstGeom prst="straightConnector1">
              <a:avLst/>
            </a:prstGeom>
            <a:solidFill>
              <a:schemeClr val="bg1"/>
            </a:solidFill>
            <a:ln w="28575">
              <a:solidFill>
                <a:srgbClr val="FFFF00"/>
              </a:solidFill>
              <a:round/>
              <a:headEnd/>
              <a:tailEnd/>
            </a:ln>
          </p:spPr>
        </p:cxnSp>
      </p:grpSp>
      <p:sp>
        <p:nvSpPr>
          <p:cNvPr id="261" name="TextBox 260"/>
          <p:cNvSpPr txBox="1"/>
          <p:nvPr/>
        </p:nvSpPr>
        <p:spPr>
          <a:xfrm>
            <a:off x="8056405" y="5807985"/>
            <a:ext cx="627075" cy="307768"/>
          </a:xfrm>
          <a:prstGeom prst="rect">
            <a:avLst/>
          </a:prstGeom>
          <a:noFill/>
          <a:ln w="28575">
            <a:noFill/>
          </a:ln>
        </p:spPr>
        <p:txBody>
          <a:bodyPr wrap="none" lIns="91430" tIns="45716" rIns="91430" bIns="45716" rtlCol="0">
            <a:spAutoFit/>
          </a:bodyPr>
          <a:lstStyle/>
          <a:p>
            <a:pPr algn="ctr"/>
            <a:r>
              <a:rPr lang="en-US" sz="1400" b="1" dirty="0" smtClean="0"/>
              <a:t>Salary</a:t>
            </a:r>
            <a:endParaRPr lang="en-US" sz="1400" b="1" dirty="0"/>
          </a:p>
        </p:txBody>
      </p:sp>
      <p:cxnSp>
        <p:nvCxnSpPr>
          <p:cNvPr id="262" name="AutoShape 77"/>
          <p:cNvCxnSpPr>
            <a:cxnSpLocks noChangeShapeType="1"/>
          </p:cNvCxnSpPr>
          <p:nvPr/>
        </p:nvCxnSpPr>
        <p:spPr bwMode="auto">
          <a:xfrm>
            <a:off x="7676545" y="5035277"/>
            <a:ext cx="0" cy="772708"/>
          </a:xfrm>
          <a:prstGeom prst="straightConnector1">
            <a:avLst/>
          </a:prstGeom>
          <a:solidFill>
            <a:schemeClr val="bg1"/>
          </a:solidFill>
          <a:ln w="28575">
            <a:solidFill>
              <a:srgbClr val="FFFF00"/>
            </a:solidFill>
            <a:round/>
            <a:headEnd/>
            <a:tailEnd type="triangle" w="med" len="med"/>
          </a:ln>
        </p:spPr>
      </p:cxnSp>
      <p:cxnSp>
        <p:nvCxnSpPr>
          <p:cNvPr id="263" name="AutoShape 77"/>
          <p:cNvCxnSpPr>
            <a:cxnSpLocks noChangeShapeType="1"/>
          </p:cNvCxnSpPr>
          <p:nvPr/>
        </p:nvCxnSpPr>
        <p:spPr bwMode="auto">
          <a:xfrm>
            <a:off x="7662623" y="3603219"/>
            <a:ext cx="10" cy="714226"/>
          </a:xfrm>
          <a:prstGeom prst="straightConnector1">
            <a:avLst/>
          </a:prstGeom>
          <a:solidFill>
            <a:schemeClr val="bg1"/>
          </a:solidFill>
          <a:ln w="28575">
            <a:solidFill>
              <a:srgbClr val="FFFF00"/>
            </a:solidFill>
            <a:round/>
            <a:headEnd/>
            <a:tailEnd type="triangle" w="med" len="med"/>
          </a:ln>
        </p:spPr>
      </p:cxnSp>
      <p:sp>
        <p:nvSpPr>
          <p:cNvPr id="264" name="TextBox 263"/>
          <p:cNvSpPr txBox="1"/>
          <p:nvPr/>
        </p:nvSpPr>
        <p:spPr>
          <a:xfrm>
            <a:off x="6922190" y="5190370"/>
            <a:ext cx="782566" cy="461657"/>
          </a:xfrm>
          <a:prstGeom prst="rect">
            <a:avLst/>
          </a:prstGeom>
          <a:noFill/>
        </p:spPr>
        <p:txBody>
          <a:bodyPr wrap="none" lIns="91430" tIns="45716" rIns="91430" bIns="45716" rtlCol="0">
            <a:spAutoFit/>
          </a:bodyPr>
          <a:lstStyle/>
          <a:p>
            <a:pPr algn="ctr"/>
            <a:r>
              <a:rPr lang="en-US" sz="1200" b="1" dirty="0" smtClean="0"/>
              <a:t>Employee</a:t>
            </a:r>
          </a:p>
          <a:p>
            <a:pPr algn="ctr"/>
            <a:r>
              <a:rPr lang="en-US" sz="1200" b="1" dirty="0" smtClean="0"/>
              <a:t>Salary</a:t>
            </a:r>
            <a:endParaRPr lang="en-US" sz="1200" b="1" dirty="0"/>
          </a:p>
        </p:txBody>
      </p:sp>
      <p:sp>
        <p:nvSpPr>
          <p:cNvPr id="265" name="TextBox 264"/>
          <p:cNvSpPr txBox="1"/>
          <p:nvPr/>
        </p:nvSpPr>
        <p:spPr>
          <a:xfrm>
            <a:off x="8117320" y="5190802"/>
            <a:ext cx="566160" cy="461657"/>
          </a:xfrm>
          <a:prstGeom prst="rect">
            <a:avLst/>
          </a:prstGeom>
          <a:noFill/>
        </p:spPr>
        <p:txBody>
          <a:bodyPr wrap="none" lIns="91430" tIns="45716" rIns="91430" bIns="45716" rtlCol="0">
            <a:spAutoFit/>
          </a:bodyPr>
          <a:lstStyle/>
          <a:p>
            <a:pPr algn="ctr"/>
            <a:r>
              <a:rPr lang="en-US" sz="1200" b="1" dirty="0" smtClean="0"/>
              <a:t>Salary</a:t>
            </a:r>
          </a:p>
          <a:p>
            <a:pPr algn="ctr"/>
            <a:r>
              <a:rPr lang="en-US" sz="1200" b="1" dirty="0" smtClean="0"/>
              <a:t>Info</a:t>
            </a:r>
            <a:endParaRPr lang="en-US" sz="1200" b="1" dirty="0"/>
          </a:p>
        </p:txBody>
      </p:sp>
      <p:sp>
        <p:nvSpPr>
          <p:cNvPr id="266" name="TextBox 265"/>
          <p:cNvSpPr txBox="1"/>
          <p:nvPr/>
        </p:nvSpPr>
        <p:spPr>
          <a:xfrm>
            <a:off x="6883039" y="3714351"/>
            <a:ext cx="782566" cy="461657"/>
          </a:xfrm>
          <a:prstGeom prst="rect">
            <a:avLst/>
          </a:prstGeom>
          <a:noFill/>
        </p:spPr>
        <p:txBody>
          <a:bodyPr wrap="none" lIns="91430" tIns="45716" rIns="91430" bIns="45716" rtlCol="0">
            <a:spAutoFit/>
          </a:bodyPr>
          <a:lstStyle/>
          <a:p>
            <a:pPr algn="ctr"/>
            <a:r>
              <a:rPr lang="en-US" sz="1200" b="1" dirty="0" smtClean="0"/>
              <a:t>Employee</a:t>
            </a:r>
          </a:p>
          <a:p>
            <a:pPr algn="ctr"/>
            <a:r>
              <a:rPr lang="en-US" sz="1200" b="1" dirty="0" smtClean="0"/>
              <a:t>Info</a:t>
            </a:r>
            <a:endParaRPr lang="en-US" sz="1200" b="1" dirty="0"/>
          </a:p>
        </p:txBody>
      </p:sp>
      <p:cxnSp>
        <p:nvCxnSpPr>
          <p:cNvPr id="267" name="AutoShape 16"/>
          <p:cNvCxnSpPr>
            <a:cxnSpLocks noChangeShapeType="1"/>
          </p:cNvCxnSpPr>
          <p:nvPr/>
        </p:nvCxnSpPr>
        <p:spPr bwMode="auto">
          <a:xfrm>
            <a:off x="7900222" y="3310719"/>
            <a:ext cx="939442" cy="0"/>
          </a:xfrm>
          <a:prstGeom prst="straightConnector1">
            <a:avLst/>
          </a:prstGeom>
          <a:solidFill>
            <a:schemeClr val="bg1"/>
          </a:solidFill>
          <a:ln w="28575">
            <a:solidFill>
              <a:srgbClr val="FFFF00"/>
            </a:solidFill>
            <a:round/>
            <a:headEnd/>
            <a:tailEnd/>
          </a:ln>
        </p:spPr>
      </p:cxnSp>
      <p:cxnSp>
        <p:nvCxnSpPr>
          <p:cNvPr id="268" name="AutoShape 16"/>
          <p:cNvCxnSpPr>
            <a:cxnSpLocks noChangeShapeType="1"/>
          </p:cNvCxnSpPr>
          <p:nvPr/>
        </p:nvCxnSpPr>
        <p:spPr bwMode="auto">
          <a:xfrm>
            <a:off x="7900222" y="3592114"/>
            <a:ext cx="939442" cy="0"/>
          </a:xfrm>
          <a:prstGeom prst="straightConnector1">
            <a:avLst/>
          </a:prstGeom>
          <a:solidFill>
            <a:schemeClr val="bg1"/>
          </a:solidFill>
          <a:ln w="28575">
            <a:solidFill>
              <a:srgbClr val="FFFF00"/>
            </a:solidFill>
            <a:round/>
            <a:headEnd/>
            <a:tailEnd/>
          </a:ln>
        </p:spPr>
      </p:cxnSp>
      <p:sp>
        <p:nvSpPr>
          <p:cNvPr id="269" name="TextBox 268"/>
          <p:cNvSpPr txBox="1"/>
          <p:nvPr/>
        </p:nvSpPr>
        <p:spPr>
          <a:xfrm>
            <a:off x="7876869" y="3296484"/>
            <a:ext cx="986148" cy="307768"/>
          </a:xfrm>
          <a:prstGeom prst="rect">
            <a:avLst/>
          </a:prstGeom>
          <a:noFill/>
          <a:ln w="28575">
            <a:noFill/>
          </a:ln>
        </p:spPr>
        <p:txBody>
          <a:bodyPr wrap="none" lIns="91430" tIns="45716" rIns="91430" bIns="45716" rtlCol="0">
            <a:spAutoFit/>
          </a:bodyPr>
          <a:lstStyle/>
          <a:p>
            <a:pPr algn="ctr"/>
            <a:r>
              <a:rPr lang="en-US" sz="1400" b="1" dirty="0" smtClean="0"/>
              <a:t>Attendance</a:t>
            </a:r>
            <a:endParaRPr lang="en-US" sz="1400" b="1" dirty="0"/>
          </a:p>
        </p:txBody>
      </p:sp>
      <p:cxnSp>
        <p:nvCxnSpPr>
          <p:cNvPr id="270" name="AutoShape 77"/>
          <p:cNvCxnSpPr>
            <a:cxnSpLocks noChangeShapeType="1"/>
          </p:cNvCxnSpPr>
          <p:nvPr/>
        </p:nvCxnSpPr>
        <p:spPr bwMode="auto">
          <a:xfrm>
            <a:off x="8094671" y="3607467"/>
            <a:ext cx="0" cy="714226"/>
          </a:xfrm>
          <a:prstGeom prst="straightConnector1">
            <a:avLst/>
          </a:prstGeom>
          <a:solidFill>
            <a:schemeClr val="bg1"/>
          </a:solidFill>
          <a:ln w="28575">
            <a:solidFill>
              <a:srgbClr val="FFFF00"/>
            </a:solidFill>
            <a:round/>
            <a:headEnd/>
            <a:tailEnd type="triangle" w="med" len="med"/>
          </a:ln>
        </p:spPr>
      </p:cxnSp>
      <p:cxnSp>
        <p:nvCxnSpPr>
          <p:cNvPr id="271" name="AutoShape 77"/>
          <p:cNvCxnSpPr>
            <a:cxnSpLocks noChangeShapeType="1"/>
          </p:cNvCxnSpPr>
          <p:nvPr/>
        </p:nvCxnSpPr>
        <p:spPr bwMode="auto">
          <a:xfrm>
            <a:off x="8133491" y="5017526"/>
            <a:ext cx="0" cy="808210"/>
          </a:xfrm>
          <a:prstGeom prst="straightConnector1">
            <a:avLst/>
          </a:prstGeom>
          <a:solidFill>
            <a:schemeClr val="bg1"/>
          </a:solidFill>
          <a:ln w="28575">
            <a:solidFill>
              <a:srgbClr val="FFFF00"/>
            </a:solidFill>
            <a:round/>
            <a:headEnd/>
            <a:tailEnd type="triangle" w="med" len="med"/>
          </a:ln>
        </p:spPr>
      </p:cxnSp>
      <p:sp>
        <p:nvSpPr>
          <p:cNvPr id="272" name="TextBox 271"/>
          <p:cNvSpPr txBox="1"/>
          <p:nvPr/>
        </p:nvSpPr>
        <p:spPr>
          <a:xfrm>
            <a:off x="8079765" y="3729503"/>
            <a:ext cx="864096" cy="461657"/>
          </a:xfrm>
          <a:prstGeom prst="rect">
            <a:avLst/>
          </a:prstGeom>
          <a:noFill/>
        </p:spPr>
        <p:txBody>
          <a:bodyPr wrap="square" lIns="91430" tIns="45716" rIns="91430" bIns="45716" rtlCol="0">
            <a:spAutoFit/>
          </a:bodyPr>
          <a:lstStyle/>
          <a:p>
            <a:pPr algn="ctr"/>
            <a:r>
              <a:rPr lang="en-US" sz="1200" b="1" dirty="0" smtClean="0"/>
              <a:t>Attendance</a:t>
            </a:r>
          </a:p>
          <a:p>
            <a:pPr algn="ctr"/>
            <a:r>
              <a:rPr lang="en-US" sz="1200" b="1" dirty="0" smtClean="0"/>
              <a:t>Info</a:t>
            </a:r>
            <a:endParaRPr lang="en-US" sz="1200" b="1" dirty="0"/>
          </a:p>
        </p:txBody>
      </p:sp>
      <p:cxnSp>
        <p:nvCxnSpPr>
          <p:cNvPr id="279" name="AutoShape 16"/>
          <p:cNvCxnSpPr>
            <a:cxnSpLocks noChangeShapeType="1"/>
          </p:cNvCxnSpPr>
          <p:nvPr/>
        </p:nvCxnSpPr>
        <p:spPr bwMode="auto">
          <a:xfrm>
            <a:off x="6427299" y="2736087"/>
            <a:ext cx="328164" cy="0"/>
          </a:xfrm>
          <a:prstGeom prst="straightConnector1">
            <a:avLst/>
          </a:prstGeom>
          <a:solidFill>
            <a:schemeClr val="bg1"/>
          </a:solidFill>
          <a:ln w="28575">
            <a:solidFill>
              <a:srgbClr val="FFFF00"/>
            </a:solidFill>
            <a:round/>
            <a:headEnd/>
            <a:tailEnd/>
          </a:ln>
        </p:spPr>
      </p:cxnSp>
      <p:sp>
        <p:nvSpPr>
          <p:cNvPr id="7" name="TextBox 6"/>
          <p:cNvSpPr txBox="1"/>
          <p:nvPr/>
        </p:nvSpPr>
        <p:spPr>
          <a:xfrm>
            <a:off x="168001" y="71735"/>
            <a:ext cx="3620286" cy="461665"/>
          </a:xfrm>
          <a:prstGeom prst="rect">
            <a:avLst/>
          </a:prstGeom>
          <a:solidFill>
            <a:schemeClr val="bg1">
              <a:lumMod val="65000"/>
              <a:lumOff val="35000"/>
            </a:schemeClr>
          </a:solidFill>
          <a:ln>
            <a:noFill/>
          </a:ln>
          <a:effectLst>
            <a:glow rad="101600">
              <a:srgbClr val="00B0F0">
                <a:alpha val="60000"/>
              </a:srgb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2400" b="1" u="sng" dirty="0" smtClean="0">
                <a:solidFill>
                  <a:srgbClr val="00B0F0"/>
                </a:solidFill>
              </a:rPr>
              <a:t>DATA FLOW DIAGRAM(DFD)</a:t>
            </a:r>
            <a:endParaRPr lang="en-US" sz="2400" b="1" u="sng" dirty="0">
              <a:solidFill>
                <a:srgbClr val="00B0F0"/>
              </a:solidFill>
            </a:endParaRPr>
          </a:p>
        </p:txBody>
      </p:sp>
    </p:spTree>
    <p:extLst>
      <p:ext uri="{BB962C8B-B14F-4D97-AF65-F5344CB8AC3E}">
        <p14:creationId xmlns:p14="http://schemas.microsoft.com/office/powerpoint/2010/main" val="2965925065"/>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924800" cy="1143000"/>
          </a:xfrm>
        </p:spPr>
        <p:txBody>
          <a:bodyPr/>
          <a:lstStyle/>
          <a:p>
            <a:r>
              <a:rPr lang="en-US" sz="4800" b="1" dirty="0"/>
              <a:t>TITLE OF THE </a:t>
            </a:r>
            <a:r>
              <a:rPr lang="en-US" sz="4800" b="1" dirty="0" smtClean="0"/>
              <a:t>PROJECT:</a:t>
            </a:r>
            <a:endParaRPr lang="en-US" sz="4800" dirty="0"/>
          </a:p>
        </p:txBody>
      </p:sp>
      <p:sp>
        <p:nvSpPr>
          <p:cNvPr id="3" name="Content Placeholder 2"/>
          <p:cNvSpPr>
            <a:spLocks noGrp="1"/>
          </p:cNvSpPr>
          <p:nvPr>
            <p:ph sz="quarter" idx="13"/>
          </p:nvPr>
        </p:nvSpPr>
        <p:spPr>
          <a:xfrm>
            <a:off x="609600" y="2286000"/>
            <a:ext cx="7924800" cy="1905000"/>
          </a:xfrm>
        </p:spPr>
        <p:txBody>
          <a:bodyPr/>
          <a:lstStyle/>
          <a:p>
            <a:pPr>
              <a:buFont typeface="Courier New" pitchFamily="49" charset="0"/>
              <a:buChar char="o"/>
            </a:pPr>
            <a:r>
              <a:rPr lang="en-US" sz="3600" b="1" dirty="0"/>
              <a:t>Computerized Management for</a:t>
            </a:r>
            <a:endParaRPr lang="en-US" sz="3600" dirty="0"/>
          </a:p>
          <a:p>
            <a:pPr marL="0" indent="0" algn="ctr">
              <a:buNone/>
            </a:pPr>
            <a:r>
              <a:rPr lang="en-US" sz="4000" b="1" dirty="0" smtClean="0"/>
              <a:t>“RAJ </a:t>
            </a:r>
            <a:r>
              <a:rPr lang="en-US" sz="4000" b="1" dirty="0"/>
              <a:t>FISH MEAL &amp; </a:t>
            </a:r>
            <a:r>
              <a:rPr lang="en-US" sz="4000" b="1" dirty="0" smtClean="0"/>
              <a:t>OIL COMPANY”</a:t>
            </a:r>
            <a:endParaRPr lang="en-US" sz="4000" dirty="0"/>
          </a:p>
          <a:p>
            <a:endParaRPr lang="en-US" dirty="0"/>
          </a:p>
        </p:txBody>
      </p:sp>
    </p:spTree>
    <p:extLst>
      <p:ext uri="{BB962C8B-B14F-4D97-AF65-F5344CB8AC3E}">
        <p14:creationId xmlns:p14="http://schemas.microsoft.com/office/powerpoint/2010/main" val="1515461"/>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8077200" cy="1600200"/>
          </a:xfrm>
        </p:spPr>
        <p:txBody>
          <a:bodyPr>
            <a:scene3d>
              <a:camera prst="perspectiveContrasting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11500" b="1" spc="0" dirty="0" smtClean="0">
                <a:ln w="0"/>
                <a:solidFill>
                  <a:schemeClr val="bg1">
                    <a:lumMod val="95000"/>
                    <a:lumOff val="5000"/>
                  </a:schemeClr>
                </a:solidFill>
                <a:effectLst>
                  <a:glow rad="101600">
                    <a:srgbClr val="FFFF00">
                      <a:alpha val="60000"/>
                    </a:srgbClr>
                  </a:glow>
                  <a:reflection blurRad="12700" stA="50000" endPos="50000" dist="5000" dir="5400000" sy="-100000" rotWithShape="0"/>
                </a:effectLst>
              </a:rPr>
              <a:t>THANK YOU</a:t>
            </a:r>
            <a:endParaRPr lang="en-US" sz="11500" b="1" spc="0" dirty="0">
              <a:ln w="0"/>
              <a:solidFill>
                <a:schemeClr val="bg1">
                  <a:lumMod val="95000"/>
                  <a:lumOff val="5000"/>
                </a:schemeClr>
              </a:solidFill>
              <a:effectLst>
                <a:glow rad="101600">
                  <a:srgbClr val="FFFF00">
                    <a:alpha val="60000"/>
                  </a:srgbClr>
                </a:glow>
                <a:reflection blurRad="12700" stA="50000" endPos="50000" dist="5000" dir="5400000" sy="-100000" rotWithShape="0"/>
              </a:effectLst>
            </a:endParaRPr>
          </a:p>
        </p:txBody>
      </p:sp>
    </p:spTree>
    <p:extLst>
      <p:ext uri="{BB962C8B-B14F-4D97-AF65-F5344CB8AC3E}">
        <p14:creationId xmlns:p14="http://schemas.microsoft.com/office/powerpoint/2010/main" val="2161215436"/>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ABSTRACT</a:t>
            </a:r>
            <a:r>
              <a:rPr lang="en-US" sz="4800" b="1" dirty="0" smtClean="0"/>
              <a:t>:</a:t>
            </a:r>
            <a:endParaRPr lang="en-US" sz="4800" dirty="0"/>
          </a:p>
        </p:txBody>
      </p:sp>
      <p:sp>
        <p:nvSpPr>
          <p:cNvPr id="3" name="Content Placeholder 2"/>
          <p:cNvSpPr>
            <a:spLocks noGrp="1"/>
          </p:cNvSpPr>
          <p:nvPr>
            <p:ph sz="quarter" idx="13"/>
          </p:nvPr>
        </p:nvSpPr>
        <p:spPr/>
        <p:txBody>
          <a:bodyPr>
            <a:normAutofit/>
          </a:bodyPr>
          <a:lstStyle/>
          <a:p>
            <a:pPr marL="400009" lvl="1" indent="0" algn="just">
              <a:buNone/>
            </a:pPr>
            <a:r>
              <a:rPr lang="en-US" sz="2400" b="1" dirty="0"/>
              <a:t>In the present and future world automation is the key factor. And everyone likes to go with this flow. Along with automation comes accuracy and speed. A good project is one, which is time efficient.</a:t>
            </a:r>
            <a:endParaRPr lang="en-US" sz="2400" dirty="0"/>
          </a:p>
          <a:p>
            <a:pPr marL="400009" lvl="1" indent="0" algn="just">
              <a:buNone/>
            </a:pPr>
            <a:r>
              <a:rPr lang="en-US" sz="2400" b="1" dirty="0"/>
              <a:t>Hence the abstract of the project is to automate system of Raj Fish Meal &amp; Oil</a:t>
            </a:r>
            <a:r>
              <a:rPr lang="en-US" sz="2400" b="1" dirty="0" smtClean="0"/>
              <a:t>. Co</a:t>
            </a:r>
            <a:r>
              <a:rPr lang="en-US" sz="2400" b="1" dirty="0"/>
              <a:t>. By automating this system we can reduce manual work by great extent with the user friendly interface. This software helps the system to update itself as there are any transactions taking place.</a:t>
            </a:r>
            <a:endParaRPr lang="en-US" sz="2400" dirty="0"/>
          </a:p>
        </p:txBody>
      </p:sp>
    </p:spTree>
    <p:extLst>
      <p:ext uri="{BB962C8B-B14F-4D97-AF65-F5344CB8AC3E}">
        <p14:creationId xmlns:p14="http://schemas.microsoft.com/office/powerpoint/2010/main" val="3612068283"/>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t>CONTD…</a:t>
            </a:r>
            <a:endParaRPr lang="en-US" sz="4400" dirty="0"/>
          </a:p>
        </p:txBody>
      </p:sp>
      <p:sp>
        <p:nvSpPr>
          <p:cNvPr id="3" name="Content Placeholder 2"/>
          <p:cNvSpPr>
            <a:spLocks noGrp="1"/>
          </p:cNvSpPr>
          <p:nvPr>
            <p:ph sz="quarter" idx="13"/>
          </p:nvPr>
        </p:nvSpPr>
        <p:spPr/>
        <p:txBody>
          <a:bodyPr/>
          <a:lstStyle/>
          <a:p>
            <a:pPr marL="400009" lvl="1" indent="0" algn="just">
              <a:buNone/>
            </a:pPr>
            <a:r>
              <a:rPr lang="en-US" sz="2400" b="1" dirty="0"/>
              <a:t>This software gives a clear view of employee details, various inventory levels, purchase and sales details, supplier information and weigh bridge. It provides accurate results in form of reports like purchase report, daily reports, factory consumption report, stock report, sales report and update stock momentarily on the occurrence of each transaction. Also this software provides security from unauthorized accessing of data</a:t>
            </a:r>
            <a:r>
              <a:rPr lang="en-US" sz="2400" b="1" dirty="0" smtClean="0"/>
              <a:t>.</a:t>
            </a:r>
            <a:endParaRPr lang="en-US" sz="2400" dirty="0"/>
          </a:p>
        </p:txBody>
      </p:sp>
    </p:spTree>
    <p:extLst>
      <p:ext uri="{BB962C8B-B14F-4D97-AF65-F5344CB8AC3E}">
        <p14:creationId xmlns:p14="http://schemas.microsoft.com/office/powerpoint/2010/main" val="1903167542"/>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OBJECTIVES OF THE PROJECT:</a:t>
            </a:r>
            <a:endParaRPr lang="en-US" dirty="0"/>
          </a:p>
        </p:txBody>
      </p:sp>
      <p:sp>
        <p:nvSpPr>
          <p:cNvPr id="3" name="Content Placeholder 2"/>
          <p:cNvSpPr>
            <a:spLocks noGrp="1"/>
          </p:cNvSpPr>
          <p:nvPr>
            <p:ph sz="quarter" idx="13"/>
          </p:nvPr>
        </p:nvSpPr>
        <p:spPr/>
        <p:txBody>
          <a:bodyPr>
            <a:noAutofit/>
          </a:bodyPr>
          <a:lstStyle/>
          <a:p>
            <a:pPr lvl="0">
              <a:buFont typeface="Courier New" pitchFamily="49" charset="0"/>
              <a:buChar char="o"/>
            </a:pPr>
            <a:r>
              <a:rPr lang="en-US" sz="2300" b="1" dirty="0"/>
              <a:t>To automate the management system </a:t>
            </a:r>
            <a:endParaRPr lang="en-US" sz="2300" dirty="0"/>
          </a:p>
          <a:p>
            <a:pPr lvl="0">
              <a:buFont typeface="Courier New" pitchFamily="49" charset="0"/>
              <a:buChar char="o"/>
            </a:pPr>
            <a:r>
              <a:rPr lang="en-US" sz="2300" b="1" dirty="0"/>
              <a:t>To reduce manual work involved in the system.</a:t>
            </a:r>
            <a:endParaRPr lang="en-US" sz="2300" dirty="0"/>
          </a:p>
          <a:p>
            <a:pPr lvl="0">
              <a:buFont typeface="Courier New" pitchFamily="49" charset="0"/>
              <a:buChar char="o"/>
            </a:pPr>
            <a:r>
              <a:rPr lang="en-US" sz="2300" b="1" dirty="0"/>
              <a:t>To develop user friendly software.</a:t>
            </a:r>
            <a:endParaRPr lang="en-US" sz="2300" dirty="0"/>
          </a:p>
          <a:p>
            <a:pPr lvl="0">
              <a:buFont typeface="Courier New" pitchFamily="49" charset="0"/>
              <a:buChar char="o"/>
            </a:pPr>
            <a:r>
              <a:rPr lang="en-US" sz="2300" b="1" dirty="0"/>
              <a:t>To store, retrieve and maintain information efficiently.</a:t>
            </a:r>
            <a:endParaRPr lang="en-US" sz="2300" dirty="0"/>
          </a:p>
          <a:p>
            <a:pPr lvl="0">
              <a:buFont typeface="Courier New" pitchFamily="49" charset="0"/>
              <a:buChar char="o"/>
            </a:pPr>
            <a:r>
              <a:rPr lang="en-US" sz="2300" b="1" dirty="0"/>
              <a:t>To give stock level details.</a:t>
            </a:r>
            <a:endParaRPr lang="en-US" sz="2300" dirty="0"/>
          </a:p>
          <a:p>
            <a:pPr lvl="0">
              <a:buFont typeface="Courier New" pitchFamily="49" charset="0"/>
              <a:buChar char="o"/>
            </a:pPr>
            <a:r>
              <a:rPr lang="en-US" sz="2300" b="1" dirty="0"/>
              <a:t>To minimize error during manual entry.</a:t>
            </a:r>
            <a:endParaRPr lang="en-US" sz="2300" dirty="0"/>
          </a:p>
          <a:p>
            <a:pPr lvl="0">
              <a:buFont typeface="Courier New" pitchFamily="49" charset="0"/>
              <a:buChar char="o"/>
            </a:pPr>
            <a:r>
              <a:rPr lang="en-US" sz="2300" b="1" dirty="0"/>
              <a:t>Provides security in various transactions.</a:t>
            </a:r>
            <a:endParaRPr lang="en-US" sz="2300" dirty="0"/>
          </a:p>
          <a:p>
            <a:pPr lvl="0">
              <a:buFont typeface="Courier New" pitchFamily="49" charset="0"/>
              <a:buChar char="o"/>
            </a:pPr>
            <a:r>
              <a:rPr lang="en-US" sz="2300" b="1" dirty="0"/>
              <a:t>To create report on different transactions, on different level of performance</a:t>
            </a:r>
            <a:r>
              <a:rPr lang="en-US" sz="2300" b="1" dirty="0" smtClean="0"/>
              <a:t>.</a:t>
            </a:r>
            <a:endParaRPr lang="en-US" sz="2300" dirty="0"/>
          </a:p>
        </p:txBody>
      </p:sp>
    </p:spTree>
    <p:extLst>
      <p:ext uri="{BB962C8B-B14F-4D97-AF65-F5344CB8AC3E}">
        <p14:creationId xmlns:p14="http://schemas.microsoft.com/office/powerpoint/2010/main" val="1201718638"/>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924800" cy="1143000"/>
          </a:xfrm>
        </p:spPr>
        <p:txBody>
          <a:bodyPr/>
          <a:lstStyle/>
          <a:p>
            <a:r>
              <a:rPr lang="en-US" sz="4800" b="1" dirty="0"/>
              <a:t>PROJECT CATEGORY</a:t>
            </a:r>
            <a:r>
              <a:rPr lang="en-US" sz="4800" b="1" dirty="0" smtClean="0"/>
              <a:t>:</a:t>
            </a:r>
            <a:endParaRPr lang="en-US" sz="4800" dirty="0"/>
          </a:p>
        </p:txBody>
      </p:sp>
      <p:sp>
        <p:nvSpPr>
          <p:cNvPr id="3" name="Content Placeholder 2"/>
          <p:cNvSpPr>
            <a:spLocks noGrp="1"/>
          </p:cNvSpPr>
          <p:nvPr>
            <p:ph sz="quarter" idx="13"/>
          </p:nvPr>
        </p:nvSpPr>
        <p:spPr>
          <a:xfrm>
            <a:off x="609600" y="2438400"/>
            <a:ext cx="7924800" cy="1981200"/>
          </a:xfrm>
        </p:spPr>
        <p:txBody>
          <a:bodyPr>
            <a:normAutofit/>
          </a:bodyPr>
          <a:lstStyle/>
          <a:p>
            <a:pPr>
              <a:buFont typeface="Courier New" pitchFamily="49" charset="0"/>
              <a:buChar char="o"/>
            </a:pPr>
            <a:r>
              <a:rPr lang="en-US" sz="3200" b="1" dirty="0"/>
              <a:t>Windows application with user friendly front end as Microsoft VB.net and back end as Microsoft </a:t>
            </a:r>
            <a:r>
              <a:rPr lang="en-US" sz="3200" b="1" dirty="0" smtClean="0"/>
              <a:t>SQL Server </a:t>
            </a:r>
            <a:r>
              <a:rPr lang="en-US" sz="3200" b="1" dirty="0"/>
              <a:t>2005.</a:t>
            </a:r>
            <a:endParaRPr lang="en-US" sz="3200" dirty="0"/>
          </a:p>
        </p:txBody>
      </p:sp>
    </p:spTree>
    <p:extLst>
      <p:ext uri="{BB962C8B-B14F-4D97-AF65-F5344CB8AC3E}">
        <p14:creationId xmlns:p14="http://schemas.microsoft.com/office/powerpoint/2010/main" val="3616277828"/>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FEATURES OF THE SOFTWARE</a:t>
            </a:r>
            <a:r>
              <a:rPr lang="en-US" sz="4400" b="1" dirty="0" smtClean="0"/>
              <a:t>:</a:t>
            </a:r>
            <a:endParaRPr lang="en-US" sz="4400" dirty="0"/>
          </a:p>
        </p:txBody>
      </p:sp>
      <p:sp>
        <p:nvSpPr>
          <p:cNvPr id="3" name="Content Placeholder 2"/>
          <p:cNvSpPr>
            <a:spLocks noGrp="1"/>
          </p:cNvSpPr>
          <p:nvPr>
            <p:ph sz="quarter" idx="13"/>
          </p:nvPr>
        </p:nvSpPr>
        <p:spPr>
          <a:xfrm>
            <a:off x="533400" y="1524000"/>
            <a:ext cx="8001000" cy="4191000"/>
          </a:xfrm>
        </p:spPr>
        <p:txBody>
          <a:bodyPr>
            <a:noAutofit/>
          </a:bodyPr>
          <a:lstStyle/>
          <a:p>
            <a:pPr lvl="0">
              <a:buFont typeface="Courier New" pitchFamily="49" charset="0"/>
              <a:buChar char="o"/>
            </a:pPr>
            <a:r>
              <a:rPr lang="en-US" sz="2300" b="1" dirty="0" smtClean="0"/>
              <a:t>Unique </a:t>
            </a:r>
            <a:r>
              <a:rPr lang="en-US" sz="2300" b="1" dirty="0"/>
              <a:t>User interface.</a:t>
            </a:r>
            <a:endParaRPr lang="en-US" sz="2300" dirty="0"/>
          </a:p>
          <a:p>
            <a:pPr lvl="0">
              <a:buFont typeface="Courier New" pitchFamily="49" charset="0"/>
              <a:buChar char="o"/>
            </a:pPr>
            <a:r>
              <a:rPr lang="en-US" sz="2300" b="1" dirty="0"/>
              <a:t>Complete and automated management System.</a:t>
            </a:r>
            <a:endParaRPr lang="en-US" sz="2300" dirty="0"/>
          </a:p>
          <a:p>
            <a:pPr lvl="0">
              <a:buFont typeface="Courier New" pitchFamily="49" charset="0"/>
              <a:buChar char="o"/>
            </a:pPr>
            <a:r>
              <a:rPr lang="en-US" sz="2300" b="1" dirty="0"/>
              <a:t>History of the past transaction. </a:t>
            </a:r>
            <a:endParaRPr lang="en-US" sz="2300" dirty="0"/>
          </a:p>
          <a:p>
            <a:pPr lvl="0">
              <a:buFont typeface="Courier New" pitchFamily="49" charset="0"/>
              <a:buChar char="o"/>
            </a:pPr>
            <a:r>
              <a:rPr lang="en-US" sz="2300" b="1" dirty="0"/>
              <a:t>Automatic adaption in any changes in the stock level.</a:t>
            </a:r>
            <a:endParaRPr lang="en-US" sz="2300" dirty="0"/>
          </a:p>
          <a:p>
            <a:pPr lvl="0">
              <a:buFont typeface="Courier New" pitchFamily="49" charset="0"/>
              <a:buChar char="o"/>
            </a:pPr>
            <a:r>
              <a:rPr lang="en-US" sz="2300" b="1" dirty="0"/>
              <a:t>Quick access and accurate records.</a:t>
            </a:r>
            <a:endParaRPr lang="en-US" sz="2300" dirty="0"/>
          </a:p>
          <a:p>
            <a:pPr lvl="0">
              <a:buFont typeface="Courier New" pitchFamily="49" charset="0"/>
              <a:buChar char="o"/>
            </a:pPr>
            <a:r>
              <a:rPr lang="en-US" sz="2300" b="1" dirty="0"/>
              <a:t>Preparing different reports on according to the requirement.</a:t>
            </a:r>
            <a:endParaRPr lang="en-US" sz="2300" dirty="0"/>
          </a:p>
          <a:p>
            <a:pPr lvl="0">
              <a:buFont typeface="Courier New" pitchFamily="49" charset="0"/>
              <a:buChar char="o"/>
            </a:pPr>
            <a:r>
              <a:rPr lang="en-US" sz="2300" b="1" dirty="0"/>
              <a:t>Swift updating recent transactions.</a:t>
            </a:r>
            <a:endParaRPr lang="en-US" sz="2300" dirty="0"/>
          </a:p>
          <a:p>
            <a:pPr lvl="0">
              <a:buFont typeface="Courier New" pitchFamily="49" charset="0"/>
              <a:buChar char="o"/>
            </a:pPr>
            <a:r>
              <a:rPr lang="en-US" sz="2300" b="1" dirty="0"/>
              <a:t>Quick glance on the present stock level.</a:t>
            </a:r>
            <a:endParaRPr lang="en-US" sz="2300" dirty="0"/>
          </a:p>
          <a:p>
            <a:pPr>
              <a:buFont typeface="Courier New" pitchFamily="49" charset="0"/>
              <a:buChar char="o"/>
            </a:pPr>
            <a:r>
              <a:rPr lang="en-US" sz="2300" b="1" dirty="0"/>
              <a:t>Records of future needs and repeated requirements.</a:t>
            </a:r>
            <a:endParaRPr lang="en-US" sz="2300" dirty="0"/>
          </a:p>
        </p:txBody>
      </p:sp>
    </p:spTree>
    <p:extLst>
      <p:ext uri="{BB962C8B-B14F-4D97-AF65-F5344CB8AC3E}">
        <p14:creationId xmlns:p14="http://schemas.microsoft.com/office/powerpoint/2010/main" val="3688805580"/>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TOOLS TO BE USED</a:t>
            </a:r>
            <a:r>
              <a:rPr lang="en-US" sz="4800" b="1" dirty="0" smtClean="0"/>
              <a:t>:</a:t>
            </a:r>
            <a:endParaRPr lang="en-US" sz="4800" dirty="0"/>
          </a:p>
        </p:txBody>
      </p:sp>
      <p:sp>
        <p:nvSpPr>
          <p:cNvPr id="3" name="Content Placeholder 2"/>
          <p:cNvSpPr>
            <a:spLocks noGrp="1"/>
          </p:cNvSpPr>
          <p:nvPr>
            <p:ph sz="quarter" idx="13"/>
          </p:nvPr>
        </p:nvSpPr>
        <p:spPr/>
        <p:txBody>
          <a:bodyPr>
            <a:noAutofit/>
          </a:bodyPr>
          <a:lstStyle/>
          <a:p>
            <a:pPr lvl="0">
              <a:buFont typeface="Courier New" pitchFamily="49" charset="0"/>
              <a:buChar char="o"/>
            </a:pPr>
            <a:r>
              <a:rPr lang="en-US" sz="2800" b="1" dirty="0"/>
              <a:t>Requirement analysis tools:</a:t>
            </a:r>
            <a:endParaRPr lang="en-US" sz="2400" dirty="0"/>
          </a:p>
          <a:p>
            <a:pPr lvl="1"/>
            <a:r>
              <a:rPr lang="en-US" sz="2800" b="1" dirty="0"/>
              <a:t>Questionnaire to the Employer</a:t>
            </a:r>
            <a:endParaRPr lang="en-US" sz="2400" dirty="0"/>
          </a:p>
          <a:p>
            <a:pPr lvl="1"/>
            <a:r>
              <a:rPr lang="en-US" sz="2800" b="1" dirty="0"/>
              <a:t>Questionnaire to the user</a:t>
            </a:r>
            <a:endParaRPr lang="en-US" sz="2400" dirty="0"/>
          </a:p>
          <a:p>
            <a:pPr lvl="0">
              <a:buFont typeface="Courier New" pitchFamily="49" charset="0"/>
              <a:buChar char="o"/>
            </a:pPr>
            <a:r>
              <a:rPr lang="en-US" sz="2800" b="1" dirty="0"/>
              <a:t>Programming tools:</a:t>
            </a:r>
            <a:endParaRPr lang="en-US" sz="2400" dirty="0"/>
          </a:p>
          <a:p>
            <a:pPr lvl="1"/>
            <a:r>
              <a:rPr lang="en-US" sz="2800" b="1" dirty="0"/>
              <a:t>Back end: Microsoft SQL Server 2005</a:t>
            </a:r>
            <a:endParaRPr lang="en-US" sz="2400" dirty="0"/>
          </a:p>
          <a:p>
            <a:pPr lvl="1"/>
            <a:r>
              <a:rPr lang="en-US" sz="2800" b="1" dirty="0"/>
              <a:t>Front end: </a:t>
            </a:r>
            <a:r>
              <a:rPr lang="en-US" sz="2800" b="1" dirty="0" smtClean="0"/>
              <a:t>VB.net</a:t>
            </a:r>
            <a:endParaRPr lang="en-US" sz="2400" dirty="0"/>
          </a:p>
        </p:txBody>
      </p:sp>
    </p:spTree>
    <p:extLst>
      <p:ext uri="{BB962C8B-B14F-4D97-AF65-F5344CB8AC3E}">
        <p14:creationId xmlns:p14="http://schemas.microsoft.com/office/powerpoint/2010/main" val="60187612"/>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spc="30" dirty="0">
                <a:latin typeface="+mn-lt"/>
                <a:ea typeface="+mn-ea"/>
                <a:cs typeface="+mn-cs"/>
              </a:rPr>
              <a:t>CONTD…</a:t>
            </a:r>
          </a:p>
        </p:txBody>
      </p:sp>
      <p:sp>
        <p:nvSpPr>
          <p:cNvPr id="3" name="Content Placeholder 2"/>
          <p:cNvSpPr>
            <a:spLocks noGrp="1"/>
          </p:cNvSpPr>
          <p:nvPr>
            <p:ph sz="quarter" idx="13"/>
          </p:nvPr>
        </p:nvSpPr>
        <p:spPr/>
        <p:txBody>
          <a:bodyPr>
            <a:normAutofit lnSpcReduction="10000"/>
          </a:bodyPr>
          <a:lstStyle/>
          <a:p>
            <a:pPr lvl="0">
              <a:buFont typeface="Courier New" pitchFamily="49" charset="0"/>
              <a:buChar char="o"/>
            </a:pPr>
            <a:r>
              <a:rPr lang="en-US" sz="2800" b="1" dirty="0" smtClean="0"/>
              <a:t>Hardware Requirement:</a:t>
            </a:r>
            <a:endParaRPr lang="en-US" sz="2400" dirty="0"/>
          </a:p>
          <a:p>
            <a:pPr lvl="1"/>
            <a:r>
              <a:rPr lang="en-US" sz="2800" b="1" dirty="0"/>
              <a:t>Intel Pentium or higher version processors</a:t>
            </a:r>
            <a:endParaRPr lang="en-US" sz="2400" dirty="0"/>
          </a:p>
          <a:p>
            <a:pPr lvl="1"/>
            <a:r>
              <a:rPr lang="en-US" sz="2800" b="1" dirty="0"/>
              <a:t>40 GB Hard Disk</a:t>
            </a:r>
            <a:endParaRPr lang="en-US" sz="2400" dirty="0"/>
          </a:p>
          <a:p>
            <a:pPr lvl="1"/>
            <a:r>
              <a:rPr lang="en-US" sz="2800" b="1" dirty="0"/>
              <a:t>512 MB RAM</a:t>
            </a:r>
            <a:endParaRPr lang="en-US" sz="2400" dirty="0"/>
          </a:p>
          <a:p>
            <a:pPr lvl="1"/>
            <a:r>
              <a:rPr lang="en-US" sz="2800" b="1" dirty="0"/>
              <a:t>Color Monitor</a:t>
            </a:r>
            <a:endParaRPr lang="en-US" sz="2400" dirty="0"/>
          </a:p>
          <a:p>
            <a:pPr lvl="0">
              <a:buFont typeface="Courier New" pitchFamily="49" charset="0"/>
              <a:buChar char="o"/>
            </a:pPr>
            <a:r>
              <a:rPr lang="en-US" sz="2800" b="1" dirty="0"/>
              <a:t>Testing tools:</a:t>
            </a:r>
            <a:endParaRPr lang="en-US" sz="2400" dirty="0"/>
          </a:p>
          <a:p>
            <a:pPr lvl="1"/>
            <a:r>
              <a:rPr lang="en-US" sz="2800" b="1" dirty="0"/>
              <a:t>Manual testing with </a:t>
            </a:r>
            <a:r>
              <a:rPr lang="en-US" sz="2800" b="1" dirty="0" smtClean="0"/>
              <a:t>set of </a:t>
            </a:r>
            <a:r>
              <a:rPr lang="en-US" sz="2800" b="1" dirty="0"/>
              <a:t>real time data</a:t>
            </a:r>
            <a:endParaRPr lang="en-US" sz="2400" dirty="0"/>
          </a:p>
          <a:p>
            <a:endParaRPr lang="en-US" dirty="0"/>
          </a:p>
        </p:txBody>
      </p:sp>
    </p:spTree>
    <p:extLst>
      <p:ext uri="{BB962C8B-B14F-4D97-AF65-F5344CB8AC3E}">
        <p14:creationId xmlns:p14="http://schemas.microsoft.com/office/powerpoint/2010/main" val="3226289570"/>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1243</TotalTime>
  <Words>1113</Words>
  <Application>Microsoft Office PowerPoint</Application>
  <PresentationFormat>On-screen Show (4:3)</PresentationFormat>
  <Paragraphs>183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SYNOPSIS</vt:lpstr>
      <vt:lpstr>TITLE OF THE PROJECT:</vt:lpstr>
      <vt:lpstr>ABSTRACT:</vt:lpstr>
      <vt:lpstr>CONTD…</vt:lpstr>
      <vt:lpstr>OBJECTIVES OF THE PROJECT:</vt:lpstr>
      <vt:lpstr>PROJECT CATEGORY:</vt:lpstr>
      <vt:lpstr>FEATURES OF THE SOFTWARE:</vt:lpstr>
      <vt:lpstr>TOOLS TO BE USED:</vt:lpstr>
      <vt:lpstr>CONTD…</vt:lpstr>
      <vt:lpstr>STRUCTURE OF THE PROJECT:</vt:lpstr>
      <vt:lpstr>CONTD…</vt:lpstr>
      <vt:lpstr>CONTD…</vt:lpstr>
      <vt:lpstr>CONTD…</vt:lpstr>
      <vt:lpstr>MODULE DESCRIPTION:</vt:lpstr>
      <vt:lpstr>CONTD…</vt:lpstr>
      <vt:lpstr>CONTD…</vt:lpstr>
      <vt:lpstr>CONTD…</vt:lpstr>
      <vt:lpstr>CONTEXT FLOW DIAGRAM(CFD):</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dc:creator>
  <cp:lastModifiedBy>Sandesh</cp:lastModifiedBy>
  <cp:revision>103</cp:revision>
  <dcterms:created xsi:type="dcterms:W3CDTF">2013-12-13T15:25:47Z</dcterms:created>
  <dcterms:modified xsi:type="dcterms:W3CDTF">2013-12-24T12:07:39Z</dcterms:modified>
</cp:coreProperties>
</file>