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0" r:id="rId2"/>
    <p:sldId id="4430" r:id="rId3"/>
    <p:sldId id="4438" r:id="rId4"/>
    <p:sldId id="4439" r:id="rId5"/>
    <p:sldId id="4440" r:id="rId6"/>
    <p:sldId id="4424" r:id="rId7"/>
    <p:sldId id="4421" r:id="rId8"/>
    <p:sldId id="4442" r:id="rId9"/>
    <p:sldId id="4427" r:id="rId10"/>
    <p:sldId id="4423" r:id="rId11"/>
    <p:sldId id="4447" r:id="rId12"/>
    <p:sldId id="4422" r:id="rId13"/>
    <p:sldId id="4443" r:id="rId14"/>
    <p:sldId id="4431" r:id="rId15"/>
    <p:sldId id="4432" r:id="rId16"/>
    <p:sldId id="4444" r:id="rId17"/>
    <p:sldId id="4433" r:id="rId18"/>
    <p:sldId id="4434" r:id="rId19"/>
    <p:sldId id="4435" r:id="rId20"/>
    <p:sldId id="4445" r:id="rId21"/>
    <p:sldId id="4436" r:id="rId22"/>
    <p:sldId id="4437" r:id="rId23"/>
    <p:sldId id="4425" r:id="rId24"/>
    <p:sldId id="4428" r:id="rId25"/>
    <p:sldId id="4441" r:id="rId26"/>
    <p:sldId id="442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91FC1-2E45-4099-BA4E-D9C1063ED35F}" v="1" dt="2024-05-04T13:25:21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1" autoAdjust="0"/>
    <p:restoredTop sz="94658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1086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HK Grotesk Bold"/>
              </a:rPr>
              <a:t>WIPRO NGA Program – NMS Batch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24 July 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 Team 4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Compliance and Reporting Microservice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6B430-C962-0617-2F91-8531B9CD165D}"/>
              </a:ext>
            </a:extLst>
          </p:cNvPr>
          <p:cNvSpPr txBox="1"/>
          <p:nvPr/>
        </p:nvSpPr>
        <p:spPr>
          <a:xfrm>
            <a:off x="11514909" y="6289912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F35010-364B-470B-BB6C-DCBBE63D2E54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Define Rules: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Input: Administrator inputs compliance rules.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 Output: Rules are stored in the Compliance Database.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Create Configuration: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Input: Device configuration details.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Output: Configuration object created.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Evaluate Compliance: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 Input: Configuration object and compliance rules.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 Output: List of non-compliant rules (if any).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Generate Report: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Input: Compliance evaluation results.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Output: Compliance report (e.g., PDF).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97565" y="198756"/>
            <a:ext cx="745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Data Flow Chart Explanation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71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0357-E4C4-E689-84E4-17A40760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76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INITIALIZATION</a:t>
            </a:r>
          </a:p>
        </p:txBody>
      </p:sp>
      <p:pic>
        <p:nvPicPr>
          <p:cNvPr id="4" name="Content Placeholder 3" descr="Logo&#10;&#10;Description automatically generated">
            <a:extLst>
              <a:ext uri="{FF2B5EF4-FFF2-40B4-BE49-F238E27FC236}">
                <a16:creationId xmlns:a16="http://schemas.microsoft.com/office/drawing/2014/main" id="{A20D251A-97C6-FB93-A8F3-FBD0347A7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4" y="6225931"/>
            <a:ext cx="744920" cy="488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219023-AF25-169F-1AD8-C5DD81A321C3}"/>
              </a:ext>
            </a:extLst>
          </p:cNvPr>
          <p:cNvSpPr txBox="1"/>
          <p:nvPr/>
        </p:nvSpPr>
        <p:spPr>
          <a:xfrm>
            <a:off x="5254084" y="6535070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F4D77-67BD-FBCA-87EE-205BD2C5B931}"/>
              </a:ext>
            </a:extLst>
          </p:cNvPr>
          <p:cNvSpPr txBox="1"/>
          <p:nvPr/>
        </p:nvSpPr>
        <p:spPr>
          <a:xfrm>
            <a:off x="11353800" y="6470029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F35010-364B-470B-BB6C-DCBBE63D2E54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11A62AB-EBA7-5904-336E-E709D5A55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96927"/>
            <a:ext cx="7772400" cy="28174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C66100-7E5B-0CA8-1174-39E0D9404A71}"/>
              </a:ext>
            </a:extLst>
          </p:cNvPr>
          <p:cNvSpPr txBox="1"/>
          <p:nvPr/>
        </p:nvSpPr>
        <p:spPr>
          <a:xfrm>
            <a:off x="1828800" y="1607365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Code Snippet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81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COMPLIANCE RULE 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Purpose: Define and evaluate compliance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Class: ‘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ComplianceRule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Attributes: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ruleId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, description, rule (Predicate)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Methods: Constructor, evaluate, getters and setters</a:t>
            </a: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E9322D-F2E8-325E-67DD-53BD6CF6F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3037839"/>
            <a:ext cx="9043987" cy="313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7466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CA17-FFA7-9DAD-88B7-9C0CAF47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4" y="6957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Explanation of Compliance Rule Java File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51C30773-C57A-028D-4E6E-360FA713F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" y="6340851"/>
            <a:ext cx="744921" cy="488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8E6997-329C-41DC-E1C0-AC68BE3DDBB5}"/>
              </a:ext>
            </a:extLst>
          </p:cNvPr>
          <p:cNvSpPr txBox="1"/>
          <p:nvPr/>
        </p:nvSpPr>
        <p:spPr>
          <a:xfrm>
            <a:off x="5254084" y="6472008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10B81-8EC5-2863-A8D3-A408118E6132}"/>
              </a:ext>
            </a:extLst>
          </p:cNvPr>
          <p:cNvSpPr txBox="1"/>
          <p:nvPr/>
        </p:nvSpPr>
        <p:spPr>
          <a:xfrm>
            <a:off x="11419490" y="6400283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F35010-364B-470B-BB6C-DCBBE63D2E54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0A844-873E-E702-07D4-610158964735}"/>
              </a:ext>
            </a:extLst>
          </p:cNvPr>
          <p:cNvSpPr txBox="1"/>
          <p:nvPr/>
        </p:nvSpPr>
        <p:spPr>
          <a:xfrm>
            <a:off x="376229" y="1147473"/>
            <a:ext cx="110104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Compliance Rule Representation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This code defines a Compliance Rule class in Java to represent a single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compliance rule.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Rule Components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 Each Compliance Rule has three key components: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ruleId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A unique identifier for the rule.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description: A human-readable explanation of the rule's purpose.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rule: A Predicate&lt;Configuration&gt; object defining the actual compliance check logic.</a:t>
            </a:r>
          </a:p>
          <a:p>
            <a:pPr lvl="1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Predicate for Rule Logic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The Predicate&lt;Configuration&gt; interface allows for defining a custom function that takes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Configuration object and returns true if the configuration complies with the rule, false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otherwise.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Evaluating Compliance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The evaluate(Configuration config) method takes a Configuration object and uses the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internal rule predicate to assess if the configuration complies with the defined rule.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Getters and Setters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Standard getters and setters are provided for accessing and modifying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ruleId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description,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rule properties.</a:t>
            </a:r>
          </a:p>
        </p:txBody>
      </p:sp>
    </p:spTree>
    <p:extLst>
      <p:ext uri="{BB962C8B-B14F-4D97-AF65-F5344CB8AC3E}">
        <p14:creationId xmlns:p14="http://schemas.microsoft.com/office/powerpoint/2010/main" val="110298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EXAMPLE RULE 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Rule : Device Id must be ‘device1’</a:t>
            </a: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8226F3-0779-34C1-E0E1-0DD3D7A2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327" y="3169920"/>
            <a:ext cx="8658225" cy="145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531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CONFIGURATION ANALYSIS 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Purpose: Analyze configurations against compliance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Class: ‘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ComplianceService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Attributes: rules (List of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ComplianceRule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Methods:  Constructor,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analyzeCompliance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58B93-0962-2563-ECF4-E3D19D3B1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75" y="3001010"/>
            <a:ext cx="71056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2621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4A09-74AF-0494-149C-03782229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96" y="270134"/>
            <a:ext cx="10515600" cy="85445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Explanation Compliance Service Java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76B76-122E-AF14-4D40-E41B707C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749" y="1354502"/>
            <a:ext cx="11422251" cy="46673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Rule Storage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class has a private member rules which is a List&lt;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ComplianceRule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 This list stores 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the collection of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ComplianceRule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used for compliance checks.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Constructor: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constructor takes a List&lt;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ComplianceRule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argument during object creation. This allows         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the service to be initialized with the specific set of rules it needs to enforce.</a:t>
            </a:r>
          </a:p>
          <a:p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Compliance Analysis Method: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analyzeCompliance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(Configuration config) method is responsible for 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evaluating the provided configuration against the defined rules.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Iterating Through Rules: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iterates through each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ComplianceRule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internal rules list.</a:t>
            </a:r>
          </a:p>
          <a:p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Evaluating and Collecting Non-Compliance: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rule, it calls the evaluate(config) method of the         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ComplianceRule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the evaluation returns false (meaning the configuration is non-compliant with      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that rule), the description of the non-compliant rule (obtained using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rule.getDescription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is added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to a List&lt;String&gt; named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nonCompliantRules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8E0BC98-6289-E9F3-15A2-5AA7BB53E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E200D-8148-A9A5-2945-9553ADE6A095}"/>
              </a:ext>
            </a:extLst>
          </p:cNvPr>
          <p:cNvSpPr txBox="1"/>
          <p:nvPr/>
        </p:nvSpPr>
        <p:spPr>
          <a:xfrm>
            <a:off x="5254084" y="6472008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9A1F0-DEDF-FCB6-E2BA-908E5768B702}"/>
              </a:ext>
            </a:extLst>
          </p:cNvPr>
          <p:cNvSpPr txBox="1"/>
          <p:nvPr/>
        </p:nvSpPr>
        <p:spPr>
          <a:xfrm>
            <a:off x="11353800" y="64928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F35010-364B-470B-BB6C-DCBBE63D2E54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82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EXAMPLE CONFIGURATION ANALYSIS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Configuration Class:</a:t>
            </a: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Configuration Analysis example: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8BB33-8B4F-5F18-0CA3-F8586DFAD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757" y="1720696"/>
            <a:ext cx="5562600" cy="1628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370455-AE46-9A5B-2542-63F3A9D8A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757" y="4743368"/>
            <a:ext cx="62579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1334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ANALYSIS OUTCOME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After analyzing configuration against set of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Prints result: All rules are compliant or list of non-compliant rules</a:t>
            </a: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653410-C1BF-0345-CD87-A48A728F6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987" y="3302000"/>
            <a:ext cx="6876733" cy="17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1507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REPORT SERVICE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Class: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ReportService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Purpose: Generate Compliance Report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Methods: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generateReport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getCompiledReport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94230-B575-EFE6-4C60-23AD292A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907347"/>
            <a:ext cx="92964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4172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A93AF-186A-F8C9-3A71-193B507F41A9}"/>
              </a:ext>
            </a:extLst>
          </p:cNvPr>
          <p:cNvSpPr txBox="1"/>
          <p:nvPr/>
        </p:nvSpPr>
        <p:spPr>
          <a:xfrm>
            <a:off x="754396" y="335280"/>
            <a:ext cx="511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INTRODUCTION</a:t>
            </a:r>
            <a:endParaRPr lang="en-IN" sz="36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8993EA-9DA3-653B-7728-30B1F0E336B0}"/>
              </a:ext>
            </a:extLst>
          </p:cNvPr>
          <p:cNvSpPr txBox="1"/>
          <p:nvPr/>
        </p:nvSpPr>
        <p:spPr>
          <a:xfrm>
            <a:off x="2173676" y="1098708"/>
            <a:ext cx="75830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 device configurations meet compliance standards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COMPONENTS: </a:t>
            </a:r>
          </a:p>
          <a:p>
            <a:pPr marL="2571750" lvl="5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Compliance Rule Engine</a:t>
            </a:r>
          </a:p>
          <a:p>
            <a:pPr marL="2571750" lvl="5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Reporting Service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1D01518D-8D04-FA2E-B0E3-1D63C2A16B3B}"/>
              </a:ext>
            </a:extLst>
          </p:cNvPr>
          <p:cNvSpPr/>
          <p:nvPr/>
        </p:nvSpPr>
        <p:spPr>
          <a:xfrm>
            <a:off x="2435284" y="2689571"/>
            <a:ext cx="3543284" cy="3431539"/>
          </a:xfrm>
          <a:prstGeom prst="upArrow">
            <a:avLst>
              <a:gd name="adj1" fmla="val 50000"/>
              <a:gd name="adj2" fmla="val 6467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F9100-C940-D3A8-5B4D-1C306DE6FD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56082"/>
              </a:clrFrom>
              <a:clrTo>
                <a:srgbClr val="156082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9401" y="2622905"/>
            <a:ext cx="3584759" cy="35648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20B924-570C-D92B-448E-306CEF07325C}"/>
              </a:ext>
            </a:extLst>
          </p:cNvPr>
          <p:cNvSpPr txBox="1"/>
          <p:nvPr/>
        </p:nvSpPr>
        <p:spPr>
          <a:xfrm>
            <a:off x="3556686" y="3687334"/>
            <a:ext cx="13004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Analyze device configurations against set of predefined compliance rules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BC3B83-8DC2-B303-1706-1C0586E6002F}"/>
              </a:ext>
            </a:extLst>
          </p:cNvPr>
          <p:cNvSpPr txBox="1"/>
          <p:nvPr/>
        </p:nvSpPr>
        <p:spPr>
          <a:xfrm>
            <a:off x="8119620" y="3795055"/>
            <a:ext cx="1544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Generate reports on compliance status and offer insights into non-compliant configurations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71484943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585F-D24E-75DB-2C86-A4468A3B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13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Explanation of Report Service Java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61ED-80D5-AD26-5862-D4AC1CBB5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497496"/>
            <a:ext cx="11009243" cy="467946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Report Generation Method: </a:t>
            </a:r>
            <a:r>
              <a:rPr lang="en-US" dirty="0"/>
              <a:t>The </a:t>
            </a:r>
            <a:r>
              <a:rPr lang="en-US" dirty="0" err="1"/>
              <a:t>generateReport</a:t>
            </a:r>
            <a:r>
              <a:rPr lang="en-US" dirty="0"/>
              <a:t>(List&lt;Configuration&gt; configs) method is responsible for creating a compliance  </a:t>
            </a:r>
          </a:p>
          <a:p>
            <a:pPr marL="0" indent="0">
              <a:buNone/>
            </a:pPr>
            <a:r>
              <a:rPr lang="en-US" dirty="0"/>
              <a:t>             report based on a list of configurations. It throws a </a:t>
            </a:r>
            <a:r>
              <a:rPr lang="en-US" dirty="0" err="1"/>
              <a:t>JRException</a:t>
            </a:r>
            <a:r>
              <a:rPr lang="en-US" dirty="0"/>
              <a:t> to signal potential errors during report generation using the    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JasperReports</a:t>
            </a:r>
            <a:r>
              <a:rPr lang="en-US" dirty="0"/>
              <a:t> library.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Data Source Preparation: </a:t>
            </a:r>
            <a:r>
              <a:rPr lang="en-US" dirty="0"/>
              <a:t>The method creates a </a:t>
            </a:r>
            <a:r>
              <a:rPr lang="en-US" dirty="0" err="1"/>
              <a:t>JRBeanCollectionDataSource</a:t>
            </a:r>
            <a:r>
              <a:rPr lang="en-US" dirty="0"/>
              <a:t> object using the provided configs list. This data </a:t>
            </a:r>
          </a:p>
          <a:p>
            <a:pPr marL="0" indent="0">
              <a:buNone/>
            </a:pPr>
            <a:r>
              <a:rPr lang="en-US" dirty="0"/>
              <a:t>              source allows the report to access data from the Configuration objects.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Report Filling: </a:t>
            </a:r>
            <a:r>
              <a:rPr lang="en-US" dirty="0"/>
              <a:t>It calls </a:t>
            </a:r>
            <a:r>
              <a:rPr lang="en-US" dirty="0" err="1"/>
              <a:t>JasperFillManager.fillReport</a:t>
            </a:r>
            <a:r>
              <a:rPr lang="en-US" dirty="0"/>
              <a:t> with three arguments: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2900" dirty="0" err="1"/>
              <a:t>i</a:t>
            </a:r>
            <a:r>
              <a:rPr lang="en-US" sz="2900" dirty="0"/>
              <a:t>. The compiled report template retrieved using </a:t>
            </a:r>
            <a:r>
              <a:rPr lang="en-US" sz="2900" dirty="0" err="1"/>
              <a:t>getCompiledReport</a:t>
            </a:r>
            <a:r>
              <a:rPr lang="en-US" sz="2900" dirty="0"/>
              <a:t> (explained later).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2900" dirty="0"/>
              <a:t>ii. An empty HashMap&lt;&gt; (potentially used for additional report parameters if needed).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2900" dirty="0"/>
              <a:t>iii. The </a:t>
            </a:r>
            <a:r>
              <a:rPr lang="en-US" sz="2900" dirty="0" err="1"/>
              <a:t>JRBeanCollectionDataSource</a:t>
            </a:r>
            <a:r>
              <a:rPr lang="en-US" sz="2900" dirty="0"/>
              <a:t> containing the configuration data.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/>
              <a:t>Compiling Report Template (Private): </a:t>
            </a:r>
            <a:r>
              <a:rPr lang="en-US" dirty="0"/>
              <a:t>The private </a:t>
            </a:r>
            <a:r>
              <a:rPr lang="en-US" dirty="0" err="1"/>
              <a:t>getCompiledReport</a:t>
            </a:r>
            <a:r>
              <a:rPr lang="en-US" dirty="0"/>
              <a:t> method retrieves the compiled report template. It uses the </a:t>
            </a:r>
          </a:p>
          <a:p>
            <a:pPr marL="0" indent="0">
              <a:buNone/>
            </a:pPr>
            <a:r>
              <a:rPr lang="en-US" dirty="0"/>
              <a:t>              class loader to access a resource named "</a:t>
            </a:r>
            <a:r>
              <a:rPr lang="en-US" dirty="0" err="1"/>
              <a:t>compliance_report.jrxml</a:t>
            </a:r>
            <a:r>
              <a:rPr lang="en-US" dirty="0"/>
              <a:t>" which is likely a Jasper Reports template file defining the   </a:t>
            </a:r>
          </a:p>
          <a:p>
            <a:pPr marL="0" indent="0">
              <a:buNone/>
            </a:pPr>
            <a:r>
              <a:rPr lang="en-US" dirty="0"/>
              <a:t>              report layout and data binding logic.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b="1" dirty="0"/>
              <a:t>Exporting Report to PDF: </a:t>
            </a:r>
            <a:r>
              <a:rPr lang="en-US" dirty="0"/>
              <a:t>Finally, the method uses </a:t>
            </a:r>
            <a:r>
              <a:rPr lang="en-US" dirty="0" err="1"/>
              <a:t>JasperExportManager.exportReportToPdf</a:t>
            </a:r>
            <a:r>
              <a:rPr lang="en-US" dirty="0"/>
              <a:t> to convert the filled report  </a:t>
            </a:r>
          </a:p>
          <a:p>
            <a:pPr marL="0" indent="0">
              <a:buNone/>
            </a:pPr>
            <a:r>
              <a:rPr lang="en-US" dirty="0"/>
              <a:t>                 (</a:t>
            </a:r>
            <a:r>
              <a:rPr lang="en-US" dirty="0" err="1"/>
              <a:t>JasperPrint</a:t>
            </a:r>
            <a:r>
              <a:rPr lang="en-US" dirty="0"/>
              <a:t> object) into a PDF byte array. This byte array can then be saved to a file or streamed as needed.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5E79D91-4CB2-E02D-B0CD-21B235C32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B99536-A58B-F0A5-BFA6-947B9427C23A}"/>
              </a:ext>
            </a:extLst>
          </p:cNvPr>
          <p:cNvSpPr txBox="1"/>
          <p:nvPr/>
        </p:nvSpPr>
        <p:spPr>
          <a:xfrm>
            <a:off x="5254084" y="6472008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1EB71-1E0A-BE00-6A83-1D8EE81D90F0}"/>
              </a:ext>
            </a:extLst>
          </p:cNvPr>
          <p:cNvSpPr txBox="1"/>
          <p:nvPr/>
        </p:nvSpPr>
        <p:spPr>
          <a:xfrm>
            <a:off x="1146869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F35010-364B-470B-BB6C-DCBBE63D2E54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04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TEST CASES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TEST CASE 1: Testing Compliance Analysis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Purpose: Verify that the compliance rule engine correctly identifies compliant configurations.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Class: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ComplianceRuleEngineApplicationTests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Methods: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testAnalyzeCompliance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D8E6F-6DF6-B42A-E86A-10BF4F992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987" y="3164840"/>
            <a:ext cx="67532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09159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TEST CASES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TEST CASE 2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Testing Report Generation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Purpose: Verify that the report generation functionality works correctly.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Class: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ReportServiceTest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Methods: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testGenerateReport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Test cases passed successfully: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6B754-D7DF-5B2E-75B1-991FEF08F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570" y="2575401"/>
            <a:ext cx="7886700" cy="198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B72CB9-6CD1-79D6-CBED-588373DF9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633" y="4798217"/>
            <a:ext cx="48196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81395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7784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1800" dirty="0">
                <a:effectLst/>
                <a:highlight>
                  <a:srgbClr val="FFFFFF"/>
                </a:highlight>
                <a:latin typeface="ArialMT"/>
              </a:rPr>
              <a:t>The system's output depends on the compliance evaluation results: </a:t>
            </a:r>
          </a:p>
          <a:p>
            <a:pPr>
              <a:lnSpc>
                <a:spcPct val="150000"/>
              </a:lnSpc>
            </a:pPr>
            <a:endParaRPr lang="en-CA" dirty="0">
              <a:effectLst/>
              <a:highlight>
                <a:srgbClr val="FFFFFF"/>
              </a:highlight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</a:t>
            </a:r>
            <a:r>
              <a:rPr lang="en-CA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All Rules Compliant</a:t>
            </a: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: </a:t>
            </a:r>
            <a:endParaRPr lang="en-CA" dirty="0">
              <a:effectLst/>
              <a:highlight>
                <a:srgbClr val="FFFFFF"/>
              </a:highlight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 Output: "All rules are compliant." </a:t>
            </a:r>
            <a:endParaRPr lang="en-CA" dirty="0">
              <a:effectLst/>
              <a:highlight>
                <a:srgbClr val="FFFFFF"/>
              </a:highlight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 Indicates that the device configuration meets all defined compliance standards.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</a:t>
            </a:r>
            <a:r>
              <a:rPr lang="en-CA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Non-Complian</a:t>
            </a:r>
            <a:r>
              <a:rPr lang="en-CA" b="1" dirty="0">
                <a:highlight>
                  <a:srgbClr val="FFFFFF"/>
                </a:highlight>
                <a:latin typeface="Arial" panose="020B0604020202020204" pitchFamily="34" charset="0"/>
              </a:rPr>
              <a:t>t </a:t>
            </a:r>
            <a:r>
              <a:rPr lang="en-CA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Rules</a:t>
            </a: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: </a:t>
            </a:r>
            <a:endParaRPr lang="en-CA" dirty="0">
              <a:effectLst/>
              <a:highlight>
                <a:srgbClr val="FFFFFF"/>
              </a:highlight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 Output: "Non-compliant rules: [Description of non-compliant rule]" </a:t>
            </a:r>
            <a:endParaRPr lang="en-CA" dirty="0">
              <a:effectLst/>
              <a:highlight>
                <a:srgbClr val="FFFFFF"/>
              </a:highlight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 Lists any rules that the device configuration does not meet, allowing for corrective actions</a:t>
            </a:r>
            <a:endParaRPr lang="en-CA" dirty="0">
              <a:effectLst/>
              <a:highlight>
                <a:srgbClr val="FFFFFF"/>
              </a:highlight>
            </a:endParaRPr>
          </a:p>
          <a:p>
            <a:pPr algn="l"/>
            <a:endParaRPr lang="en-CA" b="0" i="0" u="none" strike="noStrike" dirty="0">
              <a:solidFill>
                <a:srgbClr val="000000"/>
              </a:solidFill>
              <a:effectLst/>
              <a:latin typeface="YAFdJjTk5UU 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431513" y="478855"/>
            <a:ext cx="541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OUTPUT EXPLANATION</a:t>
            </a:r>
            <a:endParaRPr lang="en-CA" sz="2400" dirty="0">
              <a:solidFill>
                <a:schemeClr val="accent1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626628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039165" y="1854836"/>
            <a:ext cx="541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2400" dirty="0">
              <a:solidFill>
                <a:srgbClr val="0187CC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316060-7E5C-96DF-BD4E-60457491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TECHNOLOGIES USED</a:t>
            </a:r>
            <a:endParaRPr lang="en-IN" sz="3600" b="1" dirty="0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FAF6E-A6E3-B5D6-92B0-3B896068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Core Programming Language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Integrated Environment Development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Development Framework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 Management and build automation tool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JASPER-REPORTS: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Report generation library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Database for storing configuration and compliance tool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77086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039165" y="1854836"/>
            <a:ext cx="541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187CC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316060-7E5C-96DF-BD4E-60457491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CONCLUSION</a:t>
            </a:r>
            <a:endParaRPr lang="en-IN" sz="3600" b="1" dirty="0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FAF6E-A6E3-B5D6-92B0-3B896068B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 of the project's achievements: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Successful development of a compliance rule engine.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Automated analysis and reporting of device configurations.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Ensured configurations meet predefined standards.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Adding more compliance rules to cover additional scenarios.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Improving reporting features with more detailed analytics and visualizations.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Integrating with other systems for better automation and monitoring.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Enhancing user interface for easier rule management and report generation.</a:t>
            </a:r>
          </a:p>
        </p:txBody>
      </p:sp>
    </p:spTree>
    <p:extLst>
      <p:ext uri="{BB962C8B-B14F-4D97-AF65-F5344CB8AC3E}">
        <p14:creationId xmlns:p14="http://schemas.microsoft.com/office/powerpoint/2010/main" val="2308521870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9C156-B36E-0C41-0D25-4561F5C15A50}"/>
              </a:ext>
            </a:extLst>
          </p:cNvPr>
          <p:cNvSpPr txBox="1"/>
          <p:nvPr/>
        </p:nvSpPr>
        <p:spPr>
          <a:xfrm>
            <a:off x="2023165" y="690880"/>
            <a:ext cx="7589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</a:t>
            </a:r>
            <a:endParaRPr lang="en-US" sz="8000" dirty="0"/>
          </a:p>
          <a:p>
            <a:pPr algn="ctr"/>
            <a:r>
              <a:rPr lang="en-US" sz="8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D0923-A675-D827-2D7C-62F3E7F8EFB4}"/>
              </a:ext>
            </a:extLst>
          </p:cNvPr>
          <p:cNvSpPr txBox="1"/>
          <p:nvPr/>
        </p:nvSpPr>
        <p:spPr>
          <a:xfrm>
            <a:off x="4185919" y="2472332"/>
            <a:ext cx="3444279" cy="341632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PRESENTERS: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Rijin</a:t>
            </a:r>
            <a:r>
              <a:rPr lang="en-US" dirty="0"/>
              <a:t> Raj </a:t>
            </a:r>
          </a:p>
          <a:p>
            <a:pPr algn="ctr"/>
            <a:r>
              <a:rPr lang="en-US" dirty="0" err="1"/>
              <a:t>Charuli</a:t>
            </a:r>
            <a:r>
              <a:rPr lang="en-US" dirty="0"/>
              <a:t> Pramod </a:t>
            </a:r>
            <a:r>
              <a:rPr lang="en-US" dirty="0" err="1"/>
              <a:t>Shirsath</a:t>
            </a:r>
            <a:endParaRPr lang="en-US" dirty="0"/>
          </a:p>
          <a:p>
            <a:pPr algn="ctr"/>
            <a:r>
              <a:rPr lang="en-US" dirty="0"/>
              <a:t>Ravi Kumaran P</a:t>
            </a:r>
          </a:p>
          <a:p>
            <a:pPr algn="ctr"/>
            <a:r>
              <a:rPr lang="en-US" dirty="0"/>
              <a:t>Rathod Sushma</a:t>
            </a:r>
          </a:p>
          <a:p>
            <a:pPr algn="ctr"/>
            <a:r>
              <a:rPr lang="en-US" dirty="0"/>
              <a:t>Dhrubangshu Prabal Goswami</a:t>
            </a:r>
          </a:p>
          <a:p>
            <a:pPr algn="ctr"/>
            <a:r>
              <a:rPr lang="en-US" dirty="0" err="1"/>
              <a:t>Punith</a:t>
            </a:r>
            <a:r>
              <a:rPr lang="en-US" dirty="0"/>
              <a:t> N R</a:t>
            </a:r>
          </a:p>
          <a:p>
            <a:pPr algn="ctr"/>
            <a:r>
              <a:rPr lang="en-US" dirty="0"/>
              <a:t>CHAITHANYA Ramesh R</a:t>
            </a:r>
          </a:p>
          <a:p>
            <a:pPr algn="ctr"/>
            <a:r>
              <a:rPr lang="en-US" dirty="0"/>
              <a:t>DEEPIKA NAIK</a:t>
            </a:r>
          </a:p>
          <a:p>
            <a:pPr algn="ctr"/>
            <a:r>
              <a:rPr lang="en-US" dirty="0" err="1"/>
              <a:t>Ragula</a:t>
            </a:r>
            <a:r>
              <a:rPr lang="en-US" dirty="0"/>
              <a:t> Sagar</a:t>
            </a:r>
          </a:p>
          <a:p>
            <a:pPr algn="ctr"/>
            <a:r>
              <a:rPr lang="en-US" dirty="0"/>
              <a:t>Priyanka Thakur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81477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027EFFA-3DF2-E0C5-2162-2828853A8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095E34-8500-C888-442A-C1E9EDB84018}"/>
              </a:ext>
            </a:extLst>
          </p:cNvPr>
          <p:cNvSpPr txBox="1"/>
          <p:nvPr/>
        </p:nvSpPr>
        <p:spPr>
          <a:xfrm>
            <a:off x="5180469" y="6445311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E12EF-A5E5-F91A-E702-FD3ED2DD51B3}"/>
              </a:ext>
            </a:extLst>
          </p:cNvPr>
          <p:cNvSpPr txBox="1"/>
          <p:nvPr/>
        </p:nvSpPr>
        <p:spPr>
          <a:xfrm>
            <a:off x="312233" y="312234"/>
            <a:ext cx="104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What is compliance and reporting microservice?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E0A3E-E057-94B5-8176-0B3B2C07EAEC}"/>
              </a:ext>
            </a:extLst>
          </p:cNvPr>
          <p:cNvSpPr txBox="1"/>
          <p:nvPr/>
        </p:nvSpPr>
        <p:spPr>
          <a:xfrm>
            <a:off x="575015" y="1760923"/>
            <a:ext cx="10705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 compliance and reporting microservice is a small, self-contained service that specifically handles tasks related to adhering to regulations and generating reports.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It essentially breaks down compliance and reporting functionalities into bite-sized, manageable pieces within a larger software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81520817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ABD8-5F8D-4074-0E7C-3C353BAB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3339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Breakdown of key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B77F-35CB-B760-AEA0-10FF1A5D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Compliance: </a:t>
            </a:r>
            <a:r>
              <a:rPr lang="en-US" dirty="0"/>
              <a:t>This microservice ensures the application meets industry standards and regulations. This might involve tracking specific data points, following data security protocols, or generating reports required by regulators.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Reporting: </a:t>
            </a:r>
            <a:r>
              <a:rPr lang="en-US" dirty="0"/>
              <a:t>This microservice focuses on generating various reports that demonstrate compliance or provide insights into the application's activity. These reports can be for internal use or submitted to external regulatory bodies.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75790C9-8C62-DC2E-DAFC-116EF39C2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2F224-5CF6-BC3E-6473-9FF1CD129141}"/>
              </a:ext>
            </a:extLst>
          </p:cNvPr>
          <p:cNvSpPr txBox="1"/>
          <p:nvPr/>
        </p:nvSpPr>
        <p:spPr>
          <a:xfrm>
            <a:off x="5254084" y="6509187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3034918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CAD7-E134-AC36-2F8C-8F84C760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3339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Benefits of using a compliance and reporting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F7E9C-F050-F17E-20D4-A8D95ED9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Increased Efficiency: </a:t>
            </a:r>
            <a:r>
              <a:rPr lang="en-US" dirty="0"/>
              <a:t>By isolating compliance and reporting functions, developers can focus on core functionalities without getting bogged down by regulatory concerns.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Improved Scalability: </a:t>
            </a:r>
            <a:r>
              <a:rPr lang="en-US" dirty="0"/>
              <a:t>Microservices are inherently scalable, allowing you to easily scale up the compliance and reporting service to handle increased reporting needs.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Enhanced Maintainability: </a:t>
            </a:r>
            <a:r>
              <a:rPr lang="en-US" dirty="0"/>
              <a:t>Since it's a dedicated service, maintaining compliance and reporting logic becomes simpler.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87B7A72-1C21-4CCD-4EF1-831901BC9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49D78-3A6D-E02A-D108-BF72C3B18F65}"/>
              </a:ext>
            </a:extLst>
          </p:cNvPr>
          <p:cNvSpPr txBox="1"/>
          <p:nvPr/>
        </p:nvSpPr>
        <p:spPr>
          <a:xfrm>
            <a:off x="5254084" y="6509187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222356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CA" b="1" i="0" u="none" strike="noStrike" dirty="0">
                <a:solidFill>
                  <a:srgbClr val="000000"/>
                </a:solidFill>
                <a:effectLst/>
                <a:latin typeface="YAFdJjTk5UU 0"/>
              </a:rPr>
              <a:t>Pre conditions: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Compliance rules are defined.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Device configuration is available.</a:t>
            </a:r>
          </a:p>
          <a:p>
            <a:pPr algn="l"/>
            <a:endParaRPr lang="en-CA" b="0" i="0" u="none" strike="noStrike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CA" b="1" i="0" u="none" strike="noStrike" dirty="0">
                <a:solidFill>
                  <a:srgbClr val="000000"/>
                </a:solidFill>
                <a:effectLst/>
                <a:latin typeface="YAFdJjTk5UU 0"/>
              </a:rPr>
              <a:t>Main Flow: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The administrator inputs compliance rules into the system.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The system stores these rules in the Compliance Database.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Device configuration details are provided to the system.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The system creates a configuration object from these details.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The system evaluates the configuration against the stored compliance rules.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The system generates a report based on the evaluation results.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CA" b="0" i="0" u="none" strike="noStrike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CA" b="1" i="0" u="none" strike="noStrike" dirty="0">
                <a:solidFill>
                  <a:srgbClr val="000000"/>
                </a:solidFill>
                <a:effectLst/>
                <a:latin typeface="YAFdJjTk5UU 0"/>
              </a:rPr>
              <a:t>Postconditions</a:t>
            </a: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Compliance report is generated, highlighting compliant and non-compliant rules.</a:t>
            </a:r>
          </a:p>
          <a:p>
            <a:pPr algn="l"/>
            <a:endParaRPr lang="en-CA" b="0" i="0" u="none" strike="noStrike" dirty="0">
              <a:solidFill>
                <a:srgbClr val="000000"/>
              </a:solidFill>
              <a:effectLst/>
              <a:latin typeface="YAFdJjTk5UU 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97565" y="213044"/>
            <a:ext cx="9295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Use Case: Check Device Compliance</a:t>
            </a:r>
            <a:endParaRPr lang="en-CA" sz="2400" dirty="0">
              <a:solidFill>
                <a:srgbClr val="00B0F0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4333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BA30B-B3EA-93A8-2426-B88459423FBB}"/>
              </a:ext>
            </a:extLst>
          </p:cNvPr>
          <p:cNvSpPr txBox="1"/>
          <p:nvPr/>
        </p:nvSpPr>
        <p:spPr>
          <a:xfrm>
            <a:off x="4407418" y="2583613"/>
            <a:ext cx="271963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FLOW CHART</a:t>
            </a:r>
            <a:endParaRPr lang="en-US" sz="4000" dirty="0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3DD655-DB9C-1967-9313-B4E6AD73328E}"/>
              </a:ext>
            </a:extLst>
          </p:cNvPr>
          <p:cNvSpPr/>
          <p:nvPr/>
        </p:nvSpPr>
        <p:spPr>
          <a:xfrm>
            <a:off x="888865" y="2369914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CBF732-954A-4D67-35EA-8390527E010D}"/>
              </a:ext>
            </a:extLst>
          </p:cNvPr>
          <p:cNvSpPr/>
          <p:nvPr/>
        </p:nvSpPr>
        <p:spPr>
          <a:xfrm>
            <a:off x="678433" y="465181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92C104-C248-ADCD-8C1B-A3F5FB32A856}"/>
              </a:ext>
            </a:extLst>
          </p:cNvPr>
          <p:cNvSpPr/>
          <p:nvPr/>
        </p:nvSpPr>
        <p:spPr>
          <a:xfrm>
            <a:off x="4789039" y="468297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Application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AEA34C-A5B2-F052-72DD-BC018B58396D}"/>
              </a:ext>
            </a:extLst>
          </p:cNvPr>
          <p:cNvSpPr/>
          <p:nvPr/>
        </p:nvSpPr>
        <p:spPr>
          <a:xfrm>
            <a:off x="9039647" y="367711"/>
            <a:ext cx="2034092" cy="857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Compliance Rules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8EE849-7055-20BF-7EA4-259419FE9460}"/>
              </a:ext>
            </a:extLst>
          </p:cNvPr>
          <p:cNvSpPr/>
          <p:nvPr/>
        </p:nvSpPr>
        <p:spPr>
          <a:xfrm>
            <a:off x="8586009" y="2594930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Configuration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38FE4-4176-7663-1D9A-9828C3D3CD53}"/>
              </a:ext>
            </a:extLst>
          </p:cNvPr>
          <p:cNvSpPr/>
          <p:nvPr/>
        </p:nvSpPr>
        <p:spPr>
          <a:xfrm>
            <a:off x="7818765" y="4583799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Compliance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EA895A-9435-D9E8-4EE9-55A1EB31E39F}"/>
              </a:ext>
            </a:extLst>
          </p:cNvPr>
          <p:cNvSpPr/>
          <p:nvPr/>
        </p:nvSpPr>
        <p:spPr>
          <a:xfrm>
            <a:off x="4789038" y="5729546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Non- Compliant Rules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3F4309-5940-198D-7E92-7409CC07AC50}"/>
              </a:ext>
            </a:extLst>
          </p:cNvPr>
          <p:cNvSpPr/>
          <p:nvPr/>
        </p:nvSpPr>
        <p:spPr>
          <a:xfrm>
            <a:off x="1867060" y="4493847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Results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4E834E4C-9124-6380-23C8-0CB4424361F4}"/>
              </a:ext>
            </a:extLst>
          </p:cNvPr>
          <p:cNvSpPr/>
          <p:nvPr/>
        </p:nvSpPr>
        <p:spPr>
          <a:xfrm>
            <a:off x="7362436" y="633296"/>
            <a:ext cx="1060204" cy="3355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450A793E-D1F2-EFDA-C05C-D3002DD5C735}"/>
              </a:ext>
            </a:extLst>
          </p:cNvPr>
          <p:cNvSpPr/>
          <p:nvPr/>
        </p:nvSpPr>
        <p:spPr>
          <a:xfrm rot="6286768">
            <a:off x="9461439" y="1722193"/>
            <a:ext cx="881222" cy="3477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A43C77B9-3D4A-8507-75F4-FD4D788FBE05}"/>
              </a:ext>
            </a:extLst>
          </p:cNvPr>
          <p:cNvSpPr/>
          <p:nvPr/>
        </p:nvSpPr>
        <p:spPr>
          <a:xfrm>
            <a:off x="3147557" y="665472"/>
            <a:ext cx="973618" cy="3050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D18BB81C-DD4C-6D9C-9712-E40E993E6D9D}"/>
              </a:ext>
            </a:extLst>
          </p:cNvPr>
          <p:cNvSpPr/>
          <p:nvPr/>
        </p:nvSpPr>
        <p:spPr>
          <a:xfrm rot="6591192">
            <a:off x="8778774" y="3774219"/>
            <a:ext cx="993730" cy="376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9F2D33B9-E9EE-21F5-A4D5-B08C273C7A1C}"/>
              </a:ext>
            </a:extLst>
          </p:cNvPr>
          <p:cNvSpPr/>
          <p:nvPr/>
        </p:nvSpPr>
        <p:spPr>
          <a:xfrm rot="8880958">
            <a:off x="7039640" y="5685249"/>
            <a:ext cx="1191853" cy="3374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4A4C4F17-8645-3BA6-C0D1-CDB206EDD52A}"/>
              </a:ext>
            </a:extLst>
          </p:cNvPr>
          <p:cNvSpPr/>
          <p:nvPr/>
        </p:nvSpPr>
        <p:spPr>
          <a:xfrm rot="12423383">
            <a:off x="3043930" y="5557793"/>
            <a:ext cx="1388869" cy="407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054BAE21-035C-E58F-9320-AD864F1BE671}"/>
              </a:ext>
            </a:extLst>
          </p:cNvPr>
          <p:cNvSpPr/>
          <p:nvPr/>
        </p:nvSpPr>
        <p:spPr>
          <a:xfrm rot="14607861">
            <a:off x="1689047" y="3563874"/>
            <a:ext cx="959810" cy="4005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6B430-C962-0617-2F91-8531B9CD165D}"/>
              </a:ext>
            </a:extLst>
          </p:cNvPr>
          <p:cNvSpPr txBox="1"/>
          <p:nvPr/>
        </p:nvSpPr>
        <p:spPr>
          <a:xfrm>
            <a:off x="11514909" y="6289912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F35010-364B-470B-BB6C-DCBBE63D2E54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754396" y="1059069"/>
            <a:ext cx="10961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⁠ Start: The process begins.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⁠ ⁠Initialize the Application: This step likely involves setting up the application environment, loading  necessary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    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resources, and getting it ready for analysis.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⁠ ⁠Define Compliance Rules: Here, the system establishes the criteria the application needs to follow. This could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     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involve loading predefined rules or allowing for user-defined checks.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⁠ ⁠Analyze Compliance: The application itself or its configuration is evaluated against the defined compliance rules.        </a:t>
            </a:r>
            <a:r>
              <a:rPr lang="en-CA" noProof="0" dirty="0">
                <a:solidFill>
                  <a:srgbClr val="000000"/>
                </a:solidFill>
                <a:latin typeface="YAFdJjTk5UU 0"/>
              </a:rPr>
              <a:t>                                     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                      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his step performs the actual comparison.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  Results: The flowchart ends by displaying the results.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This might involve: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     a. Pass: If the application complies with all rules, a success message is shown.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     b. Fail: If any non-compliant rules are found, the specific violations are displayed. (The flowchart    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noProof="0" dirty="0">
                <a:solidFill>
                  <a:srgbClr val="000000"/>
                </a:solidFill>
                <a:latin typeface="YAFdJjTk5UU 0"/>
              </a:rPr>
              <a:t>                 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doesn't explicitly show this branch, but it's implied.)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97565" y="198756"/>
            <a:ext cx="5412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Black" panose="020B0A04020102020204" pitchFamily="34" charset="0"/>
              </a:rPr>
              <a:t>Flow Chart Explanation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BA30B-B3EA-93A8-2426-B88459423FBB}"/>
              </a:ext>
            </a:extLst>
          </p:cNvPr>
          <p:cNvSpPr txBox="1"/>
          <p:nvPr/>
        </p:nvSpPr>
        <p:spPr>
          <a:xfrm>
            <a:off x="633936" y="335395"/>
            <a:ext cx="539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 FLOW CHART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03B90-6446-57B9-C158-EC37FE17AEB9}"/>
              </a:ext>
            </a:extLst>
          </p:cNvPr>
          <p:cNvSpPr/>
          <p:nvPr/>
        </p:nvSpPr>
        <p:spPr>
          <a:xfrm>
            <a:off x="8903007" y="1264974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FB9FA8-44AB-174A-5662-5E977D89E6A4}"/>
              </a:ext>
            </a:extLst>
          </p:cNvPr>
          <p:cNvSpPr/>
          <p:nvPr/>
        </p:nvSpPr>
        <p:spPr>
          <a:xfrm>
            <a:off x="1850600" y="1310882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Administrator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58B2EB-979E-2151-1B4F-02F8F5153C1A}"/>
              </a:ext>
            </a:extLst>
          </p:cNvPr>
          <p:cNvSpPr/>
          <p:nvPr/>
        </p:nvSpPr>
        <p:spPr>
          <a:xfrm>
            <a:off x="1850599" y="5194318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Compliance 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5C9543-771D-1B07-5FF9-FDFFB60342A4}"/>
              </a:ext>
            </a:extLst>
          </p:cNvPr>
          <p:cNvSpPr/>
          <p:nvPr/>
        </p:nvSpPr>
        <p:spPr>
          <a:xfrm>
            <a:off x="5361633" y="3111774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Configuration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7284DE-21B7-5129-8696-2FE42060D86F}"/>
              </a:ext>
            </a:extLst>
          </p:cNvPr>
          <p:cNvSpPr/>
          <p:nvPr/>
        </p:nvSpPr>
        <p:spPr>
          <a:xfrm>
            <a:off x="1850599" y="3084810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Rules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91524-91EB-04E7-92CD-032DF6450C7C}"/>
              </a:ext>
            </a:extLst>
          </p:cNvPr>
          <p:cNvSpPr/>
          <p:nvPr/>
        </p:nvSpPr>
        <p:spPr>
          <a:xfrm>
            <a:off x="8903007" y="5194318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Generation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EFCC6A-39C1-67FE-A5AE-0CE833ADEDC7}"/>
              </a:ext>
            </a:extLst>
          </p:cNvPr>
          <p:cNvSpPr/>
          <p:nvPr/>
        </p:nvSpPr>
        <p:spPr>
          <a:xfrm>
            <a:off x="8903007" y="3107414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Compliance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7313D38-9551-B405-2F47-1FD26EF97616}"/>
              </a:ext>
            </a:extLst>
          </p:cNvPr>
          <p:cNvSpPr/>
          <p:nvPr/>
        </p:nvSpPr>
        <p:spPr>
          <a:xfrm flipH="1">
            <a:off x="2659693" y="2225526"/>
            <a:ext cx="338199" cy="6492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C8152FC-F3E1-ABF7-B673-A1F101CD9B10}"/>
              </a:ext>
            </a:extLst>
          </p:cNvPr>
          <p:cNvSpPr/>
          <p:nvPr/>
        </p:nvSpPr>
        <p:spPr>
          <a:xfrm flipH="1">
            <a:off x="2659693" y="4258666"/>
            <a:ext cx="338199" cy="6492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18078809-6AD0-F6FA-93CC-F7500A963AC3}"/>
              </a:ext>
            </a:extLst>
          </p:cNvPr>
          <p:cNvSpPr/>
          <p:nvPr/>
        </p:nvSpPr>
        <p:spPr>
          <a:xfrm flipH="1">
            <a:off x="9619441" y="2229904"/>
            <a:ext cx="338199" cy="6492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87C1500F-315F-EC7D-8EBF-BC49B8A17861}"/>
              </a:ext>
            </a:extLst>
          </p:cNvPr>
          <p:cNvSpPr/>
          <p:nvPr/>
        </p:nvSpPr>
        <p:spPr>
          <a:xfrm flipH="1">
            <a:off x="9619441" y="4297182"/>
            <a:ext cx="338199" cy="6492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367B5AA-4E75-A8F4-F325-EB18F4E731A1}"/>
              </a:ext>
            </a:extLst>
          </p:cNvPr>
          <p:cNvSpPr/>
          <p:nvPr/>
        </p:nvSpPr>
        <p:spPr>
          <a:xfrm>
            <a:off x="4068174" y="3358443"/>
            <a:ext cx="1032275" cy="21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97EA18C-063F-2ECC-E93D-171C59473C3E}"/>
              </a:ext>
            </a:extLst>
          </p:cNvPr>
          <p:cNvSpPr/>
          <p:nvPr/>
        </p:nvSpPr>
        <p:spPr>
          <a:xfrm>
            <a:off x="7689094" y="3358443"/>
            <a:ext cx="987780" cy="2403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29936885-999E-51AB-9405-4CCB93ADBF81}"/>
              </a:ext>
            </a:extLst>
          </p:cNvPr>
          <p:cNvSpPr/>
          <p:nvPr/>
        </p:nvSpPr>
        <p:spPr>
          <a:xfrm>
            <a:off x="4828140" y="5460837"/>
            <a:ext cx="3023376" cy="24066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A1E537-103D-F8A9-A5CA-14F4A648904F}"/>
              </a:ext>
            </a:extLst>
          </p:cNvPr>
          <p:cNvSpPr txBox="1"/>
          <p:nvPr/>
        </p:nvSpPr>
        <p:spPr>
          <a:xfrm>
            <a:off x="5520923" y="5177786"/>
            <a:ext cx="190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Report</a:t>
            </a:r>
          </a:p>
        </p:txBody>
      </p:sp>
    </p:spTree>
    <p:extLst>
      <p:ext uri="{BB962C8B-B14F-4D97-AF65-F5344CB8AC3E}">
        <p14:creationId xmlns:p14="http://schemas.microsoft.com/office/powerpoint/2010/main" val="225510578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1853</Words>
  <Application>Microsoft Office PowerPoint</Application>
  <PresentationFormat>Widescreen</PresentationFormat>
  <Paragraphs>293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Aptos</vt:lpstr>
      <vt:lpstr>Aptos Display</vt:lpstr>
      <vt:lpstr>Arial</vt:lpstr>
      <vt:lpstr>Arial Black</vt:lpstr>
      <vt:lpstr>ArialMT</vt:lpstr>
      <vt:lpstr>HK Grotesk</vt:lpstr>
      <vt:lpstr>HK Grotesk Bold</vt:lpstr>
      <vt:lpstr>HK Grotesk Light</vt:lpstr>
      <vt:lpstr>HK Grotesk Light Bold</vt:lpstr>
      <vt:lpstr>Times New Roman</vt:lpstr>
      <vt:lpstr>Wingdings</vt:lpstr>
      <vt:lpstr>YAFdJjTk5UU 0</vt:lpstr>
      <vt:lpstr>Office Theme</vt:lpstr>
      <vt:lpstr>PowerPoint Presentation</vt:lpstr>
      <vt:lpstr>PowerPoint Presentation</vt:lpstr>
      <vt:lpstr>PowerPoint Presentation</vt:lpstr>
      <vt:lpstr>Breakdown of key aspects</vt:lpstr>
      <vt:lpstr>Benefits of using a compliance and reporting microservice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INITIALIZATION</vt:lpstr>
      <vt:lpstr>COMPLIANCE RULE </vt:lpstr>
      <vt:lpstr>Explanation of Compliance Rule Java File</vt:lpstr>
      <vt:lpstr>EXAMPLE RULE </vt:lpstr>
      <vt:lpstr>CONFIGURATION ANALYSIS </vt:lpstr>
      <vt:lpstr>Explanation Compliance Service Java File</vt:lpstr>
      <vt:lpstr>EXAMPLE CONFIGURATION ANALYSIS</vt:lpstr>
      <vt:lpstr>ANALYSIS OUTCOME</vt:lpstr>
      <vt:lpstr>REPORT SERVICE</vt:lpstr>
      <vt:lpstr>Explanation of Report Service Java File </vt:lpstr>
      <vt:lpstr>TEST CASES</vt:lpstr>
      <vt:lpstr>TEST CASES</vt:lpstr>
      <vt:lpstr>PowerPoint Presentation</vt:lpstr>
      <vt:lpstr>TECHNOLOGIES USED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Dhrubangshu Prabal Goswami</cp:lastModifiedBy>
  <cp:revision>6</cp:revision>
  <dcterms:created xsi:type="dcterms:W3CDTF">2024-05-04T13:11:57Z</dcterms:created>
  <dcterms:modified xsi:type="dcterms:W3CDTF">2024-07-23T04:29:52Z</dcterms:modified>
</cp:coreProperties>
</file>