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291" r:id="rId3"/>
    <p:sldId id="273" r:id="rId4"/>
    <p:sldId id="274" r:id="rId5"/>
    <p:sldId id="275" r:id="rId6"/>
    <p:sldId id="276" r:id="rId7"/>
    <p:sldId id="280" r:id="rId8"/>
    <p:sldId id="277" r:id="rId9"/>
    <p:sldId id="286" r:id="rId10"/>
    <p:sldId id="295" r:id="rId11"/>
    <p:sldId id="285" r:id="rId12"/>
    <p:sldId id="287" r:id="rId13"/>
    <p:sldId id="288" r:id="rId14"/>
    <p:sldId id="284" r:id="rId15"/>
    <p:sldId id="290" r:id="rId16"/>
    <p:sldId id="292" r:id="rId17"/>
    <p:sldId id="294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19138-6CFF-44B9-ACAC-D823F9E9B568}" v="12" dt="2019-08-15T03:15:41.010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749" autoAdjust="0"/>
    <p:restoredTop sz="86441" autoAdjust="0"/>
  </p:normalViewPr>
  <p:slideViewPr>
    <p:cSldViewPr snapToGrid="0">
      <p:cViewPr>
        <p:scale>
          <a:sx n="70" d="100"/>
          <a:sy n="70" d="100"/>
        </p:scale>
        <p:origin x="-950" y="-4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58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j Shah" userId="e128b112e09b053d" providerId="LiveId" clId="{9E919138-6CFF-44B9-ACAC-D823F9E9B568}"/>
    <pc:docChg chg="custSel addSld modSld">
      <pc:chgData name="Niraj Shah" userId="e128b112e09b053d" providerId="LiveId" clId="{9E919138-6CFF-44B9-ACAC-D823F9E9B568}" dt="2019-08-15T03:15:47.804" v="310" actId="1076"/>
      <pc:docMkLst>
        <pc:docMk/>
      </pc:docMkLst>
      <pc:sldChg chg="modSp">
        <pc:chgData name="Niraj Shah" userId="e128b112e09b053d" providerId="LiveId" clId="{9E919138-6CFF-44B9-ACAC-D823F9E9B568}" dt="2019-08-15T01:15:51.810" v="51" actId="14100"/>
        <pc:sldMkLst>
          <pc:docMk/>
          <pc:sldMk cId="3549628654" sldId="272"/>
        </pc:sldMkLst>
        <pc:spChg chg="mod">
          <ac:chgData name="Niraj Shah" userId="e128b112e09b053d" providerId="LiveId" clId="{9E919138-6CFF-44B9-ACAC-D823F9E9B568}" dt="2019-08-15T01:15:51.810" v="51" actId="14100"/>
          <ac:spMkLst>
            <pc:docMk/>
            <pc:sldMk cId="3549628654" sldId="272"/>
            <ac:spMk id="4" creationId="{00000000-0000-0000-0000-000000000000}"/>
          </ac:spMkLst>
        </pc:spChg>
      </pc:sldChg>
      <pc:sldChg chg="modSp">
        <pc:chgData name="Niraj Shah" userId="e128b112e09b053d" providerId="LiveId" clId="{9E919138-6CFF-44B9-ACAC-D823F9E9B568}" dt="2019-08-15T01:14:09.399" v="11" actId="20577"/>
        <pc:sldMkLst>
          <pc:docMk/>
          <pc:sldMk cId="1508910272" sldId="273"/>
        </pc:sldMkLst>
        <pc:spChg chg="mod">
          <ac:chgData name="Niraj Shah" userId="e128b112e09b053d" providerId="LiveId" clId="{9E919138-6CFF-44B9-ACAC-D823F9E9B568}" dt="2019-08-15T01:14:09.399" v="11" actId="20577"/>
          <ac:spMkLst>
            <pc:docMk/>
            <pc:sldMk cId="1508910272" sldId="273"/>
            <ac:spMk id="4" creationId="{4038B3D6-DE42-4EAB-94B1-97AED3740023}"/>
          </ac:spMkLst>
        </pc:spChg>
      </pc:sldChg>
      <pc:sldChg chg="modSp">
        <pc:chgData name="Niraj Shah" userId="e128b112e09b053d" providerId="LiveId" clId="{9E919138-6CFF-44B9-ACAC-D823F9E9B568}" dt="2019-08-15T01:19:00.348" v="61" actId="20577"/>
        <pc:sldMkLst>
          <pc:docMk/>
          <pc:sldMk cId="3339554045" sldId="274"/>
        </pc:sldMkLst>
        <pc:spChg chg="mod">
          <ac:chgData name="Niraj Shah" userId="e128b112e09b053d" providerId="LiveId" clId="{9E919138-6CFF-44B9-ACAC-D823F9E9B568}" dt="2019-08-15T01:19:00.348" v="61" actId="20577"/>
          <ac:spMkLst>
            <pc:docMk/>
            <pc:sldMk cId="3339554045" sldId="274"/>
            <ac:spMk id="3" creationId="{00000000-0000-0000-0000-000000000000}"/>
          </ac:spMkLst>
        </pc:spChg>
      </pc:sldChg>
      <pc:sldChg chg="modSp">
        <pc:chgData name="Niraj Shah" userId="e128b112e09b053d" providerId="LiveId" clId="{9E919138-6CFF-44B9-ACAC-D823F9E9B568}" dt="2019-08-15T02:36:10.674" v="159" actId="20577"/>
        <pc:sldMkLst>
          <pc:docMk/>
          <pc:sldMk cId="115085417" sldId="275"/>
        </pc:sldMkLst>
        <pc:spChg chg="mod">
          <ac:chgData name="Niraj Shah" userId="e128b112e09b053d" providerId="LiveId" clId="{9E919138-6CFF-44B9-ACAC-D823F9E9B568}" dt="2019-08-15T02:36:10.674" v="159" actId="20577"/>
          <ac:spMkLst>
            <pc:docMk/>
            <pc:sldMk cId="115085417" sldId="275"/>
            <ac:spMk id="2" creationId="{00000000-0000-0000-0000-000000000000}"/>
          </ac:spMkLst>
        </pc:spChg>
        <pc:spChg chg="mod">
          <ac:chgData name="Niraj Shah" userId="e128b112e09b053d" providerId="LiveId" clId="{9E919138-6CFF-44B9-ACAC-D823F9E9B568}" dt="2019-08-15T01:19:11.242" v="78" actId="20577"/>
          <ac:spMkLst>
            <pc:docMk/>
            <pc:sldMk cId="115085417" sldId="275"/>
            <ac:spMk id="3" creationId="{00000000-0000-0000-0000-000000000000}"/>
          </ac:spMkLst>
        </pc:spChg>
      </pc:sldChg>
      <pc:sldChg chg="addSp delSp modSp">
        <pc:chgData name="Niraj Shah" userId="e128b112e09b053d" providerId="LiveId" clId="{9E919138-6CFF-44B9-ACAC-D823F9E9B568}" dt="2019-08-15T03:15:47.804" v="310" actId="1076"/>
        <pc:sldMkLst>
          <pc:docMk/>
          <pc:sldMk cId="3252008090" sldId="276"/>
        </pc:sldMkLst>
        <pc:spChg chg="mod">
          <ac:chgData name="Niraj Shah" userId="e128b112e09b053d" providerId="LiveId" clId="{9E919138-6CFF-44B9-ACAC-D823F9E9B568}" dt="2019-08-15T02:58:20.346" v="213" actId="20577"/>
          <ac:spMkLst>
            <pc:docMk/>
            <pc:sldMk cId="3252008090" sldId="276"/>
            <ac:spMk id="2" creationId="{00000000-0000-0000-0000-000000000000}"/>
          </ac:spMkLst>
        </pc:spChg>
        <pc:spChg chg="mod">
          <ac:chgData name="Niraj Shah" userId="e128b112e09b053d" providerId="LiveId" clId="{9E919138-6CFF-44B9-ACAC-D823F9E9B568}" dt="2019-08-15T01:19:40.299" v="83" actId="20577"/>
          <ac:spMkLst>
            <pc:docMk/>
            <pc:sldMk cId="3252008090" sldId="276"/>
            <ac:spMk id="3" creationId="{00000000-0000-0000-0000-000000000000}"/>
          </ac:spMkLst>
        </pc:spChg>
        <pc:picChg chg="add del mod">
          <ac:chgData name="Niraj Shah" userId="e128b112e09b053d" providerId="LiveId" clId="{9E919138-6CFF-44B9-ACAC-D823F9E9B568}" dt="2019-08-15T03:15:24.730" v="305" actId="478"/>
          <ac:picMkLst>
            <pc:docMk/>
            <pc:sldMk cId="3252008090" sldId="276"/>
            <ac:picMk id="5" creationId="{5E09677C-3FBC-442B-B6B6-B18688DDF78B}"/>
          </ac:picMkLst>
        </pc:picChg>
        <pc:picChg chg="add mod">
          <ac:chgData name="Niraj Shah" userId="e128b112e09b053d" providerId="LiveId" clId="{9E919138-6CFF-44B9-ACAC-D823F9E9B568}" dt="2019-08-15T03:15:47.804" v="310" actId="1076"/>
          <ac:picMkLst>
            <pc:docMk/>
            <pc:sldMk cId="3252008090" sldId="276"/>
            <ac:picMk id="7" creationId="{4B368033-0BD6-42FE-8AB6-C97572802BE6}"/>
          </ac:picMkLst>
        </pc:picChg>
      </pc:sldChg>
      <pc:sldChg chg="modSp">
        <pc:chgData name="Niraj Shah" userId="e128b112e09b053d" providerId="LiveId" clId="{9E919138-6CFF-44B9-ACAC-D823F9E9B568}" dt="2019-08-15T01:21:34.373" v="106" actId="20577"/>
        <pc:sldMkLst>
          <pc:docMk/>
          <pc:sldMk cId="1419453836" sldId="277"/>
        </pc:sldMkLst>
        <pc:spChg chg="mod">
          <ac:chgData name="Niraj Shah" userId="e128b112e09b053d" providerId="LiveId" clId="{9E919138-6CFF-44B9-ACAC-D823F9E9B568}" dt="2019-08-15T01:21:34.373" v="106" actId="20577"/>
          <ac:spMkLst>
            <pc:docMk/>
            <pc:sldMk cId="1419453836" sldId="277"/>
            <ac:spMk id="3" creationId="{00000000-0000-0000-0000-000000000000}"/>
          </ac:spMkLst>
        </pc:spChg>
      </pc:sldChg>
      <pc:sldChg chg="modSp">
        <pc:chgData name="Niraj Shah" userId="e128b112e09b053d" providerId="LiveId" clId="{9E919138-6CFF-44B9-ACAC-D823F9E9B568}" dt="2019-08-15T01:30:30.836" v="113" actId="20577"/>
        <pc:sldMkLst>
          <pc:docMk/>
          <pc:sldMk cId="2054880847" sldId="278"/>
        </pc:sldMkLst>
        <pc:spChg chg="mod">
          <ac:chgData name="Niraj Shah" userId="e128b112e09b053d" providerId="LiveId" clId="{9E919138-6CFF-44B9-ACAC-D823F9E9B568}" dt="2019-08-15T01:30:30.836" v="113" actId="20577"/>
          <ac:spMkLst>
            <pc:docMk/>
            <pc:sldMk cId="2054880847" sldId="278"/>
            <ac:spMk id="3" creationId="{00000000-0000-0000-0000-000000000000}"/>
          </ac:spMkLst>
        </pc:spChg>
      </pc:sldChg>
      <pc:sldChg chg="modSp">
        <pc:chgData name="Niraj Shah" userId="e128b112e09b053d" providerId="LiveId" clId="{9E919138-6CFF-44B9-ACAC-D823F9E9B568}" dt="2019-08-15T01:30:47.817" v="126" actId="20577"/>
        <pc:sldMkLst>
          <pc:docMk/>
          <pc:sldMk cId="112606551" sldId="279"/>
        </pc:sldMkLst>
        <pc:spChg chg="mod">
          <ac:chgData name="Niraj Shah" userId="e128b112e09b053d" providerId="LiveId" clId="{9E919138-6CFF-44B9-ACAC-D823F9E9B568}" dt="2019-08-15T01:30:47.817" v="126" actId="20577"/>
          <ac:spMkLst>
            <pc:docMk/>
            <pc:sldMk cId="112606551" sldId="279"/>
            <ac:spMk id="3" creationId="{00000000-0000-0000-0000-000000000000}"/>
          </ac:spMkLst>
        </pc:spChg>
      </pc:sldChg>
      <pc:sldChg chg="modSp add">
        <pc:chgData name="Niraj Shah" userId="e128b112e09b053d" providerId="LiveId" clId="{9E919138-6CFF-44B9-ACAC-D823F9E9B568}" dt="2019-08-15T03:12:26.864" v="304" actId="15"/>
        <pc:sldMkLst>
          <pc:docMk/>
          <pc:sldMk cId="3085019684" sldId="280"/>
        </pc:sldMkLst>
        <pc:spChg chg="mod">
          <ac:chgData name="Niraj Shah" userId="e128b112e09b053d" providerId="LiveId" clId="{9E919138-6CFF-44B9-ACAC-D823F9E9B568}" dt="2019-08-15T03:08:49.214" v="237" actId="20577"/>
          <ac:spMkLst>
            <pc:docMk/>
            <pc:sldMk cId="3085019684" sldId="280"/>
            <ac:spMk id="2" creationId="{DC95FE81-1F72-4D99-A76A-E54197BF6996}"/>
          </ac:spMkLst>
        </pc:spChg>
        <pc:spChg chg="mod">
          <ac:chgData name="Niraj Shah" userId="e128b112e09b053d" providerId="LiveId" clId="{9E919138-6CFF-44B9-ACAC-D823F9E9B568}" dt="2019-08-15T03:12:26.864" v="304" actId="15"/>
          <ac:spMkLst>
            <pc:docMk/>
            <pc:sldMk cId="3085019684" sldId="280"/>
            <ac:spMk id="3" creationId="{FB9F0353-6825-4763-915D-496D0D88B2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199" y="1127464"/>
            <a:ext cx="10741891" cy="2072936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Analysis and Forecasting of Power    Factor for Optimum Electric Consumption in a Household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3684" y="3976034"/>
            <a:ext cx="9541759" cy="878889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Manu </a:t>
            </a:r>
            <a:r>
              <a:rPr lang="en-US" dirty="0"/>
              <a:t>Mishra           Punit Lohani          Shrikant Samarth        Niraj Shah</a:t>
            </a:r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A71C23F5-3382-4F0B-BADB-E54FECFC10A9}"/>
              </a:ext>
            </a:extLst>
          </p:cNvPr>
          <p:cNvSpPr txBox="1">
            <a:spLocks/>
          </p:cNvSpPr>
          <p:nvPr/>
        </p:nvSpPr>
        <p:spPr>
          <a:xfrm>
            <a:off x="7297445" y="4909351"/>
            <a:ext cx="3882619" cy="1084555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650EA4D7-FB55-4E91-B802-E1A2E446C547}"/>
              </a:ext>
            </a:extLst>
          </p:cNvPr>
          <p:cNvSpPr txBox="1">
            <a:spLocks/>
          </p:cNvSpPr>
          <p:nvPr/>
        </p:nvSpPr>
        <p:spPr>
          <a:xfrm>
            <a:off x="7573818" y="5122415"/>
            <a:ext cx="3762710" cy="788858"/>
          </a:xfrm>
          <a:prstGeom prst="rect">
            <a:avLst/>
          </a:prstGeom>
        </p:spPr>
        <p:txBody>
          <a:bodyPr vert="horz" lIns="0" rIns="18288">
            <a:normAutofit fontScale="925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Advanced Data Mining </a:t>
            </a:r>
          </a:p>
          <a:p>
            <a:r>
              <a:rPr lang="en-US" dirty="0"/>
              <a:t>Team M                                 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549628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Mean Absolute Percentage Error (MAPE)</a:t>
            </a:r>
            <a:endParaRPr lang="en-US" dirty="0" smtClean="0"/>
          </a:p>
          <a:p>
            <a:pPr lvl="0"/>
            <a:r>
              <a:rPr lang="en-IN" dirty="0" smtClean="0"/>
              <a:t>Root Mean Squared Error (RMSE)</a:t>
            </a:r>
            <a:endParaRPr lang="en-US" dirty="0" smtClean="0"/>
          </a:p>
          <a:p>
            <a:pPr lvl="0"/>
            <a:r>
              <a:rPr lang="en-IN" dirty="0" smtClean="0"/>
              <a:t>Mean Absolute Error (MAE)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Performance metrics for ETS method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forecast of the power factor for the next 12 months</a:t>
            </a:r>
            <a:endParaRPr lang="en-US" dirty="0"/>
          </a:p>
        </p:txBody>
      </p:sp>
      <p:pic>
        <p:nvPicPr>
          <p:cNvPr id="4" name="Picture 3" descr="C:\Users\punit\Desktop\ETS Pic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1441" y="2544541"/>
            <a:ext cx="5149969" cy="60410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5" name="Picture 4" descr="C:\Users\punit\Desktop\ETS F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6793" y="3952849"/>
            <a:ext cx="3907766" cy="240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Performance metrics for Holt-Winters method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forecast of the power factor for the next 12 months</a:t>
            </a:r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4" name="Picture 2" descr="C:\Users\punit\Desktop\Holtwinter Pic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6873" y="2665761"/>
            <a:ext cx="6974599" cy="631157"/>
          </a:xfrm>
          <a:prstGeom prst="rect">
            <a:avLst/>
          </a:prstGeom>
          <a:noFill/>
        </p:spPr>
      </p:pic>
      <p:pic>
        <p:nvPicPr>
          <p:cNvPr id="5" name="Picture 3" descr="C:\Users\punit\Desktop\Holt F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8589" y="4379253"/>
            <a:ext cx="3916393" cy="24787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Performance metrics for ARIMA model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forecast of the power factor for the next 12 months</a:t>
            </a:r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4" name="Picture 2" descr="C:\Users\punit\Desktop\ARIMA Pic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3637" y="2597320"/>
            <a:ext cx="6752902" cy="577473"/>
          </a:xfrm>
          <a:prstGeom prst="rect">
            <a:avLst/>
          </a:prstGeom>
          <a:noFill/>
        </p:spPr>
      </p:pic>
      <p:pic>
        <p:nvPicPr>
          <p:cNvPr id="6" name="Picture 3" descr="C:\Users\punit\Desktop\ARIMA F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479" y="3878450"/>
            <a:ext cx="3562709" cy="28060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Methodology: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representing ARIMA model and forecast months, along with the RMSE, MAPE and MAE values.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6444" y="3333750"/>
            <a:ext cx="5716416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forecasting the data that contains seasonality, Holts-Winter presented a significant result with the RMSE value of 0.014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IN" dirty="0" smtClean="0"/>
              <a:t> Best short-term range of forecast for power-factor values and patterns has been achieved through ARIMA model with 6 and 12 months forecast period.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Hybrid model can be useful for enhancing the performance and the work can be extended by applying the hybrid model to the same dataset to check the forecasting accuracy.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In addition, different combinations of resistive and reactive load can be used for checking the ability of ARIMA and hybrid model for forecasting the </a:t>
            </a:r>
            <a:r>
              <a:rPr lang="en-IN" dirty="0" smtClean="0"/>
              <a:t>power factor patterns, so that optimum energy consumption can be achieved for a household.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Part-1: Coding</a:t>
            </a:r>
          </a:p>
          <a:p>
            <a:pPr>
              <a:buNone/>
            </a:pPr>
            <a:r>
              <a:rPr lang="en-US" dirty="0" smtClean="0"/>
              <a:t>   Entire team was involved together</a:t>
            </a:r>
          </a:p>
          <a:p>
            <a:pPr>
              <a:buNone/>
            </a:pPr>
            <a:r>
              <a:rPr lang="en-US" dirty="0" smtClean="0"/>
              <a:t>   for the coding process.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Part-2: Reporting section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8" name="Picture 10" descr="C:\Users\punit\Desktop\Members inf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1641" y="2656112"/>
            <a:ext cx="5112531" cy="821173"/>
          </a:xfrm>
          <a:prstGeom prst="rect">
            <a:avLst/>
          </a:prstGeom>
          <a:noFill/>
        </p:spPr>
      </p:pic>
      <p:pic>
        <p:nvPicPr>
          <p:cNvPr id="2060" name="Picture 12" descr="C:\Users\punit\Desktop\work divi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3481" y="4215945"/>
            <a:ext cx="3297690" cy="20277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5232545"/>
            <a:ext cx="1107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“Forecasts create the mirage that the future is knowable.”</a:t>
            </a:r>
            <a:br>
              <a:rPr lang="en-US" sz="3600" dirty="0" smtClean="0"/>
            </a:br>
            <a:r>
              <a:rPr lang="en-US" sz="3600" dirty="0" smtClean="0"/>
              <a:t>- Peter L. Bernstein, Financial Historian</a:t>
            </a:r>
            <a:endParaRPr lang="en-US" sz="3600" dirty="0"/>
          </a:p>
        </p:txBody>
      </p:sp>
      <p:pic>
        <p:nvPicPr>
          <p:cNvPr id="3" name="Picture 2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94" y="772886"/>
            <a:ext cx="8743949" cy="3791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Research Question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 Conclusion 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Reactive load of household appliances have mixture of both capacitance and inductance.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Phase difference exists between the source voltage and current.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Practically, the value for power factor lies in the range of (0,1)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Cosine (Ø) = (Active Power)/(Apparent Power)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38B3D6-DE42-4EAB-94B1-97AED37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704088"/>
            <a:ext cx="10978718" cy="1133590"/>
          </a:xfrm>
        </p:spPr>
        <p:txBody>
          <a:bodyPr/>
          <a:lstStyle/>
          <a:p>
            <a:pPr algn="ctr"/>
            <a:r>
              <a:rPr lang="en-IN" dirty="0" smtClean="0"/>
              <a:t>Introduction and </a:t>
            </a:r>
            <a:r>
              <a:rPr lang="en-US" dirty="0" smtClean="0"/>
              <a:t>Motivation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 and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Lower power factor must be avoided as it may lead to poor performance of electrical appliances.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Regular check on the value is considerably important.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Due to imbalance in reactive load, variation occurs in power factor’s value.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With an accurate forecasting ability of machine learning methods, trend of power factor can be predicted for the maintenance of best operating condition.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 smtClean="0"/>
              <a:t>What can be the best short-term range of forecast for power factor patterns, so that optimum energy consumption can be achieved for a household?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Business Understanding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Data understanding</a:t>
            </a:r>
          </a:p>
          <a:p>
            <a:r>
              <a:rPr lang="en-US" dirty="0" smtClean="0"/>
              <a:t>Individual household electric power </a:t>
            </a:r>
          </a:p>
          <a:p>
            <a:pPr>
              <a:buNone/>
            </a:pPr>
            <a:r>
              <a:rPr lang="en-US" dirty="0" smtClean="0"/>
              <a:t>consumption of </a:t>
            </a:r>
            <a:r>
              <a:rPr lang="en-US" dirty="0" err="1" smtClean="0"/>
              <a:t>Sceaux</a:t>
            </a:r>
            <a:r>
              <a:rPr lang="en-US" dirty="0" smtClean="0"/>
              <a:t> city </a:t>
            </a:r>
          </a:p>
          <a:p>
            <a:pPr>
              <a:buNone/>
            </a:pPr>
            <a:r>
              <a:rPr lang="en-US" dirty="0" smtClean="0"/>
              <a:t>located near Paris, France.</a:t>
            </a:r>
            <a:endParaRPr lang="en-US" dirty="0"/>
          </a:p>
          <a:p>
            <a:r>
              <a:rPr lang="en-US" dirty="0"/>
              <a:t>Dataset contains approximately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 </a:t>
            </a:r>
            <a:r>
              <a:rPr lang="en-US" dirty="0"/>
              <a:t>million measurements,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as </a:t>
            </a:r>
            <a:r>
              <a:rPr lang="en-US" dirty="0"/>
              <a:t>a combination of </a:t>
            </a:r>
            <a:r>
              <a:rPr lang="en-US" dirty="0" smtClean="0"/>
              <a:t>the given indicators. 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B368033-0BD6-42FE-8AB6-C97572802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4" y="3677106"/>
            <a:ext cx="4381898" cy="1980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5FE81-1F72-4D99-A76A-E54197BF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9F0353-6825-4763-915D-496D0D88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3) Data Preparation and Transformation: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Missing values were </a:t>
            </a:r>
            <a:r>
              <a:rPr lang="en-IN" dirty="0"/>
              <a:t>removed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New column for power factor has been introduced by using the formulae shown below</a:t>
            </a:r>
          </a:p>
          <a:p>
            <a:pPr lvl="1">
              <a:buNone/>
            </a:pPr>
            <a:r>
              <a:rPr lang="en-US" sz="2600" dirty="0" smtClean="0"/>
              <a:t>Root Mean Square Voltage, </a:t>
            </a:r>
            <a:r>
              <a:rPr lang="en-US" sz="2600" dirty="0" err="1" smtClean="0"/>
              <a:t>V</a:t>
            </a:r>
            <a:r>
              <a:rPr lang="en-US" sz="2600" baseline="-25000" dirty="0" err="1" smtClean="0"/>
              <a:t>rms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=1.11× voltage</a:t>
            </a:r>
            <a:endParaRPr lang="en-IN" sz="2600" dirty="0" smtClean="0"/>
          </a:p>
          <a:p>
            <a:pPr lvl="1">
              <a:buNone/>
            </a:pPr>
            <a:r>
              <a:rPr lang="en-US" sz="2600" dirty="0" smtClean="0"/>
              <a:t>Apparent Power = </a:t>
            </a:r>
            <a:r>
              <a:rPr lang="en-US" sz="2600" dirty="0" err="1" smtClean="0"/>
              <a:t>V</a:t>
            </a:r>
            <a:r>
              <a:rPr lang="en-US" sz="2600" baseline="-25000" dirty="0" err="1" smtClean="0"/>
              <a:t>rms</a:t>
            </a:r>
            <a:r>
              <a:rPr lang="en-US" sz="2600" baseline="-25000" dirty="0" smtClean="0"/>
              <a:t> ×</a:t>
            </a:r>
            <a:r>
              <a:rPr lang="en-US" sz="2600" dirty="0" smtClean="0"/>
              <a:t> current</a:t>
            </a:r>
            <a:endParaRPr lang="en-IN" sz="2600" dirty="0" smtClean="0"/>
          </a:p>
          <a:p>
            <a:pPr lvl="1">
              <a:buNone/>
            </a:pPr>
            <a:r>
              <a:rPr lang="en-US" sz="2600" dirty="0" smtClean="0"/>
              <a:t>Power Factor = Active Power ÷ Apparent Power</a:t>
            </a:r>
          </a:p>
          <a:p>
            <a:pPr lvl="1">
              <a:buNone/>
            </a:pPr>
            <a:endParaRPr lang="en-IN" sz="2600" dirty="0" smtClean="0"/>
          </a:p>
          <a:p>
            <a:r>
              <a:rPr lang="en-IN" dirty="0" smtClean="0"/>
              <a:t> Anomaly of Power factor greater than 1 have been removed.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85019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Methodology: Modeling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4) Modeling: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Randomness in terms of three levels:</a:t>
            </a:r>
          </a:p>
          <a:p>
            <a:pPr>
              <a:buFont typeface="Wingdings"/>
              <a:buChar char="Ø"/>
            </a:pPr>
            <a:r>
              <a:rPr lang="en-US" dirty="0" smtClean="0"/>
              <a:t>Day</a:t>
            </a:r>
          </a:p>
          <a:p>
            <a:pPr>
              <a:buFont typeface="Wingdings"/>
              <a:buChar char="Ø"/>
            </a:pPr>
            <a:r>
              <a:rPr lang="en-US" dirty="0" smtClean="0"/>
              <a:t>Week</a:t>
            </a:r>
          </a:p>
          <a:p>
            <a:pPr>
              <a:buFont typeface="Wingdings"/>
              <a:buChar char="Ø"/>
            </a:pPr>
            <a:r>
              <a:rPr lang="en-US" dirty="0" smtClean="0"/>
              <a:t>Month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 Lowest value has been obtained for Month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Models are provided with monthly aggregated data</a:t>
            </a:r>
          </a:p>
        </p:txBody>
      </p:sp>
      <p:pic>
        <p:nvPicPr>
          <p:cNvPr id="4" name="Picture 3" descr="Randomness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2145" y="2459246"/>
            <a:ext cx="4149305" cy="2958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Methodology :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ETS method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Holt-Winters method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ARIMA model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1576</TotalTime>
  <Words>578</Words>
  <Application>Microsoft Office PowerPoint</Application>
  <PresentationFormat>Custom</PresentationFormat>
  <Paragraphs>118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Presentation on brainstorming</vt:lpstr>
      <vt:lpstr>Analysis and Forecasting of Power    Factor for Optimum Electric Consumption in a Household</vt:lpstr>
      <vt:lpstr>Agenda</vt:lpstr>
      <vt:lpstr>Introduction and Motivation</vt:lpstr>
      <vt:lpstr>Introduction and Motivation</vt:lpstr>
      <vt:lpstr>Research Question</vt:lpstr>
      <vt:lpstr>Methodology</vt:lpstr>
      <vt:lpstr>Methodology</vt:lpstr>
      <vt:lpstr>Methodology: Modeling</vt:lpstr>
      <vt:lpstr>Methodology : Modeling</vt:lpstr>
      <vt:lpstr>Methodology: Evaluation</vt:lpstr>
      <vt:lpstr>Methodology: Evaluation</vt:lpstr>
      <vt:lpstr>Methodology: Evaluation</vt:lpstr>
      <vt:lpstr>Methodology: Evaluation</vt:lpstr>
      <vt:lpstr>Methodology: Evaluation</vt:lpstr>
      <vt:lpstr>Results</vt:lpstr>
      <vt:lpstr>Future Work</vt:lpstr>
      <vt:lpstr>Distribution of work</vt:lpstr>
      <vt:lpstr>   “Forecasts create the mirage that the future is knowable.” - Peter L. Bernstein, Financial Historian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Factor Analysis and Forecasting for Optimum Electric Consumption in a Household</dc:title>
  <dc:creator>Niraj Shah</dc:creator>
  <cp:lastModifiedBy>punit</cp:lastModifiedBy>
  <cp:revision>47</cp:revision>
  <dcterms:created xsi:type="dcterms:W3CDTF">2019-08-15T00:54:24Z</dcterms:created>
  <dcterms:modified xsi:type="dcterms:W3CDTF">2020-11-20T01:29:53Z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