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61" r:id="rId2"/>
    <p:sldId id="262" r:id="rId3"/>
    <p:sldId id="256" r:id="rId4"/>
    <p:sldId id="263" r:id="rId5"/>
    <p:sldId id="257" r:id="rId6"/>
    <p:sldId id="264" r:id="rId7"/>
    <p:sldId id="258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54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31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6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0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3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2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51FD9-4BDE-4308-935A-ACA117278E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4DFB1-7992-48BB-8384-5A83381E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ing-class-in-java/" TargetMode="External"/><Relationship Id="rId2" Type="http://schemas.openxmlformats.org/officeDocument/2006/relationships/hyperlink" Target="https://www.geeksforgeeks.org/tag/java-charbuff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tringtokenizer-class-java-example-set-1-constructors/" TargetMode="External"/><Relationship Id="rId5" Type="http://schemas.openxmlformats.org/officeDocument/2006/relationships/hyperlink" Target="https://www.geeksforgeeks.org/stringbuilder-class-in-java-with-examples/" TargetMode="External"/><Relationship Id="rId4" Type="http://schemas.openxmlformats.org/officeDocument/2006/relationships/hyperlink" Target="http://www.geeksforgeeks.org/stringbuffer-class-in-jav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jvm-works-jvm-architectu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107" y="142514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String and 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118" y="4316627"/>
            <a:ext cx="5459883" cy="1724735"/>
          </a:xfrm>
        </p:spPr>
        <p:txBody>
          <a:bodyPr/>
          <a:lstStyle/>
          <a:p>
            <a:pPr algn="ctr"/>
            <a:r>
              <a:rPr lang="en-US" dirty="0" smtClean="0"/>
              <a:t>Punit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61" y="850773"/>
            <a:ext cx="8596668" cy="3880773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Catching Exception Using try and catch</a:t>
            </a:r>
          </a:p>
          <a:p>
            <a:r>
              <a:rPr lang="en-US" dirty="0"/>
              <a:t>The general form of exception handling block:</a:t>
            </a:r>
          </a:p>
          <a:p>
            <a:r>
              <a:rPr lang="en-US" dirty="0"/>
              <a:t>try {</a:t>
            </a:r>
          </a:p>
          <a:p>
            <a:r>
              <a:rPr lang="en-US" dirty="0"/>
              <a:t>//code to be monitored.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catch (Exception1 e1 ) {</a:t>
            </a:r>
          </a:p>
          <a:p>
            <a:r>
              <a:rPr lang="en-US" dirty="0"/>
              <a:t>//exception handler for Type Exception1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catch (Exception2 e2 ) {</a:t>
            </a:r>
          </a:p>
          <a:p>
            <a:r>
              <a:rPr lang="en-US" dirty="0"/>
              <a:t>//exception handler for Type Exception2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finally {</a:t>
            </a:r>
          </a:p>
          <a:p>
            <a:r>
              <a:rPr lang="en-US" dirty="0"/>
              <a:t>// code that must be executed.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4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-Use Of String, Introduction, String Pool, Interfaces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-Result of Case Study on Basic Human Error Rate, Introduction, Handling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try-catch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8971" y="189465"/>
            <a:ext cx="4446629" cy="665083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2700" y="1572216"/>
            <a:ext cx="42424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Strings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know that login screen, where you type in your username and password? Strings.</a:t>
            </a: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product descriptions on shopping web sites? Strings.</a:t>
            </a: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web output on any page of a Java web application will be made up of lots of little Strings of data. It might even all be a giant String as it is assembled.</a:t>
            </a: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pull any text data out of a database - you guessed it, Strings.</a:t>
            </a: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everywhere, used for everything. Just think up some text data, and say “that goes in a String”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2821" y="3188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551" y="949947"/>
            <a:ext cx="6708623" cy="31880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Strings are defined as an array of characters. The difference between a character array and a string is the string is terminated with a special character ‘\0’.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Below is the basic syntax for declaring a string in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Java programming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Syntax: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&lt;String_Type&gt; &lt;string_variable&gt; = “&lt;sequence_of_string&gt;”;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Example: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str = "Geeks";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 </a:t>
            </a:r>
            <a:r>
              <a:rPr kumimoji="0" lang="en-US" altLang="en-US" sz="9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                                             </a:t>
            </a:r>
          </a:p>
        </p:txBody>
      </p:sp>
      <p:pic>
        <p:nvPicPr>
          <p:cNvPr id="5" name="Picture 3" descr="https://cdncontribute.geeksforgeeks.org/wp-content/uploads/finn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13" y="2566354"/>
            <a:ext cx="3619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0346" y="4992130"/>
            <a:ext cx="791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is a sequence of characters. In java, objects of String are immutable which means a constant and cannot be changed once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897" y="16475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9" y="65903"/>
            <a:ext cx="970233" cy="34599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cdncontribute.geeksforgeeks.org/wp-content/uploads/memory-allocation-of-String-objects-in-Ja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30" y="1814899"/>
            <a:ext cx="4363108" cy="40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4756" y="384629"/>
            <a:ext cx="9745363" cy="972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Memory allotment of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Whenever a String Object is created, two objects will be created- one in the Heap Area and one in the String constant pool and the String object reference always points to heap area object.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For example: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str = "Geeks";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466335" y="1259161"/>
            <a:ext cx="7465825" cy="4124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Interfaces and Classes in Strings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C4E20"/>
                </a:solidFill>
                <a:effectLst/>
                <a:latin typeface="Roboto"/>
                <a:hlinkClick r:id="rId2"/>
              </a:rPr>
              <a:t>CharBuffer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This class implements the CharSequence interface. This class is used to allow character buffers to be used in place of CharSequences. An example of such usage is the regular-expression package java.util.regex.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4E20"/>
                </a:solidFill>
                <a:effectLst/>
                <a:latin typeface="Roboto"/>
                <a:hlinkClick r:id="rId3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String is a sequence of characters. In java, objects of String are immutable which means a constant and cannot be changed once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Creating a String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There are two ways to create string in Java: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String literal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 = “GeeksforGeeks”;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Using 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keyword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 = new String (“GeeksforGeeks”);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4E20"/>
                </a:solidFill>
                <a:effectLst/>
                <a:latin typeface="Roboto"/>
                <a:hlinkClick r:id="rId4"/>
              </a:rPr>
              <a:t>StringBuffer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StringBuffer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is a peer class of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String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that provides much of the functionality of strings. String represents fixed-length, immutable character sequences while StringBuffer represents growable and writable character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Syntax: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StringBuffer s = new StringBuffer("GeeksforGeeks");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4E20"/>
                </a:solidFill>
                <a:effectLst/>
                <a:latin typeface="Roboto"/>
                <a:hlinkClick r:id="rId5"/>
              </a:rPr>
              <a:t>StringBuilder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StringBuilder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in Java represents a mutable sequence of characters. Since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Roboto"/>
              </a:rPr>
              <a:t>String 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in Java creates and immutable sequence of characters, the StringBuilder class provides an alternate to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Roboto"/>
              </a:rPr>
              <a:t>String 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, as it creates a mutable sequence of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Syntax: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 str = new StringBuilder(); str.append("GFG");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4E20"/>
                </a:solidFill>
                <a:effectLst/>
                <a:latin typeface="Roboto"/>
                <a:hlinkClick r:id="rId6"/>
              </a:rPr>
              <a:t>StringTokenizer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StringTokenizer class in Java is used to break a string into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897" y="16475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282" y="47151"/>
            <a:ext cx="5140410" cy="9308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83392"/>
              </p:ext>
            </p:extLst>
          </p:nvPr>
        </p:nvGraphicFramePr>
        <p:xfrm>
          <a:off x="2811462" y="1097909"/>
          <a:ext cx="5442852" cy="418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84"/>
                <a:gridCol w="2827700"/>
                <a:gridCol w="800868"/>
              </a:tblGrid>
              <a:tr h="54193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</a:rPr>
                        <a:t>Study</a:t>
                      </a:r>
                      <a:endParaRPr lang="en-US" sz="14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Detail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Error Rate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575783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</a:rPr>
                        <a:t>Baddeley &amp; Longman [1973]</a:t>
                      </a:r>
                      <a:endParaRPr lang="en-US" sz="100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Entering mail codes. Errors after correction. Per mail code.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0.5%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41983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</a:rPr>
                        <a:t>Chedru &amp; Geschwind [1972]</a:t>
                      </a:r>
                      <a:endParaRPr lang="en-US" sz="1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Grammatical errors per word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1.1%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639661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Dremen and Berry [1995]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error in security analysts' earnings forecasts for reporting earnings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30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000" dirty="0"/>
                    </a:p>
                  </a:txBody>
                  <a:tcPr/>
                </a:tc>
              </a:tr>
              <a:tr h="57747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</a:rPr>
                        <a:t>Grudin [1983]</a:t>
                      </a:r>
                      <a:endParaRPr lang="en-US" sz="1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Error rate per keystroke for six expert typists. Told not to correct errors, although some did. Per keystroke.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100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42519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</a:rPr>
                        <a:t>Hotopf [1980]</a:t>
                      </a:r>
                      <a:endParaRPr lang="en-US" sz="1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S sample (speech errors). Per word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0.2%</a:t>
                      </a:r>
                      <a:endParaRPr lang="en-US" sz="100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42519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</a:rPr>
                        <a:t>Hotopf [1980]</a:t>
                      </a:r>
                      <a:endParaRPr lang="en-US" sz="1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W sample (written exam). Per word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0.9%</a:t>
                      </a:r>
                      <a:endParaRPr lang="en-US" sz="100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57747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</a:rPr>
                        <a:t>Hotopf [1980]</a:t>
                      </a:r>
                      <a:endParaRPr lang="en-US" sz="1000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10 undergraduates write for 30 minutes, grammatical and spelling errors per word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1.6%</a:t>
                      </a:r>
                      <a:endParaRPr lang="en-US" sz="1000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6942" y="5400336"/>
            <a:ext cx="316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Copyright 1997-2008 Panko</a:t>
            </a:r>
          </a:p>
        </p:txBody>
      </p:sp>
    </p:spTree>
    <p:extLst>
      <p:ext uri="{BB962C8B-B14F-4D97-AF65-F5344CB8AC3E}">
        <p14:creationId xmlns:p14="http://schemas.microsoft.com/office/powerpoint/2010/main" val="25171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4" y="397693"/>
            <a:ext cx="8987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What is an Exception?</a:t>
            </a:r>
            <a:endParaRPr lang="en-US" sz="1200" dirty="0"/>
          </a:p>
          <a:p>
            <a:pPr fontAlgn="base"/>
            <a:r>
              <a:rPr lang="en-US" sz="1200" dirty="0"/>
              <a:t>An exception is an unwanted or unexpected event, which occurs during the execution of a program i.e at run time, that disrupts the normal flow of the program’s instructions.</a:t>
            </a:r>
          </a:p>
          <a:p>
            <a:pPr fontAlgn="base"/>
            <a:r>
              <a:rPr lang="en-US" sz="1200" b="1" dirty="0"/>
              <a:t>Error vs Exception</a:t>
            </a:r>
            <a:endParaRPr lang="en-US" sz="1200" dirty="0"/>
          </a:p>
          <a:p>
            <a:pPr fontAlgn="base"/>
            <a:r>
              <a:rPr lang="en-US" sz="1200" b="1" dirty="0"/>
              <a:t>Error: </a:t>
            </a:r>
            <a:r>
              <a:rPr lang="en-US" sz="1200" dirty="0"/>
              <a:t>An Error indicates serious problem that a reasonable application should not try to catch.</a:t>
            </a:r>
            <a:br>
              <a:rPr lang="en-US" sz="1200" dirty="0"/>
            </a:br>
            <a:r>
              <a:rPr lang="en-US" sz="1200" b="1" dirty="0"/>
              <a:t>Exception: </a:t>
            </a:r>
            <a:r>
              <a:rPr lang="en-US" sz="1200" dirty="0"/>
              <a:t>Exception indicates conditions that a reasonable application might try to catch</a:t>
            </a:r>
            <a:r>
              <a:rPr lang="en-US" sz="1200" dirty="0" smtClean="0"/>
              <a:t>.</a:t>
            </a:r>
          </a:p>
          <a:p>
            <a:pPr fontAlgn="base"/>
            <a:r>
              <a:rPr lang="en-US" sz="1200" b="1" dirty="0"/>
              <a:t>Exception Hierarchy</a:t>
            </a:r>
            <a:endParaRPr lang="en-US" sz="1200" dirty="0"/>
          </a:p>
          <a:p>
            <a:pPr fontAlgn="base"/>
            <a:r>
              <a:rPr lang="en-US" sz="1200" dirty="0"/>
              <a:t>All exception and errors types are sub classes of class </a:t>
            </a:r>
            <a:r>
              <a:rPr lang="en-US" sz="1200" b="1" dirty="0"/>
              <a:t>Throwable</a:t>
            </a:r>
            <a:r>
              <a:rPr lang="en-US" sz="1200" dirty="0"/>
              <a:t>, which is base class of hierarchy.One branch is headed by </a:t>
            </a:r>
            <a:r>
              <a:rPr lang="en-US" sz="1200" b="1" dirty="0"/>
              <a:t>Exception</a:t>
            </a:r>
            <a:r>
              <a:rPr lang="en-US" sz="1200" dirty="0"/>
              <a:t>. This class is used for exceptional conditions that user programs should catch. NullPointerException is an example of such an exception.Another branch,</a:t>
            </a:r>
            <a:r>
              <a:rPr lang="en-US" sz="1200" b="1" dirty="0"/>
              <a:t>Error</a:t>
            </a:r>
            <a:r>
              <a:rPr lang="en-US" sz="1200" dirty="0"/>
              <a:t> are used by the Java run-time system(</a:t>
            </a:r>
            <a:r>
              <a:rPr lang="en-US" sz="1200" dirty="0">
                <a:hlinkClick r:id="rId2"/>
              </a:rPr>
              <a:t>JVM</a:t>
            </a:r>
            <a:r>
              <a:rPr lang="en-US" sz="1200" dirty="0"/>
              <a:t>) to indicate errors having to do with the run-time environment itself(JRE). StackOverflowError is an example of such an error.</a:t>
            </a:r>
          </a:p>
          <a:p>
            <a:pPr fontAlgn="base"/>
            <a:endParaRPr lang="en-US" sz="1200" dirty="0"/>
          </a:p>
        </p:txBody>
      </p:sp>
      <p:pic>
        <p:nvPicPr>
          <p:cNvPr id="5" name="Picture 2" descr="https://cdncontribute.geeksforgeeks.org/wp-content/uploads/Exception-in-jav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58" y="2932565"/>
            <a:ext cx="3503994" cy="26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29" y="164756"/>
            <a:ext cx="813715" cy="40365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650790"/>
            <a:ext cx="11409405" cy="5753038"/>
          </a:xfrm>
        </p:spPr>
        <p:txBody>
          <a:bodyPr>
            <a:normAutofit/>
          </a:bodyPr>
          <a:lstStyle/>
          <a:p>
            <a:r>
              <a:rPr lang="en-US" sz="1200" dirty="0" smtClean="0"/>
              <a:t>Handling </a:t>
            </a:r>
            <a:r>
              <a:rPr lang="en-US" sz="1200" dirty="0"/>
              <a:t>Exceptions Using try and catch</a:t>
            </a:r>
          </a:p>
          <a:p>
            <a:r>
              <a:rPr lang="en-US" sz="1200" dirty="0"/>
              <a:t>The try structure has three parts: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try block : Code in which exceptions are thrown</a:t>
            </a:r>
          </a:p>
          <a:p>
            <a:r>
              <a:rPr lang="en-US" sz="1200" dirty="0" smtClean="0"/>
              <a:t>One </a:t>
            </a:r>
            <a:r>
              <a:rPr lang="en-US" sz="1200" dirty="0"/>
              <a:t>or more catch blocks : Respond to different Exceptions</a:t>
            </a:r>
          </a:p>
          <a:p>
            <a:r>
              <a:rPr lang="en-US" sz="1200" dirty="0" smtClean="0"/>
              <a:t>An </a:t>
            </a:r>
            <a:r>
              <a:rPr lang="en-US" sz="1200" dirty="0"/>
              <a:t>optional finally block : Contains code that will be executed regardless of exception occurring or not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catch Block: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exception occurs in try block, program flow jumps to the catch blocks.</a:t>
            </a:r>
          </a:p>
          <a:p>
            <a:r>
              <a:rPr lang="en-US" sz="1200" dirty="0" smtClean="0"/>
              <a:t>Any </a:t>
            </a:r>
            <a:r>
              <a:rPr lang="en-US" sz="1200" dirty="0"/>
              <a:t>catch block matching the caught exception is executed.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39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681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Roboto</vt:lpstr>
      <vt:lpstr>Times New Roman</vt:lpstr>
      <vt:lpstr>Trebuchet MS</vt:lpstr>
      <vt:lpstr>Wingdings 3</vt:lpstr>
      <vt:lpstr>Facet</vt:lpstr>
      <vt:lpstr>String and Exception Handling </vt:lpstr>
      <vt:lpstr>Content</vt:lpstr>
      <vt:lpstr>String Handling</vt:lpstr>
      <vt:lpstr>PowerPoint Presentation</vt:lpstr>
      <vt:lpstr>continued</vt:lpstr>
      <vt:lpstr>PowerPoint Presentation</vt:lpstr>
      <vt:lpstr>Exception Handling</vt:lpstr>
      <vt:lpstr>PowerPoint Presentation</vt:lpstr>
      <vt:lpstr>continue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HANDLING</dc:title>
  <dc:creator>Sharma, Punit</dc:creator>
  <cp:lastModifiedBy>Sharma, Punit</cp:lastModifiedBy>
  <cp:revision>51</cp:revision>
  <dcterms:created xsi:type="dcterms:W3CDTF">2019-06-29T04:36:31Z</dcterms:created>
  <dcterms:modified xsi:type="dcterms:W3CDTF">2019-07-01T09:29:09Z</dcterms:modified>
</cp:coreProperties>
</file>