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4660"/>
  </p:normalViewPr>
  <p:slideViewPr>
    <p:cSldViewPr snapToGrid="0">
      <p:cViewPr varScale="1">
        <p:scale>
          <a:sx n="116" d="100"/>
          <a:sy n="116" d="100"/>
        </p:scale>
        <p:origin x="34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151FD9-4BDE-4308-935A-ACA117278EF8}"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4DFB1-7992-48BB-8384-5A83381EC16F}" type="slidenum">
              <a:rPr lang="en-US" smtClean="0"/>
              <a:t>‹#›</a:t>
            </a:fld>
            <a:endParaRPr lang="en-US"/>
          </a:p>
        </p:txBody>
      </p:sp>
    </p:spTree>
    <p:extLst>
      <p:ext uri="{BB962C8B-B14F-4D97-AF65-F5344CB8AC3E}">
        <p14:creationId xmlns:p14="http://schemas.microsoft.com/office/powerpoint/2010/main" val="251423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151FD9-4BDE-4308-935A-ACA117278EF8}"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4DFB1-7992-48BB-8384-5A83381EC16F}" type="slidenum">
              <a:rPr lang="en-US" smtClean="0"/>
              <a:t>‹#›</a:t>
            </a:fld>
            <a:endParaRPr lang="en-US"/>
          </a:p>
        </p:txBody>
      </p:sp>
    </p:spTree>
    <p:extLst>
      <p:ext uri="{BB962C8B-B14F-4D97-AF65-F5344CB8AC3E}">
        <p14:creationId xmlns:p14="http://schemas.microsoft.com/office/powerpoint/2010/main" val="4193707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151FD9-4BDE-4308-935A-ACA117278EF8}"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4DFB1-7992-48BB-8384-5A83381EC16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70541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151FD9-4BDE-4308-935A-ACA117278EF8}"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4DFB1-7992-48BB-8384-5A83381EC16F}" type="slidenum">
              <a:rPr lang="en-US" smtClean="0"/>
              <a:t>‹#›</a:t>
            </a:fld>
            <a:endParaRPr lang="en-US"/>
          </a:p>
        </p:txBody>
      </p:sp>
    </p:spTree>
    <p:extLst>
      <p:ext uri="{BB962C8B-B14F-4D97-AF65-F5344CB8AC3E}">
        <p14:creationId xmlns:p14="http://schemas.microsoft.com/office/powerpoint/2010/main" val="3846715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151FD9-4BDE-4308-935A-ACA117278EF8}"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4DFB1-7992-48BB-8384-5A83381EC16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16319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151FD9-4BDE-4308-935A-ACA117278EF8}"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4DFB1-7992-48BB-8384-5A83381EC16F}" type="slidenum">
              <a:rPr lang="en-US" smtClean="0"/>
              <a:t>‹#›</a:t>
            </a:fld>
            <a:endParaRPr lang="en-US"/>
          </a:p>
        </p:txBody>
      </p:sp>
    </p:spTree>
    <p:extLst>
      <p:ext uri="{BB962C8B-B14F-4D97-AF65-F5344CB8AC3E}">
        <p14:creationId xmlns:p14="http://schemas.microsoft.com/office/powerpoint/2010/main" val="734186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151FD9-4BDE-4308-935A-ACA117278EF8}"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4DFB1-7992-48BB-8384-5A83381EC16F}" type="slidenum">
              <a:rPr lang="en-US" smtClean="0"/>
              <a:t>‹#›</a:t>
            </a:fld>
            <a:endParaRPr lang="en-US"/>
          </a:p>
        </p:txBody>
      </p:sp>
    </p:spTree>
    <p:extLst>
      <p:ext uri="{BB962C8B-B14F-4D97-AF65-F5344CB8AC3E}">
        <p14:creationId xmlns:p14="http://schemas.microsoft.com/office/powerpoint/2010/main" val="2291138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151FD9-4BDE-4308-935A-ACA117278EF8}"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4DFB1-7992-48BB-8384-5A83381EC16F}" type="slidenum">
              <a:rPr lang="en-US" smtClean="0"/>
              <a:t>‹#›</a:t>
            </a:fld>
            <a:endParaRPr lang="en-US"/>
          </a:p>
        </p:txBody>
      </p:sp>
    </p:spTree>
    <p:extLst>
      <p:ext uri="{BB962C8B-B14F-4D97-AF65-F5344CB8AC3E}">
        <p14:creationId xmlns:p14="http://schemas.microsoft.com/office/powerpoint/2010/main" val="3634310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151FD9-4BDE-4308-935A-ACA117278EF8}"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4DFB1-7992-48BB-8384-5A83381EC16F}" type="slidenum">
              <a:rPr lang="en-US" smtClean="0"/>
              <a:t>‹#›</a:t>
            </a:fld>
            <a:endParaRPr lang="en-US"/>
          </a:p>
        </p:txBody>
      </p:sp>
    </p:spTree>
    <p:extLst>
      <p:ext uri="{BB962C8B-B14F-4D97-AF65-F5344CB8AC3E}">
        <p14:creationId xmlns:p14="http://schemas.microsoft.com/office/powerpoint/2010/main" val="2927457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151FD9-4BDE-4308-935A-ACA117278EF8}"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4DFB1-7992-48BB-8384-5A83381EC16F}" type="slidenum">
              <a:rPr lang="en-US" smtClean="0"/>
              <a:t>‹#›</a:t>
            </a:fld>
            <a:endParaRPr lang="en-US"/>
          </a:p>
        </p:txBody>
      </p:sp>
    </p:spTree>
    <p:extLst>
      <p:ext uri="{BB962C8B-B14F-4D97-AF65-F5344CB8AC3E}">
        <p14:creationId xmlns:p14="http://schemas.microsoft.com/office/powerpoint/2010/main" val="2606206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151FD9-4BDE-4308-935A-ACA117278EF8}" type="datetimeFigureOut">
              <a:rPr lang="en-US" smtClean="0"/>
              <a:t>6/29/2019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4DFB1-7992-48BB-8384-5A83381EC16F}" type="slidenum">
              <a:rPr lang="en-US" smtClean="0"/>
              <a:t>‹#›</a:t>
            </a:fld>
            <a:endParaRPr lang="en-US"/>
          </a:p>
        </p:txBody>
      </p:sp>
    </p:spTree>
    <p:extLst>
      <p:ext uri="{BB962C8B-B14F-4D97-AF65-F5344CB8AC3E}">
        <p14:creationId xmlns:p14="http://schemas.microsoft.com/office/powerpoint/2010/main" val="251156002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151FD9-4BDE-4308-935A-ACA117278EF8}" type="datetimeFigureOut">
              <a:rPr lang="en-US" smtClean="0"/>
              <a:t>6/29/2019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24DFB1-7992-48BB-8384-5A83381EC16F}" type="slidenum">
              <a:rPr lang="en-US" smtClean="0"/>
              <a:t>‹#›</a:t>
            </a:fld>
            <a:endParaRPr lang="en-US"/>
          </a:p>
        </p:txBody>
      </p:sp>
    </p:spTree>
    <p:extLst>
      <p:ext uri="{BB962C8B-B14F-4D97-AF65-F5344CB8AC3E}">
        <p14:creationId xmlns:p14="http://schemas.microsoft.com/office/powerpoint/2010/main" val="141349380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151FD9-4BDE-4308-935A-ACA117278EF8}" type="datetimeFigureOut">
              <a:rPr lang="en-US" smtClean="0"/>
              <a:t>6/29/2019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24DFB1-7992-48BB-8384-5A83381EC16F}" type="slidenum">
              <a:rPr lang="en-US" smtClean="0"/>
              <a:t>‹#›</a:t>
            </a:fld>
            <a:endParaRPr lang="en-US"/>
          </a:p>
        </p:txBody>
      </p:sp>
    </p:spTree>
    <p:extLst>
      <p:ext uri="{BB962C8B-B14F-4D97-AF65-F5344CB8AC3E}">
        <p14:creationId xmlns:p14="http://schemas.microsoft.com/office/powerpoint/2010/main" val="2996323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151FD9-4BDE-4308-935A-ACA117278EF8}" type="datetimeFigureOut">
              <a:rPr lang="en-US" smtClean="0"/>
              <a:t>6/29/2019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24DFB1-7992-48BB-8384-5A83381EC16F}" type="slidenum">
              <a:rPr lang="en-US" smtClean="0"/>
              <a:t>‹#›</a:t>
            </a:fld>
            <a:endParaRPr lang="en-US"/>
          </a:p>
        </p:txBody>
      </p:sp>
    </p:spTree>
    <p:extLst>
      <p:ext uri="{BB962C8B-B14F-4D97-AF65-F5344CB8AC3E}">
        <p14:creationId xmlns:p14="http://schemas.microsoft.com/office/powerpoint/2010/main" val="178207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151FD9-4BDE-4308-935A-ACA117278EF8}" type="datetimeFigureOut">
              <a:rPr lang="en-US" smtClean="0"/>
              <a:t>6/29/2019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4DFB1-7992-48BB-8384-5A83381EC16F}" type="slidenum">
              <a:rPr lang="en-US" smtClean="0"/>
              <a:t>‹#›</a:t>
            </a:fld>
            <a:endParaRPr lang="en-US"/>
          </a:p>
        </p:txBody>
      </p:sp>
    </p:spTree>
    <p:extLst>
      <p:ext uri="{BB962C8B-B14F-4D97-AF65-F5344CB8AC3E}">
        <p14:creationId xmlns:p14="http://schemas.microsoft.com/office/powerpoint/2010/main" val="157506267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151FD9-4BDE-4308-935A-ACA117278EF8}" type="datetimeFigureOut">
              <a:rPr lang="en-US" smtClean="0"/>
              <a:t>6/29/2019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4DFB1-7992-48BB-8384-5A83381EC16F}" type="slidenum">
              <a:rPr lang="en-US" smtClean="0"/>
              <a:t>‹#›</a:t>
            </a:fld>
            <a:endParaRPr lang="en-US"/>
          </a:p>
        </p:txBody>
      </p:sp>
    </p:spTree>
    <p:extLst>
      <p:ext uri="{BB962C8B-B14F-4D97-AF65-F5344CB8AC3E}">
        <p14:creationId xmlns:p14="http://schemas.microsoft.com/office/powerpoint/2010/main" val="3078631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151FD9-4BDE-4308-935A-ACA117278EF8}" type="datetimeFigureOut">
              <a:rPr lang="en-US" smtClean="0"/>
              <a:t>6/29/2019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E24DFB1-7992-48BB-8384-5A83381EC16F}" type="slidenum">
              <a:rPr lang="en-US" smtClean="0"/>
              <a:t>‹#›</a:t>
            </a:fld>
            <a:endParaRPr lang="en-US"/>
          </a:p>
        </p:txBody>
      </p:sp>
    </p:spTree>
    <p:extLst>
      <p:ext uri="{BB962C8B-B14F-4D97-AF65-F5344CB8AC3E}">
        <p14:creationId xmlns:p14="http://schemas.microsoft.com/office/powerpoint/2010/main" val="3902208522"/>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tag/java-charbuffer/" TargetMode="External"/><Relationship Id="rId7" Type="http://schemas.openxmlformats.org/officeDocument/2006/relationships/hyperlink" Target="https://www.geeksforgeeks.org/stringtokenizer-class-java-example-set-1-constructors/"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www.geeksforgeeks.org/stringbuilder-class-in-java-with-examples/" TargetMode="External"/><Relationship Id="rId5" Type="http://schemas.openxmlformats.org/officeDocument/2006/relationships/hyperlink" Target="http://www.geeksforgeeks.org/stringbuffer-class-in-java/" TargetMode="External"/><Relationship Id="rId4" Type="http://schemas.openxmlformats.org/officeDocument/2006/relationships/hyperlink" Target="https://www.geeksforgeeks.org/string-class-in-jav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eeksforgeeks.org/jvm-works-jvm-architectu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84603" y="8233"/>
            <a:ext cx="4446629" cy="665083"/>
          </a:xfrm>
        </p:spPr>
        <p:txBody>
          <a:bodyPr/>
          <a:lstStyle/>
          <a:p>
            <a:r>
              <a:rPr lang="en-US" sz="3600" dirty="0" smtClean="0">
                <a:latin typeface="Times New Roman" panose="02020603050405020304" pitchFamily="18" charset="0"/>
                <a:cs typeface="Times New Roman" panose="02020603050405020304" pitchFamily="18" charset="0"/>
              </a:rPr>
              <a:t>STRING HANDLING</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67263" y="1458087"/>
            <a:ext cx="2232456" cy="3724096"/>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Use of Strings</a:t>
            </a:r>
          </a:p>
          <a:p>
            <a:pPr marL="171450" indent="-171450" algn="ctr">
              <a:buFont typeface="Arial" panose="020B0604020202020204" pitchFamily="34" charset="0"/>
              <a:buChar char="•"/>
            </a:pPr>
            <a:r>
              <a:rPr lang="en-US" sz="1000" dirty="0" smtClean="0">
                <a:latin typeface="Times New Roman" panose="02020603050405020304" pitchFamily="18" charset="0"/>
                <a:cs typeface="Times New Roman" panose="02020603050405020304" pitchFamily="18" charset="0"/>
              </a:rPr>
              <a:t>You know that login screen, where you type in your username and password? Strings.</a:t>
            </a:r>
          </a:p>
          <a:p>
            <a:pPr algn="ctr"/>
            <a:endParaRPr lang="en-US" sz="1000" dirty="0" smtClean="0">
              <a:latin typeface="Times New Roman" panose="02020603050405020304" pitchFamily="18" charset="0"/>
              <a:cs typeface="Times New Roman" panose="02020603050405020304" pitchFamily="18" charset="0"/>
            </a:endParaRPr>
          </a:p>
          <a:p>
            <a:pPr marL="171450" indent="-171450" algn="ctr">
              <a:buFont typeface="Arial" panose="020B0604020202020204" pitchFamily="34" charset="0"/>
              <a:buChar char="•"/>
            </a:pPr>
            <a:r>
              <a:rPr lang="en-US" sz="1000" dirty="0" smtClean="0">
                <a:latin typeface="Times New Roman" panose="02020603050405020304" pitchFamily="18" charset="0"/>
                <a:cs typeface="Times New Roman" panose="02020603050405020304" pitchFamily="18" charset="0"/>
              </a:rPr>
              <a:t>Those product descriptions on shopping web sites? Strings.</a:t>
            </a:r>
          </a:p>
          <a:p>
            <a:pPr algn="ctr"/>
            <a:endParaRPr lang="en-US" sz="1000" dirty="0" smtClean="0">
              <a:latin typeface="Times New Roman" panose="02020603050405020304" pitchFamily="18" charset="0"/>
              <a:cs typeface="Times New Roman" panose="02020603050405020304" pitchFamily="18" charset="0"/>
            </a:endParaRPr>
          </a:p>
          <a:p>
            <a:pPr marL="171450" indent="-171450" algn="ctr">
              <a:buFont typeface="Arial" panose="020B0604020202020204" pitchFamily="34" charset="0"/>
              <a:buChar char="•"/>
            </a:pPr>
            <a:r>
              <a:rPr lang="en-US" sz="1000" dirty="0" smtClean="0">
                <a:latin typeface="Times New Roman" panose="02020603050405020304" pitchFamily="18" charset="0"/>
                <a:cs typeface="Times New Roman" panose="02020603050405020304" pitchFamily="18" charset="0"/>
              </a:rPr>
              <a:t>Most web output on any page of a Java web application will be made up of lots of little Strings of data. It might even all be a giant String as it is assembled.</a:t>
            </a:r>
          </a:p>
          <a:p>
            <a:pPr algn="ctr"/>
            <a:endParaRPr lang="en-US" sz="1000" dirty="0" smtClean="0">
              <a:latin typeface="Times New Roman" panose="02020603050405020304" pitchFamily="18" charset="0"/>
              <a:cs typeface="Times New Roman" panose="02020603050405020304" pitchFamily="18" charset="0"/>
            </a:endParaRPr>
          </a:p>
          <a:p>
            <a:pPr marL="171450" indent="-171450" algn="ctr">
              <a:buFont typeface="Arial" panose="020B0604020202020204" pitchFamily="34" charset="0"/>
              <a:buChar char="•"/>
            </a:pPr>
            <a:r>
              <a:rPr lang="en-US" sz="1000" dirty="0" smtClean="0">
                <a:latin typeface="Times New Roman" panose="02020603050405020304" pitchFamily="18" charset="0"/>
                <a:cs typeface="Times New Roman" panose="02020603050405020304" pitchFamily="18" charset="0"/>
              </a:rPr>
              <a:t>Whenever you pull any text data out of a database - you guessed it, Strings.</a:t>
            </a:r>
          </a:p>
          <a:p>
            <a:pPr algn="ctr"/>
            <a:endParaRPr lang="en-US" sz="1000" dirty="0" smtClean="0">
              <a:latin typeface="Times New Roman" panose="02020603050405020304" pitchFamily="18" charset="0"/>
              <a:cs typeface="Times New Roman" panose="02020603050405020304" pitchFamily="18" charset="0"/>
            </a:endParaRPr>
          </a:p>
          <a:p>
            <a:pPr marL="171450" indent="-171450" algn="ctr">
              <a:buFont typeface="Arial" panose="020B0604020202020204" pitchFamily="34" charset="0"/>
              <a:buChar char="•"/>
            </a:pPr>
            <a:r>
              <a:rPr lang="en-US" sz="1000" dirty="0" smtClean="0">
                <a:latin typeface="Times New Roman" panose="02020603050405020304" pitchFamily="18" charset="0"/>
                <a:cs typeface="Times New Roman" panose="02020603050405020304" pitchFamily="18" charset="0"/>
              </a:rPr>
              <a:t>They are everywhere, used for everything. Just think up some text data, and say “that goes in a String”</a:t>
            </a:r>
          </a:p>
          <a:p>
            <a:pPr algn="ct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232821" y="3188043"/>
            <a:ext cx="184731" cy="369332"/>
          </a:xfrm>
          <a:prstGeom prst="rect">
            <a:avLst/>
          </a:prstGeom>
          <a:noFill/>
        </p:spPr>
        <p:txBody>
          <a:bodyPr wrap="none" rtlCol="0">
            <a:spAutoFit/>
          </a:bodyPr>
          <a:lstStyle/>
          <a:p>
            <a:endParaRPr lang="en-US" dirty="0">
              <a:latin typeface="Times New Roman" panose="02020603050405020304" pitchFamily="18" charset="0"/>
              <a:cs typeface="Times New Roman" panose="02020603050405020304" pitchFamily="18" charset="0"/>
            </a:endParaRPr>
          </a:p>
        </p:txBody>
      </p:sp>
      <p:sp>
        <p:nvSpPr>
          <p:cNvPr id="8" name="Rectangle 2"/>
          <p:cNvSpPr>
            <a:spLocks noChangeArrowheads="1"/>
          </p:cNvSpPr>
          <p:nvPr/>
        </p:nvSpPr>
        <p:spPr bwMode="auto">
          <a:xfrm>
            <a:off x="3717323" y="765281"/>
            <a:ext cx="5157851" cy="3557364"/>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chemeClr val="tx1"/>
                </a:solidFill>
                <a:effectLst/>
                <a:latin typeface="Arial" panose="020B0604020202020204" pitchFamily="34" charset="0"/>
              </a:rPr>
              <a:t>Strings in Java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Roboto"/>
              </a:rPr>
              <a:t>Strings are defined as an array of characters. The difference between a character array and a string is the string is terminated with a special character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Roboto"/>
              </a:rPr>
              <a:t>Below is the basic syntax for declaring a string in </a:t>
            </a:r>
            <a:r>
              <a:rPr kumimoji="0" lang="en-US" altLang="en-US" sz="1200" b="1" i="0" u="none" strike="noStrike" cap="none" normalizeH="0" baseline="0" dirty="0" smtClean="0">
                <a:ln>
                  <a:noFill/>
                </a:ln>
                <a:solidFill>
                  <a:schemeClr val="tx1"/>
                </a:solidFill>
                <a:effectLst/>
                <a:latin typeface="Roboto"/>
              </a:rPr>
              <a:t>Java programming</a:t>
            </a:r>
            <a:r>
              <a:rPr kumimoji="0" lang="en-US" altLang="en-US" sz="1200" b="0" i="0" u="none" strike="noStrike" cap="none" normalizeH="0" baseline="0" dirty="0" smtClean="0">
                <a:ln>
                  <a:noFill/>
                </a:ln>
                <a:solidFill>
                  <a:schemeClr val="tx1"/>
                </a:solidFill>
                <a:effectLst/>
                <a:latin typeface="Roboto"/>
              </a:rPr>
              <a:t> language.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Roboto"/>
              </a:rPr>
              <a:t>Syntax:</a:t>
            </a:r>
            <a:endParaRPr kumimoji="0" lang="en-US" altLang="en-US" sz="1200" b="0" i="0" u="none" strike="noStrike" cap="none" normalizeH="0" baseline="0" dirty="0" smtClean="0">
              <a:ln>
                <a:noFill/>
              </a:ln>
              <a:solidFill>
                <a:schemeClr val="tx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Roboto"/>
              </a:rPr>
              <a:t>&lt;String_Type&gt; &lt;string_variable&gt; = “&lt;sequence_of_string&gt;”;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Roboto"/>
              </a:rPr>
              <a:t>Example:</a:t>
            </a:r>
            <a:endParaRPr kumimoji="0" lang="en-US" altLang="en-US" sz="11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String str = "Geeks";</a:t>
            </a:r>
            <a:endParaRPr kumimoji="0" lang="en-US" altLang="en-US" sz="1200" b="0" i="0" u="none" strike="noStrike" cap="none" normalizeH="0" baseline="0" dirty="0" smtClean="0">
              <a:ln>
                <a:noFill/>
              </a:ln>
              <a:solidFill>
                <a:schemeClr val="tx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Roboto"/>
              </a:rPr>
              <a:t>  </a:t>
            </a:r>
            <a:r>
              <a:rPr kumimoji="0" lang="en-US" altLang="en-US" sz="9900" b="0" i="0" u="none" strike="noStrike" cap="none" normalizeH="0" baseline="0" dirty="0" smtClean="0">
                <a:ln>
                  <a:noFill/>
                </a:ln>
                <a:solidFill>
                  <a:schemeClr val="tx1"/>
                </a:solidFill>
                <a:effectLst/>
                <a:latin typeface="Roboto"/>
              </a:rPr>
              <a:t> </a:t>
            </a:r>
            <a:r>
              <a:rPr kumimoji="0" lang="en-US" altLang="en-US" sz="1200" b="0" i="0" u="none" strike="noStrike" cap="none" normalizeH="0" baseline="0" dirty="0" smtClean="0">
                <a:ln>
                  <a:noFill/>
                </a:ln>
                <a:solidFill>
                  <a:schemeClr val="tx1"/>
                </a:solidFill>
                <a:effectLst/>
                <a:latin typeface="Roboto"/>
              </a:rPr>
              <a:t>                                              </a:t>
            </a:r>
          </a:p>
        </p:txBody>
      </p:sp>
      <p:pic>
        <p:nvPicPr>
          <p:cNvPr id="1027" name="Picture 3" descr="https://cdncontribute.geeksforgeeks.org/wp-content/uploads/finnn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8167" y="2771562"/>
            <a:ext cx="3619500" cy="15716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194487" y="5346357"/>
            <a:ext cx="7915882" cy="646331"/>
          </a:xfrm>
          <a:prstGeom prst="rect">
            <a:avLst/>
          </a:prstGeom>
          <a:noFill/>
        </p:spPr>
        <p:txBody>
          <a:bodyPr wrap="square" rtlCol="0">
            <a:spAutoFit/>
          </a:bodyPr>
          <a:lstStyle/>
          <a:p>
            <a:r>
              <a:rPr lang="en-US" dirty="0"/>
              <a:t>String is a sequence of characters. In java, objects of String are immutable which means a constant and cannot be changed once created.</a:t>
            </a:r>
          </a:p>
        </p:txBody>
      </p:sp>
    </p:spTree>
    <p:extLst>
      <p:ext uri="{BB962C8B-B14F-4D97-AF65-F5344CB8AC3E}">
        <p14:creationId xmlns:p14="http://schemas.microsoft.com/office/powerpoint/2010/main" val="340149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09" y="65903"/>
            <a:ext cx="970233" cy="345990"/>
          </a:xfrm>
        </p:spPr>
        <p:txBody>
          <a:bodyPr>
            <a:normAutofit/>
          </a:bodyPr>
          <a:lstStyle/>
          <a:p>
            <a:r>
              <a:rPr lang="en-US" sz="1400" dirty="0" smtClean="0">
                <a:latin typeface="Times New Roman" panose="02020603050405020304" pitchFamily="18" charset="0"/>
                <a:cs typeface="Times New Roman" panose="02020603050405020304" pitchFamily="18" charset="0"/>
              </a:rPr>
              <a:t>continued</a:t>
            </a:r>
            <a:endParaRPr lang="en-US" sz="1400" dirty="0">
              <a:latin typeface="Times New Roman" panose="02020603050405020304" pitchFamily="18" charset="0"/>
              <a:cs typeface="Times New Roman" panose="02020603050405020304" pitchFamily="18" charset="0"/>
            </a:endParaRPr>
          </a:p>
        </p:txBody>
      </p:sp>
      <p:pic>
        <p:nvPicPr>
          <p:cNvPr id="2052" name="Picture 4" descr="https://cdncontribute.geeksforgeeks.org/wp-content/uploads/memory-allocation-of-String-objects-in-Jav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887" y="1510099"/>
            <a:ext cx="2389443" cy="400925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164756" y="384629"/>
            <a:ext cx="9745363" cy="972041"/>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Roboto"/>
              </a:rPr>
              <a:t>Memory allotment of String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Roboto"/>
              </a:rPr>
              <a:t>Whenever a String Object is created, two objects will be created- one in the Heap Area and one in the String constant pool and the String object reference always points to heap area object.</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Roboto"/>
              </a:rPr>
              <a:t>For example:</a:t>
            </a:r>
            <a:endParaRPr kumimoji="0" lang="en-US" altLang="en-US" sz="1100" b="0" i="0" u="none" strike="noStrike" cap="none" normalizeH="0" baseline="0" smtClean="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onsolas" panose="020B0609020204030204" pitchFamily="49" charset="0"/>
                <a:cs typeface="Consolas" panose="020B0609020204030204" pitchFamily="49" charset="0"/>
              </a:rPr>
              <a:t>String str = "Geeks";</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3095538" y="1646340"/>
            <a:ext cx="6635692" cy="41242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Roboto"/>
              </a:rPr>
              <a:t>Interfaces and Classes in Strings in Java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smtClean="0">
                <a:ln>
                  <a:noFill/>
                </a:ln>
                <a:solidFill>
                  <a:srgbClr val="EC4E20"/>
                </a:solidFill>
                <a:effectLst/>
                <a:latin typeface="Roboto"/>
                <a:hlinkClick r:id="rId3"/>
              </a:rPr>
              <a:t>CharBuffer</a:t>
            </a:r>
            <a:r>
              <a:rPr kumimoji="0" lang="en-US" altLang="en-US" sz="1200" b="0" i="0" u="none" strike="noStrike" cap="none" normalizeH="0" baseline="0" dirty="0" smtClean="0">
                <a:ln>
                  <a:noFill/>
                </a:ln>
                <a:solidFill>
                  <a:schemeClr val="tx1"/>
                </a:solidFill>
                <a:effectLst/>
                <a:latin typeface="Roboto"/>
              </a:rPr>
              <a:t>: This class implements the CharSequence interface. This class is used to allow character buffers to be used in place of CharSequences. An example of such usage is the regular-expression package java.util.regex.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EC4E20"/>
                </a:solidFill>
                <a:effectLst/>
                <a:latin typeface="Roboto"/>
                <a:hlinkClick r:id="rId4"/>
              </a:rPr>
              <a:t>String</a:t>
            </a:r>
            <a:r>
              <a:rPr kumimoji="0" lang="en-US" altLang="en-US" sz="1200" b="0" i="0" u="none" strike="noStrike" cap="none" normalizeH="0" baseline="0" dirty="0" smtClean="0">
                <a:ln>
                  <a:noFill/>
                </a:ln>
                <a:solidFill>
                  <a:schemeClr val="tx1"/>
                </a:solidFill>
                <a:effectLst/>
                <a:latin typeface="Roboto"/>
              </a:rPr>
              <a:t>: String is a sequence of characters. In java, objects of String are immutable which means a constant and cannot be changed once created.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Roboto"/>
              </a:rPr>
              <a:t>Creating a String</a:t>
            </a:r>
            <a:endParaRPr kumimoji="0" lang="en-US" altLang="en-US" sz="1200" b="0" i="0" u="none" strike="noStrike" cap="none" normalizeH="0" baseline="0" dirty="0" smtClean="0">
              <a:ln>
                <a:noFill/>
              </a:ln>
              <a:solidFill>
                <a:schemeClr val="tx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Roboto"/>
              </a:rPr>
              <a:t>There are two ways to create string in Java: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1" u="none" strike="noStrike" cap="none" normalizeH="0" baseline="0" dirty="0" smtClean="0">
                <a:ln>
                  <a:noFill/>
                </a:ln>
                <a:solidFill>
                  <a:schemeClr val="tx1"/>
                </a:solidFill>
                <a:effectLst/>
                <a:latin typeface="Roboto"/>
              </a:rPr>
              <a:t>String literal</a:t>
            </a:r>
            <a:r>
              <a:rPr kumimoji="0" lang="en-US" altLang="en-US" sz="11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String s = “GeeksforGeeks”;</a:t>
            </a:r>
            <a:endParaRPr kumimoji="0" lang="en-US" altLang="en-US" sz="1200" b="0" i="0" u="none" strike="noStrike" cap="none" normalizeH="0" baseline="0" dirty="0" smtClean="0">
              <a:ln>
                <a:noFill/>
              </a:ln>
              <a:solidFill>
                <a:schemeClr val="tx1"/>
              </a:solidFill>
              <a:effectLst/>
              <a:latin typeface="Roboto"/>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Roboto"/>
              </a:rPr>
              <a:t>Using </a:t>
            </a:r>
            <a:r>
              <a:rPr kumimoji="0" lang="en-US" altLang="en-US" sz="1200" b="1" i="1" u="none" strike="noStrike" cap="none" normalizeH="0" baseline="0" dirty="0" smtClean="0">
                <a:ln>
                  <a:noFill/>
                </a:ln>
                <a:solidFill>
                  <a:schemeClr val="tx1"/>
                </a:solidFill>
                <a:effectLst/>
                <a:latin typeface="Roboto"/>
              </a:rPr>
              <a:t>new</a:t>
            </a:r>
            <a:r>
              <a:rPr kumimoji="0" lang="en-US" altLang="en-US" sz="1200" b="1" i="0" u="none" strike="noStrike" cap="none" normalizeH="0" baseline="0" dirty="0" smtClean="0">
                <a:ln>
                  <a:noFill/>
                </a:ln>
                <a:solidFill>
                  <a:schemeClr val="tx1"/>
                </a:solidFill>
                <a:effectLst/>
                <a:latin typeface="Roboto"/>
              </a:rPr>
              <a:t> keyword</a:t>
            </a:r>
            <a:r>
              <a:rPr kumimoji="0" lang="en-US" altLang="en-US" sz="11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String s = new String (“GeeksforGeeks”);</a:t>
            </a:r>
            <a:endParaRPr kumimoji="0" lang="en-US" altLang="en-US" sz="1200" b="0" i="0" u="none" strike="noStrike" cap="none" normalizeH="0" baseline="0" dirty="0" smtClean="0">
              <a:ln>
                <a:noFill/>
              </a:ln>
              <a:solidFill>
                <a:schemeClr val="tx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EC4E20"/>
                </a:solidFill>
                <a:effectLst/>
                <a:latin typeface="Roboto"/>
                <a:hlinkClick r:id="rId5"/>
              </a:rPr>
              <a:t>StringBuffer</a:t>
            </a:r>
            <a:r>
              <a:rPr kumimoji="0" lang="en-US" altLang="en-US" sz="1200" b="0" i="0" u="none" strike="noStrike" cap="none" normalizeH="0" baseline="0" dirty="0" smtClean="0">
                <a:ln>
                  <a:noFill/>
                </a:ln>
                <a:solidFill>
                  <a:schemeClr val="tx1"/>
                </a:solidFill>
                <a:effectLst/>
                <a:latin typeface="Roboto"/>
              </a:rPr>
              <a:t>: </a:t>
            </a:r>
            <a:r>
              <a:rPr kumimoji="0" lang="en-US" altLang="en-US" sz="1200" b="1" i="0" u="none" strike="noStrike" cap="none" normalizeH="0" baseline="0" dirty="0" smtClean="0">
                <a:ln>
                  <a:noFill/>
                </a:ln>
                <a:solidFill>
                  <a:schemeClr val="tx1"/>
                </a:solidFill>
                <a:effectLst/>
                <a:latin typeface="Roboto"/>
              </a:rPr>
              <a:t>StringBuffer </a:t>
            </a:r>
            <a:r>
              <a:rPr kumimoji="0" lang="en-US" altLang="en-US" sz="1200" b="0" i="0" u="none" strike="noStrike" cap="none" normalizeH="0" baseline="0" dirty="0" smtClean="0">
                <a:ln>
                  <a:noFill/>
                </a:ln>
                <a:solidFill>
                  <a:schemeClr val="tx1"/>
                </a:solidFill>
                <a:effectLst/>
                <a:latin typeface="Roboto"/>
              </a:rPr>
              <a:t>is a peer class of </a:t>
            </a:r>
            <a:r>
              <a:rPr kumimoji="0" lang="en-US" altLang="en-US" sz="1200" b="1" i="0" u="none" strike="noStrike" cap="none" normalizeH="0" baseline="0" dirty="0" smtClean="0">
                <a:ln>
                  <a:noFill/>
                </a:ln>
                <a:solidFill>
                  <a:schemeClr val="tx1"/>
                </a:solidFill>
                <a:effectLst/>
                <a:latin typeface="Roboto"/>
              </a:rPr>
              <a:t>String </a:t>
            </a:r>
            <a:r>
              <a:rPr kumimoji="0" lang="en-US" altLang="en-US" sz="1200" b="0" i="0" u="none" strike="noStrike" cap="none" normalizeH="0" baseline="0" dirty="0" smtClean="0">
                <a:ln>
                  <a:noFill/>
                </a:ln>
                <a:solidFill>
                  <a:schemeClr val="tx1"/>
                </a:solidFill>
                <a:effectLst/>
                <a:latin typeface="Roboto"/>
              </a:rPr>
              <a:t>that provides much of the functionality of strings. String represents fixed-length, immutable character sequences while StringBuffer represents growable and writable character sequences.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Roboto"/>
              </a:rPr>
              <a:t>Syntax:</a:t>
            </a:r>
            <a:endParaRPr kumimoji="0" lang="en-US" altLang="en-US" sz="1200" b="0" i="0" u="none" strike="noStrike" cap="none" normalizeH="0" baseline="0" dirty="0" smtClean="0">
              <a:ln>
                <a:noFill/>
              </a:ln>
              <a:solidFill>
                <a:schemeClr val="tx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StringBuffer s = new StringBuffer("GeeksforGeeks");</a:t>
            </a:r>
            <a:endParaRPr kumimoji="0" lang="en-US" altLang="en-US" sz="1200" b="0" i="0" u="none" strike="noStrike" cap="none" normalizeH="0" baseline="0" dirty="0" smtClean="0">
              <a:ln>
                <a:noFill/>
              </a:ln>
              <a:solidFill>
                <a:schemeClr val="tx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EC4E20"/>
                </a:solidFill>
                <a:effectLst/>
                <a:latin typeface="Roboto"/>
                <a:hlinkClick r:id="rId6"/>
              </a:rPr>
              <a:t>StringBuilder</a:t>
            </a:r>
            <a:r>
              <a:rPr kumimoji="0" lang="en-US" altLang="en-US" sz="1200" b="0" i="0" u="none" strike="noStrike" cap="none" normalizeH="0" baseline="0" dirty="0" smtClean="0">
                <a:ln>
                  <a:noFill/>
                </a:ln>
                <a:solidFill>
                  <a:schemeClr val="tx1"/>
                </a:solidFill>
                <a:effectLst/>
                <a:latin typeface="Roboto"/>
              </a:rPr>
              <a:t>: The </a:t>
            </a:r>
            <a:r>
              <a:rPr kumimoji="0" lang="en-US" altLang="en-US" sz="1200" b="1" i="0" u="none" strike="noStrike" cap="none" normalizeH="0" baseline="0" dirty="0" smtClean="0">
                <a:ln>
                  <a:noFill/>
                </a:ln>
                <a:solidFill>
                  <a:schemeClr val="tx1"/>
                </a:solidFill>
                <a:effectLst/>
                <a:latin typeface="Roboto"/>
              </a:rPr>
              <a:t>StringBuilder</a:t>
            </a:r>
            <a:r>
              <a:rPr kumimoji="0" lang="en-US" altLang="en-US" sz="1200" b="0" i="0" u="none" strike="noStrike" cap="none" normalizeH="0" baseline="0" dirty="0" smtClean="0">
                <a:ln>
                  <a:noFill/>
                </a:ln>
                <a:solidFill>
                  <a:schemeClr val="tx1"/>
                </a:solidFill>
                <a:effectLst/>
                <a:latin typeface="Roboto"/>
              </a:rPr>
              <a:t> in Java represents a mutable sequence of characters. Since the </a:t>
            </a:r>
            <a:r>
              <a:rPr kumimoji="0" lang="en-US" altLang="en-US" sz="1200" b="0" i="0" u="none" strike="noStrike" cap="none" normalizeH="0" baseline="0" dirty="0" smtClean="0">
                <a:ln>
                  <a:noFill/>
                </a:ln>
                <a:solidFill>
                  <a:srgbClr val="006600"/>
                </a:solidFill>
                <a:effectLst/>
                <a:latin typeface="Roboto"/>
              </a:rPr>
              <a:t>String Class</a:t>
            </a:r>
            <a:r>
              <a:rPr kumimoji="0" lang="en-US" altLang="en-US" sz="1200" b="0" i="0" u="none" strike="noStrike" cap="none" normalizeH="0" baseline="0" dirty="0" smtClean="0">
                <a:ln>
                  <a:noFill/>
                </a:ln>
                <a:solidFill>
                  <a:schemeClr val="tx1"/>
                </a:solidFill>
                <a:effectLst/>
                <a:latin typeface="Roboto"/>
              </a:rPr>
              <a:t> in Java creates and immutable sequence of characters, the StringBuilder class provides an alternate to </a:t>
            </a:r>
            <a:r>
              <a:rPr kumimoji="0" lang="en-US" altLang="en-US" sz="1200" b="0" i="0" u="none" strike="noStrike" cap="none" normalizeH="0" baseline="0" dirty="0" smtClean="0">
                <a:ln>
                  <a:noFill/>
                </a:ln>
                <a:solidFill>
                  <a:srgbClr val="006600"/>
                </a:solidFill>
                <a:effectLst/>
                <a:latin typeface="Roboto"/>
              </a:rPr>
              <a:t>String Class</a:t>
            </a:r>
            <a:r>
              <a:rPr kumimoji="0" lang="en-US" altLang="en-US" sz="1200" b="0" i="0" u="none" strike="noStrike" cap="none" normalizeH="0" baseline="0" dirty="0" smtClean="0">
                <a:ln>
                  <a:noFill/>
                </a:ln>
                <a:solidFill>
                  <a:schemeClr val="tx1"/>
                </a:solidFill>
                <a:effectLst/>
                <a:latin typeface="Roboto"/>
              </a:rPr>
              <a:t>, as it creates a mutable sequence of characters.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Roboto"/>
              </a:rPr>
              <a:t>Syntax:</a:t>
            </a:r>
            <a:endParaRPr kumimoji="0" lang="en-US" altLang="en-US" sz="1200" b="0" i="0" u="none" strike="noStrike" cap="none" normalizeH="0" baseline="0" dirty="0" smtClean="0">
              <a:ln>
                <a:noFill/>
              </a:ln>
              <a:solidFill>
                <a:schemeClr val="tx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StringBuilder str = new StringBuilder(); str.append("GFG");</a:t>
            </a:r>
            <a:endParaRPr kumimoji="0" lang="en-US" altLang="en-US" sz="1200" b="0" i="0" u="none" strike="noStrike" cap="none" normalizeH="0" baseline="0" dirty="0" smtClean="0">
              <a:ln>
                <a:noFill/>
              </a:ln>
              <a:solidFill>
                <a:schemeClr val="tx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EC4E20"/>
                </a:solidFill>
                <a:effectLst/>
                <a:latin typeface="Roboto"/>
                <a:hlinkClick r:id="rId7"/>
              </a:rPr>
              <a:t>StringTokenizer</a:t>
            </a:r>
            <a:r>
              <a:rPr kumimoji="0" lang="en-US" altLang="en-US" sz="1200" b="0" i="0" u="none" strike="noStrike" cap="none" normalizeH="0" baseline="0" dirty="0" smtClean="0">
                <a:ln>
                  <a:noFill/>
                </a:ln>
                <a:solidFill>
                  <a:schemeClr val="tx1"/>
                </a:solidFill>
                <a:effectLst/>
                <a:latin typeface="Roboto"/>
              </a:rPr>
              <a:t>: StringTokenizer class in Java is used to break a string into tokens.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1272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9763" y="0"/>
            <a:ext cx="5140410" cy="930875"/>
          </a:xfrm>
        </p:spPr>
        <p:txBody>
          <a:bodyPr>
            <a:normAutofit/>
          </a:bodyPr>
          <a:lstStyle/>
          <a:p>
            <a:r>
              <a:rPr lang="en-US" sz="4000" dirty="0" smtClean="0">
                <a:latin typeface="Times New Roman" panose="02020603050405020304" pitchFamily="18" charset="0"/>
                <a:cs typeface="Times New Roman" panose="02020603050405020304" pitchFamily="18" charset="0"/>
              </a:rPr>
              <a:t>Exception </a:t>
            </a:r>
            <a:r>
              <a:rPr lang="en-US" dirty="0" smtClean="0">
                <a:latin typeface="Times New Roman" panose="02020603050405020304" pitchFamily="18" charset="0"/>
                <a:cs typeface="Times New Roman" panose="02020603050405020304" pitchFamily="18" charset="0"/>
              </a:rPr>
              <a:t>Handling</a:t>
            </a:r>
            <a:endParaRPr lang="en-US"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21482604"/>
              </p:ext>
            </p:extLst>
          </p:nvPr>
        </p:nvGraphicFramePr>
        <p:xfrm>
          <a:off x="142402" y="817823"/>
          <a:ext cx="4198938" cy="3587385"/>
        </p:xfrm>
        <a:graphic>
          <a:graphicData uri="http://schemas.openxmlformats.org/drawingml/2006/table">
            <a:tbl>
              <a:tblPr firstRow="1" bandRow="1">
                <a:tableStyleId>{5C22544A-7EE6-4342-B048-85BDC9FD1C3A}</a:tableStyleId>
              </a:tblPr>
              <a:tblGrid>
                <a:gridCol w="1399646"/>
                <a:gridCol w="2181455"/>
                <a:gridCol w="617837"/>
              </a:tblGrid>
              <a:tr h="360094">
                <a:tc>
                  <a:txBody>
                    <a:bodyPr/>
                    <a:lstStyle/>
                    <a:p>
                      <a:r>
                        <a:rPr lang="en-US" sz="1400" b="1" dirty="0">
                          <a:latin typeface="Arial" panose="020B0604020202020204" pitchFamily="34" charset="0"/>
                        </a:rPr>
                        <a:t>Study</a:t>
                      </a:r>
                      <a:endParaRPr lang="en-US" sz="1400" dirty="0"/>
                    </a:p>
                  </a:txBody>
                  <a:tcPr marL="19050" marR="19050" marT="19050" marB="19050"/>
                </a:tc>
                <a:tc>
                  <a:txBody>
                    <a:bodyPr/>
                    <a:lstStyle/>
                    <a:p>
                      <a:r>
                        <a:rPr lang="en-US" sz="1400" b="1" dirty="0">
                          <a:effectLst/>
                          <a:latin typeface="Arial" panose="020B0604020202020204" pitchFamily="34" charset="0"/>
                        </a:rPr>
                        <a:t>Detail</a:t>
                      </a:r>
                      <a:endParaRPr lang="en-US" sz="1400" dirty="0">
                        <a:effectLst/>
                      </a:endParaRPr>
                    </a:p>
                  </a:txBody>
                  <a:tcPr marL="19050" marR="19050" marT="19050" marB="19050"/>
                </a:tc>
                <a:tc>
                  <a:txBody>
                    <a:bodyPr/>
                    <a:lstStyle/>
                    <a:p>
                      <a:pPr algn="r"/>
                      <a:r>
                        <a:rPr lang="en-US" sz="1400" b="1" dirty="0">
                          <a:effectLst/>
                          <a:latin typeface="Arial" panose="020B0604020202020204" pitchFamily="34" charset="0"/>
                        </a:rPr>
                        <a:t>Error Rate</a:t>
                      </a:r>
                      <a:endParaRPr lang="en-US" sz="1400" dirty="0">
                        <a:effectLst/>
                      </a:endParaRPr>
                    </a:p>
                  </a:txBody>
                  <a:tcPr marL="19050" marR="19050" marT="19050" marB="19050"/>
                </a:tc>
              </a:tr>
              <a:tr h="493851">
                <a:tc>
                  <a:txBody>
                    <a:bodyPr/>
                    <a:lstStyle/>
                    <a:p>
                      <a:r>
                        <a:rPr lang="en-US" sz="1000">
                          <a:latin typeface="Arial" panose="020B0604020202020204" pitchFamily="34" charset="0"/>
                        </a:rPr>
                        <a:t>Baddeley &amp; Longman [1973]</a:t>
                      </a:r>
                      <a:endParaRPr lang="en-US" sz="1000"/>
                    </a:p>
                  </a:txBody>
                  <a:tcPr marL="19050" marR="19050" marT="19050" marB="19050"/>
                </a:tc>
                <a:tc>
                  <a:txBody>
                    <a:bodyPr/>
                    <a:lstStyle/>
                    <a:p>
                      <a:r>
                        <a:rPr lang="en-US" sz="1000" dirty="0">
                          <a:effectLst/>
                          <a:latin typeface="Arial" panose="020B0604020202020204" pitchFamily="34" charset="0"/>
                        </a:rPr>
                        <a:t>Entering mail codes. Errors after correction. Per mail code.</a:t>
                      </a:r>
                      <a:endParaRPr lang="en-US" sz="1000" dirty="0">
                        <a:effectLst/>
                      </a:endParaRPr>
                    </a:p>
                  </a:txBody>
                  <a:tcPr marL="19050" marR="19050" marT="19050" marB="19050"/>
                </a:tc>
                <a:tc>
                  <a:txBody>
                    <a:bodyPr/>
                    <a:lstStyle/>
                    <a:p>
                      <a:pPr algn="r"/>
                      <a:r>
                        <a:rPr lang="en-US" sz="1000" dirty="0">
                          <a:effectLst/>
                          <a:latin typeface="Arial" panose="020B0604020202020204" pitchFamily="34" charset="0"/>
                        </a:rPr>
                        <a:t>0.5%</a:t>
                      </a:r>
                      <a:endParaRPr lang="en-US" sz="1000" dirty="0">
                        <a:effectLst/>
                      </a:endParaRPr>
                    </a:p>
                  </a:txBody>
                  <a:tcPr marL="19050" marR="19050" marT="19050" marB="19050"/>
                </a:tc>
              </a:tr>
              <a:tr h="360094">
                <a:tc>
                  <a:txBody>
                    <a:bodyPr/>
                    <a:lstStyle/>
                    <a:p>
                      <a:r>
                        <a:rPr lang="en-US" sz="1000" dirty="0">
                          <a:latin typeface="Arial" panose="020B0604020202020204" pitchFamily="34" charset="0"/>
                        </a:rPr>
                        <a:t>Chedru &amp; Geschwind [1972]</a:t>
                      </a:r>
                      <a:endParaRPr lang="en-US" sz="1000" dirty="0"/>
                    </a:p>
                  </a:txBody>
                  <a:tcPr marL="19050" marR="19050" marT="19050" marB="19050"/>
                </a:tc>
                <a:tc>
                  <a:txBody>
                    <a:bodyPr/>
                    <a:lstStyle/>
                    <a:p>
                      <a:r>
                        <a:rPr lang="en-US" sz="1000" dirty="0">
                          <a:effectLst/>
                          <a:latin typeface="Arial" panose="020B0604020202020204" pitchFamily="34" charset="0"/>
                        </a:rPr>
                        <a:t>Grammatical errors per word</a:t>
                      </a:r>
                      <a:endParaRPr lang="en-US" sz="1000" dirty="0">
                        <a:effectLst/>
                      </a:endParaRPr>
                    </a:p>
                  </a:txBody>
                  <a:tcPr marL="19050" marR="19050" marT="19050" marB="19050"/>
                </a:tc>
                <a:tc>
                  <a:txBody>
                    <a:bodyPr/>
                    <a:lstStyle/>
                    <a:p>
                      <a:pPr algn="r"/>
                      <a:r>
                        <a:rPr lang="en-US" sz="1000" dirty="0">
                          <a:effectLst/>
                          <a:latin typeface="Arial" panose="020B0604020202020204" pitchFamily="34" charset="0"/>
                        </a:rPr>
                        <a:t>1.1%</a:t>
                      </a:r>
                      <a:endParaRPr lang="en-US" sz="1000" dirty="0">
                        <a:effectLst/>
                      </a:endParaRPr>
                    </a:p>
                  </a:txBody>
                  <a:tcPr marL="19050" marR="19050" marT="19050" marB="19050"/>
                </a:tc>
              </a:tr>
              <a:tr h="364690">
                <a:tc>
                  <a:txBody>
                    <a:bodyPr/>
                    <a:lstStyle/>
                    <a:p>
                      <a:r>
                        <a:rPr lang="en-US" sz="1000" b="0" i="0" kern="1200" dirty="0" smtClean="0">
                          <a:solidFill>
                            <a:schemeClr val="dk1"/>
                          </a:solidFill>
                          <a:effectLst/>
                          <a:latin typeface="+mn-lt"/>
                          <a:ea typeface="+mn-ea"/>
                          <a:cs typeface="+mn-cs"/>
                        </a:rPr>
                        <a:t>Dremen and Berry [1995]</a:t>
                      </a:r>
                      <a:endParaRPr lang="en-US" sz="1000" dirty="0"/>
                    </a:p>
                  </a:txBody>
                  <a:tcPr/>
                </a:tc>
                <a:tc>
                  <a:txBody>
                    <a:bodyPr/>
                    <a:lstStyle/>
                    <a:p>
                      <a:r>
                        <a:rPr lang="en-US" sz="1000" b="0" i="0" kern="1200" dirty="0" smtClean="0">
                          <a:solidFill>
                            <a:schemeClr val="dk1"/>
                          </a:solidFill>
                          <a:effectLst/>
                          <a:latin typeface="+mn-lt"/>
                          <a:ea typeface="+mn-ea"/>
                          <a:cs typeface="+mn-cs"/>
                        </a:rPr>
                        <a:t>Percentage error in security analysts' earnings forecasts for reporting earnings</a:t>
                      </a:r>
                      <a:endParaRPr lang="en-US" sz="1000" dirty="0"/>
                    </a:p>
                  </a:txBody>
                  <a:tcPr/>
                </a:tc>
                <a:tc>
                  <a:txBody>
                    <a:bodyPr/>
                    <a:lstStyle/>
                    <a:p>
                      <a:r>
                        <a:rPr lang="en-US" sz="1000" b="0" i="0" kern="1200" dirty="0" smtClean="0">
                          <a:solidFill>
                            <a:schemeClr val="dk1"/>
                          </a:solidFill>
                          <a:effectLst/>
                          <a:latin typeface="+mn-lt"/>
                          <a:ea typeface="+mn-ea"/>
                          <a:cs typeface="+mn-cs"/>
                        </a:rPr>
                        <a:t>                           </a:t>
                      </a:r>
                    </a:p>
                    <a:p>
                      <a:r>
                        <a:rPr lang="en-US" sz="1000" b="0" i="0" kern="1200" dirty="0" smtClean="0">
                          <a:solidFill>
                            <a:schemeClr val="dk1"/>
                          </a:solidFill>
                          <a:effectLst/>
                          <a:latin typeface="+mn-lt"/>
                          <a:ea typeface="+mn-ea"/>
                          <a:cs typeface="+mn-cs"/>
                        </a:rPr>
                        <a:t>     30%</a:t>
                      </a:r>
                      <a:endParaRPr lang="en-US" sz="1000" dirty="0"/>
                    </a:p>
                  </a:txBody>
                  <a:tcPr/>
                </a:tc>
              </a:tr>
              <a:tr h="364690">
                <a:tc>
                  <a:txBody>
                    <a:bodyPr/>
                    <a:lstStyle/>
                    <a:p>
                      <a:r>
                        <a:rPr lang="en-US" sz="1000" dirty="0">
                          <a:latin typeface="Arial" panose="020B0604020202020204" pitchFamily="34" charset="0"/>
                        </a:rPr>
                        <a:t>Grudin [1983]</a:t>
                      </a:r>
                      <a:endParaRPr lang="en-US" sz="1000" dirty="0"/>
                    </a:p>
                  </a:txBody>
                  <a:tcPr marL="19050" marR="19050" marT="19050" marB="19050"/>
                </a:tc>
                <a:tc>
                  <a:txBody>
                    <a:bodyPr/>
                    <a:lstStyle/>
                    <a:p>
                      <a:r>
                        <a:rPr lang="en-US" sz="1000" dirty="0">
                          <a:effectLst/>
                          <a:latin typeface="Arial" panose="020B0604020202020204" pitchFamily="34" charset="0"/>
                        </a:rPr>
                        <a:t>Error rate per keystroke for six expert typists. Told not to correct errors, although some did. Per keystroke.</a:t>
                      </a:r>
                      <a:endParaRPr lang="en-US" sz="1000" dirty="0">
                        <a:effectLst/>
                      </a:endParaRPr>
                    </a:p>
                  </a:txBody>
                  <a:tcPr marL="19050" marR="19050" marT="19050" marB="19050"/>
                </a:tc>
                <a:tc>
                  <a:txBody>
                    <a:bodyPr/>
                    <a:lstStyle/>
                    <a:p>
                      <a:pPr algn="r"/>
                      <a:r>
                        <a:rPr lang="en-US" sz="1000">
                          <a:effectLst/>
                          <a:latin typeface="Arial" panose="020B0604020202020204" pitchFamily="34" charset="0"/>
                        </a:rPr>
                        <a:t>1%</a:t>
                      </a:r>
                      <a:endParaRPr lang="en-US" sz="1000">
                        <a:effectLst/>
                      </a:endParaRPr>
                    </a:p>
                  </a:txBody>
                  <a:tcPr marL="19050" marR="19050" marT="19050" marB="19050"/>
                </a:tc>
              </a:tr>
              <a:tr h="364690">
                <a:tc>
                  <a:txBody>
                    <a:bodyPr/>
                    <a:lstStyle/>
                    <a:p>
                      <a:r>
                        <a:rPr lang="en-US" sz="1000" dirty="0">
                          <a:latin typeface="Arial" panose="020B0604020202020204" pitchFamily="34" charset="0"/>
                        </a:rPr>
                        <a:t>Hotopf [1980]</a:t>
                      </a:r>
                      <a:endParaRPr lang="en-US" sz="1000" dirty="0"/>
                    </a:p>
                  </a:txBody>
                  <a:tcPr marL="19050" marR="19050" marT="19050" marB="19050"/>
                </a:tc>
                <a:tc>
                  <a:txBody>
                    <a:bodyPr/>
                    <a:lstStyle/>
                    <a:p>
                      <a:r>
                        <a:rPr lang="en-US" sz="1000" dirty="0">
                          <a:effectLst/>
                          <a:latin typeface="Arial" panose="020B0604020202020204" pitchFamily="34" charset="0"/>
                        </a:rPr>
                        <a:t>S sample (speech errors). Per word</a:t>
                      </a:r>
                      <a:endParaRPr lang="en-US" sz="1000" dirty="0">
                        <a:effectLst/>
                      </a:endParaRPr>
                    </a:p>
                  </a:txBody>
                  <a:tcPr marL="19050" marR="19050" marT="19050" marB="19050"/>
                </a:tc>
                <a:tc>
                  <a:txBody>
                    <a:bodyPr/>
                    <a:lstStyle/>
                    <a:p>
                      <a:pPr algn="r"/>
                      <a:r>
                        <a:rPr lang="en-US" sz="1000">
                          <a:effectLst/>
                          <a:latin typeface="Arial" panose="020B0604020202020204" pitchFamily="34" charset="0"/>
                        </a:rPr>
                        <a:t>0.2%</a:t>
                      </a:r>
                      <a:endParaRPr lang="en-US" sz="1000">
                        <a:effectLst/>
                      </a:endParaRPr>
                    </a:p>
                  </a:txBody>
                  <a:tcPr marL="19050" marR="19050" marT="19050" marB="19050"/>
                </a:tc>
              </a:tr>
              <a:tr h="364690">
                <a:tc>
                  <a:txBody>
                    <a:bodyPr/>
                    <a:lstStyle/>
                    <a:p>
                      <a:r>
                        <a:rPr lang="en-US" sz="1000" dirty="0">
                          <a:latin typeface="Arial" panose="020B0604020202020204" pitchFamily="34" charset="0"/>
                        </a:rPr>
                        <a:t>Hotopf [1980]</a:t>
                      </a:r>
                      <a:endParaRPr lang="en-US" sz="1000" dirty="0"/>
                    </a:p>
                  </a:txBody>
                  <a:tcPr marL="19050" marR="19050" marT="19050" marB="19050"/>
                </a:tc>
                <a:tc>
                  <a:txBody>
                    <a:bodyPr/>
                    <a:lstStyle/>
                    <a:p>
                      <a:r>
                        <a:rPr lang="en-US" sz="1000" dirty="0">
                          <a:effectLst/>
                          <a:latin typeface="Arial" panose="020B0604020202020204" pitchFamily="34" charset="0"/>
                        </a:rPr>
                        <a:t>W sample (written exam). Per word</a:t>
                      </a:r>
                      <a:endParaRPr lang="en-US" sz="1000" dirty="0">
                        <a:effectLst/>
                      </a:endParaRPr>
                    </a:p>
                  </a:txBody>
                  <a:tcPr marL="19050" marR="19050" marT="19050" marB="19050"/>
                </a:tc>
                <a:tc>
                  <a:txBody>
                    <a:bodyPr/>
                    <a:lstStyle/>
                    <a:p>
                      <a:pPr algn="r"/>
                      <a:r>
                        <a:rPr lang="en-US" sz="1000">
                          <a:effectLst/>
                          <a:latin typeface="Arial" panose="020B0604020202020204" pitchFamily="34" charset="0"/>
                        </a:rPr>
                        <a:t>0.9%</a:t>
                      </a:r>
                      <a:endParaRPr lang="en-US" sz="1000">
                        <a:effectLst/>
                      </a:endParaRPr>
                    </a:p>
                  </a:txBody>
                  <a:tcPr marL="19050" marR="19050" marT="19050" marB="19050"/>
                </a:tc>
              </a:tr>
              <a:tr h="364690">
                <a:tc>
                  <a:txBody>
                    <a:bodyPr/>
                    <a:lstStyle/>
                    <a:p>
                      <a:r>
                        <a:rPr lang="en-US" sz="1000" dirty="0">
                          <a:latin typeface="Arial" panose="020B0604020202020204" pitchFamily="34" charset="0"/>
                        </a:rPr>
                        <a:t>Hotopf [1980]</a:t>
                      </a:r>
                      <a:endParaRPr lang="en-US" sz="1000" dirty="0"/>
                    </a:p>
                  </a:txBody>
                  <a:tcPr marL="19050" marR="19050" marT="19050" marB="19050"/>
                </a:tc>
                <a:tc>
                  <a:txBody>
                    <a:bodyPr/>
                    <a:lstStyle/>
                    <a:p>
                      <a:r>
                        <a:rPr lang="en-US" sz="1000" dirty="0">
                          <a:effectLst/>
                          <a:latin typeface="Arial" panose="020B0604020202020204" pitchFamily="34" charset="0"/>
                        </a:rPr>
                        <a:t>10 undergraduates write for 30 minutes, grammatical and spelling errors per word</a:t>
                      </a:r>
                      <a:endParaRPr lang="en-US" sz="1000" dirty="0">
                        <a:effectLst/>
                      </a:endParaRPr>
                    </a:p>
                  </a:txBody>
                  <a:tcPr marL="19050" marR="19050" marT="19050" marB="19050"/>
                </a:tc>
                <a:tc>
                  <a:txBody>
                    <a:bodyPr/>
                    <a:lstStyle/>
                    <a:p>
                      <a:pPr algn="r"/>
                      <a:r>
                        <a:rPr lang="en-US" sz="1000" dirty="0">
                          <a:effectLst/>
                          <a:latin typeface="Arial" panose="020B0604020202020204" pitchFamily="34" charset="0"/>
                        </a:rPr>
                        <a:t>1.6%</a:t>
                      </a:r>
                      <a:endParaRPr lang="en-US" sz="1000" dirty="0">
                        <a:effectLst/>
                      </a:endParaRPr>
                    </a:p>
                  </a:txBody>
                  <a:tcPr marL="19050" marR="19050" marT="19050" marB="19050"/>
                </a:tc>
              </a:tr>
            </a:tbl>
          </a:graphicData>
        </a:graphic>
      </p:graphicFrame>
      <p:sp>
        <p:nvSpPr>
          <p:cNvPr id="7" name="TextBox 6"/>
          <p:cNvSpPr txBox="1"/>
          <p:nvPr/>
        </p:nvSpPr>
        <p:spPr>
          <a:xfrm>
            <a:off x="4588475" y="817823"/>
            <a:ext cx="5527589" cy="3416320"/>
          </a:xfrm>
          <a:prstGeom prst="rect">
            <a:avLst/>
          </a:prstGeom>
          <a:noFill/>
        </p:spPr>
        <p:txBody>
          <a:bodyPr wrap="square" rtlCol="0">
            <a:spAutoFit/>
          </a:bodyPr>
          <a:lstStyle/>
          <a:p>
            <a:pPr fontAlgn="base"/>
            <a:r>
              <a:rPr lang="en-US" sz="1200" b="1" dirty="0"/>
              <a:t>What is an Exception?</a:t>
            </a:r>
            <a:endParaRPr lang="en-US" sz="1200" dirty="0"/>
          </a:p>
          <a:p>
            <a:pPr fontAlgn="base"/>
            <a:r>
              <a:rPr lang="en-US" sz="1200" dirty="0"/>
              <a:t>An exception is an unwanted or unexpected event, which occurs during the execution of a program i.e at run time, that disrupts the normal flow of the program’s instructions.</a:t>
            </a:r>
          </a:p>
          <a:p>
            <a:pPr fontAlgn="base"/>
            <a:r>
              <a:rPr lang="en-US" sz="1200" b="1" dirty="0"/>
              <a:t>Error vs Exception</a:t>
            </a:r>
            <a:endParaRPr lang="en-US" sz="1200" dirty="0"/>
          </a:p>
          <a:p>
            <a:pPr fontAlgn="base"/>
            <a:r>
              <a:rPr lang="en-US" sz="1200" b="1" dirty="0"/>
              <a:t>Error: </a:t>
            </a:r>
            <a:r>
              <a:rPr lang="en-US" sz="1200" dirty="0"/>
              <a:t>An Error indicates serious problem that a reasonable application should not try to catch.</a:t>
            </a:r>
            <a:br>
              <a:rPr lang="en-US" sz="1200" dirty="0"/>
            </a:br>
            <a:r>
              <a:rPr lang="en-US" sz="1200" b="1" dirty="0"/>
              <a:t>Exception: </a:t>
            </a:r>
            <a:r>
              <a:rPr lang="en-US" sz="1200" dirty="0"/>
              <a:t>Exception indicates conditions that a reasonable application might try to catch</a:t>
            </a:r>
            <a:r>
              <a:rPr lang="en-US" sz="1200" dirty="0" smtClean="0"/>
              <a:t>.</a:t>
            </a:r>
          </a:p>
          <a:p>
            <a:pPr fontAlgn="base"/>
            <a:r>
              <a:rPr lang="en-US" sz="1200" b="1" dirty="0"/>
              <a:t>Exception Hierarchy</a:t>
            </a:r>
            <a:endParaRPr lang="en-US" sz="1200" dirty="0"/>
          </a:p>
          <a:p>
            <a:pPr fontAlgn="base"/>
            <a:r>
              <a:rPr lang="en-US" sz="1200" dirty="0"/>
              <a:t>All exception and errors types are sub classes of class </a:t>
            </a:r>
            <a:r>
              <a:rPr lang="en-US" sz="1200" b="1" dirty="0"/>
              <a:t>Throwable</a:t>
            </a:r>
            <a:r>
              <a:rPr lang="en-US" sz="1200" dirty="0"/>
              <a:t>, which is base class of hierarchy.One branch is headed by </a:t>
            </a:r>
            <a:r>
              <a:rPr lang="en-US" sz="1200" b="1" dirty="0"/>
              <a:t>Exception</a:t>
            </a:r>
            <a:r>
              <a:rPr lang="en-US" sz="1200" dirty="0"/>
              <a:t>. This class is used for exceptional conditions that user programs should catch. NullPointerException is an example of such an exception.Another branch,</a:t>
            </a:r>
            <a:r>
              <a:rPr lang="en-US" sz="1200" b="1" dirty="0"/>
              <a:t>Error</a:t>
            </a:r>
            <a:r>
              <a:rPr lang="en-US" sz="1200" dirty="0"/>
              <a:t> are used by the Java run-time system(</a:t>
            </a:r>
            <a:r>
              <a:rPr lang="en-US" sz="1200" dirty="0">
                <a:hlinkClick r:id="rId2"/>
              </a:rPr>
              <a:t>JVM</a:t>
            </a:r>
            <a:r>
              <a:rPr lang="en-US" sz="1200" dirty="0"/>
              <a:t>) to indicate errors having to do with the run-time environment itself(JRE). StackOverflowError is an example of such an error.</a:t>
            </a:r>
          </a:p>
          <a:p>
            <a:pPr fontAlgn="base"/>
            <a:endParaRPr lang="en-US" sz="1200" dirty="0"/>
          </a:p>
        </p:txBody>
      </p:sp>
      <p:pic>
        <p:nvPicPr>
          <p:cNvPr id="3074" name="Picture 2" descr="https://cdncontribute.geeksforgeeks.org/wp-content/uploads/Exception-in-java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845" y="4234143"/>
            <a:ext cx="3503994" cy="2607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124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9" y="164756"/>
            <a:ext cx="813715" cy="403654"/>
          </a:xfrm>
        </p:spPr>
        <p:txBody>
          <a:bodyPr>
            <a:normAutofit/>
          </a:bodyPr>
          <a:lstStyle/>
          <a:p>
            <a:r>
              <a:rPr lang="en-US" sz="1200" dirty="0" smtClean="0"/>
              <a:t>continue</a:t>
            </a:r>
            <a:endParaRPr lang="en-US" sz="1200" dirty="0"/>
          </a:p>
        </p:txBody>
      </p:sp>
      <p:sp>
        <p:nvSpPr>
          <p:cNvPr id="3" name="Content Placeholder 2"/>
          <p:cNvSpPr>
            <a:spLocks noGrp="1"/>
          </p:cNvSpPr>
          <p:nvPr>
            <p:ph idx="1"/>
          </p:nvPr>
        </p:nvSpPr>
        <p:spPr>
          <a:xfrm>
            <a:off x="370703" y="650790"/>
            <a:ext cx="11409405" cy="5753038"/>
          </a:xfrm>
        </p:spPr>
        <p:txBody>
          <a:bodyPr>
            <a:normAutofit lnSpcReduction="10000"/>
          </a:bodyPr>
          <a:lstStyle/>
          <a:p>
            <a:pPr fontAlgn="base"/>
            <a:r>
              <a:rPr lang="en-US" sz="1200" b="1" dirty="0"/>
              <a:t>How JVM handle an Exception?</a:t>
            </a:r>
            <a:endParaRPr lang="en-US" sz="1200" dirty="0"/>
          </a:p>
          <a:p>
            <a:pPr fontAlgn="base"/>
            <a:r>
              <a:rPr lang="en-US" sz="1200" b="1" dirty="0"/>
              <a:t>Default Exception Handling : </a:t>
            </a:r>
            <a:r>
              <a:rPr lang="en-US" sz="1200" dirty="0"/>
              <a:t>Whenever inside a method, if an exception has occurred, the method creates an Object known as Exception Object and hands it off to the run-time system(JVM). The exception object contains name and description of the exception, and current state of the program where exception has occurred. Creating the Exception Object and handling it to the run-time system is called throwing an Exception.There might be the list of the methods that had been called to get to the method where exception was occurred. This ordered list of the methods is called </a:t>
            </a:r>
            <a:r>
              <a:rPr lang="en-US" sz="1200" b="1" dirty="0"/>
              <a:t>Call Stack</a:t>
            </a:r>
            <a:r>
              <a:rPr lang="en-US" sz="1200" dirty="0"/>
              <a:t>.Now the following procedure will happen.</a:t>
            </a:r>
          </a:p>
          <a:p>
            <a:pPr fontAlgn="base"/>
            <a:r>
              <a:rPr lang="en-US" sz="1200" dirty="0"/>
              <a:t>The run-time system searches the call stack to find the method that contains block of code that can handle the occurred exception. The block of the code is called </a:t>
            </a:r>
            <a:r>
              <a:rPr lang="en-US" sz="1200" b="1" dirty="0"/>
              <a:t>Exception handler</a:t>
            </a:r>
            <a:r>
              <a:rPr lang="en-US" sz="1200" dirty="0"/>
              <a:t>.</a:t>
            </a:r>
          </a:p>
          <a:p>
            <a:pPr fontAlgn="base"/>
            <a:r>
              <a:rPr lang="en-US" sz="1200" dirty="0"/>
              <a:t>The run-time system starts searching from the method in which exception occurred, proceeds through call stack in the reverse order in which methods were called.</a:t>
            </a:r>
          </a:p>
          <a:p>
            <a:pPr fontAlgn="base"/>
            <a:r>
              <a:rPr lang="en-US" sz="1200" dirty="0"/>
              <a:t>If it finds  appropriate handler then it passes the occurred exception to it. Appropriate handler means the type of the exception object thrown matches the type of the exception object it can handle.</a:t>
            </a:r>
          </a:p>
          <a:p>
            <a:pPr fontAlgn="base"/>
            <a:r>
              <a:rPr lang="en-US" sz="1200" dirty="0"/>
              <a:t>If run-time system searches all the methods on call stack and couldn’t have found the appropriate handler then run-time system handover the Exception Object to </a:t>
            </a:r>
            <a:r>
              <a:rPr lang="en-US" sz="1200" b="1" dirty="0"/>
              <a:t>default exception handler </a:t>
            </a:r>
            <a:r>
              <a:rPr lang="en-US" sz="1200" dirty="0"/>
              <a:t>, which is part of run-time system. This handler prints the exception information in the following format and terminates program </a:t>
            </a:r>
            <a:r>
              <a:rPr lang="en-US" sz="1200" b="1" dirty="0"/>
              <a:t>abnormally</a:t>
            </a:r>
            <a:r>
              <a:rPr lang="en-US" sz="1200" dirty="0"/>
              <a:t>.</a:t>
            </a:r>
          </a:p>
          <a:p>
            <a:r>
              <a:rPr lang="en-US" sz="1200" dirty="0"/>
              <a:t>Handling Exceptions Using try and catch</a:t>
            </a:r>
          </a:p>
          <a:p>
            <a:r>
              <a:rPr lang="en-US" sz="1200" dirty="0"/>
              <a:t>The try structure has three parts:</a:t>
            </a:r>
          </a:p>
          <a:p>
            <a:r>
              <a:rPr lang="en-US" sz="1200" dirty="0" smtClean="0"/>
              <a:t>The </a:t>
            </a:r>
            <a:r>
              <a:rPr lang="en-US" sz="1200" dirty="0"/>
              <a:t>try block : Code in which exceptions are thrown</a:t>
            </a:r>
          </a:p>
          <a:p>
            <a:r>
              <a:rPr lang="en-US" sz="1200" dirty="0" smtClean="0"/>
              <a:t>One </a:t>
            </a:r>
            <a:r>
              <a:rPr lang="en-US" sz="1200" dirty="0"/>
              <a:t>or more catch blocks : Respond to different Exceptions</a:t>
            </a:r>
          </a:p>
          <a:p>
            <a:r>
              <a:rPr lang="en-US" sz="1200" dirty="0" smtClean="0"/>
              <a:t>An </a:t>
            </a:r>
            <a:r>
              <a:rPr lang="en-US" sz="1200" dirty="0"/>
              <a:t>optional finally block : Contains code that will be executed regardless of exception occurring or not</a:t>
            </a:r>
          </a:p>
          <a:p>
            <a:r>
              <a:rPr lang="en-US" sz="1200" dirty="0" smtClean="0"/>
              <a:t>The </a:t>
            </a:r>
            <a:r>
              <a:rPr lang="en-US" sz="1200" dirty="0"/>
              <a:t>catch Block:</a:t>
            </a:r>
          </a:p>
          <a:p>
            <a:r>
              <a:rPr lang="en-US" sz="1200" dirty="0" smtClean="0"/>
              <a:t>If </a:t>
            </a:r>
            <a:r>
              <a:rPr lang="en-US" sz="1200" dirty="0"/>
              <a:t>exception occurs in try block, program flow jumps to the catch blocks.</a:t>
            </a:r>
          </a:p>
          <a:p>
            <a:r>
              <a:rPr lang="en-US" sz="1200" dirty="0" smtClean="0"/>
              <a:t>Any </a:t>
            </a:r>
            <a:r>
              <a:rPr lang="en-US" sz="1200" dirty="0"/>
              <a:t>catch block matching the caught exception is executed.</a:t>
            </a:r>
          </a:p>
          <a:p>
            <a:endParaRPr lang="en-US" sz="1200" dirty="0"/>
          </a:p>
        </p:txBody>
      </p:sp>
    </p:spTree>
    <p:extLst>
      <p:ext uri="{BB962C8B-B14F-4D97-AF65-F5344CB8AC3E}">
        <p14:creationId xmlns:p14="http://schemas.microsoft.com/office/powerpoint/2010/main" val="1653992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6761" y="850773"/>
            <a:ext cx="8596668" cy="3880773"/>
          </a:xfrm>
        </p:spPr>
        <p:txBody>
          <a:bodyPr>
            <a:normAutofit fontScale="62500" lnSpcReduction="20000"/>
          </a:bodyPr>
          <a:lstStyle/>
          <a:p>
            <a:r>
              <a:rPr lang="en-US" sz="2900" dirty="0"/>
              <a:t>Catching Exception Using try and catch</a:t>
            </a:r>
          </a:p>
          <a:p>
            <a:r>
              <a:rPr lang="en-US" dirty="0"/>
              <a:t>The general form of exception handling block:</a:t>
            </a:r>
          </a:p>
          <a:p>
            <a:r>
              <a:rPr lang="en-US" dirty="0"/>
              <a:t>try {</a:t>
            </a:r>
          </a:p>
          <a:p>
            <a:r>
              <a:rPr lang="en-US" dirty="0"/>
              <a:t>//code to be monitored.</a:t>
            </a:r>
          </a:p>
          <a:p>
            <a:r>
              <a:rPr lang="en-US" dirty="0"/>
              <a:t>} </a:t>
            </a:r>
          </a:p>
          <a:p>
            <a:r>
              <a:rPr lang="en-US" dirty="0"/>
              <a:t>catch (Exception1 e1 ) {</a:t>
            </a:r>
          </a:p>
          <a:p>
            <a:r>
              <a:rPr lang="en-US" dirty="0"/>
              <a:t>//exception handler for Type Exception1</a:t>
            </a:r>
          </a:p>
          <a:p>
            <a:r>
              <a:rPr lang="en-US" dirty="0"/>
              <a:t>} </a:t>
            </a:r>
          </a:p>
          <a:p>
            <a:r>
              <a:rPr lang="en-US" dirty="0"/>
              <a:t>catch (Exception2 e2 ) {</a:t>
            </a:r>
          </a:p>
          <a:p>
            <a:r>
              <a:rPr lang="en-US" dirty="0"/>
              <a:t>//exception handler for Type Exception2</a:t>
            </a:r>
          </a:p>
          <a:p>
            <a:r>
              <a:rPr lang="en-US" dirty="0"/>
              <a:t>}</a:t>
            </a:r>
          </a:p>
          <a:p>
            <a:r>
              <a:rPr lang="en-US" dirty="0"/>
              <a:t>finally {</a:t>
            </a:r>
          </a:p>
          <a:p>
            <a:r>
              <a:rPr lang="en-US" dirty="0"/>
              <a:t>// code that must be executed.</a:t>
            </a:r>
          </a:p>
          <a:p>
            <a:r>
              <a:rPr lang="en-US" dirty="0"/>
              <a:t>}</a:t>
            </a:r>
            <a:endParaRPr lang="en-US" dirty="0"/>
          </a:p>
        </p:txBody>
      </p:sp>
    </p:spTree>
    <p:extLst>
      <p:ext uri="{BB962C8B-B14F-4D97-AF65-F5344CB8AC3E}">
        <p14:creationId xmlns:p14="http://schemas.microsoft.com/office/powerpoint/2010/main" val="29884024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TotalTime>
  <Words>566</Words>
  <Application>Microsoft Office PowerPoint</Application>
  <PresentationFormat>Widescreen</PresentationFormat>
  <Paragraphs>100</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Consolas</vt:lpstr>
      <vt:lpstr>Roboto</vt:lpstr>
      <vt:lpstr>Times New Roman</vt:lpstr>
      <vt:lpstr>Trebuchet MS</vt:lpstr>
      <vt:lpstr>Wingdings 3</vt:lpstr>
      <vt:lpstr>Facet</vt:lpstr>
      <vt:lpstr>STRING HANDLING</vt:lpstr>
      <vt:lpstr>continued</vt:lpstr>
      <vt:lpstr>Exception Handling</vt:lpstr>
      <vt:lpstr>continue</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 HANDLING</dc:title>
  <dc:creator>Sharma, Punit</dc:creator>
  <cp:lastModifiedBy>Sharma, Punit</cp:lastModifiedBy>
  <cp:revision>20</cp:revision>
  <dcterms:created xsi:type="dcterms:W3CDTF">2019-06-29T04:36:31Z</dcterms:created>
  <dcterms:modified xsi:type="dcterms:W3CDTF">2019-06-29T05:23:31Z</dcterms:modified>
</cp:coreProperties>
</file>