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</p:sldMasterIdLst>
  <p:sldIdLst>
    <p:sldId id="959" r:id="rId3"/>
    <p:sldId id="960" r:id="rId4"/>
    <p:sldId id="961" r:id="rId5"/>
    <p:sldId id="962" r:id="rId6"/>
    <p:sldId id="964" r:id="rId7"/>
    <p:sldId id="966" r:id="rId8"/>
    <p:sldId id="965" r:id="rId9"/>
    <p:sldId id="9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56"/>
    <a:srgbClr val="01B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8BBDA-6F6F-45A5-9644-CAF49E53304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D1300-2CF0-488B-BFFC-BE9C6A133B19}">
      <dgm:prSet phldrT="[Text]" custT="1"/>
      <dgm:spPr>
        <a:solidFill>
          <a:srgbClr val="8C0056"/>
        </a:solidFill>
      </dgm:spPr>
      <dgm:t>
        <a:bodyPr/>
        <a:lstStyle/>
        <a:p>
          <a:r>
            <a: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Data Load and Cleansing</a:t>
          </a:r>
        </a:p>
      </dgm:t>
    </dgm:pt>
    <dgm:pt modelId="{B1EE3616-0A23-44C3-9764-E5B87E9E0C1E}" type="parTrans" cxnId="{EFA858E5-3DD0-424C-B9B8-7732BA22FEB8}">
      <dgm:prSet/>
      <dgm:spPr/>
      <dgm:t>
        <a:bodyPr/>
        <a:lstStyle/>
        <a:p>
          <a:endParaRPr lang="en-US"/>
        </a:p>
      </dgm:t>
    </dgm:pt>
    <dgm:pt modelId="{E1D9BAA5-ABF3-4EEB-A739-EC71E082927D}" type="sibTrans" cxnId="{EFA858E5-3DD0-424C-B9B8-7732BA22FEB8}">
      <dgm:prSet/>
      <dgm:spPr/>
      <dgm:t>
        <a:bodyPr/>
        <a:lstStyle/>
        <a:p>
          <a:endParaRPr lang="en-US"/>
        </a:p>
      </dgm:t>
    </dgm:pt>
    <dgm:pt modelId="{9A99B244-FA8A-4C67-A8D3-3CA5F06742C1}">
      <dgm:prSet phldrT="[Text]" custT="1"/>
      <dgm:spPr/>
      <dgm:t>
        <a:bodyPr/>
        <a:lstStyle/>
        <a:p>
          <a:pPr algn="ctr"/>
          <a:r>
            <a: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Interface to load the Business Fields and Object Models</a:t>
          </a:r>
        </a:p>
      </dgm:t>
    </dgm:pt>
    <dgm:pt modelId="{5B1B349A-C066-4133-8860-6858E9CAD7E1}" type="parTrans" cxnId="{E0FCACF9-3F67-4171-BD14-30245D482BCD}">
      <dgm:prSet/>
      <dgm:spPr/>
      <dgm:t>
        <a:bodyPr/>
        <a:lstStyle/>
        <a:p>
          <a:endParaRPr lang="en-US"/>
        </a:p>
      </dgm:t>
    </dgm:pt>
    <dgm:pt modelId="{ED5D48E9-4677-4763-8FF2-69BAB186AFFB}" type="sibTrans" cxnId="{E0FCACF9-3F67-4171-BD14-30245D482BCD}">
      <dgm:prSet/>
      <dgm:spPr/>
      <dgm:t>
        <a:bodyPr/>
        <a:lstStyle/>
        <a:p>
          <a:endParaRPr lang="en-US"/>
        </a:p>
      </dgm:t>
    </dgm:pt>
    <dgm:pt modelId="{85B2B516-B11B-4488-A40D-CBDDB9813E6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/>
            <a:t>Premise for Impact Assessment</a:t>
          </a:r>
        </a:p>
      </dgm:t>
    </dgm:pt>
    <dgm:pt modelId="{06F1455F-DE13-4BD3-8009-461019C41BED}" type="parTrans" cxnId="{52E52AD8-5856-4CE7-9F1A-AFBA9BF1F45C}">
      <dgm:prSet/>
      <dgm:spPr/>
      <dgm:t>
        <a:bodyPr/>
        <a:lstStyle/>
        <a:p>
          <a:endParaRPr lang="en-US"/>
        </a:p>
      </dgm:t>
    </dgm:pt>
    <dgm:pt modelId="{2895E87E-6F73-4040-98D7-FD30757F2DDF}" type="sibTrans" cxnId="{52E52AD8-5856-4CE7-9F1A-AFBA9BF1F45C}">
      <dgm:prSet/>
      <dgm:spPr/>
      <dgm:t>
        <a:bodyPr/>
        <a:lstStyle/>
        <a:p>
          <a:endParaRPr lang="en-US"/>
        </a:p>
      </dgm:t>
    </dgm:pt>
    <dgm:pt modelId="{C38A3E83-CF75-42EF-A995-5A177C465054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Interface to enter the field to analyze the impact of change</a:t>
          </a:r>
        </a:p>
      </dgm:t>
    </dgm:pt>
    <dgm:pt modelId="{9502BC9C-D01C-4F22-B56A-D62E23F9BB21}" type="parTrans" cxnId="{D512BFDB-85E0-414A-8F05-02189813F777}">
      <dgm:prSet/>
      <dgm:spPr/>
      <dgm:t>
        <a:bodyPr/>
        <a:lstStyle/>
        <a:p>
          <a:endParaRPr lang="en-US"/>
        </a:p>
      </dgm:t>
    </dgm:pt>
    <dgm:pt modelId="{C0969EB7-0036-42DC-AB32-2AAE732DDE5C}" type="sibTrans" cxnId="{D512BFDB-85E0-414A-8F05-02189813F777}">
      <dgm:prSet/>
      <dgm:spPr/>
      <dgm:t>
        <a:bodyPr/>
        <a:lstStyle/>
        <a:p>
          <a:endParaRPr lang="en-US"/>
        </a:p>
      </dgm:t>
    </dgm:pt>
    <dgm:pt modelId="{4D54E513-FA44-432B-B995-FB6D9A89A6A7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Visualization</a:t>
          </a:r>
        </a:p>
      </dgm:t>
    </dgm:pt>
    <dgm:pt modelId="{680318FD-E635-48BA-832A-B31A5573BD83}" type="parTrans" cxnId="{10EBB5EF-94B8-4375-BC34-8B7766BDB08A}">
      <dgm:prSet/>
      <dgm:spPr/>
      <dgm:t>
        <a:bodyPr/>
        <a:lstStyle/>
        <a:p>
          <a:endParaRPr lang="en-US"/>
        </a:p>
      </dgm:t>
    </dgm:pt>
    <dgm:pt modelId="{CE52F680-1A06-4603-B25C-77CB4FB16A4B}" type="sibTrans" cxnId="{10EBB5EF-94B8-4375-BC34-8B7766BDB08A}">
      <dgm:prSet/>
      <dgm:spPr/>
      <dgm:t>
        <a:bodyPr/>
        <a:lstStyle/>
        <a:p>
          <a:endParaRPr lang="en-US"/>
        </a:p>
      </dgm:t>
    </dgm:pt>
    <dgm:pt modelId="{16C790D7-85D1-44FF-8B18-38E309F8A175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Generates reports and visualizations of the impact</a:t>
          </a:r>
        </a:p>
      </dgm:t>
    </dgm:pt>
    <dgm:pt modelId="{058FD88B-1CB7-44F5-8A5B-1FEFE673724C}" type="parTrans" cxnId="{D827571D-A902-4954-90E8-B7DA1E7E1F5A}">
      <dgm:prSet/>
      <dgm:spPr/>
      <dgm:t>
        <a:bodyPr/>
        <a:lstStyle/>
        <a:p>
          <a:endParaRPr lang="en-US"/>
        </a:p>
      </dgm:t>
    </dgm:pt>
    <dgm:pt modelId="{E8FF6CAE-E68A-4D7B-83FA-80C0F65F43C4}" type="sibTrans" cxnId="{D827571D-A902-4954-90E8-B7DA1E7E1F5A}">
      <dgm:prSet/>
      <dgm:spPr/>
      <dgm:t>
        <a:bodyPr/>
        <a:lstStyle/>
        <a:p>
          <a:endParaRPr lang="en-US"/>
        </a:p>
      </dgm:t>
    </dgm:pt>
    <dgm:pt modelId="{1DD49E45-CDBC-4F97-8EC0-12F399EF0BCF}" type="pres">
      <dgm:prSet presAssocID="{06E8BBDA-6F6F-45A5-9644-CAF49E533046}" presName="Name0" presStyleCnt="0">
        <dgm:presLayoutVars>
          <dgm:dir/>
          <dgm:animLvl val="lvl"/>
          <dgm:resizeHandles val="exact"/>
        </dgm:presLayoutVars>
      </dgm:prSet>
      <dgm:spPr/>
    </dgm:pt>
    <dgm:pt modelId="{5F255C31-BBEE-4DB9-9BBD-D8080A4F27CE}" type="pres">
      <dgm:prSet presAssocID="{4D54E513-FA44-432B-B995-FB6D9A89A6A7}" presName="boxAndChildren" presStyleCnt="0"/>
      <dgm:spPr/>
    </dgm:pt>
    <dgm:pt modelId="{79012901-7417-4633-BB36-02BAEDA49803}" type="pres">
      <dgm:prSet presAssocID="{4D54E513-FA44-432B-B995-FB6D9A89A6A7}" presName="parentTextBox" presStyleLbl="node1" presStyleIdx="0" presStyleCnt="3"/>
      <dgm:spPr/>
    </dgm:pt>
    <dgm:pt modelId="{A1F21431-CA5E-4CE4-807F-B61A6B20CF9E}" type="pres">
      <dgm:prSet presAssocID="{4D54E513-FA44-432B-B995-FB6D9A89A6A7}" presName="entireBox" presStyleLbl="node1" presStyleIdx="0" presStyleCnt="3" custLinFactNeighborY="26017"/>
      <dgm:spPr/>
    </dgm:pt>
    <dgm:pt modelId="{B0ECEA64-12C6-477D-853D-6F023ACB6685}" type="pres">
      <dgm:prSet presAssocID="{4D54E513-FA44-432B-B995-FB6D9A89A6A7}" presName="descendantBox" presStyleCnt="0"/>
      <dgm:spPr/>
    </dgm:pt>
    <dgm:pt modelId="{D6920D38-59BE-4648-9F5E-9DABB9E2F208}" type="pres">
      <dgm:prSet presAssocID="{16C790D7-85D1-44FF-8B18-38E309F8A175}" presName="childTextBox" presStyleLbl="fgAccFollowNode1" presStyleIdx="0" presStyleCnt="3">
        <dgm:presLayoutVars>
          <dgm:bulletEnabled val="1"/>
        </dgm:presLayoutVars>
      </dgm:prSet>
      <dgm:spPr/>
    </dgm:pt>
    <dgm:pt modelId="{D04161D3-655B-4E1E-8866-3A7390EBDD69}" type="pres">
      <dgm:prSet presAssocID="{2895E87E-6F73-4040-98D7-FD30757F2DDF}" presName="sp" presStyleCnt="0"/>
      <dgm:spPr/>
    </dgm:pt>
    <dgm:pt modelId="{F2F4FB58-4302-4910-8E5E-D9FB0C17AC32}" type="pres">
      <dgm:prSet presAssocID="{85B2B516-B11B-4488-A40D-CBDDB9813E6D}" presName="arrowAndChildren" presStyleCnt="0"/>
      <dgm:spPr/>
    </dgm:pt>
    <dgm:pt modelId="{6661AA6F-707E-4B31-A2B1-7AF9CBD2B83E}" type="pres">
      <dgm:prSet presAssocID="{85B2B516-B11B-4488-A40D-CBDDB9813E6D}" presName="parentTextArrow" presStyleLbl="node1" presStyleIdx="0" presStyleCnt="3"/>
      <dgm:spPr/>
    </dgm:pt>
    <dgm:pt modelId="{70F8C59A-C10E-4A69-8515-103CB51BDD12}" type="pres">
      <dgm:prSet presAssocID="{85B2B516-B11B-4488-A40D-CBDDB9813E6D}" presName="arrow" presStyleLbl="node1" presStyleIdx="1" presStyleCnt="3"/>
      <dgm:spPr/>
    </dgm:pt>
    <dgm:pt modelId="{F0B0088D-A018-4C7A-BA46-76E28B9579E4}" type="pres">
      <dgm:prSet presAssocID="{85B2B516-B11B-4488-A40D-CBDDB9813E6D}" presName="descendantArrow" presStyleCnt="0"/>
      <dgm:spPr/>
    </dgm:pt>
    <dgm:pt modelId="{358671F3-C2D0-4969-96C1-DF619D86798B}" type="pres">
      <dgm:prSet presAssocID="{C38A3E83-CF75-42EF-A995-5A177C465054}" presName="childTextArrow" presStyleLbl="fgAccFollowNode1" presStyleIdx="1" presStyleCnt="3">
        <dgm:presLayoutVars>
          <dgm:bulletEnabled val="1"/>
        </dgm:presLayoutVars>
      </dgm:prSet>
      <dgm:spPr/>
    </dgm:pt>
    <dgm:pt modelId="{D83AF795-F139-41D0-8579-F1855002ACA3}" type="pres">
      <dgm:prSet presAssocID="{E1D9BAA5-ABF3-4EEB-A739-EC71E082927D}" presName="sp" presStyleCnt="0"/>
      <dgm:spPr/>
    </dgm:pt>
    <dgm:pt modelId="{A2A79D0A-2A88-4AB2-BA01-57C9C3025720}" type="pres">
      <dgm:prSet presAssocID="{FAED1300-2CF0-488B-BFFC-BE9C6A133B19}" presName="arrowAndChildren" presStyleCnt="0"/>
      <dgm:spPr/>
    </dgm:pt>
    <dgm:pt modelId="{EADB04A2-43EB-40C3-94A4-C432D337984A}" type="pres">
      <dgm:prSet presAssocID="{FAED1300-2CF0-488B-BFFC-BE9C6A133B19}" presName="parentTextArrow" presStyleLbl="node1" presStyleIdx="1" presStyleCnt="3"/>
      <dgm:spPr/>
    </dgm:pt>
    <dgm:pt modelId="{85D52FC4-4F41-43AB-824C-AFEE76D88143}" type="pres">
      <dgm:prSet presAssocID="{FAED1300-2CF0-488B-BFFC-BE9C6A133B19}" presName="arrow" presStyleLbl="node1" presStyleIdx="2" presStyleCnt="3"/>
      <dgm:spPr/>
    </dgm:pt>
    <dgm:pt modelId="{C17AACFB-017D-40FD-988C-A885533D2D56}" type="pres">
      <dgm:prSet presAssocID="{FAED1300-2CF0-488B-BFFC-BE9C6A133B19}" presName="descendantArrow" presStyleCnt="0"/>
      <dgm:spPr/>
    </dgm:pt>
    <dgm:pt modelId="{9429A003-DF80-4096-80D2-58F418D016E2}" type="pres">
      <dgm:prSet presAssocID="{9A99B244-FA8A-4C67-A8D3-3CA5F06742C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84CEF1C-3360-4932-B096-98D65B4DCB2E}" type="presOf" srcId="{9A99B244-FA8A-4C67-A8D3-3CA5F06742C1}" destId="{9429A003-DF80-4096-80D2-58F418D016E2}" srcOrd="0" destOrd="0" presId="urn:microsoft.com/office/officeart/2005/8/layout/process4"/>
    <dgm:cxn modelId="{D827571D-A902-4954-90E8-B7DA1E7E1F5A}" srcId="{4D54E513-FA44-432B-B995-FB6D9A89A6A7}" destId="{16C790D7-85D1-44FF-8B18-38E309F8A175}" srcOrd="0" destOrd="0" parTransId="{058FD88B-1CB7-44F5-8A5B-1FEFE673724C}" sibTransId="{E8FF6CAE-E68A-4D7B-83FA-80C0F65F43C4}"/>
    <dgm:cxn modelId="{F8FF5D2B-06C0-4ED5-A7F1-CC589DAC6F0B}" type="presOf" srcId="{4D54E513-FA44-432B-B995-FB6D9A89A6A7}" destId="{79012901-7417-4633-BB36-02BAEDA49803}" srcOrd="0" destOrd="0" presId="urn:microsoft.com/office/officeart/2005/8/layout/process4"/>
    <dgm:cxn modelId="{3290013D-1E3B-4C6F-9518-A54359384B83}" type="presOf" srcId="{85B2B516-B11B-4488-A40D-CBDDB9813E6D}" destId="{70F8C59A-C10E-4A69-8515-103CB51BDD12}" srcOrd="1" destOrd="0" presId="urn:microsoft.com/office/officeart/2005/8/layout/process4"/>
    <dgm:cxn modelId="{5C1C8D40-72B4-49F3-B6A5-C4C92CA5082D}" type="presOf" srcId="{C38A3E83-CF75-42EF-A995-5A177C465054}" destId="{358671F3-C2D0-4969-96C1-DF619D86798B}" srcOrd="0" destOrd="0" presId="urn:microsoft.com/office/officeart/2005/8/layout/process4"/>
    <dgm:cxn modelId="{4ADA7050-F378-41BD-91B2-51F506367E74}" type="presOf" srcId="{4D54E513-FA44-432B-B995-FB6D9A89A6A7}" destId="{A1F21431-CA5E-4CE4-807F-B61A6B20CF9E}" srcOrd="1" destOrd="0" presId="urn:microsoft.com/office/officeart/2005/8/layout/process4"/>
    <dgm:cxn modelId="{EB733CBC-68F7-41A9-97D8-8D2AD01E2E03}" type="presOf" srcId="{FAED1300-2CF0-488B-BFFC-BE9C6A133B19}" destId="{85D52FC4-4F41-43AB-824C-AFEE76D88143}" srcOrd="1" destOrd="0" presId="urn:microsoft.com/office/officeart/2005/8/layout/process4"/>
    <dgm:cxn modelId="{F5E034CD-4F18-426F-85F8-F2C3E5603B2D}" type="presOf" srcId="{16C790D7-85D1-44FF-8B18-38E309F8A175}" destId="{D6920D38-59BE-4648-9F5E-9DABB9E2F208}" srcOrd="0" destOrd="0" presId="urn:microsoft.com/office/officeart/2005/8/layout/process4"/>
    <dgm:cxn modelId="{83FFC7CF-F898-47DE-A2F0-A96FB34737D4}" type="presOf" srcId="{85B2B516-B11B-4488-A40D-CBDDB9813E6D}" destId="{6661AA6F-707E-4B31-A2B1-7AF9CBD2B83E}" srcOrd="0" destOrd="0" presId="urn:microsoft.com/office/officeart/2005/8/layout/process4"/>
    <dgm:cxn modelId="{D704D8D6-F117-4C6E-A700-37977B330DC2}" type="presOf" srcId="{06E8BBDA-6F6F-45A5-9644-CAF49E533046}" destId="{1DD49E45-CDBC-4F97-8EC0-12F399EF0BCF}" srcOrd="0" destOrd="0" presId="urn:microsoft.com/office/officeart/2005/8/layout/process4"/>
    <dgm:cxn modelId="{52E52AD8-5856-4CE7-9F1A-AFBA9BF1F45C}" srcId="{06E8BBDA-6F6F-45A5-9644-CAF49E533046}" destId="{85B2B516-B11B-4488-A40D-CBDDB9813E6D}" srcOrd="1" destOrd="0" parTransId="{06F1455F-DE13-4BD3-8009-461019C41BED}" sibTransId="{2895E87E-6F73-4040-98D7-FD30757F2DDF}"/>
    <dgm:cxn modelId="{D512BFDB-85E0-414A-8F05-02189813F777}" srcId="{85B2B516-B11B-4488-A40D-CBDDB9813E6D}" destId="{C38A3E83-CF75-42EF-A995-5A177C465054}" srcOrd="0" destOrd="0" parTransId="{9502BC9C-D01C-4F22-B56A-D62E23F9BB21}" sibTransId="{C0969EB7-0036-42DC-AB32-2AAE732DDE5C}"/>
    <dgm:cxn modelId="{37F422E4-9B07-4240-AD2B-982C7127FFE8}" type="presOf" srcId="{FAED1300-2CF0-488B-BFFC-BE9C6A133B19}" destId="{EADB04A2-43EB-40C3-94A4-C432D337984A}" srcOrd="0" destOrd="0" presId="urn:microsoft.com/office/officeart/2005/8/layout/process4"/>
    <dgm:cxn modelId="{EFA858E5-3DD0-424C-B9B8-7732BA22FEB8}" srcId="{06E8BBDA-6F6F-45A5-9644-CAF49E533046}" destId="{FAED1300-2CF0-488B-BFFC-BE9C6A133B19}" srcOrd="0" destOrd="0" parTransId="{B1EE3616-0A23-44C3-9764-E5B87E9E0C1E}" sibTransId="{E1D9BAA5-ABF3-4EEB-A739-EC71E082927D}"/>
    <dgm:cxn modelId="{10EBB5EF-94B8-4375-BC34-8B7766BDB08A}" srcId="{06E8BBDA-6F6F-45A5-9644-CAF49E533046}" destId="{4D54E513-FA44-432B-B995-FB6D9A89A6A7}" srcOrd="2" destOrd="0" parTransId="{680318FD-E635-48BA-832A-B31A5573BD83}" sibTransId="{CE52F680-1A06-4603-B25C-77CB4FB16A4B}"/>
    <dgm:cxn modelId="{E0FCACF9-3F67-4171-BD14-30245D482BCD}" srcId="{FAED1300-2CF0-488B-BFFC-BE9C6A133B19}" destId="{9A99B244-FA8A-4C67-A8D3-3CA5F06742C1}" srcOrd="0" destOrd="0" parTransId="{5B1B349A-C066-4133-8860-6858E9CAD7E1}" sibTransId="{ED5D48E9-4677-4763-8FF2-69BAB186AFFB}"/>
    <dgm:cxn modelId="{AE187E22-F2FE-48A4-9A65-1F15475184A2}" type="presParOf" srcId="{1DD49E45-CDBC-4F97-8EC0-12F399EF0BCF}" destId="{5F255C31-BBEE-4DB9-9BBD-D8080A4F27CE}" srcOrd="0" destOrd="0" presId="urn:microsoft.com/office/officeart/2005/8/layout/process4"/>
    <dgm:cxn modelId="{B43C43D0-60A9-4001-AE94-C67BC13E0225}" type="presParOf" srcId="{5F255C31-BBEE-4DB9-9BBD-D8080A4F27CE}" destId="{79012901-7417-4633-BB36-02BAEDA49803}" srcOrd="0" destOrd="0" presId="urn:microsoft.com/office/officeart/2005/8/layout/process4"/>
    <dgm:cxn modelId="{1ED3B46A-6A78-4374-B74F-6A745215C829}" type="presParOf" srcId="{5F255C31-BBEE-4DB9-9BBD-D8080A4F27CE}" destId="{A1F21431-CA5E-4CE4-807F-B61A6B20CF9E}" srcOrd="1" destOrd="0" presId="urn:microsoft.com/office/officeart/2005/8/layout/process4"/>
    <dgm:cxn modelId="{C41FDB89-7964-49AB-8086-03126F90FA45}" type="presParOf" srcId="{5F255C31-BBEE-4DB9-9BBD-D8080A4F27CE}" destId="{B0ECEA64-12C6-477D-853D-6F023ACB6685}" srcOrd="2" destOrd="0" presId="urn:microsoft.com/office/officeart/2005/8/layout/process4"/>
    <dgm:cxn modelId="{44F7DABC-6DD4-4329-9FE1-9D1F451213A3}" type="presParOf" srcId="{B0ECEA64-12C6-477D-853D-6F023ACB6685}" destId="{D6920D38-59BE-4648-9F5E-9DABB9E2F208}" srcOrd="0" destOrd="0" presId="urn:microsoft.com/office/officeart/2005/8/layout/process4"/>
    <dgm:cxn modelId="{97175C92-E6ED-4C6C-81CA-C27D84863118}" type="presParOf" srcId="{1DD49E45-CDBC-4F97-8EC0-12F399EF0BCF}" destId="{D04161D3-655B-4E1E-8866-3A7390EBDD69}" srcOrd="1" destOrd="0" presId="urn:microsoft.com/office/officeart/2005/8/layout/process4"/>
    <dgm:cxn modelId="{B32DC420-33BC-4A36-BD00-1A33191429DA}" type="presParOf" srcId="{1DD49E45-CDBC-4F97-8EC0-12F399EF0BCF}" destId="{F2F4FB58-4302-4910-8E5E-D9FB0C17AC32}" srcOrd="2" destOrd="0" presId="urn:microsoft.com/office/officeart/2005/8/layout/process4"/>
    <dgm:cxn modelId="{34788CBA-4E18-408F-B125-1FA5CE92AE95}" type="presParOf" srcId="{F2F4FB58-4302-4910-8E5E-D9FB0C17AC32}" destId="{6661AA6F-707E-4B31-A2B1-7AF9CBD2B83E}" srcOrd="0" destOrd="0" presId="urn:microsoft.com/office/officeart/2005/8/layout/process4"/>
    <dgm:cxn modelId="{9951DA05-74DF-4915-B4AF-29599A763601}" type="presParOf" srcId="{F2F4FB58-4302-4910-8E5E-D9FB0C17AC32}" destId="{70F8C59A-C10E-4A69-8515-103CB51BDD12}" srcOrd="1" destOrd="0" presId="urn:microsoft.com/office/officeart/2005/8/layout/process4"/>
    <dgm:cxn modelId="{B6749F21-B482-4DB9-945E-00CBF2D9F9D3}" type="presParOf" srcId="{F2F4FB58-4302-4910-8E5E-D9FB0C17AC32}" destId="{F0B0088D-A018-4C7A-BA46-76E28B9579E4}" srcOrd="2" destOrd="0" presId="urn:microsoft.com/office/officeart/2005/8/layout/process4"/>
    <dgm:cxn modelId="{D9FE96CE-FC9D-4E41-AC65-1591E6FF854E}" type="presParOf" srcId="{F0B0088D-A018-4C7A-BA46-76E28B9579E4}" destId="{358671F3-C2D0-4969-96C1-DF619D86798B}" srcOrd="0" destOrd="0" presId="urn:microsoft.com/office/officeart/2005/8/layout/process4"/>
    <dgm:cxn modelId="{156B77AB-E23E-4943-B188-AB29119056E3}" type="presParOf" srcId="{1DD49E45-CDBC-4F97-8EC0-12F399EF0BCF}" destId="{D83AF795-F139-41D0-8579-F1855002ACA3}" srcOrd="3" destOrd="0" presId="urn:microsoft.com/office/officeart/2005/8/layout/process4"/>
    <dgm:cxn modelId="{BD66A8E6-209B-45BB-B7DF-6C7A67F0590B}" type="presParOf" srcId="{1DD49E45-CDBC-4F97-8EC0-12F399EF0BCF}" destId="{A2A79D0A-2A88-4AB2-BA01-57C9C3025720}" srcOrd="4" destOrd="0" presId="urn:microsoft.com/office/officeart/2005/8/layout/process4"/>
    <dgm:cxn modelId="{C426B545-2CF4-44FD-98A8-9718FCC0BDCA}" type="presParOf" srcId="{A2A79D0A-2A88-4AB2-BA01-57C9C3025720}" destId="{EADB04A2-43EB-40C3-94A4-C432D337984A}" srcOrd="0" destOrd="0" presId="urn:microsoft.com/office/officeart/2005/8/layout/process4"/>
    <dgm:cxn modelId="{62E94009-E779-4155-BA7C-94FEA335C703}" type="presParOf" srcId="{A2A79D0A-2A88-4AB2-BA01-57C9C3025720}" destId="{85D52FC4-4F41-43AB-824C-AFEE76D88143}" srcOrd="1" destOrd="0" presId="urn:microsoft.com/office/officeart/2005/8/layout/process4"/>
    <dgm:cxn modelId="{9F0DE3D9-4F2F-448B-95B9-C8BBDE9B2B31}" type="presParOf" srcId="{A2A79D0A-2A88-4AB2-BA01-57C9C3025720}" destId="{C17AACFB-017D-40FD-988C-A885533D2D56}" srcOrd="2" destOrd="0" presId="urn:microsoft.com/office/officeart/2005/8/layout/process4"/>
    <dgm:cxn modelId="{F7973AB2-6BBD-4F89-8582-394D2961D9F2}" type="presParOf" srcId="{C17AACFB-017D-40FD-988C-A885533D2D56}" destId="{9429A003-DF80-4096-80D2-58F418D016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1431-CA5E-4CE4-807F-B61A6B20CF9E}">
      <dsp:nvSpPr>
        <dsp:cNvPr id="0" name=""/>
        <dsp:cNvSpPr/>
      </dsp:nvSpPr>
      <dsp:spPr>
        <a:xfrm>
          <a:off x="0" y="1528513"/>
          <a:ext cx="4721858" cy="501574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Visualization</a:t>
          </a:r>
        </a:p>
      </dsp:txBody>
      <dsp:txXfrm>
        <a:off x="0" y="1528513"/>
        <a:ext cx="4721858" cy="270850"/>
      </dsp:txXfrm>
    </dsp:sp>
    <dsp:sp modelId="{D6920D38-59BE-4648-9F5E-9DABB9E2F208}">
      <dsp:nvSpPr>
        <dsp:cNvPr id="0" name=""/>
        <dsp:cNvSpPr/>
      </dsp:nvSpPr>
      <dsp:spPr>
        <a:xfrm>
          <a:off x="0" y="1788973"/>
          <a:ext cx="4721858" cy="2307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Generates reports and visualizations of the impact</a:t>
          </a:r>
        </a:p>
      </dsp:txBody>
      <dsp:txXfrm>
        <a:off x="0" y="1788973"/>
        <a:ext cx="4721858" cy="230724"/>
      </dsp:txXfrm>
    </dsp:sp>
    <dsp:sp modelId="{70F8C59A-C10E-4A69-8515-103CB51BDD12}">
      <dsp:nvSpPr>
        <dsp:cNvPr id="0" name=""/>
        <dsp:cNvSpPr/>
      </dsp:nvSpPr>
      <dsp:spPr>
        <a:xfrm rot="10800000">
          <a:off x="0" y="764256"/>
          <a:ext cx="4721858" cy="771421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Premise for Impact Assessment</a:t>
          </a:r>
        </a:p>
      </dsp:txBody>
      <dsp:txXfrm rot="-10800000">
        <a:off x="0" y="764256"/>
        <a:ext cx="4721858" cy="270768"/>
      </dsp:txXfrm>
    </dsp:sp>
    <dsp:sp modelId="{358671F3-C2D0-4969-96C1-DF619D86798B}">
      <dsp:nvSpPr>
        <dsp:cNvPr id="0" name=""/>
        <dsp:cNvSpPr/>
      </dsp:nvSpPr>
      <dsp:spPr>
        <a:xfrm>
          <a:off x="0" y="1035025"/>
          <a:ext cx="4721858" cy="2306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Interface to enter the field to analyze the impact of change</a:t>
          </a:r>
        </a:p>
      </dsp:txBody>
      <dsp:txXfrm>
        <a:off x="0" y="1035025"/>
        <a:ext cx="4721858" cy="230655"/>
      </dsp:txXfrm>
    </dsp:sp>
    <dsp:sp modelId="{85D52FC4-4F41-43AB-824C-AFEE76D88143}">
      <dsp:nvSpPr>
        <dsp:cNvPr id="0" name=""/>
        <dsp:cNvSpPr/>
      </dsp:nvSpPr>
      <dsp:spPr>
        <a:xfrm rot="10800000">
          <a:off x="0" y="358"/>
          <a:ext cx="4721858" cy="771421"/>
        </a:xfrm>
        <a:prstGeom prst="upArrowCallout">
          <a:avLst/>
        </a:prstGeom>
        <a:solidFill>
          <a:srgbClr val="8C00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Data Load and Cleansing</a:t>
          </a:r>
        </a:p>
      </dsp:txBody>
      <dsp:txXfrm rot="-10800000">
        <a:off x="0" y="358"/>
        <a:ext cx="4721858" cy="270768"/>
      </dsp:txXfrm>
    </dsp:sp>
    <dsp:sp modelId="{9429A003-DF80-4096-80D2-58F418D016E2}">
      <dsp:nvSpPr>
        <dsp:cNvPr id="0" name=""/>
        <dsp:cNvSpPr/>
      </dsp:nvSpPr>
      <dsp:spPr>
        <a:xfrm>
          <a:off x="0" y="271127"/>
          <a:ext cx="4721858" cy="2306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Interface to load the Business Fields and Object Models</a:t>
          </a:r>
        </a:p>
      </dsp:txBody>
      <dsp:txXfrm>
        <a:off x="0" y="271127"/>
        <a:ext cx="4721858" cy="23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NULL"/><Relationship Id="rId4" Type="http://schemas.openxmlformats.org/officeDocument/2006/relationships/oleObject" Target="../embeddings/oleObject4.bin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035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824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174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491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33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1E11-FD51-4CB3-B6AF-D3CCB9CB6199}"/>
              </a:ext>
            </a:extLst>
          </p:cNvPr>
          <p:cNvSpPr txBox="1"/>
          <p:nvPr userDrawn="1"/>
        </p:nvSpPr>
        <p:spPr>
          <a:xfrm>
            <a:off x="287167" y="6661078"/>
            <a:ext cx="4016376" cy="100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3562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498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8595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0042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1318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7232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403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570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32931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341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3112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158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6856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9286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095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6827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212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86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98317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091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909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52946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9997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640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717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2902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8516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5155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8340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879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Black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EA4526-A109-47FA-BB75-B4C0ED79523C}"/>
              </a:ext>
            </a:extLst>
          </p:cNvPr>
          <p:cNvSpPr/>
          <p:nvPr userDrawn="1"/>
        </p:nvSpPr>
        <p:spPr bwMode="gray">
          <a:xfrm>
            <a:off x="7913687" y="0"/>
            <a:ext cx="4278313" cy="6858000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10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277906" y="1665290"/>
            <a:ext cx="11636188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5835" y="584288"/>
            <a:ext cx="1161825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5835" y="250187"/>
            <a:ext cx="1161825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9152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7168" y="1705668"/>
            <a:ext cx="1162401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168" y="3429000"/>
            <a:ext cx="11624014" cy="15665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167" y="6661078"/>
            <a:ext cx="4016376" cy="100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0201" y="6661078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srgbClr val="8C8C8C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srgbClr val="8C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865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29170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335" b="0" spc="-70" dirty="0">
                <a:latin typeface="+mj-lt"/>
              </a:defRPr>
            </a:lvl1pPr>
          </a:lstStyle>
          <a:p>
            <a:pPr lvl="0" defTabSz="635407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112"/>
            </a:lvl1pPr>
          </a:lstStyle>
          <a:p>
            <a:pPr marL="211802" lvl="0" indent="-211802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888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502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15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78710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771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50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9392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7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Consulting Marketplace</a:t>
            </a:r>
            <a:r>
              <a:rPr lang="en-US" sz="650" baseline="0" noProof="0" dirty="0">
                <a:solidFill>
                  <a:schemeClr val="bg1"/>
                </a:solidFill>
              </a:rPr>
              <a:t> Leaders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278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Consulting Marketplace Leaders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339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2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519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58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9698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34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25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541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62707-494D-4DFE-AF2A-09F481350915}"/>
              </a:ext>
            </a:extLst>
          </p:cNvPr>
          <p:cNvSpPr txBox="1"/>
          <p:nvPr userDrawn="1"/>
        </p:nvSpPr>
        <p:spPr>
          <a:xfrm>
            <a:off x="287167" y="6661078"/>
            <a:ext cx="4016376" cy="100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603935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0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61142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95276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32369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16183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85074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0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9880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408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0035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80688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4824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84256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6979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94679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064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78407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965287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631186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1B960D-723F-412B-B8D9-95639867C4C5}"/>
              </a:ext>
            </a:extLst>
          </p:cNvPr>
          <p:cNvGrpSpPr/>
          <p:nvPr userDrawn="1"/>
        </p:nvGrpSpPr>
        <p:grpSpPr>
          <a:xfrm>
            <a:off x="0" y="-12052"/>
            <a:ext cx="12192000" cy="485750"/>
            <a:chOff x="0" y="-12052"/>
            <a:chExt cx="12192000" cy="4857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23E4DC-6968-46D5-BF01-CE79AC6E750A}"/>
                </a:ext>
              </a:extLst>
            </p:cNvPr>
            <p:cNvSpPr/>
            <p:nvPr/>
          </p:nvSpPr>
          <p:spPr bwMode="gray">
            <a:xfrm>
              <a:off x="3" y="-6033"/>
              <a:ext cx="12191997" cy="473712"/>
            </a:xfrm>
            <a:prstGeom prst="rect">
              <a:avLst/>
            </a:prstGeom>
            <a:solidFill>
              <a:srgbClr val="86BC2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DeloitteB">
              <a:extLst>
                <a:ext uri="{FF2B5EF4-FFF2-40B4-BE49-F238E27FC236}">
                  <a16:creationId xmlns:a16="http://schemas.microsoft.com/office/drawing/2014/main" id="{EF171F69-2F10-4E9D-A878-5582B8ED765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686" y="-12052"/>
              <a:ext cx="2031314" cy="485750"/>
            </a:xfrm>
            <a:prstGeom prst="rect">
              <a:avLst/>
            </a:prstGeom>
          </p:spPr>
        </p:pic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6215B9D2-8378-4109-A06E-686F27DC82D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8013"/>
              <a:ext cx="2664069" cy="305620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i="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SDO – The Big !dea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05424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3582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671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62234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873032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047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1419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27738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852229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55994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986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70554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5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slideLayout" Target="../slideLayouts/slideLayout83.xml"/><Relationship Id="rId47" Type="http://schemas.openxmlformats.org/officeDocument/2006/relationships/slideLayout" Target="../slideLayouts/slideLayout88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46" Type="http://schemas.openxmlformats.org/officeDocument/2006/relationships/slideLayout" Target="../slideLayouts/slideLayout87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8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45" Type="http://schemas.openxmlformats.org/officeDocument/2006/relationships/slideLayout" Target="../slideLayouts/slideLayout86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49" Type="http://schemas.openxmlformats.org/officeDocument/2006/relationships/vmlDrawing" Target="../drawings/vmlDrawing2.v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85.xml"/><Relationship Id="rId52" Type="http://schemas.openxmlformats.org/officeDocument/2006/relationships/image" Target="NUL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Relationship Id="rId43" Type="http://schemas.openxmlformats.org/officeDocument/2006/relationships/slideLayout" Target="../slideLayouts/slideLayout8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9.xml"/><Relationship Id="rId51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96439-68BE-4B1F-9B80-E09C68C12F5E}"/>
              </a:ext>
            </a:extLst>
          </p:cNvPr>
          <p:cNvSpPr txBox="1"/>
          <p:nvPr userDrawn="1"/>
        </p:nvSpPr>
        <p:spPr>
          <a:xfrm>
            <a:off x="287167" y="6661078"/>
            <a:ext cx="4016376" cy="100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rgbClr val="8C8C8C"/>
                </a:solidFill>
              </a:rPr>
              <a:t>Copyright © 2018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095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0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51" imgW="270" imgH="270" progId="TCLayout.ActiveDocument.1">
                  <p:embed/>
                </p:oleObj>
              </mc:Choice>
              <mc:Fallback>
                <p:oleObj name="think-cell Slide" r:id="rId5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 userDrawn="1"/>
        </p:nvSpPr>
        <p:spPr>
          <a:xfrm>
            <a:off x="287167" y="6661078"/>
            <a:ext cx="4016376" cy="100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80201" y="6661078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schemeClr val="bg1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schemeClr val="bg1"/>
              </a:solidFill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gray">
          <a:xfrm>
            <a:off x="287168" y="246245"/>
            <a:ext cx="11624014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idx="1"/>
          </p:nvPr>
        </p:nvSpPr>
        <p:spPr>
          <a:xfrm>
            <a:off x="287168" y="1665289"/>
            <a:ext cx="11624014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8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  <p:sldLayoutId id="2147483747" r:id="rId45"/>
    <p:sldLayoutId id="2147483748" r:id="rId46"/>
    <p:sldLayoutId id="2147483749" r:id="rId47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AAC44F-7A93-49A0-BAAF-DC2EE426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99" y="5845180"/>
            <a:ext cx="8047478" cy="505645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SDO – The Big !dea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DC69-4447-40D6-950A-AEC9E6CCC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199" y="6362699"/>
            <a:ext cx="5594349" cy="298451"/>
          </a:xfrm>
        </p:spPr>
        <p:txBody>
          <a:bodyPr/>
          <a:lstStyle/>
          <a:p>
            <a:r>
              <a:rPr lang="en-US" sz="1400" dirty="0">
                <a:solidFill>
                  <a:srgbClr val="86BC25"/>
                </a:solidFill>
                <a:latin typeface="+mj-lt"/>
              </a:rPr>
              <a:t>Object Model Impact Assessment Tool – Team Coral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CCD878-B98F-4462-82CC-23222E04B4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" r="15"/>
          <a:stretch>
            <a:fillRect/>
          </a:stretch>
        </p:blipFill>
        <p:spPr>
          <a:xfrm>
            <a:off x="3396000" y="729000"/>
            <a:ext cx="5400000" cy="5400000"/>
          </a:xfrm>
        </p:spPr>
      </p:pic>
    </p:spTree>
    <p:extLst>
      <p:ext uri="{BB962C8B-B14F-4D97-AF65-F5344CB8AC3E}">
        <p14:creationId xmlns:p14="http://schemas.microsoft.com/office/powerpoint/2010/main" val="21233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7F5E1-6E0C-49D9-92D2-4B7A5BBE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Details</a:t>
            </a:r>
            <a:b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38220-5002-4130-B031-8917A75A558D}"/>
              </a:ext>
            </a:extLst>
          </p:cNvPr>
          <p:cNvSpPr/>
          <p:nvPr/>
        </p:nvSpPr>
        <p:spPr bwMode="gray">
          <a:xfrm>
            <a:off x="2493819" y="1914980"/>
            <a:ext cx="1625600" cy="1662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90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A9A1E-3565-428A-B80E-715E003A95D0}"/>
              </a:ext>
            </a:extLst>
          </p:cNvPr>
          <p:cNvSpPr/>
          <p:nvPr/>
        </p:nvSpPr>
        <p:spPr bwMode="gray">
          <a:xfrm>
            <a:off x="4350328" y="1914980"/>
            <a:ext cx="1625600" cy="16625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B0BD-1CEA-4596-80F5-6121D67AAD5D}"/>
              </a:ext>
            </a:extLst>
          </p:cNvPr>
          <p:cNvSpPr/>
          <p:nvPr/>
        </p:nvSpPr>
        <p:spPr bwMode="gray">
          <a:xfrm>
            <a:off x="6225310" y="1914980"/>
            <a:ext cx="1625600" cy="16625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AF120-BF82-4E2B-A93C-254A2944C0E6}"/>
              </a:ext>
            </a:extLst>
          </p:cNvPr>
          <p:cNvSpPr/>
          <p:nvPr/>
        </p:nvSpPr>
        <p:spPr bwMode="gray">
          <a:xfrm>
            <a:off x="8072582" y="1914980"/>
            <a:ext cx="1625600" cy="16625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C110B-E7C9-4D23-B509-648ED8FB4E83}"/>
              </a:ext>
            </a:extLst>
          </p:cNvPr>
          <p:cNvSpPr txBox="1"/>
          <p:nvPr/>
        </p:nvSpPr>
        <p:spPr>
          <a:xfrm>
            <a:off x="2493819" y="3679126"/>
            <a:ext cx="1625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Pranav Joshi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pranjoshi@deloitte.com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53E2-0438-48BD-8545-97174F883AD9}"/>
              </a:ext>
            </a:extLst>
          </p:cNvPr>
          <p:cNvSpPr txBox="1"/>
          <p:nvPr/>
        </p:nvSpPr>
        <p:spPr>
          <a:xfrm>
            <a:off x="6225310" y="3679125"/>
            <a:ext cx="1625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Punit Gupta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defTabSz="1219170">
              <a:buSzPct val="100000"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punigupta@deloitte.com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F6726-2F03-492C-BA25-051BBC1A7FC0}"/>
              </a:ext>
            </a:extLst>
          </p:cNvPr>
          <p:cNvSpPr txBox="1"/>
          <p:nvPr/>
        </p:nvSpPr>
        <p:spPr>
          <a:xfrm>
            <a:off x="4350328" y="3679125"/>
            <a:ext cx="1625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Mohammed Atif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Consultant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mohatif@deloitte.com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62140-2FCF-466A-8538-67843EB16584}"/>
              </a:ext>
            </a:extLst>
          </p:cNvPr>
          <p:cNvSpPr txBox="1"/>
          <p:nvPr/>
        </p:nvSpPr>
        <p:spPr>
          <a:xfrm>
            <a:off x="8072582" y="3679125"/>
            <a:ext cx="1625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Raju Mohan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noProof="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defTabSz="1219170">
              <a:buSzPct val="100000"/>
              <a:defRPr/>
            </a:pPr>
            <a:r>
              <a:rPr lang="en-US" sz="12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rajmohan@deloitte.com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A576A-8764-4674-AC96-2FBA563F4165}"/>
              </a:ext>
            </a:extLst>
          </p:cNvPr>
          <p:cNvSpPr txBox="1"/>
          <p:nvPr/>
        </p:nvSpPr>
        <p:spPr>
          <a:xfrm>
            <a:off x="364834" y="5346381"/>
            <a:ext cx="5191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LEAD – </a:t>
            </a:r>
            <a:r>
              <a:rPr lang="en-US" sz="14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Pranav Joshi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76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AA4DC0-239D-4C82-BE45-4149C690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6000"/>
              </a:lnSpc>
            </a:pPr>
            <a:r>
              <a:rPr lang="en-US" dirty="0"/>
              <a:t>Description of Problem / Opportunity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469900" y="1791474"/>
            <a:ext cx="1737360" cy="0"/>
          </a:xfrm>
          <a:prstGeom prst="line">
            <a:avLst/>
          </a:prstGeom>
          <a:ln w="57150">
            <a:solidFill>
              <a:srgbClr val="8C0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900" y="16002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PREMISE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00" y="1971675"/>
            <a:ext cx="4645025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Large Scale Integration/Modernization Projects deals with multiple Business Model, Application Models and there mapping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 stored in disparate sources using static tools like MS – Excel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 source requirement tools like JIRA do not provide capability to capture and visualize these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469900" y="4391799"/>
            <a:ext cx="1737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900" y="4200525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00" y="4572000"/>
            <a:ext cx="464502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Mappings prone to change resulting in iterative impact analysis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Manual and Reactive Process, thereby making the process cumbersome and time consuming*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Prone to error due to multiple sources and versions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tool to hold and visualize the mappings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6689725" y="2850773"/>
            <a:ext cx="17373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9724" y="2659499"/>
            <a:ext cx="20708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OPPORTUNITY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9725" y="3030974"/>
            <a:ext cx="4645025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– 7% of effort saving per sprint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5 - 8 Hours per feature to analyze the impact of change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an average, two fields change every sprint 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Cost of Quality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Identifying issues early in the Application development phase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40% of the Feature Testing bugs due to mapping issues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Governance framework through automation will ensure the quality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575653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F58C9-BA18-4ECA-9788-691592C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469900" y="1553730"/>
            <a:ext cx="2743200" cy="0"/>
          </a:xfrm>
          <a:prstGeom prst="line">
            <a:avLst/>
          </a:prstGeom>
          <a:ln w="57150">
            <a:solidFill>
              <a:srgbClr val="8C0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900" y="1362456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Big !</a:t>
            </a:r>
            <a:r>
              <a:rPr lang="en-US" sz="1600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dea</a:t>
            </a:r>
            <a:endParaRPr lang="en-US" sz="16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99" y="1733931"/>
            <a:ext cx="46451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 model impact assessment tool to identify the dependencies and impact of change</a:t>
            </a:r>
          </a:p>
        </p:txBody>
      </p:sp>
      <p:graphicFrame>
        <p:nvGraphicFramePr>
          <p:cNvPr id="248" name="Diagram 247"/>
          <p:cNvGraphicFramePr/>
          <p:nvPr>
            <p:extLst>
              <p:ext uri="{D42A27DB-BD31-4B8C-83A1-F6EECF244321}">
                <p14:modId xmlns:p14="http://schemas.microsoft.com/office/powerpoint/2010/main" val="3294810765"/>
              </p:ext>
            </p:extLst>
          </p:nvPr>
        </p:nvGraphicFramePr>
        <p:xfrm>
          <a:off x="469899" y="2297621"/>
          <a:ext cx="4721859" cy="203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418592" y="5072553"/>
            <a:ext cx="2743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18592" y="4881279"/>
            <a:ext cx="2743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VALUE PROPOSITION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418592" y="5282239"/>
            <a:ext cx="4645152" cy="907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Offers visual representation of the impact of change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Saves time by 5 - 7%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Automated Process; Not Prone to error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be customized to assess relationship any type of data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7434580" y="1498367"/>
            <a:ext cx="27432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7434580" y="1307093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6243716" y="1953554"/>
            <a:ext cx="5580787" cy="4394896"/>
            <a:chOff x="4514013" y="888650"/>
            <a:chExt cx="7081104" cy="5526337"/>
          </a:xfrm>
        </p:grpSpPr>
        <p:grpSp>
          <p:nvGrpSpPr>
            <p:cNvPr id="255" name="Group 254"/>
            <p:cNvGrpSpPr/>
            <p:nvPr/>
          </p:nvGrpSpPr>
          <p:grpSpPr>
            <a:xfrm>
              <a:off x="8117905" y="3076964"/>
              <a:ext cx="1097280" cy="217488"/>
              <a:chOff x="8117905" y="3076964"/>
              <a:chExt cx="1462088" cy="217488"/>
            </a:xfrm>
          </p:grpSpPr>
          <p:sp>
            <p:nvSpPr>
              <p:cNvPr id="313" name="Freeform 7"/>
              <p:cNvSpPr>
                <a:spLocks/>
              </p:cNvSpPr>
              <p:nvPr/>
            </p:nvSpPr>
            <p:spPr bwMode="auto">
              <a:xfrm>
                <a:off x="8117905" y="3076964"/>
                <a:ext cx="1462088" cy="217488"/>
              </a:xfrm>
              <a:custGeom>
                <a:avLst/>
                <a:gdLst>
                  <a:gd name="T0" fmla="*/ 0 w 3683"/>
                  <a:gd name="T1" fmla="*/ 328 h 548"/>
                  <a:gd name="T2" fmla="*/ 2997 w 3683"/>
                  <a:gd name="T3" fmla="*/ 328 h 548"/>
                  <a:gd name="T4" fmla="*/ 3024 w 3683"/>
                  <a:gd name="T5" fmla="*/ 329 h 548"/>
                  <a:gd name="T6" fmla="*/ 3077 w 3683"/>
                  <a:gd name="T7" fmla="*/ 342 h 548"/>
                  <a:gd name="T8" fmla="*/ 3126 w 3683"/>
                  <a:gd name="T9" fmla="*/ 368 h 548"/>
                  <a:gd name="T10" fmla="*/ 3166 w 3683"/>
                  <a:gd name="T11" fmla="*/ 404 h 548"/>
                  <a:gd name="T12" fmla="*/ 3183 w 3683"/>
                  <a:gd name="T13" fmla="*/ 426 h 548"/>
                  <a:gd name="T14" fmla="*/ 3203 w 3683"/>
                  <a:gd name="T15" fmla="*/ 453 h 548"/>
                  <a:gd name="T16" fmla="*/ 3253 w 3683"/>
                  <a:gd name="T17" fmla="*/ 499 h 548"/>
                  <a:gd name="T18" fmla="*/ 3314 w 3683"/>
                  <a:gd name="T19" fmla="*/ 531 h 548"/>
                  <a:gd name="T20" fmla="*/ 3381 w 3683"/>
                  <a:gd name="T21" fmla="*/ 547 h 548"/>
                  <a:gd name="T22" fmla="*/ 3418 w 3683"/>
                  <a:gd name="T23" fmla="*/ 548 h 548"/>
                  <a:gd name="T24" fmla="*/ 3444 w 3683"/>
                  <a:gd name="T25" fmla="*/ 545 h 548"/>
                  <a:gd name="T26" fmla="*/ 3494 w 3683"/>
                  <a:gd name="T27" fmla="*/ 534 h 548"/>
                  <a:gd name="T28" fmla="*/ 3541 w 3683"/>
                  <a:gd name="T29" fmla="*/ 514 h 548"/>
                  <a:gd name="T30" fmla="*/ 3584 w 3683"/>
                  <a:gd name="T31" fmla="*/ 486 h 548"/>
                  <a:gd name="T32" fmla="*/ 3619 w 3683"/>
                  <a:gd name="T33" fmla="*/ 449 h 548"/>
                  <a:gd name="T34" fmla="*/ 3648 w 3683"/>
                  <a:gd name="T35" fmla="*/ 408 h 548"/>
                  <a:gd name="T36" fmla="*/ 3669 w 3683"/>
                  <a:gd name="T37" fmla="*/ 361 h 548"/>
                  <a:gd name="T38" fmla="*/ 3682 w 3683"/>
                  <a:gd name="T39" fmla="*/ 312 h 548"/>
                  <a:gd name="T40" fmla="*/ 3683 w 3683"/>
                  <a:gd name="T41" fmla="*/ 285 h 548"/>
                  <a:gd name="T42" fmla="*/ 3683 w 3683"/>
                  <a:gd name="T43" fmla="*/ 256 h 548"/>
                  <a:gd name="T44" fmla="*/ 3674 w 3683"/>
                  <a:gd name="T45" fmla="*/ 200 h 548"/>
                  <a:gd name="T46" fmla="*/ 3655 w 3683"/>
                  <a:gd name="T47" fmla="*/ 150 h 548"/>
                  <a:gd name="T48" fmla="*/ 3625 w 3683"/>
                  <a:gd name="T49" fmla="*/ 103 h 548"/>
                  <a:gd name="T50" fmla="*/ 3588 w 3683"/>
                  <a:gd name="T51" fmla="*/ 64 h 548"/>
                  <a:gd name="T52" fmla="*/ 3543 w 3683"/>
                  <a:gd name="T53" fmla="*/ 35 h 548"/>
                  <a:gd name="T54" fmla="*/ 3494 w 3683"/>
                  <a:gd name="T55" fmla="*/ 13 h 548"/>
                  <a:gd name="T56" fmla="*/ 3439 w 3683"/>
                  <a:gd name="T57" fmla="*/ 1 h 548"/>
                  <a:gd name="T58" fmla="*/ 3410 w 3683"/>
                  <a:gd name="T59" fmla="*/ 0 h 548"/>
                  <a:gd name="T60" fmla="*/ 3375 w 3683"/>
                  <a:gd name="T61" fmla="*/ 1 h 548"/>
                  <a:gd name="T62" fmla="*/ 3311 w 3683"/>
                  <a:gd name="T63" fmla="*/ 18 h 548"/>
                  <a:gd name="T64" fmla="*/ 3253 w 3683"/>
                  <a:gd name="T65" fmla="*/ 49 h 548"/>
                  <a:gd name="T66" fmla="*/ 3205 w 3683"/>
                  <a:gd name="T67" fmla="*/ 92 h 548"/>
                  <a:gd name="T68" fmla="*/ 3186 w 3683"/>
                  <a:gd name="T69" fmla="*/ 116 h 548"/>
                  <a:gd name="T70" fmla="*/ 3169 w 3683"/>
                  <a:gd name="T71" fmla="*/ 140 h 548"/>
                  <a:gd name="T72" fmla="*/ 3127 w 3683"/>
                  <a:gd name="T73" fmla="*/ 177 h 548"/>
                  <a:gd name="T74" fmla="*/ 3078 w 3683"/>
                  <a:gd name="T75" fmla="*/ 204 h 548"/>
                  <a:gd name="T76" fmla="*/ 3025 w 3683"/>
                  <a:gd name="T77" fmla="*/ 219 h 548"/>
                  <a:gd name="T78" fmla="*/ 2997 w 3683"/>
                  <a:gd name="T79" fmla="*/ 220 h 548"/>
                  <a:gd name="T80" fmla="*/ 0 w 3683"/>
                  <a:gd name="T81" fmla="*/ 220 h 548"/>
                  <a:gd name="T82" fmla="*/ 0 w 3683"/>
                  <a:gd name="T83" fmla="*/ 32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3" h="548">
                    <a:moveTo>
                      <a:pt x="0" y="328"/>
                    </a:moveTo>
                    <a:lnTo>
                      <a:pt x="2997" y="328"/>
                    </a:lnTo>
                    <a:lnTo>
                      <a:pt x="3024" y="329"/>
                    </a:lnTo>
                    <a:lnTo>
                      <a:pt x="3077" y="342"/>
                    </a:lnTo>
                    <a:lnTo>
                      <a:pt x="3126" y="368"/>
                    </a:lnTo>
                    <a:lnTo>
                      <a:pt x="3166" y="404"/>
                    </a:lnTo>
                    <a:lnTo>
                      <a:pt x="3183" y="426"/>
                    </a:lnTo>
                    <a:lnTo>
                      <a:pt x="3203" y="453"/>
                    </a:lnTo>
                    <a:lnTo>
                      <a:pt x="3253" y="499"/>
                    </a:lnTo>
                    <a:lnTo>
                      <a:pt x="3314" y="531"/>
                    </a:lnTo>
                    <a:lnTo>
                      <a:pt x="3381" y="547"/>
                    </a:lnTo>
                    <a:lnTo>
                      <a:pt x="3418" y="548"/>
                    </a:lnTo>
                    <a:lnTo>
                      <a:pt x="3444" y="545"/>
                    </a:lnTo>
                    <a:lnTo>
                      <a:pt x="3494" y="534"/>
                    </a:lnTo>
                    <a:lnTo>
                      <a:pt x="3541" y="514"/>
                    </a:lnTo>
                    <a:lnTo>
                      <a:pt x="3584" y="486"/>
                    </a:lnTo>
                    <a:lnTo>
                      <a:pt x="3619" y="449"/>
                    </a:lnTo>
                    <a:lnTo>
                      <a:pt x="3648" y="408"/>
                    </a:lnTo>
                    <a:lnTo>
                      <a:pt x="3669" y="361"/>
                    </a:lnTo>
                    <a:lnTo>
                      <a:pt x="3682" y="312"/>
                    </a:lnTo>
                    <a:lnTo>
                      <a:pt x="3683" y="285"/>
                    </a:lnTo>
                    <a:lnTo>
                      <a:pt x="3683" y="256"/>
                    </a:lnTo>
                    <a:lnTo>
                      <a:pt x="3674" y="200"/>
                    </a:lnTo>
                    <a:lnTo>
                      <a:pt x="3655" y="150"/>
                    </a:lnTo>
                    <a:lnTo>
                      <a:pt x="3625" y="103"/>
                    </a:lnTo>
                    <a:lnTo>
                      <a:pt x="3588" y="64"/>
                    </a:lnTo>
                    <a:lnTo>
                      <a:pt x="3543" y="35"/>
                    </a:lnTo>
                    <a:lnTo>
                      <a:pt x="3494" y="13"/>
                    </a:lnTo>
                    <a:lnTo>
                      <a:pt x="3439" y="1"/>
                    </a:lnTo>
                    <a:lnTo>
                      <a:pt x="3410" y="0"/>
                    </a:lnTo>
                    <a:lnTo>
                      <a:pt x="3375" y="1"/>
                    </a:lnTo>
                    <a:lnTo>
                      <a:pt x="3311" y="18"/>
                    </a:lnTo>
                    <a:lnTo>
                      <a:pt x="3253" y="49"/>
                    </a:lnTo>
                    <a:lnTo>
                      <a:pt x="3205" y="92"/>
                    </a:lnTo>
                    <a:lnTo>
                      <a:pt x="3186" y="116"/>
                    </a:lnTo>
                    <a:lnTo>
                      <a:pt x="3169" y="140"/>
                    </a:lnTo>
                    <a:lnTo>
                      <a:pt x="3127" y="177"/>
                    </a:lnTo>
                    <a:lnTo>
                      <a:pt x="3078" y="204"/>
                    </a:lnTo>
                    <a:lnTo>
                      <a:pt x="3025" y="219"/>
                    </a:lnTo>
                    <a:lnTo>
                      <a:pt x="2997" y="220"/>
                    </a:lnTo>
                    <a:lnTo>
                      <a:pt x="0" y="220"/>
                    </a:lnTo>
                    <a:lnTo>
                      <a:pt x="0" y="328"/>
                    </a:lnTo>
                    <a:close/>
                  </a:path>
                </a:pathLst>
              </a:custGeom>
              <a:solidFill>
                <a:srgbClr val="F36F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14" name="Freeform 8"/>
              <p:cNvSpPr>
                <a:spLocks/>
              </p:cNvSpPr>
              <p:nvPr/>
            </p:nvSpPr>
            <p:spPr bwMode="auto">
              <a:xfrm>
                <a:off x="9433942" y="3145226"/>
                <a:ext cx="79375" cy="79375"/>
              </a:xfrm>
              <a:custGeom>
                <a:avLst/>
                <a:gdLst>
                  <a:gd name="T0" fmla="*/ 200 w 200"/>
                  <a:gd name="T1" fmla="*/ 68 h 201"/>
                  <a:gd name="T2" fmla="*/ 132 w 200"/>
                  <a:gd name="T3" fmla="*/ 68 h 201"/>
                  <a:gd name="T4" fmla="*/ 132 w 200"/>
                  <a:gd name="T5" fmla="*/ 0 h 201"/>
                  <a:gd name="T6" fmla="*/ 67 w 200"/>
                  <a:gd name="T7" fmla="*/ 0 h 201"/>
                  <a:gd name="T8" fmla="*/ 67 w 200"/>
                  <a:gd name="T9" fmla="*/ 68 h 201"/>
                  <a:gd name="T10" fmla="*/ 0 w 200"/>
                  <a:gd name="T11" fmla="*/ 68 h 201"/>
                  <a:gd name="T12" fmla="*/ 0 w 200"/>
                  <a:gd name="T13" fmla="*/ 132 h 201"/>
                  <a:gd name="T14" fmla="*/ 67 w 200"/>
                  <a:gd name="T15" fmla="*/ 132 h 201"/>
                  <a:gd name="T16" fmla="*/ 67 w 200"/>
                  <a:gd name="T17" fmla="*/ 201 h 201"/>
                  <a:gd name="T18" fmla="*/ 132 w 200"/>
                  <a:gd name="T19" fmla="*/ 201 h 201"/>
                  <a:gd name="T20" fmla="*/ 132 w 200"/>
                  <a:gd name="T21" fmla="*/ 132 h 201"/>
                  <a:gd name="T22" fmla="*/ 200 w 200"/>
                  <a:gd name="T23" fmla="*/ 132 h 201"/>
                  <a:gd name="T24" fmla="*/ 200 w 200"/>
                  <a:gd name="T25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201">
                    <a:moveTo>
                      <a:pt x="200" y="68"/>
                    </a:moveTo>
                    <a:lnTo>
                      <a:pt x="132" y="68"/>
                    </a:lnTo>
                    <a:lnTo>
                      <a:pt x="132" y="0"/>
                    </a:lnTo>
                    <a:lnTo>
                      <a:pt x="67" y="0"/>
                    </a:lnTo>
                    <a:lnTo>
                      <a:pt x="67" y="68"/>
                    </a:lnTo>
                    <a:lnTo>
                      <a:pt x="0" y="68"/>
                    </a:lnTo>
                    <a:lnTo>
                      <a:pt x="0" y="132"/>
                    </a:lnTo>
                    <a:lnTo>
                      <a:pt x="67" y="132"/>
                    </a:lnTo>
                    <a:lnTo>
                      <a:pt x="67" y="201"/>
                    </a:lnTo>
                    <a:lnTo>
                      <a:pt x="132" y="201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56" name="Freeform 9"/>
            <p:cNvSpPr>
              <a:spLocks/>
            </p:cNvSpPr>
            <p:nvPr/>
          </p:nvSpPr>
          <p:spPr bwMode="auto">
            <a:xfrm>
              <a:off x="7601967" y="2875351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7" name="Freeform 10"/>
            <p:cNvSpPr>
              <a:spLocks/>
            </p:cNvSpPr>
            <p:nvPr/>
          </p:nvSpPr>
          <p:spPr bwMode="auto">
            <a:xfrm>
              <a:off x="7776592" y="3038864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8" name="Freeform 11"/>
            <p:cNvSpPr>
              <a:spLocks/>
            </p:cNvSpPr>
            <p:nvPr/>
          </p:nvSpPr>
          <p:spPr bwMode="auto">
            <a:xfrm>
              <a:off x="7706742" y="2978539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8117905" y="1343414"/>
              <a:ext cx="1097280" cy="217488"/>
              <a:chOff x="8117905" y="1343414"/>
              <a:chExt cx="1462088" cy="217488"/>
            </a:xfrm>
          </p:grpSpPr>
          <p:sp>
            <p:nvSpPr>
              <p:cNvPr id="311" name="Freeform 580"/>
              <p:cNvSpPr>
                <a:spLocks/>
              </p:cNvSpPr>
              <p:nvPr/>
            </p:nvSpPr>
            <p:spPr bwMode="auto">
              <a:xfrm>
                <a:off x="8117905" y="1343414"/>
                <a:ext cx="1462088" cy="217488"/>
              </a:xfrm>
              <a:custGeom>
                <a:avLst/>
                <a:gdLst>
                  <a:gd name="T0" fmla="*/ 0 w 3683"/>
                  <a:gd name="T1" fmla="*/ 328 h 547"/>
                  <a:gd name="T2" fmla="*/ 2997 w 3683"/>
                  <a:gd name="T3" fmla="*/ 328 h 547"/>
                  <a:gd name="T4" fmla="*/ 3024 w 3683"/>
                  <a:gd name="T5" fmla="*/ 329 h 547"/>
                  <a:gd name="T6" fmla="*/ 3077 w 3683"/>
                  <a:gd name="T7" fmla="*/ 342 h 547"/>
                  <a:gd name="T8" fmla="*/ 3126 w 3683"/>
                  <a:gd name="T9" fmla="*/ 368 h 547"/>
                  <a:gd name="T10" fmla="*/ 3166 w 3683"/>
                  <a:gd name="T11" fmla="*/ 405 h 547"/>
                  <a:gd name="T12" fmla="*/ 3183 w 3683"/>
                  <a:gd name="T13" fmla="*/ 427 h 547"/>
                  <a:gd name="T14" fmla="*/ 3203 w 3683"/>
                  <a:gd name="T15" fmla="*/ 454 h 547"/>
                  <a:gd name="T16" fmla="*/ 3253 w 3683"/>
                  <a:gd name="T17" fmla="*/ 499 h 547"/>
                  <a:gd name="T18" fmla="*/ 3314 w 3683"/>
                  <a:gd name="T19" fmla="*/ 530 h 547"/>
                  <a:gd name="T20" fmla="*/ 3381 w 3683"/>
                  <a:gd name="T21" fmla="*/ 547 h 547"/>
                  <a:gd name="T22" fmla="*/ 3418 w 3683"/>
                  <a:gd name="T23" fmla="*/ 547 h 547"/>
                  <a:gd name="T24" fmla="*/ 3444 w 3683"/>
                  <a:gd name="T25" fmla="*/ 546 h 547"/>
                  <a:gd name="T26" fmla="*/ 3494 w 3683"/>
                  <a:gd name="T27" fmla="*/ 534 h 547"/>
                  <a:gd name="T28" fmla="*/ 3541 w 3683"/>
                  <a:gd name="T29" fmla="*/ 513 h 547"/>
                  <a:gd name="T30" fmla="*/ 3584 w 3683"/>
                  <a:gd name="T31" fmla="*/ 485 h 547"/>
                  <a:gd name="T32" fmla="*/ 3619 w 3683"/>
                  <a:gd name="T33" fmla="*/ 450 h 547"/>
                  <a:gd name="T34" fmla="*/ 3648 w 3683"/>
                  <a:gd name="T35" fmla="*/ 409 h 547"/>
                  <a:gd name="T36" fmla="*/ 3669 w 3683"/>
                  <a:gd name="T37" fmla="*/ 362 h 547"/>
                  <a:gd name="T38" fmla="*/ 3682 w 3683"/>
                  <a:gd name="T39" fmla="*/ 311 h 547"/>
                  <a:gd name="T40" fmla="*/ 3683 w 3683"/>
                  <a:gd name="T41" fmla="*/ 285 h 547"/>
                  <a:gd name="T42" fmla="*/ 3683 w 3683"/>
                  <a:gd name="T43" fmla="*/ 257 h 547"/>
                  <a:gd name="T44" fmla="*/ 3674 w 3683"/>
                  <a:gd name="T45" fmla="*/ 201 h 547"/>
                  <a:gd name="T46" fmla="*/ 3655 w 3683"/>
                  <a:gd name="T47" fmla="*/ 149 h 547"/>
                  <a:gd name="T48" fmla="*/ 3625 w 3683"/>
                  <a:gd name="T49" fmla="*/ 104 h 547"/>
                  <a:gd name="T50" fmla="*/ 3588 w 3683"/>
                  <a:gd name="T51" fmla="*/ 65 h 547"/>
                  <a:gd name="T52" fmla="*/ 3543 w 3683"/>
                  <a:gd name="T53" fmla="*/ 34 h 547"/>
                  <a:gd name="T54" fmla="*/ 3494 w 3683"/>
                  <a:gd name="T55" fmla="*/ 13 h 547"/>
                  <a:gd name="T56" fmla="*/ 3439 w 3683"/>
                  <a:gd name="T57" fmla="*/ 2 h 547"/>
                  <a:gd name="T58" fmla="*/ 3410 w 3683"/>
                  <a:gd name="T59" fmla="*/ 0 h 547"/>
                  <a:gd name="T60" fmla="*/ 3375 w 3683"/>
                  <a:gd name="T61" fmla="*/ 2 h 547"/>
                  <a:gd name="T62" fmla="*/ 3311 w 3683"/>
                  <a:gd name="T63" fmla="*/ 18 h 547"/>
                  <a:gd name="T64" fmla="*/ 3253 w 3683"/>
                  <a:gd name="T65" fmla="*/ 48 h 547"/>
                  <a:gd name="T66" fmla="*/ 3205 w 3683"/>
                  <a:gd name="T67" fmla="*/ 91 h 547"/>
                  <a:gd name="T68" fmla="*/ 3186 w 3683"/>
                  <a:gd name="T69" fmla="*/ 117 h 547"/>
                  <a:gd name="T70" fmla="*/ 3169 w 3683"/>
                  <a:gd name="T71" fmla="*/ 140 h 547"/>
                  <a:gd name="T72" fmla="*/ 3127 w 3683"/>
                  <a:gd name="T73" fmla="*/ 178 h 547"/>
                  <a:gd name="T74" fmla="*/ 3078 w 3683"/>
                  <a:gd name="T75" fmla="*/ 205 h 547"/>
                  <a:gd name="T76" fmla="*/ 3025 w 3683"/>
                  <a:gd name="T77" fmla="*/ 219 h 547"/>
                  <a:gd name="T78" fmla="*/ 2997 w 3683"/>
                  <a:gd name="T79" fmla="*/ 221 h 547"/>
                  <a:gd name="T80" fmla="*/ 0 w 3683"/>
                  <a:gd name="T81" fmla="*/ 221 h 547"/>
                  <a:gd name="T82" fmla="*/ 0 w 3683"/>
                  <a:gd name="T83" fmla="*/ 328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3" h="547">
                    <a:moveTo>
                      <a:pt x="0" y="328"/>
                    </a:moveTo>
                    <a:lnTo>
                      <a:pt x="2997" y="328"/>
                    </a:lnTo>
                    <a:lnTo>
                      <a:pt x="3024" y="329"/>
                    </a:lnTo>
                    <a:lnTo>
                      <a:pt x="3077" y="342"/>
                    </a:lnTo>
                    <a:lnTo>
                      <a:pt x="3126" y="368"/>
                    </a:lnTo>
                    <a:lnTo>
                      <a:pt x="3166" y="405"/>
                    </a:lnTo>
                    <a:lnTo>
                      <a:pt x="3183" y="427"/>
                    </a:lnTo>
                    <a:lnTo>
                      <a:pt x="3203" y="454"/>
                    </a:lnTo>
                    <a:lnTo>
                      <a:pt x="3253" y="499"/>
                    </a:lnTo>
                    <a:lnTo>
                      <a:pt x="3314" y="530"/>
                    </a:lnTo>
                    <a:lnTo>
                      <a:pt x="3381" y="547"/>
                    </a:lnTo>
                    <a:lnTo>
                      <a:pt x="3418" y="547"/>
                    </a:lnTo>
                    <a:lnTo>
                      <a:pt x="3444" y="546"/>
                    </a:lnTo>
                    <a:lnTo>
                      <a:pt x="3494" y="534"/>
                    </a:lnTo>
                    <a:lnTo>
                      <a:pt x="3541" y="513"/>
                    </a:lnTo>
                    <a:lnTo>
                      <a:pt x="3584" y="485"/>
                    </a:lnTo>
                    <a:lnTo>
                      <a:pt x="3619" y="450"/>
                    </a:lnTo>
                    <a:lnTo>
                      <a:pt x="3648" y="409"/>
                    </a:lnTo>
                    <a:lnTo>
                      <a:pt x="3669" y="362"/>
                    </a:lnTo>
                    <a:lnTo>
                      <a:pt x="3682" y="311"/>
                    </a:lnTo>
                    <a:lnTo>
                      <a:pt x="3683" y="285"/>
                    </a:lnTo>
                    <a:lnTo>
                      <a:pt x="3683" y="257"/>
                    </a:lnTo>
                    <a:lnTo>
                      <a:pt x="3674" y="201"/>
                    </a:lnTo>
                    <a:lnTo>
                      <a:pt x="3655" y="149"/>
                    </a:lnTo>
                    <a:lnTo>
                      <a:pt x="3625" y="104"/>
                    </a:lnTo>
                    <a:lnTo>
                      <a:pt x="3588" y="65"/>
                    </a:lnTo>
                    <a:lnTo>
                      <a:pt x="3543" y="34"/>
                    </a:lnTo>
                    <a:lnTo>
                      <a:pt x="3494" y="13"/>
                    </a:lnTo>
                    <a:lnTo>
                      <a:pt x="3439" y="2"/>
                    </a:lnTo>
                    <a:lnTo>
                      <a:pt x="3410" y="0"/>
                    </a:lnTo>
                    <a:lnTo>
                      <a:pt x="3375" y="2"/>
                    </a:lnTo>
                    <a:lnTo>
                      <a:pt x="3311" y="18"/>
                    </a:lnTo>
                    <a:lnTo>
                      <a:pt x="3253" y="48"/>
                    </a:lnTo>
                    <a:lnTo>
                      <a:pt x="3205" y="91"/>
                    </a:lnTo>
                    <a:lnTo>
                      <a:pt x="3186" y="117"/>
                    </a:lnTo>
                    <a:lnTo>
                      <a:pt x="3169" y="140"/>
                    </a:lnTo>
                    <a:lnTo>
                      <a:pt x="3127" y="178"/>
                    </a:lnTo>
                    <a:lnTo>
                      <a:pt x="3078" y="205"/>
                    </a:lnTo>
                    <a:lnTo>
                      <a:pt x="3025" y="219"/>
                    </a:lnTo>
                    <a:lnTo>
                      <a:pt x="2997" y="221"/>
                    </a:lnTo>
                    <a:lnTo>
                      <a:pt x="0" y="221"/>
                    </a:lnTo>
                    <a:lnTo>
                      <a:pt x="0" y="328"/>
                    </a:lnTo>
                    <a:close/>
                  </a:path>
                </a:pathLst>
              </a:custGeom>
              <a:solidFill>
                <a:srgbClr val="C130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12" name="Freeform 581"/>
              <p:cNvSpPr>
                <a:spLocks/>
              </p:cNvSpPr>
              <p:nvPr/>
            </p:nvSpPr>
            <p:spPr bwMode="auto">
              <a:xfrm>
                <a:off x="9433942" y="1413264"/>
                <a:ext cx="79375" cy="79375"/>
              </a:xfrm>
              <a:custGeom>
                <a:avLst/>
                <a:gdLst>
                  <a:gd name="T0" fmla="*/ 200 w 200"/>
                  <a:gd name="T1" fmla="*/ 67 h 200"/>
                  <a:gd name="T2" fmla="*/ 132 w 200"/>
                  <a:gd name="T3" fmla="*/ 67 h 200"/>
                  <a:gd name="T4" fmla="*/ 132 w 200"/>
                  <a:gd name="T5" fmla="*/ 0 h 200"/>
                  <a:gd name="T6" fmla="*/ 67 w 200"/>
                  <a:gd name="T7" fmla="*/ 0 h 200"/>
                  <a:gd name="T8" fmla="*/ 67 w 200"/>
                  <a:gd name="T9" fmla="*/ 67 h 200"/>
                  <a:gd name="T10" fmla="*/ 0 w 200"/>
                  <a:gd name="T11" fmla="*/ 67 h 200"/>
                  <a:gd name="T12" fmla="*/ 0 w 200"/>
                  <a:gd name="T13" fmla="*/ 132 h 200"/>
                  <a:gd name="T14" fmla="*/ 67 w 200"/>
                  <a:gd name="T15" fmla="*/ 132 h 200"/>
                  <a:gd name="T16" fmla="*/ 67 w 200"/>
                  <a:gd name="T17" fmla="*/ 200 h 200"/>
                  <a:gd name="T18" fmla="*/ 132 w 200"/>
                  <a:gd name="T19" fmla="*/ 200 h 200"/>
                  <a:gd name="T20" fmla="*/ 132 w 200"/>
                  <a:gd name="T21" fmla="*/ 132 h 200"/>
                  <a:gd name="T22" fmla="*/ 200 w 200"/>
                  <a:gd name="T23" fmla="*/ 132 h 200"/>
                  <a:gd name="T24" fmla="*/ 200 w 200"/>
                  <a:gd name="T25" fmla="*/ 6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200">
                    <a:moveTo>
                      <a:pt x="200" y="67"/>
                    </a:moveTo>
                    <a:lnTo>
                      <a:pt x="132" y="67"/>
                    </a:lnTo>
                    <a:lnTo>
                      <a:pt x="132" y="0"/>
                    </a:lnTo>
                    <a:lnTo>
                      <a:pt x="67" y="0"/>
                    </a:lnTo>
                    <a:lnTo>
                      <a:pt x="67" y="67"/>
                    </a:lnTo>
                    <a:lnTo>
                      <a:pt x="0" y="67"/>
                    </a:lnTo>
                    <a:lnTo>
                      <a:pt x="0" y="132"/>
                    </a:lnTo>
                    <a:lnTo>
                      <a:pt x="67" y="132"/>
                    </a:lnTo>
                    <a:lnTo>
                      <a:pt x="67" y="200"/>
                    </a:lnTo>
                    <a:lnTo>
                      <a:pt x="132" y="200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60" name="Freeform 582"/>
            <p:cNvSpPr>
              <a:spLocks/>
            </p:cNvSpPr>
            <p:nvPr/>
          </p:nvSpPr>
          <p:spPr bwMode="auto">
            <a:xfrm>
              <a:off x="7601967" y="1143389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1" name="Freeform 583"/>
            <p:cNvSpPr>
              <a:spLocks/>
            </p:cNvSpPr>
            <p:nvPr/>
          </p:nvSpPr>
          <p:spPr bwMode="auto">
            <a:xfrm>
              <a:off x="7776592" y="1306902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2" name="Freeform 584"/>
            <p:cNvSpPr>
              <a:spLocks/>
            </p:cNvSpPr>
            <p:nvPr/>
          </p:nvSpPr>
          <p:spPr bwMode="auto">
            <a:xfrm>
              <a:off x="7706742" y="1246577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6781674" y="2210189"/>
              <a:ext cx="1097280" cy="217488"/>
              <a:chOff x="6525642" y="2210189"/>
              <a:chExt cx="1462088" cy="217488"/>
            </a:xfrm>
          </p:grpSpPr>
          <p:sp>
            <p:nvSpPr>
              <p:cNvPr id="309" name="Freeform 587"/>
              <p:cNvSpPr>
                <a:spLocks/>
              </p:cNvSpPr>
              <p:nvPr/>
            </p:nvSpPr>
            <p:spPr bwMode="auto">
              <a:xfrm>
                <a:off x="6525642" y="2210189"/>
                <a:ext cx="1462088" cy="217488"/>
              </a:xfrm>
              <a:custGeom>
                <a:avLst/>
                <a:gdLst>
                  <a:gd name="T0" fmla="*/ 3684 w 3684"/>
                  <a:gd name="T1" fmla="*/ 221 h 548"/>
                  <a:gd name="T2" fmla="*/ 687 w 3684"/>
                  <a:gd name="T3" fmla="*/ 221 h 548"/>
                  <a:gd name="T4" fmla="*/ 658 w 3684"/>
                  <a:gd name="T5" fmla="*/ 219 h 548"/>
                  <a:gd name="T6" fmla="*/ 605 w 3684"/>
                  <a:gd name="T7" fmla="*/ 206 h 548"/>
                  <a:gd name="T8" fmla="*/ 557 w 3684"/>
                  <a:gd name="T9" fmla="*/ 180 h 548"/>
                  <a:gd name="T10" fmla="*/ 517 w 3684"/>
                  <a:gd name="T11" fmla="*/ 144 h 548"/>
                  <a:gd name="T12" fmla="*/ 500 w 3684"/>
                  <a:gd name="T13" fmla="*/ 122 h 548"/>
                  <a:gd name="T14" fmla="*/ 481 w 3684"/>
                  <a:gd name="T15" fmla="*/ 94 h 548"/>
                  <a:gd name="T16" fmla="*/ 430 w 3684"/>
                  <a:gd name="T17" fmla="*/ 49 h 548"/>
                  <a:gd name="T18" fmla="*/ 369 w 3684"/>
                  <a:gd name="T19" fmla="*/ 17 h 548"/>
                  <a:gd name="T20" fmla="*/ 302 w 3684"/>
                  <a:gd name="T21" fmla="*/ 1 h 548"/>
                  <a:gd name="T22" fmla="*/ 266 w 3684"/>
                  <a:gd name="T23" fmla="*/ 0 h 548"/>
                  <a:gd name="T24" fmla="*/ 239 w 3684"/>
                  <a:gd name="T25" fmla="*/ 1 h 548"/>
                  <a:gd name="T26" fmla="*/ 188 w 3684"/>
                  <a:gd name="T27" fmla="*/ 13 h 548"/>
                  <a:gd name="T28" fmla="*/ 141 w 3684"/>
                  <a:gd name="T29" fmla="*/ 34 h 548"/>
                  <a:gd name="T30" fmla="*/ 100 w 3684"/>
                  <a:gd name="T31" fmla="*/ 62 h 548"/>
                  <a:gd name="T32" fmla="*/ 64 w 3684"/>
                  <a:gd name="T33" fmla="*/ 99 h 548"/>
                  <a:gd name="T34" fmla="*/ 35 w 3684"/>
                  <a:gd name="T35" fmla="*/ 140 h 548"/>
                  <a:gd name="T36" fmla="*/ 14 w 3684"/>
                  <a:gd name="T37" fmla="*/ 186 h 548"/>
                  <a:gd name="T38" fmla="*/ 1 w 3684"/>
                  <a:gd name="T39" fmla="*/ 236 h 548"/>
                  <a:gd name="T40" fmla="*/ 0 w 3684"/>
                  <a:gd name="T41" fmla="*/ 262 h 548"/>
                  <a:gd name="T42" fmla="*/ 0 w 3684"/>
                  <a:gd name="T43" fmla="*/ 292 h 548"/>
                  <a:gd name="T44" fmla="*/ 9 w 3684"/>
                  <a:gd name="T45" fmla="*/ 348 h 548"/>
                  <a:gd name="T46" fmla="*/ 29 w 3684"/>
                  <a:gd name="T47" fmla="*/ 398 h 548"/>
                  <a:gd name="T48" fmla="*/ 58 w 3684"/>
                  <a:gd name="T49" fmla="*/ 443 h 548"/>
                  <a:gd name="T50" fmla="*/ 95 w 3684"/>
                  <a:gd name="T51" fmla="*/ 482 h 548"/>
                  <a:gd name="T52" fmla="*/ 140 w 3684"/>
                  <a:gd name="T53" fmla="*/ 513 h 548"/>
                  <a:gd name="T54" fmla="*/ 189 w 3684"/>
                  <a:gd name="T55" fmla="*/ 536 h 548"/>
                  <a:gd name="T56" fmla="*/ 245 w 3684"/>
                  <a:gd name="T57" fmla="*/ 547 h 548"/>
                  <a:gd name="T58" fmla="*/ 274 w 3684"/>
                  <a:gd name="T59" fmla="*/ 548 h 548"/>
                  <a:gd name="T60" fmla="*/ 307 w 3684"/>
                  <a:gd name="T61" fmla="*/ 546 h 548"/>
                  <a:gd name="T62" fmla="*/ 372 w 3684"/>
                  <a:gd name="T63" fmla="*/ 530 h 548"/>
                  <a:gd name="T64" fmla="*/ 430 w 3684"/>
                  <a:gd name="T65" fmla="*/ 499 h 548"/>
                  <a:gd name="T66" fmla="*/ 478 w 3684"/>
                  <a:gd name="T67" fmla="*/ 456 h 548"/>
                  <a:gd name="T68" fmla="*/ 498 w 3684"/>
                  <a:gd name="T69" fmla="*/ 431 h 548"/>
                  <a:gd name="T70" fmla="*/ 515 w 3684"/>
                  <a:gd name="T71" fmla="*/ 408 h 548"/>
                  <a:gd name="T72" fmla="*/ 556 w 3684"/>
                  <a:gd name="T73" fmla="*/ 371 h 548"/>
                  <a:gd name="T74" fmla="*/ 605 w 3684"/>
                  <a:gd name="T75" fmla="*/ 344 h 548"/>
                  <a:gd name="T76" fmla="*/ 658 w 3684"/>
                  <a:gd name="T77" fmla="*/ 329 h 548"/>
                  <a:gd name="T78" fmla="*/ 687 w 3684"/>
                  <a:gd name="T79" fmla="*/ 328 h 548"/>
                  <a:gd name="T80" fmla="*/ 3684 w 3684"/>
                  <a:gd name="T81" fmla="*/ 328 h 548"/>
                  <a:gd name="T82" fmla="*/ 3684 w 3684"/>
                  <a:gd name="T83" fmla="*/ 221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4" h="548">
                    <a:moveTo>
                      <a:pt x="3684" y="221"/>
                    </a:moveTo>
                    <a:lnTo>
                      <a:pt x="687" y="221"/>
                    </a:lnTo>
                    <a:lnTo>
                      <a:pt x="658" y="219"/>
                    </a:lnTo>
                    <a:lnTo>
                      <a:pt x="605" y="206"/>
                    </a:lnTo>
                    <a:lnTo>
                      <a:pt x="557" y="180"/>
                    </a:lnTo>
                    <a:lnTo>
                      <a:pt x="517" y="144"/>
                    </a:lnTo>
                    <a:lnTo>
                      <a:pt x="500" y="122"/>
                    </a:lnTo>
                    <a:lnTo>
                      <a:pt x="481" y="94"/>
                    </a:lnTo>
                    <a:lnTo>
                      <a:pt x="430" y="49"/>
                    </a:lnTo>
                    <a:lnTo>
                      <a:pt x="369" y="17"/>
                    </a:lnTo>
                    <a:lnTo>
                      <a:pt x="302" y="1"/>
                    </a:lnTo>
                    <a:lnTo>
                      <a:pt x="266" y="0"/>
                    </a:lnTo>
                    <a:lnTo>
                      <a:pt x="239" y="1"/>
                    </a:lnTo>
                    <a:lnTo>
                      <a:pt x="188" y="13"/>
                    </a:lnTo>
                    <a:lnTo>
                      <a:pt x="141" y="34"/>
                    </a:lnTo>
                    <a:lnTo>
                      <a:pt x="100" y="62"/>
                    </a:lnTo>
                    <a:lnTo>
                      <a:pt x="64" y="99"/>
                    </a:lnTo>
                    <a:lnTo>
                      <a:pt x="35" y="140"/>
                    </a:lnTo>
                    <a:lnTo>
                      <a:pt x="14" y="186"/>
                    </a:lnTo>
                    <a:lnTo>
                      <a:pt x="1" y="236"/>
                    </a:lnTo>
                    <a:lnTo>
                      <a:pt x="0" y="262"/>
                    </a:lnTo>
                    <a:lnTo>
                      <a:pt x="0" y="292"/>
                    </a:lnTo>
                    <a:lnTo>
                      <a:pt x="9" y="348"/>
                    </a:lnTo>
                    <a:lnTo>
                      <a:pt x="29" y="398"/>
                    </a:lnTo>
                    <a:lnTo>
                      <a:pt x="58" y="443"/>
                    </a:lnTo>
                    <a:lnTo>
                      <a:pt x="95" y="482"/>
                    </a:lnTo>
                    <a:lnTo>
                      <a:pt x="140" y="513"/>
                    </a:lnTo>
                    <a:lnTo>
                      <a:pt x="189" y="536"/>
                    </a:lnTo>
                    <a:lnTo>
                      <a:pt x="245" y="547"/>
                    </a:lnTo>
                    <a:lnTo>
                      <a:pt x="274" y="548"/>
                    </a:lnTo>
                    <a:lnTo>
                      <a:pt x="307" y="546"/>
                    </a:lnTo>
                    <a:lnTo>
                      <a:pt x="372" y="530"/>
                    </a:lnTo>
                    <a:lnTo>
                      <a:pt x="430" y="499"/>
                    </a:lnTo>
                    <a:lnTo>
                      <a:pt x="478" y="456"/>
                    </a:lnTo>
                    <a:lnTo>
                      <a:pt x="498" y="431"/>
                    </a:lnTo>
                    <a:lnTo>
                      <a:pt x="515" y="408"/>
                    </a:lnTo>
                    <a:lnTo>
                      <a:pt x="556" y="371"/>
                    </a:lnTo>
                    <a:lnTo>
                      <a:pt x="605" y="344"/>
                    </a:lnTo>
                    <a:lnTo>
                      <a:pt x="658" y="329"/>
                    </a:lnTo>
                    <a:lnTo>
                      <a:pt x="687" y="328"/>
                    </a:lnTo>
                    <a:lnTo>
                      <a:pt x="3684" y="328"/>
                    </a:lnTo>
                    <a:lnTo>
                      <a:pt x="3684" y="221"/>
                    </a:lnTo>
                    <a:close/>
                  </a:path>
                </a:pathLst>
              </a:custGeom>
              <a:solidFill>
                <a:srgbClr val="A2B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10" name="Freeform 588"/>
              <p:cNvSpPr>
                <a:spLocks/>
              </p:cNvSpPr>
              <p:nvPr/>
            </p:nvSpPr>
            <p:spPr bwMode="auto">
              <a:xfrm>
                <a:off x="6598667" y="2280039"/>
                <a:ext cx="79375" cy="79375"/>
              </a:xfrm>
              <a:custGeom>
                <a:avLst/>
                <a:gdLst>
                  <a:gd name="T0" fmla="*/ 200 w 200"/>
                  <a:gd name="T1" fmla="*/ 67 h 199"/>
                  <a:gd name="T2" fmla="*/ 132 w 200"/>
                  <a:gd name="T3" fmla="*/ 67 h 199"/>
                  <a:gd name="T4" fmla="*/ 132 w 200"/>
                  <a:gd name="T5" fmla="*/ 0 h 199"/>
                  <a:gd name="T6" fmla="*/ 68 w 200"/>
                  <a:gd name="T7" fmla="*/ 0 h 199"/>
                  <a:gd name="T8" fmla="*/ 68 w 200"/>
                  <a:gd name="T9" fmla="*/ 67 h 199"/>
                  <a:gd name="T10" fmla="*/ 0 w 200"/>
                  <a:gd name="T11" fmla="*/ 67 h 199"/>
                  <a:gd name="T12" fmla="*/ 0 w 200"/>
                  <a:gd name="T13" fmla="*/ 132 h 199"/>
                  <a:gd name="T14" fmla="*/ 68 w 200"/>
                  <a:gd name="T15" fmla="*/ 132 h 199"/>
                  <a:gd name="T16" fmla="*/ 68 w 200"/>
                  <a:gd name="T17" fmla="*/ 199 h 199"/>
                  <a:gd name="T18" fmla="*/ 132 w 200"/>
                  <a:gd name="T19" fmla="*/ 199 h 199"/>
                  <a:gd name="T20" fmla="*/ 132 w 200"/>
                  <a:gd name="T21" fmla="*/ 132 h 199"/>
                  <a:gd name="T22" fmla="*/ 200 w 200"/>
                  <a:gd name="T23" fmla="*/ 132 h 199"/>
                  <a:gd name="T24" fmla="*/ 200 w 200"/>
                  <a:gd name="T25" fmla="*/ 6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199">
                    <a:moveTo>
                      <a:pt x="200" y="67"/>
                    </a:moveTo>
                    <a:lnTo>
                      <a:pt x="132" y="67"/>
                    </a:lnTo>
                    <a:lnTo>
                      <a:pt x="132" y="0"/>
                    </a:lnTo>
                    <a:lnTo>
                      <a:pt x="68" y="0"/>
                    </a:lnTo>
                    <a:lnTo>
                      <a:pt x="68" y="67"/>
                    </a:lnTo>
                    <a:lnTo>
                      <a:pt x="0" y="67"/>
                    </a:lnTo>
                    <a:lnTo>
                      <a:pt x="0" y="132"/>
                    </a:lnTo>
                    <a:lnTo>
                      <a:pt x="68" y="132"/>
                    </a:lnTo>
                    <a:lnTo>
                      <a:pt x="68" y="199"/>
                    </a:lnTo>
                    <a:lnTo>
                      <a:pt x="132" y="199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64" name="Freeform 589"/>
            <p:cNvSpPr>
              <a:spLocks/>
            </p:cNvSpPr>
            <p:nvPr/>
          </p:nvSpPr>
          <p:spPr bwMode="auto">
            <a:xfrm>
              <a:off x="7884542" y="2010164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5" name="Freeform 590"/>
            <p:cNvSpPr>
              <a:spLocks/>
            </p:cNvSpPr>
            <p:nvPr/>
          </p:nvSpPr>
          <p:spPr bwMode="auto">
            <a:xfrm>
              <a:off x="8049642" y="2173677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6" name="Freeform 591"/>
            <p:cNvSpPr>
              <a:spLocks/>
            </p:cNvSpPr>
            <p:nvPr/>
          </p:nvSpPr>
          <p:spPr bwMode="auto">
            <a:xfrm>
              <a:off x="7989317" y="2113352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6781674" y="3938977"/>
              <a:ext cx="1097280" cy="215900"/>
              <a:chOff x="6525642" y="3938977"/>
              <a:chExt cx="1462088" cy="215900"/>
            </a:xfrm>
          </p:grpSpPr>
          <p:sp>
            <p:nvSpPr>
              <p:cNvPr id="307" name="Freeform 594"/>
              <p:cNvSpPr>
                <a:spLocks/>
              </p:cNvSpPr>
              <p:nvPr/>
            </p:nvSpPr>
            <p:spPr bwMode="auto">
              <a:xfrm>
                <a:off x="6525642" y="3938977"/>
                <a:ext cx="1462088" cy="215900"/>
              </a:xfrm>
              <a:custGeom>
                <a:avLst/>
                <a:gdLst>
                  <a:gd name="T0" fmla="*/ 3684 w 3684"/>
                  <a:gd name="T1" fmla="*/ 219 h 547"/>
                  <a:gd name="T2" fmla="*/ 687 w 3684"/>
                  <a:gd name="T3" fmla="*/ 219 h 547"/>
                  <a:gd name="T4" fmla="*/ 658 w 3684"/>
                  <a:gd name="T5" fmla="*/ 218 h 547"/>
                  <a:gd name="T6" fmla="*/ 605 w 3684"/>
                  <a:gd name="T7" fmla="*/ 205 h 547"/>
                  <a:gd name="T8" fmla="*/ 557 w 3684"/>
                  <a:gd name="T9" fmla="*/ 180 h 547"/>
                  <a:gd name="T10" fmla="*/ 517 w 3684"/>
                  <a:gd name="T11" fmla="*/ 144 h 547"/>
                  <a:gd name="T12" fmla="*/ 500 w 3684"/>
                  <a:gd name="T13" fmla="*/ 120 h 547"/>
                  <a:gd name="T14" fmla="*/ 481 w 3684"/>
                  <a:gd name="T15" fmla="*/ 93 h 547"/>
                  <a:gd name="T16" fmla="*/ 430 w 3684"/>
                  <a:gd name="T17" fmla="*/ 48 h 547"/>
                  <a:gd name="T18" fmla="*/ 369 w 3684"/>
                  <a:gd name="T19" fmla="*/ 17 h 547"/>
                  <a:gd name="T20" fmla="*/ 302 w 3684"/>
                  <a:gd name="T21" fmla="*/ 0 h 547"/>
                  <a:gd name="T22" fmla="*/ 266 w 3684"/>
                  <a:gd name="T23" fmla="*/ 0 h 547"/>
                  <a:gd name="T24" fmla="*/ 239 w 3684"/>
                  <a:gd name="T25" fmla="*/ 1 h 547"/>
                  <a:gd name="T26" fmla="*/ 188 w 3684"/>
                  <a:gd name="T27" fmla="*/ 13 h 547"/>
                  <a:gd name="T28" fmla="*/ 141 w 3684"/>
                  <a:gd name="T29" fmla="*/ 34 h 547"/>
                  <a:gd name="T30" fmla="*/ 100 w 3684"/>
                  <a:gd name="T31" fmla="*/ 62 h 547"/>
                  <a:gd name="T32" fmla="*/ 64 w 3684"/>
                  <a:gd name="T33" fmla="*/ 97 h 547"/>
                  <a:gd name="T34" fmla="*/ 35 w 3684"/>
                  <a:gd name="T35" fmla="*/ 139 h 547"/>
                  <a:gd name="T36" fmla="*/ 14 w 3684"/>
                  <a:gd name="T37" fmla="*/ 185 h 547"/>
                  <a:gd name="T38" fmla="*/ 1 w 3684"/>
                  <a:gd name="T39" fmla="*/ 236 h 547"/>
                  <a:gd name="T40" fmla="*/ 0 w 3684"/>
                  <a:gd name="T41" fmla="*/ 262 h 547"/>
                  <a:gd name="T42" fmla="*/ 0 w 3684"/>
                  <a:gd name="T43" fmla="*/ 292 h 547"/>
                  <a:gd name="T44" fmla="*/ 9 w 3684"/>
                  <a:gd name="T45" fmla="*/ 346 h 547"/>
                  <a:gd name="T46" fmla="*/ 29 w 3684"/>
                  <a:gd name="T47" fmla="*/ 398 h 547"/>
                  <a:gd name="T48" fmla="*/ 58 w 3684"/>
                  <a:gd name="T49" fmla="*/ 443 h 547"/>
                  <a:gd name="T50" fmla="*/ 95 w 3684"/>
                  <a:gd name="T51" fmla="*/ 482 h 547"/>
                  <a:gd name="T52" fmla="*/ 140 w 3684"/>
                  <a:gd name="T53" fmla="*/ 513 h 547"/>
                  <a:gd name="T54" fmla="*/ 189 w 3684"/>
                  <a:gd name="T55" fmla="*/ 535 h 547"/>
                  <a:gd name="T56" fmla="*/ 245 w 3684"/>
                  <a:gd name="T57" fmla="*/ 546 h 547"/>
                  <a:gd name="T58" fmla="*/ 274 w 3684"/>
                  <a:gd name="T59" fmla="*/ 547 h 547"/>
                  <a:gd name="T60" fmla="*/ 307 w 3684"/>
                  <a:gd name="T61" fmla="*/ 546 h 547"/>
                  <a:gd name="T62" fmla="*/ 372 w 3684"/>
                  <a:gd name="T63" fmla="*/ 530 h 547"/>
                  <a:gd name="T64" fmla="*/ 430 w 3684"/>
                  <a:gd name="T65" fmla="*/ 499 h 547"/>
                  <a:gd name="T66" fmla="*/ 478 w 3684"/>
                  <a:gd name="T67" fmla="*/ 456 h 547"/>
                  <a:gd name="T68" fmla="*/ 498 w 3684"/>
                  <a:gd name="T69" fmla="*/ 430 h 547"/>
                  <a:gd name="T70" fmla="*/ 515 w 3684"/>
                  <a:gd name="T71" fmla="*/ 407 h 547"/>
                  <a:gd name="T72" fmla="*/ 556 w 3684"/>
                  <a:gd name="T73" fmla="*/ 369 h 547"/>
                  <a:gd name="T74" fmla="*/ 605 w 3684"/>
                  <a:gd name="T75" fmla="*/ 343 h 547"/>
                  <a:gd name="T76" fmla="*/ 658 w 3684"/>
                  <a:gd name="T77" fmla="*/ 329 h 547"/>
                  <a:gd name="T78" fmla="*/ 687 w 3684"/>
                  <a:gd name="T79" fmla="*/ 328 h 547"/>
                  <a:gd name="T80" fmla="*/ 3684 w 3684"/>
                  <a:gd name="T81" fmla="*/ 328 h 547"/>
                  <a:gd name="T82" fmla="*/ 3684 w 3684"/>
                  <a:gd name="T83" fmla="*/ 219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4" h="547">
                    <a:moveTo>
                      <a:pt x="3684" y="219"/>
                    </a:moveTo>
                    <a:lnTo>
                      <a:pt x="687" y="219"/>
                    </a:lnTo>
                    <a:lnTo>
                      <a:pt x="658" y="218"/>
                    </a:lnTo>
                    <a:lnTo>
                      <a:pt x="605" y="205"/>
                    </a:lnTo>
                    <a:lnTo>
                      <a:pt x="557" y="180"/>
                    </a:lnTo>
                    <a:lnTo>
                      <a:pt x="517" y="144"/>
                    </a:lnTo>
                    <a:lnTo>
                      <a:pt x="500" y="120"/>
                    </a:lnTo>
                    <a:lnTo>
                      <a:pt x="481" y="93"/>
                    </a:lnTo>
                    <a:lnTo>
                      <a:pt x="430" y="48"/>
                    </a:lnTo>
                    <a:lnTo>
                      <a:pt x="369" y="17"/>
                    </a:lnTo>
                    <a:lnTo>
                      <a:pt x="302" y="0"/>
                    </a:lnTo>
                    <a:lnTo>
                      <a:pt x="266" y="0"/>
                    </a:lnTo>
                    <a:lnTo>
                      <a:pt x="239" y="1"/>
                    </a:lnTo>
                    <a:lnTo>
                      <a:pt x="188" y="13"/>
                    </a:lnTo>
                    <a:lnTo>
                      <a:pt x="141" y="34"/>
                    </a:lnTo>
                    <a:lnTo>
                      <a:pt x="100" y="62"/>
                    </a:lnTo>
                    <a:lnTo>
                      <a:pt x="64" y="97"/>
                    </a:lnTo>
                    <a:lnTo>
                      <a:pt x="35" y="139"/>
                    </a:lnTo>
                    <a:lnTo>
                      <a:pt x="14" y="185"/>
                    </a:lnTo>
                    <a:lnTo>
                      <a:pt x="1" y="236"/>
                    </a:lnTo>
                    <a:lnTo>
                      <a:pt x="0" y="262"/>
                    </a:lnTo>
                    <a:lnTo>
                      <a:pt x="0" y="292"/>
                    </a:lnTo>
                    <a:lnTo>
                      <a:pt x="9" y="346"/>
                    </a:lnTo>
                    <a:lnTo>
                      <a:pt x="29" y="398"/>
                    </a:lnTo>
                    <a:lnTo>
                      <a:pt x="58" y="443"/>
                    </a:lnTo>
                    <a:lnTo>
                      <a:pt x="95" y="482"/>
                    </a:lnTo>
                    <a:lnTo>
                      <a:pt x="140" y="513"/>
                    </a:lnTo>
                    <a:lnTo>
                      <a:pt x="189" y="535"/>
                    </a:lnTo>
                    <a:lnTo>
                      <a:pt x="245" y="546"/>
                    </a:lnTo>
                    <a:lnTo>
                      <a:pt x="274" y="547"/>
                    </a:lnTo>
                    <a:lnTo>
                      <a:pt x="307" y="546"/>
                    </a:lnTo>
                    <a:lnTo>
                      <a:pt x="372" y="530"/>
                    </a:lnTo>
                    <a:lnTo>
                      <a:pt x="430" y="499"/>
                    </a:lnTo>
                    <a:lnTo>
                      <a:pt x="478" y="456"/>
                    </a:lnTo>
                    <a:lnTo>
                      <a:pt x="498" y="430"/>
                    </a:lnTo>
                    <a:lnTo>
                      <a:pt x="515" y="407"/>
                    </a:lnTo>
                    <a:lnTo>
                      <a:pt x="556" y="369"/>
                    </a:lnTo>
                    <a:lnTo>
                      <a:pt x="605" y="343"/>
                    </a:lnTo>
                    <a:lnTo>
                      <a:pt x="658" y="329"/>
                    </a:lnTo>
                    <a:lnTo>
                      <a:pt x="687" y="328"/>
                    </a:lnTo>
                    <a:lnTo>
                      <a:pt x="3684" y="328"/>
                    </a:lnTo>
                    <a:lnTo>
                      <a:pt x="3684" y="219"/>
                    </a:lnTo>
                    <a:close/>
                  </a:path>
                </a:pathLst>
              </a:custGeom>
              <a:solidFill>
                <a:srgbClr val="063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08" name="Freeform 595"/>
              <p:cNvSpPr>
                <a:spLocks/>
              </p:cNvSpPr>
              <p:nvPr/>
            </p:nvSpPr>
            <p:spPr bwMode="auto">
              <a:xfrm>
                <a:off x="6598667" y="4007239"/>
                <a:ext cx="79375" cy="79375"/>
              </a:xfrm>
              <a:custGeom>
                <a:avLst/>
                <a:gdLst>
                  <a:gd name="T0" fmla="*/ 200 w 200"/>
                  <a:gd name="T1" fmla="*/ 67 h 199"/>
                  <a:gd name="T2" fmla="*/ 132 w 200"/>
                  <a:gd name="T3" fmla="*/ 67 h 199"/>
                  <a:gd name="T4" fmla="*/ 132 w 200"/>
                  <a:gd name="T5" fmla="*/ 0 h 199"/>
                  <a:gd name="T6" fmla="*/ 68 w 200"/>
                  <a:gd name="T7" fmla="*/ 0 h 199"/>
                  <a:gd name="T8" fmla="*/ 68 w 200"/>
                  <a:gd name="T9" fmla="*/ 67 h 199"/>
                  <a:gd name="T10" fmla="*/ 0 w 200"/>
                  <a:gd name="T11" fmla="*/ 67 h 199"/>
                  <a:gd name="T12" fmla="*/ 0 w 200"/>
                  <a:gd name="T13" fmla="*/ 132 h 199"/>
                  <a:gd name="T14" fmla="*/ 68 w 200"/>
                  <a:gd name="T15" fmla="*/ 132 h 199"/>
                  <a:gd name="T16" fmla="*/ 68 w 200"/>
                  <a:gd name="T17" fmla="*/ 199 h 199"/>
                  <a:gd name="T18" fmla="*/ 132 w 200"/>
                  <a:gd name="T19" fmla="*/ 199 h 199"/>
                  <a:gd name="T20" fmla="*/ 132 w 200"/>
                  <a:gd name="T21" fmla="*/ 132 h 199"/>
                  <a:gd name="T22" fmla="*/ 200 w 200"/>
                  <a:gd name="T23" fmla="*/ 132 h 199"/>
                  <a:gd name="T24" fmla="*/ 200 w 200"/>
                  <a:gd name="T25" fmla="*/ 6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199">
                    <a:moveTo>
                      <a:pt x="200" y="67"/>
                    </a:moveTo>
                    <a:lnTo>
                      <a:pt x="132" y="67"/>
                    </a:lnTo>
                    <a:lnTo>
                      <a:pt x="132" y="0"/>
                    </a:lnTo>
                    <a:lnTo>
                      <a:pt x="68" y="0"/>
                    </a:lnTo>
                    <a:lnTo>
                      <a:pt x="68" y="67"/>
                    </a:lnTo>
                    <a:lnTo>
                      <a:pt x="0" y="67"/>
                    </a:lnTo>
                    <a:lnTo>
                      <a:pt x="0" y="132"/>
                    </a:lnTo>
                    <a:lnTo>
                      <a:pt x="68" y="132"/>
                    </a:lnTo>
                    <a:lnTo>
                      <a:pt x="68" y="199"/>
                    </a:lnTo>
                    <a:lnTo>
                      <a:pt x="132" y="199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68" name="Freeform 596"/>
            <p:cNvSpPr>
              <a:spLocks/>
            </p:cNvSpPr>
            <p:nvPr/>
          </p:nvSpPr>
          <p:spPr bwMode="auto">
            <a:xfrm>
              <a:off x="7884542" y="3737364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9" name="Freeform 597"/>
            <p:cNvSpPr>
              <a:spLocks/>
            </p:cNvSpPr>
            <p:nvPr/>
          </p:nvSpPr>
          <p:spPr bwMode="auto">
            <a:xfrm>
              <a:off x="8049642" y="3900877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0" name="Freeform 598"/>
            <p:cNvSpPr>
              <a:spLocks/>
            </p:cNvSpPr>
            <p:nvPr/>
          </p:nvSpPr>
          <p:spPr bwMode="auto">
            <a:xfrm>
              <a:off x="7989317" y="3840552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8117905" y="4800989"/>
              <a:ext cx="1097280" cy="217488"/>
              <a:chOff x="8117905" y="4800989"/>
              <a:chExt cx="1462088" cy="217488"/>
            </a:xfrm>
          </p:grpSpPr>
          <p:sp>
            <p:nvSpPr>
              <p:cNvPr id="305" name="Freeform 601"/>
              <p:cNvSpPr>
                <a:spLocks/>
              </p:cNvSpPr>
              <p:nvPr/>
            </p:nvSpPr>
            <p:spPr bwMode="auto">
              <a:xfrm>
                <a:off x="8117905" y="4800989"/>
                <a:ext cx="1462088" cy="217488"/>
              </a:xfrm>
              <a:custGeom>
                <a:avLst/>
                <a:gdLst>
                  <a:gd name="T0" fmla="*/ 0 w 3683"/>
                  <a:gd name="T1" fmla="*/ 327 h 547"/>
                  <a:gd name="T2" fmla="*/ 2997 w 3683"/>
                  <a:gd name="T3" fmla="*/ 327 h 547"/>
                  <a:gd name="T4" fmla="*/ 3024 w 3683"/>
                  <a:gd name="T5" fmla="*/ 328 h 547"/>
                  <a:gd name="T6" fmla="*/ 3077 w 3683"/>
                  <a:gd name="T7" fmla="*/ 342 h 547"/>
                  <a:gd name="T8" fmla="*/ 3126 w 3683"/>
                  <a:gd name="T9" fmla="*/ 367 h 547"/>
                  <a:gd name="T10" fmla="*/ 3166 w 3683"/>
                  <a:gd name="T11" fmla="*/ 403 h 547"/>
                  <a:gd name="T12" fmla="*/ 3183 w 3683"/>
                  <a:gd name="T13" fmla="*/ 427 h 547"/>
                  <a:gd name="T14" fmla="*/ 3203 w 3683"/>
                  <a:gd name="T15" fmla="*/ 454 h 547"/>
                  <a:gd name="T16" fmla="*/ 3253 w 3683"/>
                  <a:gd name="T17" fmla="*/ 499 h 547"/>
                  <a:gd name="T18" fmla="*/ 3314 w 3683"/>
                  <a:gd name="T19" fmla="*/ 530 h 547"/>
                  <a:gd name="T20" fmla="*/ 3381 w 3683"/>
                  <a:gd name="T21" fmla="*/ 546 h 547"/>
                  <a:gd name="T22" fmla="*/ 3418 w 3683"/>
                  <a:gd name="T23" fmla="*/ 547 h 547"/>
                  <a:gd name="T24" fmla="*/ 3444 w 3683"/>
                  <a:gd name="T25" fmla="*/ 546 h 547"/>
                  <a:gd name="T26" fmla="*/ 3494 w 3683"/>
                  <a:gd name="T27" fmla="*/ 534 h 547"/>
                  <a:gd name="T28" fmla="*/ 3541 w 3683"/>
                  <a:gd name="T29" fmla="*/ 513 h 547"/>
                  <a:gd name="T30" fmla="*/ 3584 w 3683"/>
                  <a:gd name="T31" fmla="*/ 485 h 547"/>
                  <a:gd name="T32" fmla="*/ 3619 w 3683"/>
                  <a:gd name="T33" fmla="*/ 450 h 547"/>
                  <a:gd name="T34" fmla="*/ 3648 w 3683"/>
                  <a:gd name="T35" fmla="*/ 408 h 547"/>
                  <a:gd name="T36" fmla="*/ 3669 w 3683"/>
                  <a:gd name="T37" fmla="*/ 362 h 547"/>
                  <a:gd name="T38" fmla="*/ 3682 w 3683"/>
                  <a:gd name="T39" fmla="*/ 311 h 547"/>
                  <a:gd name="T40" fmla="*/ 3683 w 3683"/>
                  <a:gd name="T41" fmla="*/ 285 h 547"/>
                  <a:gd name="T42" fmla="*/ 3683 w 3683"/>
                  <a:gd name="T43" fmla="*/ 256 h 547"/>
                  <a:gd name="T44" fmla="*/ 3674 w 3683"/>
                  <a:gd name="T45" fmla="*/ 200 h 547"/>
                  <a:gd name="T46" fmla="*/ 3655 w 3683"/>
                  <a:gd name="T47" fmla="*/ 149 h 547"/>
                  <a:gd name="T48" fmla="*/ 3625 w 3683"/>
                  <a:gd name="T49" fmla="*/ 104 h 547"/>
                  <a:gd name="T50" fmla="*/ 3588 w 3683"/>
                  <a:gd name="T51" fmla="*/ 65 h 547"/>
                  <a:gd name="T52" fmla="*/ 3543 w 3683"/>
                  <a:gd name="T53" fmla="*/ 34 h 547"/>
                  <a:gd name="T54" fmla="*/ 3494 w 3683"/>
                  <a:gd name="T55" fmla="*/ 12 h 547"/>
                  <a:gd name="T56" fmla="*/ 3439 w 3683"/>
                  <a:gd name="T57" fmla="*/ 0 h 547"/>
                  <a:gd name="T58" fmla="*/ 3410 w 3683"/>
                  <a:gd name="T59" fmla="*/ 0 h 547"/>
                  <a:gd name="T60" fmla="*/ 3375 w 3683"/>
                  <a:gd name="T61" fmla="*/ 2 h 547"/>
                  <a:gd name="T62" fmla="*/ 3311 w 3683"/>
                  <a:gd name="T63" fmla="*/ 17 h 547"/>
                  <a:gd name="T64" fmla="*/ 3253 w 3683"/>
                  <a:gd name="T65" fmla="*/ 48 h 547"/>
                  <a:gd name="T66" fmla="*/ 3205 w 3683"/>
                  <a:gd name="T67" fmla="*/ 91 h 547"/>
                  <a:gd name="T68" fmla="*/ 3186 w 3683"/>
                  <a:gd name="T69" fmla="*/ 117 h 547"/>
                  <a:gd name="T70" fmla="*/ 3169 w 3683"/>
                  <a:gd name="T71" fmla="*/ 139 h 547"/>
                  <a:gd name="T72" fmla="*/ 3127 w 3683"/>
                  <a:gd name="T73" fmla="*/ 178 h 547"/>
                  <a:gd name="T74" fmla="*/ 3078 w 3683"/>
                  <a:gd name="T75" fmla="*/ 204 h 547"/>
                  <a:gd name="T76" fmla="*/ 3025 w 3683"/>
                  <a:gd name="T77" fmla="*/ 218 h 547"/>
                  <a:gd name="T78" fmla="*/ 2997 w 3683"/>
                  <a:gd name="T79" fmla="*/ 219 h 547"/>
                  <a:gd name="T80" fmla="*/ 0 w 3683"/>
                  <a:gd name="T81" fmla="*/ 219 h 547"/>
                  <a:gd name="T82" fmla="*/ 0 w 3683"/>
                  <a:gd name="T83" fmla="*/ 327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3" h="547">
                    <a:moveTo>
                      <a:pt x="0" y="327"/>
                    </a:moveTo>
                    <a:lnTo>
                      <a:pt x="2997" y="327"/>
                    </a:lnTo>
                    <a:lnTo>
                      <a:pt x="3024" y="328"/>
                    </a:lnTo>
                    <a:lnTo>
                      <a:pt x="3077" y="342"/>
                    </a:lnTo>
                    <a:lnTo>
                      <a:pt x="3126" y="367"/>
                    </a:lnTo>
                    <a:lnTo>
                      <a:pt x="3166" y="403"/>
                    </a:lnTo>
                    <a:lnTo>
                      <a:pt x="3183" y="427"/>
                    </a:lnTo>
                    <a:lnTo>
                      <a:pt x="3203" y="454"/>
                    </a:lnTo>
                    <a:lnTo>
                      <a:pt x="3253" y="499"/>
                    </a:lnTo>
                    <a:lnTo>
                      <a:pt x="3314" y="530"/>
                    </a:lnTo>
                    <a:lnTo>
                      <a:pt x="3381" y="546"/>
                    </a:lnTo>
                    <a:lnTo>
                      <a:pt x="3418" y="547"/>
                    </a:lnTo>
                    <a:lnTo>
                      <a:pt x="3444" y="546"/>
                    </a:lnTo>
                    <a:lnTo>
                      <a:pt x="3494" y="534"/>
                    </a:lnTo>
                    <a:lnTo>
                      <a:pt x="3541" y="513"/>
                    </a:lnTo>
                    <a:lnTo>
                      <a:pt x="3584" y="485"/>
                    </a:lnTo>
                    <a:lnTo>
                      <a:pt x="3619" y="450"/>
                    </a:lnTo>
                    <a:lnTo>
                      <a:pt x="3648" y="408"/>
                    </a:lnTo>
                    <a:lnTo>
                      <a:pt x="3669" y="362"/>
                    </a:lnTo>
                    <a:lnTo>
                      <a:pt x="3682" y="311"/>
                    </a:lnTo>
                    <a:lnTo>
                      <a:pt x="3683" y="285"/>
                    </a:lnTo>
                    <a:lnTo>
                      <a:pt x="3683" y="256"/>
                    </a:lnTo>
                    <a:lnTo>
                      <a:pt x="3674" y="200"/>
                    </a:lnTo>
                    <a:lnTo>
                      <a:pt x="3655" y="149"/>
                    </a:lnTo>
                    <a:lnTo>
                      <a:pt x="3625" y="104"/>
                    </a:lnTo>
                    <a:lnTo>
                      <a:pt x="3588" y="65"/>
                    </a:lnTo>
                    <a:lnTo>
                      <a:pt x="3543" y="34"/>
                    </a:lnTo>
                    <a:lnTo>
                      <a:pt x="3494" y="12"/>
                    </a:lnTo>
                    <a:lnTo>
                      <a:pt x="3439" y="0"/>
                    </a:lnTo>
                    <a:lnTo>
                      <a:pt x="3410" y="0"/>
                    </a:lnTo>
                    <a:lnTo>
                      <a:pt x="3375" y="2"/>
                    </a:lnTo>
                    <a:lnTo>
                      <a:pt x="3311" y="17"/>
                    </a:lnTo>
                    <a:lnTo>
                      <a:pt x="3253" y="48"/>
                    </a:lnTo>
                    <a:lnTo>
                      <a:pt x="3205" y="91"/>
                    </a:lnTo>
                    <a:lnTo>
                      <a:pt x="3186" y="117"/>
                    </a:lnTo>
                    <a:lnTo>
                      <a:pt x="3169" y="139"/>
                    </a:lnTo>
                    <a:lnTo>
                      <a:pt x="3127" y="178"/>
                    </a:lnTo>
                    <a:lnTo>
                      <a:pt x="3078" y="204"/>
                    </a:lnTo>
                    <a:lnTo>
                      <a:pt x="3025" y="218"/>
                    </a:lnTo>
                    <a:lnTo>
                      <a:pt x="2997" y="219"/>
                    </a:lnTo>
                    <a:lnTo>
                      <a:pt x="0" y="219"/>
                    </a:lnTo>
                    <a:lnTo>
                      <a:pt x="0" y="327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06" name="Freeform 602"/>
              <p:cNvSpPr>
                <a:spLocks/>
              </p:cNvSpPr>
              <p:nvPr/>
            </p:nvSpPr>
            <p:spPr bwMode="auto">
              <a:xfrm>
                <a:off x="9433942" y="4878777"/>
                <a:ext cx="79375" cy="79375"/>
              </a:xfrm>
              <a:custGeom>
                <a:avLst/>
                <a:gdLst>
                  <a:gd name="T0" fmla="*/ 200 w 200"/>
                  <a:gd name="T1" fmla="*/ 67 h 200"/>
                  <a:gd name="T2" fmla="*/ 132 w 200"/>
                  <a:gd name="T3" fmla="*/ 67 h 200"/>
                  <a:gd name="T4" fmla="*/ 132 w 200"/>
                  <a:gd name="T5" fmla="*/ 0 h 200"/>
                  <a:gd name="T6" fmla="*/ 67 w 200"/>
                  <a:gd name="T7" fmla="*/ 0 h 200"/>
                  <a:gd name="T8" fmla="*/ 67 w 200"/>
                  <a:gd name="T9" fmla="*/ 67 h 200"/>
                  <a:gd name="T10" fmla="*/ 0 w 200"/>
                  <a:gd name="T11" fmla="*/ 67 h 200"/>
                  <a:gd name="T12" fmla="*/ 0 w 200"/>
                  <a:gd name="T13" fmla="*/ 132 h 200"/>
                  <a:gd name="T14" fmla="*/ 67 w 200"/>
                  <a:gd name="T15" fmla="*/ 132 h 200"/>
                  <a:gd name="T16" fmla="*/ 67 w 200"/>
                  <a:gd name="T17" fmla="*/ 200 h 200"/>
                  <a:gd name="T18" fmla="*/ 132 w 200"/>
                  <a:gd name="T19" fmla="*/ 200 h 200"/>
                  <a:gd name="T20" fmla="*/ 132 w 200"/>
                  <a:gd name="T21" fmla="*/ 132 h 200"/>
                  <a:gd name="T22" fmla="*/ 200 w 200"/>
                  <a:gd name="T23" fmla="*/ 132 h 200"/>
                  <a:gd name="T24" fmla="*/ 200 w 200"/>
                  <a:gd name="T25" fmla="*/ 6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200">
                    <a:moveTo>
                      <a:pt x="200" y="67"/>
                    </a:moveTo>
                    <a:lnTo>
                      <a:pt x="132" y="67"/>
                    </a:lnTo>
                    <a:lnTo>
                      <a:pt x="132" y="0"/>
                    </a:lnTo>
                    <a:lnTo>
                      <a:pt x="67" y="0"/>
                    </a:lnTo>
                    <a:lnTo>
                      <a:pt x="67" y="67"/>
                    </a:lnTo>
                    <a:lnTo>
                      <a:pt x="0" y="67"/>
                    </a:lnTo>
                    <a:lnTo>
                      <a:pt x="0" y="132"/>
                    </a:lnTo>
                    <a:lnTo>
                      <a:pt x="67" y="132"/>
                    </a:lnTo>
                    <a:lnTo>
                      <a:pt x="67" y="200"/>
                    </a:lnTo>
                    <a:lnTo>
                      <a:pt x="132" y="200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72" name="Freeform 603"/>
            <p:cNvSpPr>
              <a:spLocks/>
            </p:cNvSpPr>
            <p:nvPr/>
          </p:nvSpPr>
          <p:spPr bwMode="auto">
            <a:xfrm>
              <a:off x="7601967" y="4599377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3" name="Freeform 604"/>
            <p:cNvSpPr>
              <a:spLocks/>
            </p:cNvSpPr>
            <p:nvPr/>
          </p:nvSpPr>
          <p:spPr bwMode="auto">
            <a:xfrm>
              <a:off x="7776592" y="4762889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4" name="Freeform 605"/>
            <p:cNvSpPr>
              <a:spLocks/>
            </p:cNvSpPr>
            <p:nvPr/>
          </p:nvSpPr>
          <p:spPr bwMode="auto">
            <a:xfrm>
              <a:off x="7706742" y="4702564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6781674" y="5669351"/>
              <a:ext cx="1097280" cy="217488"/>
              <a:chOff x="6525642" y="5669351"/>
              <a:chExt cx="1462088" cy="217488"/>
            </a:xfrm>
          </p:grpSpPr>
          <p:sp>
            <p:nvSpPr>
              <p:cNvPr id="303" name="Freeform 609"/>
              <p:cNvSpPr>
                <a:spLocks/>
              </p:cNvSpPr>
              <p:nvPr/>
            </p:nvSpPr>
            <p:spPr bwMode="auto">
              <a:xfrm>
                <a:off x="6525642" y="5669351"/>
                <a:ext cx="1462088" cy="217488"/>
              </a:xfrm>
              <a:custGeom>
                <a:avLst/>
                <a:gdLst>
                  <a:gd name="T0" fmla="*/ 3684 w 3684"/>
                  <a:gd name="T1" fmla="*/ 219 h 547"/>
                  <a:gd name="T2" fmla="*/ 687 w 3684"/>
                  <a:gd name="T3" fmla="*/ 219 h 547"/>
                  <a:gd name="T4" fmla="*/ 658 w 3684"/>
                  <a:gd name="T5" fmla="*/ 217 h 547"/>
                  <a:gd name="T6" fmla="*/ 605 w 3684"/>
                  <a:gd name="T7" fmla="*/ 204 h 547"/>
                  <a:gd name="T8" fmla="*/ 557 w 3684"/>
                  <a:gd name="T9" fmla="*/ 180 h 547"/>
                  <a:gd name="T10" fmla="*/ 517 w 3684"/>
                  <a:gd name="T11" fmla="*/ 142 h 547"/>
                  <a:gd name="T12" fmla="*/ 500 w 3684"/>
                  <a:gd name="T13" fmla="*/ 120 h 547"/>
                  <a:gd name="T14" fmla="*/ 481 w 3684"/>
                  <a:gd name="T15" fmla="*/ 93 h 547"/>
                  <a:gd name="T16" fmla="*/ 430 w 3684"/>
                  <a:gd name="T17" fmla="*/ 48 h 547"/>
                  <a:gd name="T18" fmla="*/ 369 w 3684"/>
                  <a:gd name="T19" fmla="*/ 17 h 547"/>
                  <a:gd name="T20" fmla="*/ 302 w 3684"/>
                  <a:gd name="T21" fmla="*/ 0 h 547"/>
                  <a:gd name="T22" fmla="*/ 266 w 3684"/>
                  <a:gd name="T23" fmla="*/ 0 h 547"/>
                  <a:gd name="T24" fmla="*/ 239 w 3684"/>
                  <a:gd name="T25" fmla="*/ 1 h 547"/>
                  <a:gd name="T26" fmla="*/ 188 w 3684"/>
                  <a:gd name="T27" fmla="*/ 13 h 547"/>
                  <a:gd name="T28" fmla="*/ 141 w 3684"/>
                  <a:gd name="T29" fmla="*/ 33 h 547"/>
                  <a:gd name="T30" fmla="*/ 100 w 3684"/>
                  <a:gd name="T31" fmla="*/ 62 h 547"/>
                  <a:gd name="T32" fmla="*/ 64 w 3684"/>
                  <a:gd name="T33" fmla="*/ 97 h 547"/>
                  <a:gd name="T34" fmla="*/ 35 w 3684"/>
                  <a:gd name="T35" fmla="*/ 138 h 547"/>
                  <a:gd name="T36" fmla="*/ 14 w 3684"/>
                  <a:gd name="T37" fmla="*/ 185 h 547"/>
                  <a:gd name="T38" fmla="*/ 1 w 3684"/>
                  <a:gd name="T39" fmla="*/ 236 h 547"/>
                  <a:gd name="T40" fmla="*/ 0 w 3684"/>
                  <a:gd name="T41" fmla="*/ 261 h 547"/>
                  <a:gd name="T42" fmla="*/ 0 w 3684"/>
                  <a:gd name="T43" fmla="*/ 291 h 547"/>
                  <a:gd name="T44" fmla="*/ 9 w 3684"/>
                  <a:gd name="T45" fmla="*/ 346 h 547"/>
                  <a:gd name="T46" fmla="*/ 29 w 3684"/>
                  <a:gd name="T47" fmla="*/ 398 h 547"/>
                  <a:gd name="T48" fmla="*/ 58 w 3684"/>
                  <a:gd name="T49" fmla="*/ 443 h 547"/>
                  <a:gd name="T50" fmla="*/ 95 w 3684"/>
                  <a:gd name="T51" fmla="*/ 482 h 547"/>
                  <a:gd name="T52" fmla="*/ 140 w 3684"/>
                  <a:gd name="T53" fmla="*/ 513 h 547"/>
                  <a:gd name="T54" fmla="*/ 189 w 3684"/>
                  <a:gd name="T55" fmla="*/ 535 h 547"/>
                  <a:gd name="T56" fmla="*/ 245 w 3684"/>
                  <a:gd name="T57" fmla="*/ 545 h 547"/>
                  <a:gd name="T58" fmla="*/ 274 w 3684"/>
                  <a:gd name="T59" fmla="*/ 547 h 547"/>
                  <a:gd name="T60" fmla="*/ 307 w 3684"/>
                  <a:gd name="T61" fmla="*/ 545 h 547"/>
                  <a:gd name="T62" fmla="*/ 372 w 3684"/>
                  <a:gd name="T63" fmla="*/ 530 h 547"/>
                  <a:gd name="T64" fmla="*/ 430 w 3684"/>
                  <a:gd name="T65" fmla="*/ 499 h 547"/>
                  <a:gd name="T66" fmla="*/ 478 w 3684"/>
                  <a:gd name="T67" fmla="*/ 456 h 547"/>
                  <a:gd name="T68" fmla="*/ 498 w 3684"/>
                  <a:gd name="T69" fmla="*/ 430 h 547"/>
                  <a:gd name="T70" fmla="*/ 515 w 3684"/>
                  <a:gd name="T71" fmla="*/ 407 h 547"/>
                  <a:gd name="T72" fmla="*/ 556 w 3684"/>
                  <a:gd name="T73" fmla="*/ 369 h 547"/>
                  <a:gd name="T74" fmla="*/ 605 w 3684"/>
                  <a:gd name="T75" fmla="*/ 343 h 547"/>
                  <a:gd name="T76" fmla="*/ 658 w 3684"/>
                  <a:gd name="T77" fmla="*/ 329 h 547"/>
                  <a:gd name="T78" fmla="*/ 687 w 3684"/>
                  <a:gd name="T79" fmla="*/ 328 h 547"/>
                  <a:gd name="T80" fmla="*/ 3684 w 3684"/>
                  <a:gd name="T81" fmla="*/ 328 h 547"/>
                  <a:gd name="T82" fmla="*/ 3684 w 3684"/>
                  <a:gd name="T83" fmla="*/ 219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84" h="547">
                    <a:moveTo>
                      <a:pt x="3684" y="219"/>
                    </a:moveTo>
                    <a:lnTo>
                      <a:pt x="687" y="219"/>
                    </a:lnTo>
                    <a:lnTo>
                      <a:pt x="658" y="217"/>
                    </a:lnTo>
                    <a:lnTo>
                      <a:pt x="605" y="204"/>
                    </a:lnTo>
                    <a:lnTo>
                      <a:pt x="557" y="180"/>
                    </a:lnTo>
                    <a:lnTo>
                      <a:pt x="517" y="142"/>
                    </a:lnTo>
                    <a:lnTo>
                      <a:pt x="500" y="120"/>
                    </a:lnTo>
                    <a:lnTo>
                      <a:pt x="481" y="93"/>
                    </a:lnTo>
                    <a:lnTo>
                      <a:pt x="430" y="48"/>
                    </a:lnTo>
                    <a:lnTo>
                      <a:pt x="369" y="17"/>
                    </a:lnTo>
                    <a:lnTo>
                      <a:pt x="302" y="0"/>
                    </a:lnTo>
                    <a:lnTo>
                      <a:pt x="266" y="0"/>
                    </a:lnTo>
                    <a:lnTo>
                      <a:pt x="239" y="1"/>
                    </a:lnTo>
                    <a:lnTo>
                      <a:pt x="188" y="13"/>
                    </a:lnTo>
                    <a:lnTo>
                      <a:pt x="141" y="33"/>
                    </a:lnTo>
                    <a:lnTo>
                      <a:pt x="100" y="62"/>
                    </a:lnTo>
                    <a:lnTo>
                      <a:pt x="64" y="97"/>
                    </a:lnTo>
                    <a:lnTo>
                      <a:pt x="35" y="138"/>
                    </a:lnTo>
                    <a:lnTo>
                      <a:pt x="14" y="185"/>
                    </a:lnTo>
                    <a:lnTo>
                      <a:pt x="1" y="236"/>
                    </a:lnTo>
                    <a:lnTo>
                      <a:pt x="0" y="261"/>
                    </a:lnTo>
                    <a:lnTo>
                      <a:pt x="0" y="291"/>
                    </a:lnTo>
                    <a:lnTo>
                      <a:pt x="9" y="346"/>
                    </a:lnTo>
                    <a:lnTo>
                      <a:pt x="29" y="398"/>
                    </a:lnTo>
                    <a:lnTo>
                      <a:pt x="58" y="443"/>
                    </a:lnTo>
                    <a:lnTo>
                      <a:pt x="95" y="482"/>
                    </a:lnTo>
                    <a:lnTo>
                      <a:pt x="140" y="513"/>
                    </a:lnTo>
                    <a:lnTo>
                      <a:pt x="189" y="535"/>
                    </a:lnTo>
                    <a:lnTo>
                      <a:pt x="245" y="545"/>
                    </a:lnTo>
                    <a:lnTo>
                      <a:pt x="274" y="547"/>
                    </a:lnTo>
                    <a:lnTo>
                      <a:pt x="307" y="545"/>
                    </a:lnTo>
                    <a:lnTo>
                      <a:pt x="372" y="530"/>
                    </a:lnTo>
                    <a:lnTo>
                      <a:pt x="430" y="499"/>
                    </a:lnTo>
                    <a:lnTo>
                      <a:pt x="478" y="456"/>
                    </a:lnTo>
                    <a:lnTo>
                      <a:pt x="498" y="430"/>
                    </a:lnTo>
                    <a:lnTo>
                      <a:pt x="515" y="407"/>
                    </a:lnTo>
                    <a:lnTo>
                      <a:pt x="556" y="369"/>
                    </a:lnTo>
                    <a:lnTo>
                      <a:pt x="605" y="343"/>
                    </a:lnTo>
                    <a:lnTo>
                      <a:pt x="658" y="329"/>
                    </a:lnTo>
                    <a:lnTo>
                      <a:pt x="687" y="328"/>
                    </a:lnTo>
                    <a:lnTo>
                      <a:pt x="3684" y="328"/>
                    </a:lnTo>
                    <a:lnTo>
                      <a:pt x="3684" y="219"/>
                    </a:lnTo>
                    <a:close/>
                  </a:path>
                </a:pathLst>
              </a:custGeom>
              <a:solidFill>
                <a:srgbClr val="0D95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04" name="Freeform 610"/>
              <p:cNvSpPr>
                <a:spLocks/>
              </p:cNvSpPr>
              <p:nvPr/>
            </p:nvSpPr>
            <p:spPr bwMode="auto">
              <a:xfrm>
                <a:off x="6598667" y="5736026"/>
                <a:ext cx="79375" cy="77788"/>
              </a:xfrm>
              <a:custGeom>
                <a:avLst/>
                <a:gdLst>
                  <a:gd name="T0" fmla="*/ 200 w 200"/>
                  <a:gd name="T1" fmla="*/ 68 h 200"/>
                  <a:gd name="T2" fmla="*/ 132 w 200"/>
                  <a:gd name="T3" fmla="*/ 68 h 200"/>
                  <a:gd name="T4" fmla="*/ 132 w 200"/>
                  <a:gd name="T5" fmla="*/ 0 h 200"/>
                  <a:gd name="T6" fmla="*/ 68 w 200"/>
                  <a:gd name="T7" fmla="*/ 0 h 200"/>
                  <a:gd name="T8" fmla="*/ 68 w 200"/>
                  <a:gd name="T9" fmla="*/ 68 h 200"/>
                  <a:gd name="T10" fmla="*/ 0 w 200"/>
                  <a:gd name="T11" fmla="*/ 68 h 200"/>
                  <a:gd name="T12" fmla="*/ 0 w 200"/>
                  <a:gd name="T13" fmla="*/ 132 h 200"/>
                  <a:gd name="T14" fmla="*/ 68 w 200"/>
                  <a:gd name="T15" fmla="*/ 132 h 200"/>
                  <a:gd name="T16" fmla="*/ 68 w 200"/>
                  <a:gd name="T17" fmla="*/ 200 h 200"/>
                  <a:gd name="T18" fmla="*/ 132 w 200"/>
                  <a:gd name="T19" fmla="*/ 200 h 200"/>
                  <a:gd name="T20" fmla="*/ 132 w 200"/>
                  <a:gd name="T21" fmla="*/ 132 h 200"/>
                  <a:gd name="T22" fmla="*/ 200 w 200"/>
                  <a:gd name="T23" fmla="*/ 132 h 200"/>
                  <a:gd name="T24" fmla="*/ 200 w 200"/>
                  <a:gd name="T25" fmla="*/ 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200">
                    <a:moveTo>
                      <a:pt x="200" y="68"/>
                    </a:moveTo>
                    <a:lnTo>
                      <a:pt x="132" y="68"/>
                    </a:lnTo>
                    <a:lnTo>
                      <a:pt x="132" y="0"/>
                    </a:lnTo>
                    <a:lnTo>
                      <a:pt x="68" y="0"/>
                    </a:lnTo>
                    <a:lnTo>
                      <a:pt x="68" y="68"/>
                    </a:lnTo>
                    <a:lnTo>
                      <a:pt x="0" y="68"/>
                    </a:lnTo>
                    <a:lnTo>
                      <a:pt x="0" y="132"/>
                    </a:lnTo>
                    <a:lnTo>
                      <a:pt x="68" y="132"/>
                    </a:lnTo>
                    <a:lnTo>
                      <a:pt x="68" y="200"/>
                    </a:lnTo>
                    <a:lnTo>
                      <a:pt x="132" y="200"/>
                    </a:lnTo>
                    <a:lnTo>
                      <a:pt x="132" y="132"/>
                    </a:lnTo>
                    <a:lnTo>
                      <a:pt x="200" y="132"/>
                    </a:lnTo>
                    <a:lnTo>
                      <a:pt x="20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20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76" name="Freeform 611"/>
            <p:cNvSpPr>
              <a:spLocks/>
            </p:cNvSpPr>
            <p:nvPr/>
          </p:nvSpPr>
          <p:spPr bwMode="auto">
            <a:xfrm>
              <a:off x="7884542" y="5469326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7" name="Freeform 612"/>
            <p:cNvSpPr>
              <a:spLocks/>
            </p:cNvSpPr>
            <p:nvPr/>
          </p:nvSpPr>
          <p:spPr bwMode="auto">
            <a:xfrm>
              <a:off x="8049642" y="5632839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8" name="Freeform 613"/>
            <p:cNvSpPr>
              <a:spLocks/>
            </p:cNvSpPr>
            <p:nvPr/>
          </p:nvSpPr>
          <p:spPr bwMode="auto">
            <a:xfrm>
              <a:off x="7989317" y="5572514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20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710561" y="1282880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01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985545" y="2147432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02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710561" y="3011984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03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985545" y="3876536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04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710561" y="4741088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05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985545" y="5605642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06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9325907" y="2710472"/>
              <a:ext cx="2191045" cy="1114432"/>
              <a:chOff x="553361" y="1673943"/>
              <a:chExt cx="2184601" cy="1213008"/>
            </a:xfrm>
          </p:grpSpPr>
          <p:sp>
            <p:nvSpPr>
              <p:cNvPr id="301" name="TextBox 300"/>
              <p:cNvSpPr txBox="1"/>
              <p:nvPr/>
            </p:nvSpPr>
            <p:spPr>
              <a:xfrm>
                <a:off x="553361" y="1673943"/>
                <a:ext cx="1390374" cy="421245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1400" b="1" dirty="0">
                    <a:solidFill>
                      <a:srgbClr val="F36F13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Alert System</a:t>
                </a: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559193" y="2065524"/>
                <a:ext cx="2178769" cy="821427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Automated notification system to intimate the stakeholders of the change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4514013" y="1764870"/>
              <a:ext cx="2192752" cy="874629"/>
              <a:chOff x="585688" y="1375063"/>
              <a:chExt cx="2192752" cy="874629"/>
            </a:xfrm>
          </p:grpSpPr>
          <p:sp>
            <p:nvSpPr>
              <p:cNvPr id="299" name="TextBox 298"/>
              <p:cNvSpPr txBox="1"/>
              <p:nvPr/>
            </p:nvSpPr>
            <p:spPr>
              <a:xfrm>
                <a:off x="972781" y="1375063"/>
                <a:ext cx="1805659" cy="387012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rgbClr val="A2B969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Proactive Analysis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85688" y="1707877"/>
                <a:ext cx="2139744" cy="54181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Scheduled monitor to identify the changes</a:t>
                </a: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9325907" y="888650"/>
              <a:ext cx="2269210" cy="1248460"/>
              <a:chOff x="553361" y="1559225"/>
              <a:chExt cx="2512229" cy="1422727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553361" y="1559225"/>
                <a:ext cx="1850056" cy="441034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1400" b="1" dirty="0">
                    <a:solidFill>
                      <a:srgbClr val="C13018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One Stop Shop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559192" y="1879369"/>
                <a:ext cx="2506398" cy="1102583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To manage all the object models, there mapping with business fields and User Stories</a:t>
                </a: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9325907" y="4421876"/>
              <a:ext cx="2191045" cy="1050048"/>
              <a:chOff x="553361" y="1664049"/>
              <a:chExt cx="1611230" cy="1196620"/>
            </a:xfrm>
          </p:grpSpPr>
          <p:sp>
            <p:nvSpPr>
              <p:cNvPr id="295" name="TextBox 294"/>
              <p:cNvSpPr txBox="1"/>
              <p:nvPr/>
            </p:nvSpPr>
            <p:spPr>
              <a:xfrm>
                <a:off x="553361" y="1664049"/>
                <a:ext cx="678452" cy="441033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1400" b="1" dirty="0">
                    <a:solidFill>
                      <a:srgbClr val="A2B969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Reports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59193" y="2000655"/>
                <a:ext cx="1605398" cy="860014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Reports can be generated in commonly accepted file formats like PDF, HTML</a:t>
                </a: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4514014" y="3505555"/>
              <a:ext cx="2194077" cy="1050048"/>
              <a:chOff x="615204" y="1375063"/>
              <a:chExt cx="1496357" cy="1050048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1247367" y="1375063"/>
                <a:ext cx="864194" cy="387012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rgbClr val="06395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Visualization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15204" y="1670438"/>
                <a:ext cx="1472055" cy="754673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List Versus Nodal Graph Representation; Better view of the derived fields</a:t>
                </a: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4550894" y="5155027"/>
              <a:ext cx="2195679" cy="1259960"/>
              <a:chOff x="678504" y="1375063"/>
              <a:chExt cx="2195679" cy="1259960"/>
            </a:xfrm>
          </p:grpSpPr>
          <p:sp>
            <p:nvSpPr>
              <p:cNvPr id="291" name="TextBox 290"/>
              <p:cNvSpPr txBox="1"/>
              <p:nvPr/>
            </p:nvSpPr>
            <p:spPr>
              <a:xfrm>
                <a:off x="680656" y="1375063"/>
                <a:ext cx="2155046" cy="387012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rgbClr val="0D95BC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Automatic Mapping 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78504" y="1667493"/>
                <a:ext cx="2195679" cy="9675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Read User Stories from JIRA and leverage BIM to generate User Story level mapping;</a:t>
                </a:r>
              </a:p>
            </p:txBody>
          </p:sp>
        </p:grpSp>
      </p:grpSp>
      <p:sp>
        <p:nvSpPr>
          <p:cNvPr id="315" name="Freeform 6"/>
          <p:cNvSpPr>
            <a:spLocks/>
          </p:cNvSpPr>
          <p:nvPr/>
        </p:nvSpPr>
        <p:spPr bwMode="auto">
          <a:xfrm>
            <a:off x="8494776" y="1849399"/>
            <a:ext cx="1068467" cy="4424448"/>
          </a:xfrm>
          <a:custGeom>
            <a:avLst/>
            <a:gdLst>
              <a:gd name="T0" fmla="*/ 2436 w 3426"/>
              <a:gd name="T1" fmla="*/ 13451 h 13893"/>
              <a:gd name="T2" fmla="*/ 2944 w 3426"/>
              <a:gd name="T3" fmla="*/ 13006 h 13893"/>
              <a:gd name="T4" fmla="*/ 3015 w 3426"/>
              <a:gd name="T5" fmla="*/ 12405 h 13893"/>
              <a:gd name="T6" fmla="*/ 2681 w 3426"/>
              <a:gd name="T7" fmla="*/ 11897 h 13893"/>
              <a:gd name="T8" fmla="*/ 1299 w 3426"/>
              <a:gd name="T9" fmla="*/ 11718 h 13893"/>
              <a:gd name="T10" fmla="*/ 435 w 3426"/>
              <a:gd name="T11" fmla="*/ 11391 h 13893"/>
              <a:gd name="T12" fmla="*/ 2 w 3426"/>
              <a:gd name="T13" fmla="*/ 10523 h 13893"/>
              <a:gd name="T14" fmla="*/ 243 w 3426"/>
              <a:gd name="T15" fmla="*/ 9684 h 13893"/>
              <a:gd name="T16" fmla="*/ 965 w 3426"/>
              <a:gd name="T17" fmla="*/ 9194 h 13893"/>
              <a:gd name="T18" fmla="*/ 2436 w 3426"/>
              <a:gd name="T19" fmla="*/ 9102 h 13893"/>
              <a:gd name="T20" fmla="*/ 2944 w 3426"/>
              <a:gd name="T21" fmla="*/ 8658 h 13893"/>
              <a:gd name="T22" fmla="*/ 3015 w 3426"/>
              <a:gd name="T23" fmla="*/ 8056 h 13893"/>
              <a:gd name="T24" fmla="*/ 2681 w 3426"/>
              <a:gd name="T25" fmla="*/ 7548 h 13893"/>
              <a:gd name="T26" fmla="*/ 1299 w 3426"/>
              <a:gd name="T27" fmla="*/ 7369 h 13893"/>
              <a:gd name="T28" fmla="*/ 435 w 3426"/>
              <a:gd name="T29" fmla="*/ 7043 h 13893"/>
              <a:gd name="T30" fmla="*/ 2 w 3426"/>
              <a:gd name="T31" fmla="*/ 6174 h 13893"/>
              <a:gd name="T32" fmla="*/ 243 w 3426"/>
              <a:gd name="T33" fmla="*/ 5336 h 13893"/>
              <a:gd name="T34" fmla="*/ 965 w 3426"/>
              <a:gd name="T35" fmla="*/ 4846 h 13893"/>
              <a:gd name="T36" fmla="*/ 2436 w 3426"/>
              <a:gd name="T37" fmla="*/ 4754 h 13893"/>
              <a:gd name="T38" fmla="*/ 2944 w 3426"/>
              <a:gd name="T39" fmla="*/ 4309 h 13893"/>
              <a:gd name="T40" fmla="*/ 3015 w 3426"/>
              <a:gd name="T41" fmla="*/ 3708 h 13893"/>
              <a:gd name="T42" fmla="*/ 2681 w 3426"/>
              <a:gd name="T43" fmla="*/ 3200 h 13893"/>
              <a:gd name="T44" fmla="*/ 1299 w 3426"/>
              <a:gd name="T45" fmla="*/ 3021 h 13893"/>
              <a:gd name="T46" fmla="*/ 435 w 3426"/>
              <a:gd name="T47" fmla="*/ 2694 h 13893"/>
              <a:gd name="T48" fmla="*/ 2 w 3426"/>
              <a:gd name="T49" fmla="*/ 1826 h 13893"/>
              <a:gd name="T50" fmla="*/ 243 w 3426"/>
              <a:gd name="T51" fmla="*/ 987 h 13893"/>
              <a:gd name="T52" fmla="*/ 965 w 3426"/>
              <a:gd name="T53" fmla="*/ 497 h 13893"/>
              <a:gd name="T54" fmla="*/ 1864 w 3426"/>
              <a:gd name="T55" fmla="*/ 404 h 13893"/>
              <a:gd name="T56" fmla="*/ 2340 w 3426"/>
              <a:gd name="T57" fmla="*/ 220 h 13893"/>
              <a:gd name="T58" fmla="*/ 2012 w 3426"/>
              <a:gd name="T59" fmla="*/ 772 h 13893"/>
              <a:gd name="T60" fmla="*/ 1148 w 3426"/>
              <a:gd name="T61" fmla="*/ 856 h 13893"/>
              <a:gd name="T62" fmla="*/ 614 w 3426"/>
              <a:gd name="T63" fmla="*/ 1147 h 13893"/>
              <a:gd name="T64" fmla="*/ 389 w 3426"/>
              <a:gd name="T65" fmla="*/ 1755 h 13893"/>
              <a:gd name="T66" fmla="*/ 632 w 3426"/>
              <a:gd name="T67" fmla="*/ 2344 h 13893"/>
              <a:gd name="T68" fmla="*/ 1254 w 3426"/>
              <a:gd name="T69" fmla="*/ 2632 h 13893"/>
              <a:gd name="T70" fmla="*/ 2809 w 3426"/>
              <a:gd name="T71" fmla="*/ 2816 h 13893"/>
              <a:gd name="T72" fmla="*/ 3359 w 3426"/>
              <a:gd name="T73" fmla="*/ 3497 h 13893"/>
              <a:gd name="T74" fmla="*/ 3342 w 3426"/>
              <a:gd name="T75" fmla="*/ 4369 h 13893"/>
              <a:gd name="T76" fmla="*/ 2683 w 3426"/>
              <a:gd name="T77" fmla="*/ 5071 h 13893"/>
              <a:gd name="T78" fmla="*/ 1148 w 3426"/>
              <a:gd name="T79" fmla="*/ 5205 h 13893"/>
              <a:gd name="T80" fmla="*/ 614 w 3426"/>
              <a:gd name="T81" fmla="*/ 5495 h 13893"/>
              <a:gd name="T82" fmla="*/ 389 w 3426"/>
              <a:gd name="T83" fmla="*/ 6103 h 13893"/>
              <a:gd name="T84" fmla="*/ 632 w 3426"/>
              <a:gd name="T85" fmla="*/ 6693 h 13893"/>
              <a:gd name="T86" fmla="*/ 1254 w 3426"/>
              <a:gd name="T87" fmla="*/ 6981 h 13893"/>
              <a:gd name="T88" fmla="*/ 2809 w 3426"/>
              <a:gd name="T89" fmla="*/ 7165 h 13893"/>
              <a:gd name="T90" fmla="*/ 3359 w 3426"/>
              <a:gd name="T91" fmla="*/ 7845 h 13893"/>
              <a:gd name="T92" fmla="*/ 3342 w 3426"/>
              <a:gd name="T93" fmla="*/ 8717 h 13893"/>
              <a:gd name="T94" fmla="*/ 2683 w 3426"/>
              <a:gd name="T95" fmla="*/ 9420 h 13893"/>
              <a:gd name="T96" fmla="*/ 1148 w 3426"/>
              <a:gd name="T97" fmla="*/ 9553 h 13893"/>
              <a:gd name="T98" fmla="*/ 614 w 3426"/>
              <a:gd name="T99" fmla="*/ 9844 h 13893"/>
              <a:gd name="T100" fmla="*/ 389 w 3426"/>
              <a:gd name="T101" fmla="*/ 10452 h 13893"/>
              <a:gd name="T102" fmla="*/ 632 w 3426"/>
              <a:gd name="T103" fmla="*/ 11041 h 13893"/>
              <a:gd name="T104" fmla="*/ 1254 w 3426"/>
              <a:gd name="T105" fmla="*/ 11329 h 13893"/>
              <a:gd name="T106" fmla="*/ 2809 w 3426"/>
              <a:gd name="T107" fmla="*/ 11513 h 13893"/>
              <a:gd name="T108" fmla="*/ 3359 w 3426"/>
              <a:gd name="T109" fmla="*/ 12194 h 13893"/>
              <a:gd name="T110" fmla="*/ 3342 w 3426"/>
              <a:gd name="T111" fmla="*/ 13066 h 13893"/>
              <a:gd name="T112" fmla="*/ 2683 w 3426"/>
              <a:gd name="T113" fmla="*/ 13768 h 13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26" h="13893">
                <a:moveTo>
                  <a:pt x="2127" y="13893"/>
                </a:moveTo>
                <a:lnTo>
                  <a:pt x="1281" y="13893"/>
                </a:lnTo>
                <a:lnTo>
                  <a:pt x="1281" y="13504"/>
                </a:lnTo>
                <a:lnTo>
                  <a:pt x="2127" y="13504"/>
                </a:lnTo>
                <a:lnTo>
                  <a:pt x="2174" y="13503"/>
                </a:lnTo>
                <a:lnTo>
                  <a:pt x="2263" y="13494"/>
                </a:lnTo>
                <a:lnTo>
                  <a:pt x="2352" y="13477"/>
                </a:lnTo>
                <a:lnTo>
                  <a:pt x="2436" y="13451"/>
                </a:lnTo>
                <a:lnTo>
                  <a:pt x="2518" y="13417"/>
                </a:lnTo>
                <a:lnTo>
                  <a:pt x="2594" y="13377"/>
                </a:lnTo>
                <a:lnTo>
                  <a:pt x="2667" y="13329"/>
                </a:lnTo>
                <a:lnTo>
                  <a:pt x="2734" y="13276"/>
                </a:lnTo>
                <a:lnTo>
                  <a:pt x="2795" y="13216"/>
                </a:lnTo>
                <a:lnTo>
                  <a:pt x="2851" y="13151"/>
                </a:lnTo>
                <a:lnTo>
                  <a:pt x="2901" y="13082"/>
                </a:lnTo>
                <a:lnTo>
                  <a:pt x="2944" y="13006"/>
                </a:lnTo>
                <a:lnTo>
                  <a:pt x="2979" y="12929"/>
                </a:lnTo>
                <a:lnTo>
                  <a:pt x="3006" y="12846"/>
                </a:lnTo>
                <a:lnTo>
                  <a:pt x="3026" y="12760"/>
                </a:lnTo>
                <a:lnTo>
                  <a:pt x="3036" y="12672"/>
                </a:lnTo>
                <a:lnTo>
                  <a:pt x="3037" y="12627"/>
                </a:lnTo>
                <a:lnTo>
                  <a:pt x="3039" y="12581"/>
                </a:lnTo>
                <a:lnTo>
                  <a:pt x="3031" y="12492"/>
                </a:lnTo>
                <a:lnTo>
                  <a:pt x="3015" y="12405"/>
                </a:lnTo>
                <a:lnTo>
                  <a:pt x="2991" y="12321"/>
                </a:lnTo>
                <a:lnTo>
                  <a:pt x="2958" y="12239"/>
                </a:lnTo>
                <a:lnTo>
                  <a:pt x="2917" y="12161"/>
                </a:lnTo>
                <a:lnTo>
                  <a:pt x="2869" y="12087"/>
                </a:lnTo>
                <a:lnTo>
                  <a:pt x="2813" y="12017"/>
                </a:lnTo>
                <a:lnTo>
                  <a:pt x="2782" y="11985"/>
                </a:lnTo>
                <a:lnTo>
                  <a:pt x="2750" y="11954"/>
                </a:lnTo>
                <a:lnTo>
                  <a:pt x="2681" y="11897"/>
                </a:lnTo>
                <a:lnTo>
                  <a:pt x="2608" y="11846"/>
                </a:lnTo>
                <a:lnTo>
                  <a:pt x="2530" y="11805"/>
                </a:lnTo>
                <a:lnTo>
                  <a:pt x="2450" y="11771"/>
                </a:lnTo>
                <a:lnTo>
                  <a:pt x="2366" y="11745"/>
                </a:lnTo>
                <a:lnTo>
                  <a:pt x="2279" y="11728"/>
                </a:lnTo>
                <a:lnTo>
                  <a:pt x="2191" y="11719"/>
                </a:lnTo>
                <a:lnTo>
                  <a:pt x="2146" y="11718"/>
                </a:lnTo>
                <a:lnTo>
                  <a:pt x="1299" y="11718"/>
                </a:lnTo>
                <a:lnTo>
                  <a:pt x="1233" y="11717"/>
                </a:lnTo>
                <a:lnTo>
                  <a:pt x="1105" y="11704"/>
                </a:lnTo>
                <a:lnTo>
                  <a:pt x="979" y="11679"/>
                </a:lnTo>
                <a:lnTo>
                  <a:pt x="858" y="11643"/>
                </a:lnTo>
                <a:lnTo>
                  <a:pt x="743" y="11595"/>
                </a:lnTo>
                <a:lnTo>
                  <a:pt x="634" y="11537"/>
                </a:lnTo>
                <a:lnTo>
                  <a:pt x="531" y="11468"/>
                </a:lnTo>
                <a:lnTo>
                  <a:pt x="435" y="11391"/>
                </a:lnTo>
                <a:lnTo>
                  <a:pt x="347" y="11306"/>
                </a:lnTo>
                <a:lnTo>
                  <a:pt x="266" y="11212"/>
                </a:lnTo>
                <a:lnTo>
                  <a:pt x="196" y="11111"/>
                </a:lnTo>
                <a:lnTo>
                  <a:pt x="135" y="11005"/>
                </a:lnTo>
                <a:lnTo>
                  <a:pt x="85" y="10891"/>
                </a:lnTo>
                <a:lnTo>
                  <a:pt x="46" y="10773"/>
                </a:lnTo>
                <a:lnTo>
                  <a:pt x="17" y="10650"/>
                </a:lnTo>
                <a:lnTo>
                  <a:pt x="2" y="10523"/>
                </a:lnTo>
                <a:lnTo>
                  <a:pt x="0" y="10458"/>
                </a:lnTo>
                <a:lnTo>
                  <a:pt x="0" y="10393"/>
                </a:lnTo>
                <a:lnTo>
                  <a:pt x="11" y="10266"/>
                </a:lnTo>
                <a:lnTo>
                  <a:pt x="33" y="10141"/>
                </a:lnTo>
                <a:lnTo>
                  <a:pt x="68" y="10020"/>
                </a:lnTo>
                <a:lnTo>
                  <a:pt x="115" y="9903"/>
                </a:lnTo>
                <a:lnTo>
                  <a:pt x="173" y="9791"/>
                </a:lnTo>
                <a:lnTo>
                  <a:pt x="243" y="9684"/>
                </a:lnTo>
                <a:lnTo>
                  <a:pt x="323" y="9586"/>
                </a:lnTo>
                <a:lnTo>
                  <a:pt x="367" y="9538"/>
                </a:lnTo>
                <a:lnTo>
                  <a:pt x="414" y="9493"/>
                </a:lnTo>
                <a:lnTo>
                  <a:pt x="512" y="9411"/>
                </a:lnTo>
                <a:lnTo>
                  <a:pt x="617" y="9340"/>
                </a:lnTo>
                <a:lnTo>
                  <a:pt x="728" y="9280"/>
                </a:lnTo>
                <a:lnTo>
                  <a:pt x="844" y="9231"/>
                </a:lnTo>
                <a:lnTo>
                  <a:pt x="965" y="9194"/>
                </a:lnTo>
                <a:lnTo>
                  <a:pt x="1089" y="9168"/>
                </a:lnTo>
                <a:lnTo>
                  <a:pt x="1216" y="9157"/>
                </a:lnTo>
                <a:lnTo>
                  <a:pt x="1281" y="9156"/>
                </a:lnTo>
                <a:lnTo>
                  <a:pt x="2127" y="9156"/>
                </a:lnTo>
                <a:lnTo>
                  <a:pt x="2174" y="9154"/>
                </a:lnTo>
                <a:lnTo>
                  <a:pt x="2263" y="9145"/>
                </a:lnTo>
                <a:lnTo>
                  <a:pt x="2352" y="9128"/>
                </a:lnTo>
                <a:lnTo>
                  <a:pt x="2436" y="9102"/>
                </a:lnTo>
                <a:lnTo>
                  <a:pt x="2518" y="9069"/>
                </a:lnTo>
                <a:lnTo>
                  <a:pt x="2594" y="9029"/>
                </a:lnTo>
                <a:lnTo>
                  <a:pt x="2667" y="8981"/>
                </a:lnTo>
                <a:lnTo>
                  <a:pt x="2734" y="8927"/>
                </a:lnTo>
                <a:lnTo>
                  <a:pt x="2795" y="8868"/>
                </a:lnTo>
                <a:lnTo>
                  <a:pt x="2851" y="8803"/>
                </a:lnTo>
                <a:lnTo>
                  <a:pt x="2901" y="8733"/>
                </a:lnTo>
                <a:lnTo>
                  <a:pt x="2944" y="8658"/>
                </a:lnTo>
                <a:lnTo>
                  <a:pt x="2979" y="8580"/>
                </a:lnTo>
                <a:lnTo>
                  <a:pt x="3006" y="8497"/>
                </a:lnTo>
                <a:lnTo>
                  <a:pt x="3026" y="8412"/>
                </a:lnTo>
                <a:lnTo>
                  <a:pt x="3036" y="8323"/>
                </a:lnTo>
                <a:lnTo>
                  <a:pt x="3037" y="8278"/>
                </a:lnTo>
                <a:lnTo>
                  <a:pt x="3039" y="8233"/>
                </a:lnTo>
                <a:lnTo>
                  <a:pt x="3031" y="8143"/>
                </a:lnTo>
                <a:lnTo>
                  <a:pt x="3015" y="8056"/>
                </a:lnTo>
                <a:lnTo>
                  <a:pt x="2991" y="7972"/>
                </a:lnTo>
                <a:lnTo>
                  <a:pt x="2958" y="7891"/>
                </a:lnTo>
                <a:lnTo>
                  <a:pt x="2917" y="7813"/>
                </a:lnTo>
                <a:lnTo>
                  <a:pt x="2869" y="7739"/>
                </a:lnTo>
                <a:lnTo>
                  <a:pt x="2813" y="7669"/>
                </a:lnTo>
                <a:lnTo>
                  <a:pt x="2782" y="7636"/>
                </a:lnTo>
                <a:lnTo>
                  <a:pt x="2750" y="7605"/>
                </a:lnTo>
                <a:lnTo>
                  <a:pt x="2681" y="7548"/>
                </a:lnTo>
                <a:lnTo>
                  <a:pt x="2608" y="7498"/>
                </a:lnTo>
                <a:lnTo>
                  <a:pt x="2530" y="7456"/>
                </a:lnTo>
                <a:lnTo>
                  <a:pt x="2450" y="7423"/>
                </a:lnTo>
                <a:lnTo>
                  <a:pt x="2366" y="7397"/>
                </a:lnTo>
                <a:lnTo>
                  <a:pt x="2279" y="7380"/>
                </a:lnTo>
                <a:lnTo>
                  <a:pt x="2191" y="7371"/>
                </a:lnTo>
                <a:lnTo>
                  <a:pt x="2146" y="7369"/>
                </a:lnTo>
                <a:lnTo>
                  <a:pt x="1299" y="7369"/>
                </a:lnTo>
                <a:lnTo>
                  <a:pt x="1233" y="7368"/>
                </a:lnTo>
                <a:lnTo>
                  <a:pt x="1105" y="7355"/>
                </a:lnTo>
                <a:lnTo>
                  <a:pt x="979" y="7331"/>
                </a:lnTo>
                <a:lnTo>
                  <a:pt x="858" y="7294"/>
                </a:lnTo>
                <a:lnTo>
                  <a:pt x="743" y="7246"/>
                </a:lnTo>
                <a:lnTo>
                  <a:pt x="634" y="7188"/>
                </a:lnTo>
                <a:lnTo>
                  <a:pt x="531" y="7119"/>
                </a:lnTo>
                <a:lnTo>
                  <a:pt x="435" y="7043"/>
                </a:lnTo>
                <a:lnTo>
                  <a:pt x="347" y="6957"/>
                </a:lnTo>
                <a:lnTo>
                  <a:pt x="266" y="6864"/>
                </a:lnTo>
                <a:lnTo>
                  <a:pt x="196" y="6763"/>
                </a:lnTo>
                <a:lnTo>
                  <a:pt x="135" y="6657"/>
                </a:lnTo>
                <a:lnTo>
                  <a:pt x="85" y="6543"/>
                </a:lnTo>
                <a:lnTo>
                  <a:pt x="46" y="6425"/>
                </a:lnTo>
                <a:lnTo>
                  <a:pt x="17" y="6301"/>
                </a:lnTo>
                <a:lnTo>
                  <a:pt x="2" y="6174"/>
                </a:lnTo>
                <a:lnTo>
                  <a:pt x="0" y="6110"/>
                </a:lnTo>
                <a:lnTo>
                  <a:pt x="0" y="6045"/>
                </a:lnTo>
                <a:lnTo>
                  <a:pt x="11" y="5918"/>
                </a:lnTo>
                <a:lnTo>
                  <a:pt x="33" y="5792"/>
                </a:lnTo>
                <a:lnTo>
                  <a:pt x="68" y="5672"/>
                </a:lnTo>
                <a:lnTo>
                  <a:pt x="115" y="5555"/>
                </a:lnTo>
                <a:lnTo>
                  <a:pt x="173" y="5442"/>
                </a:lnTo>
                <a:lnTo>
                  <a:pt x="243" y="5336"/>
                </a:lnTo>
                <a:lnTo>
                  <a:pt x="323" y="5236"/>
                </a:lnTo>
                <a:lnTo>
                  <a:pt x="367" y="5189"/>
                </a:lnTo>
                <a:lnTo>
                  <a:pt x="414" y="5144"/>
                </a:lnTo>
                <a:lnTo>
                  <a:pt x="512" y="5062"/>
                </a:lnTo>
                <a:lnTo>
                  <a:pt x="617" y="4991"/>
                </a:lnTo>
                <a:lnTo>
                  <a:pt x="728" y="4931"/>
                </a:lnTo>
                <a:lnTo>
                  <a:pt x="844" y="4882"/>
                </a:lnTo>
                <a:lnTo>
                  <a:pt x="965" y="4846"/>
                </a:lnTo>
                <a:lnTo>
                  <a:pt x="1089" y="4820"/>
                </a:lnTo>
                <a:lnTo>
                  <a:pt x="1216" y="4808"/>
                </a:lnTo>
                <a:lnTo>
                  <a:pt x="1281" y="4807"/>
                </a:lnTo>
                <a:lnTo>
                  <a:pt x="2127" y="4807"/>
                </a:lnTo>
                <a:lnTo>
                  <a:pt x="2174" y="4806"/>
                </a:lnTo>
                <a:lnTo>
                  <a:pt x="2263" y="4797"/>
                </a:lnTo>
                <a:lnTo>
                  <a:pt x="2352" y="4780"/>
                </a:lnTo>
                <a:lnTo>
                  <a:pt x="2436" y="4754"/>
                </a:lnTo>
                <a:lnTo>
                  <a:pt x="2518" y="4720"/>
                </a:lnTo>
                <a:lnTo>
                  <a:pt x="2594" y="4680"/>
                </a:lnTo>
                <a:lnTo>
                  <a:pt x="2667" y="4632"/>
                </a:lnTo>
                <a:lnTo>
                  <a:pt x="2734" y="4579"/>
                </a:lnTo>
                <a:lnTo>
                  <a:pt x="2795" y="4519"/>
                </a:lnTo>
                <a:lnTo>
                  <a:pt x="2851" y="4454"/>
                </a:lnTo>
                <a:lnTo>
                  <a:pt x="2901" y="4384"/>
                </a:lnTo>
                <a:lnTo>
                  <a:pt x="2944" y="4309"/>
                </a:lnTo>
                <a:lnTo>
                  <a:pt x="2979" y="4230"/>
                </a:lnTo>
                <a:lnTo>
                  <a:pt x="3006" y="4149"/>
                </a:lnTo>
                <a:lnTo>
                  <a:pt x="3026" y="4063"/>
                </a:lnTo>
                <a:lnTo>
                  <a:pt x="3036" y="3975"/>
                </a:lnTo>
                <a:lnTo>
                  <a:pt x="3037" y="3930"/>
                </a:lnTo>
                <a:lnTo>
                  <a:pt x="3039" y="3884"/>
                </a:lnTo>
                <a:lnTo>
                  <a:pt x="3031" y="3795"/>
                </a:lnTo>
                <a:lnTo>
                  <a:pt x="3015" y="3708"/>
                </a:lnTo>
                <a:lnTo>
                  <a:pt x="2991" y="3624"/>
                </a:lnTo>
                <a:lnTo>
                  <a:pt x="2958" y="3542"/>
                </a:lnTo>
                <a:lnTo>
                  <a:pt x="2917" y="3464"/>
                </a:lnTo>
                <a:lnTo>
                  <a:pt x="2869" y="3390"/>
                </a:lnTo>
                <a:lnTo>
                  <a:pt x="2813" y="3320"/>
                </a:lnTo>
                <a:lnTo>
                  <a:pt x="2782" y="3288"/>
                </a:lnTo>
                <a:lnTo>
                  <a:pt x="2750" y="3257"/>
                </a:lnTo>
                <a:lnTo>
                  <a:pt x="2681" y="3200"/>
                </a:lnTo>
                <a:lnTo>
                  <a:pt x="2608" y="3149"/>
                </a:lnTo>
                <a:lnTo>
                  <a:pt x="2530" y="3108"/>
                </a:lnTo>
                <a:lnTo>
                  <a:pt x="2450" y="3074"/>
                </a:lnTo>
                <a:lnTo>
                  <a:pt x="2366" y="3048"/>
                </a:lnTo>
                <a:lnTo>
                  <a:pt x="2279" y="3031"/>
                </a:lnTo>
                <a:lnTo>
                  <a:pt x="2191" y="3022"/>
                </a:lnTo>
                <a:lnTo>
                  <a:pt x="2146" y="3021"/>
                </a:lnTo>
                <a:lnTo>
                  <a:pt x="1299" y="3021"/>
                </a:lnTo>
                <a:lnTo>
                  <a:pt x="1233" y="3020"/>
                </a:lnTo>
                <a:lnTo>
                  <a:pt x="1105" y="3007"/>
                </a:lnTo>
                <a:lnTo>
                  <a:pt x="979" y="2982"/>
                </a:lnTo>
                <a:lnTo>
                  <a:pt x="858" y="2946"/>
                </a:lnTo>
                <a:lnTo>
                  <a:pt x="743" y="2898"/>
                </a:lnTo>
                <a:lnTo>
                  <a:pt x="634" y="2839"/>
                </a:lnTo>
                <a:lnTo>
                  <a:pt x="531" y="2771"/>
                </a:lnTo>
                <a:lnTo>
                  <a:pt x="435" y="2694"/>
                </a:lnTo>
                <a:lnTo>
                  <a:pt x="347" y="2609"/>
                </a:lnTo>
                <a:lnTo>
                  <a:pt x="266" y="2515"/>
                </a:lnTo>
                <a:lnTo>
                  <a:pt x="196" y="2414"/>
                </a:lnTo>
                <a:lnTo>
                  <a:pt x="135" y="2308"/>
                </a:lnTo>
                <a:lnTo>
                  <a:pt x="85" y="2194"/>
                </a:lnTo>
                <a:lnTo>
                  <a:pt x="46" y="2076"/>
                </a:lnTo>
                <a:lnTo>
                  <a:pt x="17" y="1953"/>
                </a:lnTo>
                <a:lnTo>
                  <a:pt x="2" y="1826"/>
                </a:lnTo>
                <a:lnTo>
                  <a:pt x="0" y="1761"/>
                </a:lnTo>
                <a:lnTo>
                  <a:pt x="0" y="1696"/>
                </a:lnTo>
                <a:lnTo>
                  <a:pt x="11" y="1569"/>
                </a:lnTo>
                <a:lnTo>
                  <a:pt x="33" y="1444"/>
                </a:lnTo>
                <a:lnTo>
                  <a:pt x="68" y="1323"/>
                </a:lnTo>
                <a:lnTo>
                  <a:pt x="115" y="1206"/>
                </a:lnTo>
                <a:lnTo>
                  <a:pt x="173" y="1094"/>
                </a:lnTo>
                <a:lnTo>
                  <a:pt x="243" y="987"/>
                </a:lnTo>
                <a:lnTo>
                  <a:pt x="323" y="888"/>
                </a:lnTo>
                <a:lnTo>
                  <a:pt x="367" y="841"/>
                </a:lnTo>
                <a:lnTo>
                  <a:pt x="414" y="795"/>
                </a:lnTo>
                <a:lnTo>
                  <a:pt x="512" y="714"/>
                </a:lnTo>
                <a:lnTo>
                  <a:pt x="617" y="643"/>
                </a:lnTo>
                <a:lnTo>
                  <a:pt x="728" y="583"/>
                </a:lnTo>
                <a:lnTo>
                  <a:pt x="844" y="534"/>
                </a:lnTo>
                <a:lnTo>
                  <a:pt x="965" y="497"/>
                </a:lnTo>
                <a:lnTo>
                  <a:pt x="1089" y="471"/>
                </a:lnTo>
                <a:lnTo>
                  <a:pt x="1216" y="460"/>
                </a:lnTo>
                <a:lnTo>
                  <a:pt x="1281" y="458"/>
                </a:lnTo>
                <a:lnTo>
                  <a:pt x="1714" y="458"/>
                </a:lnTo>
                <a:lnTo>
                  <a:pt x="1737" y="457"/>
                </a:lnTo>
                <a:lnTo>
                  <a:pt x="1784" y="448"/>
                </a:lnTo>
                <a:lnTo>
                  <a:pt x="1827" y="430"/>
                </a:lnTo>
                <a:lnTo>
                  <a:pt x="1864" y="404"/>
                </a:lnTo>
                <a:lnTo>
                  <a:pt x="1897" y="372"/>
                </a:lnTo>
                <a:lnTo>
                  <a:pt x="1923" y="334"/>
                </a:lnTo>
                <a:lnTo>
                  <a:pt x="1941" y="291"/>
                </a:lnTo>
                <a:lnTo>
                  <a:pt x="1950" y="245"/>
                </a:lnTo>
                <a:lnTo>
                  <a:pt x="1951" y="220"/>
                </a:lnTo>
                <a:lnTo>
                  <a:pt x="1951" y="0"/>
                </a:lnTo>
                <a:lnTo>
                  <a:pt x="2340" y="0"/>
                </a:lnTo>
                <a:lnTo>
                  <a:pt x="2340" y="220"/>
                </a:lnTo>
                <a:lnTo>
                  <a:pt x="2339" y="252"/>
                </a:lnTo>
                <a:lnTo>
                  <a:pt x="2332" y="316"/>
                </a:lnTo>
                <a:lnTo>
                  <a:pt x="2321" y="377"/>
                </a:lnTo>
                <a:lnTo>
                  <a:pt x="2302" y="436"/>
                </a:lnTo>
                <a:lnTo>
                  <a:pt x="2265" y="519"/>
                </a:lnTo>
                <a:lnTo>
                  <a:pt x="2197" y="619"/>
                </a:lnTo>
                <a:lnTo>
                  <a:pt x="2112" y="705"/>
                </a:lnTo>
                <a:lnTo>
                  <a:pt x="2012" y="772"/>
                </a:lnTo>
                <a:lnTo>
                  <a:pt x="1929" y="810"/>
                </a:lnTo>
                <a:lnTo>
                  <a:pt x="1869" y="828"/>
                </a:lnTo>
                <a:lnTo>
                  <a:pt x="1809" y="840"/>
                </a:lnTo>
                <a:lnTo>
                  <a:pt x="1745" y="846"/>
                </a:lnTo>
                <a:lnTo>
                  <a:pt x="1714" y="847"/>
                </a:lnTo>
                <a:lnTo>
                  <a:pt x="1281" y="847"/>
                </a:lnTo>
                <a:lnTo>
                  <a:pt x="1237" y="847"/>
                </a:lnTo>
                <a:lnTo>
                  <a:pt x="1148" y="856"/>
                </a:lnTo>
                <a:lnTo>
                  <a:pt x="1061" y="873"/>
                </a:lnTo>
                <a:lnTo>
                  <a:pt x="976" y="899"/>
                </a:lnTo>
                <a:lnTo>
                  <a:pt x="896" y="933"/>
                </a:lnTo>
                <a:lnTo>
                  <a:pt x="818" y="976"/>
                </a:lnTo>
                <a:lnTo>
                  <a:pt x="746" y="1025"/>
                </a:lnTo>
                <a:lnTo>
                  <a:pt x="677" y="1082"/>
                </a:lnTo>
                <a:lnTo>
                  <a:pt x="645" y="1114"/>
                </a:lnTo>
                <a:lnTo>
                  <a:pt x="614" y="1147"/>
                </a:lnTo>
                <a:lnTo>
                  <a:pt x="558" y="1215"/>
                </a:lnTo>
                <a:lnTo>
                  <a:pt x="510" y="1289"/>
                </a:lnTo>
                <a:lnTo>
                  <a:pt x="468" y="1368"/>
                </a:lnTo>
                <a:lnTo>
                  <a:pt x="436" y="1449"/>
                </a:lnTo>
                <a:lnTo>
                  <a:pt x="413" y="1534"/>
                </a:lnTo>
                <a:lnTo>
                  <a:pt x="396" y="1621"/>
                </a:lnTo>
                <a:lnTo>
                  <a:pt x="389" y="1709"/>
                </a:lnTo>
                <a:lnTo>
                  <a:pt x="389" y="1755"/>
                </a:lnTo>
                <a:lnTo>
                  <a:pt x="391" y="1800"/>
                </a:lnTo>
                <a:lnTo>
                  <a:pt x="401" y="1888"/>
                </a:lnTo>
                <a:lnTo>
                  <a:pt x="420" y="1974"/>
                </a:lnTo>
                <a:lnTo>
                  <a:pt x="448" y="2057"/>
                </a:lnTo>
                <a:lnTo>
                  <a:pt x="484" y="2136"/>
                </a:lnTo>
                <a:lnTo>
                  <a:pt x="527" y="2210"/>
                </a:lnTo>
                <a:lnTo>
                  <a:pt x="576" y="2280"/>
                </a:lnTo>
                <a:lnTo>
                  <a:pt x="632" y="2344"/>
                </a:lnTo>
                <a:lnTo>
                  <a:pt x="694" y="2404"/>
                </a:lnTo>
                <a:lnTo>
                  <a:pt x="760" y="2458"/>
                </a:lnTo>
                <a:lnTo>
                  <a:pt x="833" y="2505"/>
                </a:lnTo>
                <a:lnTo>
                  <a:pt x="910" y="2547"/>
                </a:lnTo>
                <a:lnTo>
                  <a:pt x="991" y="2579"/>
                </a:lnTo>
                <a:lnTo>
                  <a:pt x="1075" y="2605"/>
                </a:lnTo>
                <a:lnTo>
                  <a:pt x="1163" y="2623"/>
                </a:lnTo>
                <a:lnTo>
                  <a:pt x="1254" y="2632"/>
                </a:lnTo>
                <a:lnTo>
                  <a:pt x="1299" y="2632"/>
                </a:lnTo>
                <a:lnTo>
                  <a:pt x="2146" y="2632"/>
                </a:lnTo>
                <a:lnTo>
                  <a:pt x="2210" y="2633"/>
                </a:lnTo>
                <a:lnTo>
                  <a:pt x="2337" y="2646"/>
                </a:lnTo>
                <a:lnTo>
                  <a:pt x="2462" y="2671"/>
                </a:lnTo>
                <a:lnTo>
                  <a:pt x="2582" y="2709"/>
                </a:lnTo>
                <a:lnTo>
                  <a:pt x="2699" y="2757"/>
                </a:lnTo>
                <a:lnTo>
                  <a:pt x="2809" y="2816"/>
                </a:lnTo>
                <a:lnTo>
                  <a:pt x="2914" y="2887"/>
                </a:lnTo>
                <a:lnTo>
                  <a:pt x="3013" y="2970"/>
                </a:lnTo>
                <a:lnTo>
                  <a:pt x="3059" y="3016"/>
                </a:lnTo>
                <a:lnTo>
                  <a:pt x="3103" y="3062"/>
                </a:lnTo>
                <a:lnTo>
                  <a:pt x="3184" y="3162"/>
                </a:lnTo>
                <a:lnTo>
                  <a:pt x="3254" y="3269"/>
                </a:lnTo>
                <a:lnTo>
                  <a:pt x="3312" y="3380"/>
                </a:lnTo>
                <a:lnTo>
                  <a:pt x="3359" y="3497"/>
                </a:lnTo>
                <a:lnTo>
                  <a:pt x="3394" y="3618"/>
                </a:lnTo>
                <a:lnTo>
                  <a:pt x="3416" y="3743"/>
                </a:lnTo>
                <a:lnTo>
                  <a:pt x="3426" y="3871"/>
                </a:lnTo>
                <a:lnTo>
                  <a:pt x="3426" y="3936"/>
                </a:lnTo>
                <a:lnTo>
                  <a:pt x="3425" y="4001"/>
                </a:lnTo>
                <a:lnTo>
                  <a:pt x="3409" y="4128"/>
                </a:lnTo>
                <a:lnTo>
                  <a:pt x="3382" y="4251"/>
                </a:lnTo>
                <a:lnTo>
                  <a:pt x="3342" y="4369"/>
                </a:lnTo>
                <a:lnTo>
                  <a:pt x="3291" y="4482"/>
                </a:lnTo>
                <a:lnTo>
                  <a:pt x="3230" y="4589"/>
                </a:lnTo>
                <a:lnTo>
                  <a:pt x="3160" y="4689"/>
                </a:lnTo>
                <a:lnTo>
                  <a:pt x="3080" y="4782"/>
                </a:lnTo>
                <a:lnTo>
                  <a:pt x="2992" y="4868"/>
                </a:lnTo>
                <a:lnTo>
                  <a:pt x="2896" y="4946"/>
                </a:lnTo>
                <a:lnTo>
                  <a:pt x="2794" y="5013"/>
                </a:lnTo>
                <a:lnTo>
                  <a:pt x="2683" y="5071"/>
                </a:lnTo>
                <a:lnTo>
                  <a:pt x="2568" y="5119"/>
                </a:lnTo>
                <a:lnTo>
                  <a:pt x="2448" y="5156"/>
                </a:lnTo>
                <a:lnTo>
                  <a:pt x="2322" y="5182"/>
                </a:lnTo>
                <a:lnTo>
                  <a:pt x="2193" y="5195"/>
                </a:lnTo>
                <a:lnTo>
                  <a:pt x="2127" y="5196"/>
                </a:lnTo>
                <a:lnTo>
                  <a:pt x="1281" y="5196"/>
                </a:lnTo>
                <a:lnTo>
                  <a:pt x="1237" y="5196"/>
                </a:lnTo>
                <a:lnTo>
                  <a:pt x="1148" y="5205"/>
                </a:lnTo>
                <a:lnTo>
                  <a:pt x="1061" y="5223"/>
                </a:lnTo>
                <a:lnTo>
                  <a:pt x="976" y="5248"/>
                </a:lnTo>
                <a:lnTo>
                  <a:pt x="896" y="5283"/>
                </a:lnTo>
                <a:lnTo>
                  <a:pt x="818" y="5324"/>
                </a:lnTo>
                <a:lnTo>
                  <a:pt x="746" y="5373"/>
                </a:lnTo>
                <a:lnTo>
                  <a:pt x="677" y="5430"/>
                </a:lnTo>
                <a:lnTo>
                  <a:pt x="645" y="5463"/>
                </a:lnTo>
                <a:lnTo>
                  <a:pt x="614" y="5495"/>
                </a:lnTo>
                <a:lnTo>
                  <a:pt x="558" y="5564"/>
                </a:lnTo>
                <a:lnTo>
                  <a:pt x="510" y="5639"/>
                </a:lnTo>
                <a:lnTo>
                  <a:pt x="468" y="5717"/>
                </a:lnTo>
                <a:lnTo>
                  <a:pt x="436" y="5799"/>
                </a:lnTo>
                <a:lnTo>
                  <a:pt x="413" y="5883"/>
                </a:lnTo>
                <a:lnTo>
                  <a:pt x="396" y="5970"/>
                </a:lnTo>
                <a:lnTo>
                  <a:pt x="389" y="6059"/>
                </a:lnTo>
                <a:lnTo>
                  <a:pt x="389" y="6103"/>
                </a:lnTo>
                <a:lnTo>
                  <a:pt x="391" y="6149"/>
                </a:lnTo>
                <a:lnTo>
                  <a:pt x="401" y="6237"/>
                </a:lnTo>
                <a:lnTo>
                  <a:pt x="420" y="6322"/>
                </a:lnTo>
                <a:lnTo>
                  <a:pt x="448" y="6405"/>
                </a:lnTo>
                <a:lnTo>
                  <a:pt x="484" y="6484"/>
                </a:lnTo>
                <a:lnTo>
                  <a:pt x="527" y="6558"/>
                </a:lnTo>
                <a:lnTo>
                  <a:pt x="576" y="6628"/>
                </a:lnTo>
                <a:lnTo>
                  <a:pt x="632" y="6693"/>
                </a:lnTo>
                <a:lnTo>
                  <a:pt x="694" y="6753"/>
                </a:lnTo>
                <a:lnTo>
                  <a:pt x="760" y="6807"/>
                </a:lnTo>
                <a:lnTo>
                  <a:pt x="833" y="6854"/>
                </a:lnTo>
                <a:lnTo>
                  <a:pt x="910" y="6895"/>
                </a:lnTo>
                <a:lnTo>
                  <a:pt x="991" y="6927"/>
                </a:lnTo>
                <a:lnTo>
                  <a:pt x="1075" y="6953"/>
                </a:lnTo>
                <a:lnTo>
                  <a:pt x="1163" y="6972"/>
                </a:lnTo>
                <a:lnTo>
                  <a:pt x="1254" y="6981"/>
                </a:lnTo>
                <a:lnTo>
                  <a:pt x="1299" y="6981"/>
                </a:lnTo>
                <a:lnTo>
                  <a:pt x="2146" y="6981"/>
                </a:lnTo>
                <a:lnTo>
                  <a:pt x="2210" y="6982"/>
                </a:lnTo>
                <a:lnTo>
                  <a:pt x="2337" y="6995"/>
                </a:lnTo>
                <a:lnTo>
                  <a:pt x="2462" y="7020"/>
                </a:lnTo>
                <a:lnTo>
                  <a:pt x="2582" y="7057"/>
                </a:lnTo>
                <a:lnTo>
                  <a:pt x="2699" y="7105"/>
                </a:lnTo>
                <a:lnTo>
                  <a:pt x="2809" y="7165"/>
                </a:lnTo>
                <a:lnTo>
                  <a:pt x="2914" y="7236"/>
                </a:lnTo>
                <a:lnTo>
                  <a:pt x="3013" y="7319"/>
                </a:lnTo>
                <a:lnTo>
                  <a:pt x="3059" y="7364"/>
                </a:lnTo>
                <a:lnTo>
                  <a:pt x="3103" y="7411"/>
                </a:lnTo>
                <a:lnTo>
                  <a:pt x="3184" y="7511"/>
                </a:lnTo>
                <a:lnTo>
                  <a:pt x="3254" y="7617"/>
                </a:lnTo>
                <a:lnTo>
                  <a:pt x="3312" y="7728"/>
                </a:lnTo>
                <a:lnTo>
                  <a:pt x="3359" y="7845"/>
                </a:lnTo>
                <a:lnTo>
                  <a:pt x="3394" y="7967"/>
                </a:lnTo>
                <a:lnTo>
                  <a:pt x="3416" y="8091"/>
                </a:lnTo>
                <a:lnTo>
                  <a:pt x="3426" y="8220"/>
                </a:lnTo>
                <a:lnTo>
                  <a:pt x="3426" y="8285"/>
                </a:lnTo>
                <a:lnTo>
                  <a:pt x="3425" y="8349"/>
                </a:lnTo>
                <a:lnTo>
                  <a:pt x="3409" y="8476"/>
                </a:lnTo>
                <a:lnTo>
                  <a:pt x="3382" y="8599"/>
                </a:lnTo>
                <a:lnTo>
                  <a:pt x="3342" y="8717"/>
                </a:lnTo>
                <a:lnTo>
                  <a:pt x="3291" y="8830"/>
                </a:lnTo>
                <a:lnTo>
                  <a:pt x="3230" y="8938"/>
                </a:lnTo>
                <a:lnTo>
                  <a:pt x="3160" y="9038"/>
                </a:lnTo>
                <a:lnTo>
                  <a:pt x="3080" y="9131"/>
                </a:lnTo>
                <a:lnTo>
                  <a:pt x="2992" y="9216"/>
                </a:lnTo>
                <a:lnTo>
                  <a:pt x="2896" y="9294"/>
                </a:lnTo>
                <a:lnTo>
                  <a:pt x="2794" y="9362"/>
                </a:lnTo>
                <a:lnTo>
                  <a:pt x="2683" y="9420"/>
                </a:lnTo>
                <a:lnTo>
                  <a:pt x="2568" y="9468"/>
                </a:lnTo>
                <a:lnTo>
                  <a:pt x="2448" y="9505"/>
                </a:lnTo>
                <a:lnTo>
                  <a:pt x="2322" y="9530"/>
                </a:lnTo>
                <a:lnTo>
                  <a:pt x="2193" y="9543"/>
                </a:lnTo>
                <a:lnTo>
                  <a:pt x="2127" y="9544"/>
                </a:lnTo>
                <a:lnTo>
                  <a:pt x="1281" y="9544"/>
                </a:lnTo>
                <a:lnTo>
                  <a:pt x="1237" y="9544"/>
                </a:lnTo>
                <a:lnTo>
                  <a:pt x="1148" y="9553"/>
                </a:lnTo>
                <a:lnTo>
                  <a:pt x="1061" y="9572"/>
                </a:lnTo>
                <a:lnTo>
                  <a:pt x="976" y="9596"/>
                </a:lnTo>
                <a:lnTo>
                  <a:pt x="896" y="9631"/>
                </a:lnTo>
                <a:lnTo>
                  <a:pt x="818" y="9673"/>
                </a:lnTo>
                <a:lnTo>
                  <a:pt x="746" y="9722"/>
                </a:lnTo>
                <a:lnTo>
                  <a:pt x="677" y="9779"/>
                </a:lnTo>
                <a:lnTo>
                  <a:pt x="645" y="9811"/>
                </a:lnTo>
                <a:lnTo>
                  <a:pt x="614" y="9844"/>
                </a:lnTo>
                <a:lnTo>
                  <a:pt x="558" y="9912"/>
                </a:lnTo>
                <a:lnTo>
                  <a:pt x="510" y="9988"/>
                </a:lnTo>
                <a:lnTo>
                  <a:pt x="468" y="10065"/>
                </a:lnTo>
                <a:lnTo>
                  <a:pt x="436" y="10147"/>
                </a:lnTo>
                <a:lnTo>
                  <a:pt x="413" y="10231"/>
                </a:lnTo>
                <a:lnTo>
                  <a:pt x="396" y="10318"/>
                </a:lnTo>
                <a:lnTo>
                  <a:pt x="389" y="10408"/>
                </a:lnTo>
                <a:lnTo>
                  <a:pt x="389" y="10452"/>
                </a:lnTo>
                <a:lnTo>
                  <a:pt x="391" y="10497"/>
                </a:lnTo>
                <a:lnTo>
                  <a:pt x="401" y="10585"/>
                </a:lnTo>
                <a:lnTo>
                  <a:pt x="420" y="10671"/>
                </a:lnTo>
                <a:lnTo>
                  <a:pt x="448" y="10754"/>
                </a:lnTo>
                <a:lnTo>
                  <a:pt x="484" y="10833"/>
                </a:lnTo>
                <a:lnTo>
                  <a:pt x="527" y="10907"/>
                </a:lnTo>
                <a:lnTo>
                  <a:pt x="576" y="10977"/>
                </a:lnTo>
                <a:lnTo>
                  <a:pt x="632" y="11041"/>
                </a:lnTo>
                <a:lnTo>
                  <a:pt x="694" y="11101"/>
                </a:lnTo>
                <a:lnTo>
                  <a:pt x="760" y="11155"/>
                </a:lnTo>
                <a:lnTo>
                  <a:pt x="833" y="11202"/>
                </a:lnTo>
                <a:lnTo>
                  <a:pt x="910" y="11244"/>
                </a:lnTo>
                <a:lnTo>
                  <a:pt x="991" y="11276"/>
                </a:lnTo>
                <a:lnTo>
                  <a:pt x="1075" y="11302"/>
                </a:lnTo>
                <a:lnTo>
                  <a:pt x="1163" y="11320"/>
                </a:lnTo>
                <a:lnTo>
                  <a:pt x="1254" y="11329"/>
                </a:lnTo>
                <a:lnTo>
                  <a:pt x="1299" y="11329"/>
                </a:lnTo>
                <a:lnTo>
                  <a:pt x="2146" y="11329"/>
                </a:lnTo>
                <a:lnTo>
                  <a:pt x="2210" y="11330"/>
                </a:lnTo>
                <a:lnTo>
                  <a:pt x="2337" y="11343"/>
                </a:lnTo>
                <a:lnTo>
                  <a:pt x="2462" y="11368"/>
                </a:lnTo>
                <a:lnTo>
                  <a:pt x="2582" y="11406"/>
                </a:lnTo>
                <a:lnTo>
                  <a:pt x="2699" y="11454"/>
                </a:lnTo>
                <a:lnTo>
                  <a:pt x="2809" y="11513"/>
                </a:lnTo>
                <a:lnTo>
                  <a:pt x="2914" y="11584"/>
                </a:lnTo>
                <a:lnTo>
                  <a:pt x="3013" y="11667"/>
                </a:lnTo>
                <a:lnTo>
                  <a:pt x="3059" y="11713"/>
                </a:lnTo>
                <a:lnTo>
                  <a:pt x="3103" y="11759"/>
                </a:lnTo>
                <a:lnTo>
                  <a:pt x="3184" y="11859"/>
                </a:lnTo>
                <a:lnTo>
                  <a:pt x="3254" y="11966"/>
                </a:lnTo>
                <a:lnTo>
                  <a:pt x="3312" y="12077"/>
                </a:lnTo>
                <a:lnTo>
                  <a:pt x="3359" y="12194"/>
                </a:lnTo>
                <a:lnTo>
                  <a:pt x="3394" y="12315"/>
                </a:lnTo>
                <a:lnTo>
                  <a:pt x="3416" y="12440"/>
                </a:lnTo>
                <a:lnTo>
                  <a:pt x="3426" y="12568"/>
                </a:lnTo>
                <a:lnTo>
                  <a:pt x="3426" y="12633"/>
                </a:lnTo>
                <a:lnTo>
                  <a:pt x="3425" y="12698"/>
                </a:lnTo>
                <a:lnTo>
                  <a:pt x="3409" y="12825"/>
                </a:lnTo>
                <a:lnTo>
                  <a:pt x="3382" y="12948"/>
                </a:lnTo>
                <a:lnTo>
                  <a:pt x="3342" y="13066"/>
                </a:lnTo>
                <a:lnTo>
                  <a:pt x="3291" y="13179"/>
                </a:lnTo>
                <a:lnTo>
                  <a:pt x="3230" y="13286"/>
                </a:lnTo>
                <a:lnTo>
                  <a:pt x="3160" y="13386"/>
                </a:lnTo>
                <a:lnTo>
                  <a:pt x="3080" y="13479"/>
                </a:lnTo>
                <a:lnTo>
                  <a:pt x="2992" y="13565"/>
                </a:lnTo>
                <a:lnTo>
                  <a:pt x="2896" y="13643"/>
                </a:lnTo>
                <a:lnTo>
                  <a:pt x="2794" y="13710"/>
                </a:lnTo>
                <a:lnTo>
                  <a:pt x="2683" y="13768"/>
                </a:lnTo>
                <a:lnTo>
                  <a:pt x="2568" y="13816"/>
                </a:lnTo>
                <a:lnTo>
                  <a:pt x="2448" y="13854"/>
                </a:lnTo>
                <a:lnTo>
                  <a:pt x="2322" y="13879"/>
                </a:lnTo>
                <a:lnTo>
                  <a:pt x="2193" y="13892"/>
                </a:lnTo>
                <a:lnTo>
                  <a:pt x="2127" y="13893"/>
                </a:lnTo>
                <a:close/>
              </a:path>
            </a:pathLst>
          </a:custGeom>
          <a:solidFill>
            <a:srgbClr val="DED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20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713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1CE30-89AC-427D-B058-1E9DA55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High-Level Technology 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7889875" y="2298323"/>
            <a:ext cx="338328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0825" y="2097524"/>
            <a:ext cx="329184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TECHNOLOGY  INFRASTRUCTURE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5100" y="2588786"/>
            <a:ext cx="3794125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 – Analytical Engine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 SQL Database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Angular UI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Java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Windows Scheduler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652015"/>
            <a:ext cx="6645275" cy="4295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7933373" y="4637833"/>
            <a:ext cx="338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4323" y="4437034"/>
            <a:ext cx="32918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RATIONALE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8598" y="4928296"/>
            <a:ext cx="37941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 Source, hence, the licensing cost is minimal</a:t>
            </a:r>
          </a:p>
        </p:txBody>
      </p:sp>
    </p:spTree>
    <p:extLst>
      <p:ext uri="{BB962C8B-B14F-4D97-AF65-F5344CB8AC3E}">
        <p14:creationId xmlns:p14="http://schemas.microsoft.com/office/powerpoint/2010/main" val="14056677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57" y="254524"/>
            <a:ext cx="10418233" cy="602006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5C903-E6E2-40C0-B356-D9AA2F3E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76" y="74108"/>
            <a:ext cx="8247681" cy="218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10431-5B7D-47FD-A6EE-09A8FA47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0" y="2383116"/>
            <a:ext cx="6159817" cy="4400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A0FB4-C624-4A95-8AE3-9BE11279D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7" y="2904830"/>
            <a:ext cx="4451579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972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AA4DC0-239D-4C82-BE45-4149C690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6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Impact to SDO Practice/Client </a:t>
            </a:r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515620" y="1700034"/>
            <a:ext cx="1737360" cy="0"/>
          </a:xfrm>
          <a:prstGeom prst="line">
            <a:avLst/>
          </a:prstGeom>
          <a:ln w="57150">
            <a:solidFill>
              <a:srgbClr val="8C0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5620" y="150876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" y="2374190"/>
            <a:ext cx="1019502" cy="935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" y="4170121"/>
            <a:ext cx="1082349" cy="10823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26529" y="4268228"/>
            <a:ext cx="328828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Analyst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Leverage to manage business fields and definition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Impact Analysis for the mapping changes to estimate the effort of change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1925057" y="4465598"/>
            <a:ext cx="173736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5748" y="2306891"/>
            <a:ext cx="328828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Systems Analyst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Leverage to determine the technical fields for the corresponding business fields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Impact Analysis to identify the components of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1885748" y="2506772"/>
            <a:ext cx="1737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6999994" y="1700034"/>
            <a:ext cx="246888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9993" y="1508760"/>
            <a:ext cx="23406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ALIGNMENT WITH SDO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9993" y="2506772"/>
            <a:ext cx="4415259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Making SDO a destination with acceleration across channels of effective and efficient delivery of technology offerings in support of changing business needs by managing the complexity associated with large-scale technology change.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Enhancement to Requirement Management Tools aligning with “Business Process Design” service offerings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Deloitte committed to large scale transformation project where this tool will act as a differentiator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Enabler to “Operate” for Change Requests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>
                  <a:lumMod val="8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7465548" y="3188435"/>
            <a:ext cx="19202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D3A94-31C2-47B4-8D45-21BC7603F60B}"/>
              </a:ext>
            </a:extLst>
          </p:cNvPr>
          <p:cNvCxnSpPr/>
          <p:nvPr/>
        </p:nvCxnSpPr>
        <p:spPr>
          <a:xfrm>
            <a:off x="9063290" y="3016371"/>
            <a:ext cx="164592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096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968" y="1346661"/>
            <a:ext cx="2676698" cy="4082381"/>
          </a:xfrm>
        </p:spPr>
        <p:txBody>
          <a:bodyPr/>
          <a:lstStyle/>
          <a:p>
            <a:r>
              <a:rPr lang="en-US" sz="28700" dirty="0">
                <a:solidFill>
                  <a:srgbClr val="8C005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3787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56_Deloitte_16_9_Onscreen">
  <a:themeElements>
    <a:clrScheme name="OpShift">
      <a:dk1>
        <a:sysClr val="windowText" lastClr="000000"/>
      </a:dk1>
      <a:lt1>
        <a:sysClr val="window" lastClr="FFFFFF"/>
      </a:lt1>
      <a:dk2>
        <a:srgbClr val="53565A"/>
      </a:dk2>
      <a:lt2>
        <a:srgbClr val="1076A6"/>
      </a:lt2>
      <a:accent1>
        <a:srgbClr val="86BC25"/>
      </a:accent1>
      <a:accent2>
        <a:srgbClr val="C3D42B"/>
      </a:accent2>
      <a:accent3>
        <a:srgbClr val="FED530"/>
      </a:accent3>
      <a:accent4>
        <a:srgbClr val="9FD5D0"/>
      </a:accent4>
      <a:accent5>
        <a:srgbClr val="1BAAAA"/>
      </a:accent5>
      <a:accent6>
        <a:srgbClr val="1BA3DE"/>
      </a:accent6>
      <a:hlink>
        <a:srgbClr val="00A3E0"/>
      </a:hlink>
      <a:folHlink>
        <a:srgbClr val="1076A6"/>
      </a:folHlink>
    </a:clrScheme>
    <a:fontScheme name="OpShif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537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Open Sans</vt:lpstr>
      <vt:lpstr>Open Sans Light</vt:lpstr>
      <vt:lpstr>Verdana</vt:lpstr>
      <vt:lpstr>Wingdings 2</vt:lpstr>
      <vt:lpstr>2_Deloitte_US_Onscreen</vt:lpstr>
      <vt:lpstr>56_Deloitte_16_9_Onscreen</vt:lpstr>
      <vt:lpstr>think-cell Slide</vt:lpstr>
      <vt:lpstr>PowerPoint Presentation</vt:lpstr>
      <vt:lpstr>Team Details </vt:lpstr>
      <vt:lpstr>Description of Problem / Opportunity</vt:lpstr>
      <vt:lpstr>Solution Description</vt:lpstr>
      <vt:lpstr>High-Level Technology Architecture</vt:lpstr>
      <vt:lpstr>Demo</vt:lpstr>
      <vt:lpstr>Impact to SDO Practice/Client 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Goli, Hinduja (US - Hyderabad)</dc:creator>
  <cp:lastModifiedBy>Gupta, Punit Kumar (US - Hyderabad)</cp:lastModifiedBy>
  <cp:revision>51</cp:revision>
  <dcterms:created xsi:type="dcterms:W3CDTF">2019-02-27T08:42:45Z</dcterms:created>
  <dcterms:modified xsi:type="dcterms:W3CDTF">2019-03-28T04:22:51Z</dcterms:modified>
</cp:coreProperties>
</file>