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7" r:id="rId2"/>
    <p:sldId id="332" r:id="rId3"/>
    <p:sldId id="456" r:id="rId4"/>
    <p:sldId id="457" r:id="rId5"/>
    <p:sldId id="458" r:id="rId6"/>
    <p:sldId id="459" r:id="rId7"/>
    <p:sldId id="460" r:id="rId8"/>
    <p:sldId id="451" r:id="rId9"/>
    <p:sldId id="450" r:id="rId10"/>
    <p:sldId id="445" r:id="rId11"/>
    <p:sldId id="452" r:id="rId12"/>
    <p:sldId id="434" r:id="rId13"/>
    <p:sldId id="446" r:id="rId14"/>
    <p:sldId id="447" r:id="rId15"/>
    <p:sldId id="448" r:id="rId16"/>
    <p:sldId id="453" r:id="rId17"/>
    <p:sldId id="454" r:id="rId18"/>
    <p:sldId id="455" r:id="rId19"/>
    <p:sldId id="449" r:id="rId20"/>
    <p:sldId id="461" r:id="rId21"/>
    <p:sldId id="433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277AD1-6DE5-3747-9CF7-6EB6873419D4}">
          <p14:sldIdLst>
            <p14:sldId id="287"/>
            <p14:sldId id="332"/>
            <p14:sldId id="456"/>
            <p14:sldId id="457"/>
            <p14:sldId id="458"/>
            <p14:sldId id="459"/>
          </p14:sldIdLst>
        </p14:section>
        <p14:section name="Untitled Section" id="{722E86C4-09FC-B14B-8934-DD161F8C6099}">
          <p14:sldIdLst>
            <p14:sldId id="460"/>
            <p14:sldId id="451"/>
            <p14:sldId id="450"/>
            <p14:sldId id="445"/>
            <p14:sldId id="452"/>
            <p14:sldId id="434"/>
            <p14:sldId id="446"/>
            <p14:sldId id="447"/>
            <p14:sldId id="448"/>
            <p14:sldId id="453"/>
            <p14:sldId id="454"/>
            <p14:sldId id="455"/>
            <p14:sldId id="449"/>
            <p14:sldId id="461"/>
            <p14:sldId id="43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unit Singh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BC7"/>
    <a:srgbClr val="741742"/>
    <a:srgbClr val="CCDB29"/>
    <a:srgbClr val="49ABD2"/>
    <a:srgbClr val="601438"/>
    <a:srgbClr val="B3B3B3"/>
    <a:srgbClr val="0099C7"/>
    <a:srgbClr val="ADABD2"/>
    <a:srgbClr val="00B2E2"/>
    <a:srgbClr val="00A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8" autoAdjust="0"/>
    <p:restoredTop sz="95382" autoAdjust="0"/>
  </p:normalViewPr>
  <p:slideViewPr>
    <p:cSldViewPr snapToGrid="0" snapToObjects="1">
      <p:cViewPr varScale="1">
        <p:scale>
          <a:sx n="94" d="100"/>
          <a:sy n="94" d="100"/>
        </p:scale>
        <p:origin x="-131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7E883-F1B1-5A4F-958C-7FF808397165}" type="datetimeFigureOut">
              <a:rPr lang="en-US" smtClean="0"/>
              <a:pPr/>
              <a:t>7/8/15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BB859-47A0-2E47-8E1E-D3D385CF8E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ipe_bk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75" y="741952"/>
            <a:ext cx="2079577" cy="886695"/>
          </a:xfrm>
          <a:prstGeom prst="rect">
            <a:avLst/>
          </a:prstGeom>
        </p:spPr>
      </p:pic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7133338" y="4157525"/>
            <a:ext cx="1529416" cy="530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200" b="0" i="0" u="none" strike="noStrike" cap="none" baseline="0" dirty="0" smtClean="0">
                <a:solidFill>
                  <a:srgbClr val="459DD9"/>
                </a:solidFill>
                <a:latin typeface="Avenir Next Regular"/>
                <a:ea typeface="Arial"/>
                <a:cs typeface="Avenir Next Regular"/>
                <a:sym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i="1" dirty="0" smtClean="0">
                <a:solidFill>
                  <a:srgbClr val="B3B3B3"/>
                </a:solidFill>
                <a:latin typeface="Trebuchet MS"/>
                <a:cs typeface="Trebuchet MS"/>
              </a:rPr>
              <a:t>Building Success Tog</a:t>
            </a:r>
            <a:r>
              <a:rPr lang="en-US" sz="2000" b="0" i="1" u="none" strike="noStrike" kern="1200" cap="none" baseline="0" dirty="0" smtClean="0">
                <a:solidFill>
                  <a:srgbClr val="B3B3B3"/>
                </a:solidFill>
                <a:latin typeface="Trebuchet MS"/>
                <a:ea typeface="Arial"/>
                <a:cs typeface="Trebuchet MS"/>
                <a:sym typeface="Arial"/>
              </a:rPr>
              <a:t>ether</a:t>
            </a:r>
            <a:r>
              <a:rPr lang="en-US" sz="1800" b="0" i="1" u="none" strike="noStrike" kern="1200" cap="none" baseline="30000" dirty="0" smtClean="0">
                <a:solidFill>
                  <a:srgbClr val="B3B3B3"/>
                </a:solidFill>
                <a:latin typeface="Trebuchet MS"/>
                <a:ea typeface="Arial"/>
                <a:cs typeface="Trebuchet MS"/>
                <a:sym typeface="Arial"/>
              </a:rPr>
              <a:t>®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000" i="1" dirty="0" smtClean="0">
              <a:solidFill>
                <a:srgbClr val="B3B3B3"/>
              </a:solidFill>
              <a:latin typeface="Trebuchet MS"/>
              <a:cs typeface="Trebuchet M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62013" y="3770313"/>
            <a:ext cx="6412321" cy="3872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dirty="0" smtClean="0"/>
              <a:t>Date: Full Month XX, Font: Trebuchet MS, 16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2013" y="2140841"/>
            <a:ext cx="6431416" cy="5075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500" baseline="0">
                <a:solidFill>
                  <a:srgbClr val="49ABD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Presentation Title, Font: Trebuchet MS, 25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62013" y="2607489"/>
            <a:ext cx="6431416" cy="5075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49ABD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Presentation Subtitle, Font: Trebuchet MS,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ipe_bk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  <p:sp>
        <p:nvSpPr>
          <p:cNvPr id="7" name="Shape 194"/>
          <p:cNvSpPr txBox="1"/>
          <p:nvPr userDrawn="1"/>
        </p:nvSpPr>
        <p:spPr>
          <a:xfrm>
            <a:off x="862188" y="4192912"/>
            <a:ext cx="2743200" cy="800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lang="en-US" sz="1400" b="0" i="0" u="none" strike="noStrike" kern="1200" cap="none" baseline="0" noProof="0" dirty="0" smtClean="0">
                <a:solidFill>
                  <a:srgbClr val="000000"/>
                </a:solidFill>
                <a:latin typeface="Corbel"/>
                <a:cs typeface="Corbel"/>
                <a:sym typeface="Arial"/>
              </a:rPr>
              <a:t>www.nisum.com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lang="en-US" sz="1400" b="0" i="0" u="none" strike="noStrike" kern="1200" cap="none" baseline="0" dirty="0" smtClean="0">
                <a:solidFill>
                  <a:srgbClr val="000000"/>
                </a:solidFill>
                <a:latin typeface="Corbel"/>
                <a:cs typeface="Corbel"/>
                <a:sym typeface="Arial"/>
              </a:rPr>
              <a:t>500 S. Kraemer Blvd, Suite 301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lang="en-US" sz="1400" b="0" i="0" u="none" strike="noStrike" kern="1200" cap="none" baseline="0" dirty="0" smtClean="0">
                <a:solidFill>
                  <a:srgbClr val="000000"/>
                </a:solidFill>
                <a:latin typeface="Corbel"/>
                <a:cs typeface="Corbel"/>
                <a:sym typeface="Arial"/>
              </a:rPr>
              <a:t>Brea, CA 92821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endParaRPr lang="en-US" sz="1400" b="0" i="0" u="none" strike="noStrike" kern="1200" cap="none" baseline="0" dirty="0" smtClean="0">
              <a:solidFill>
                <a:srgbClr val="000000"/>
              </a:solidFill>
              <a:latin typeface="Corbel"/>
              <a:cs typeface="Corbel"/>
              <a:sym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7133338" y="4157525"/>
            <a:ext cx="1529416" cy="530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200" b="0" i="0" u="none" strike="noStrike" cap="none" baseline="0" dirty="0" smtClean="0">
                <a:solidFill>
                  <a:srgbClr val="459DD9"/>
                </a:solidFill>
                <a:latin typeface="Avenir Next Regular"/>
                <a:ea typeface="Arial"/>
                <a:cs typeface="Avenir Next Regular"/>
                <a:sym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Building Success Tog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Trebuchet MS"/>
                <a:ea typeface="Arial"/>
                <a:cs typeface="Trebuchet MS"/>
                <a:sym typeface="Arial"/>
              </a:rPr>
              <a:t>ether</a:t>
            </a:r>
            <a:r>
              <a:rPr kumimoji="0" lang="en-US" sz="18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B3B3B3"/>
                </a:solidFill>
                <a:effectLst/>
                <a:uLnTx/>
                <a:uFillTx/>
                <a:latin typeface="Trebuchet MS"/>
                <a:ea typeface="Arial"/>
                <a:cs typeface="Trebuchet MS"/>
                <a:sym typeface="Arial"/>
              </a:rPr>
              <a:t>®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62013" y="2221700"/>
            <a:ext cx="4559300" cy="266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>
                <a:solidFill>
                  <a:srgbClr val="800000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Presenter Name, Font: Trebuchet MS, 16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62014" y="2559048"/>
            <a:ext cx="3484240" cy="404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62013" y="3221776"/>
            <a:ext cx="3484241" cy="3567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+1.xxx.xxx.xxxx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62013" y="3578493"/>
            <a:ext cx="3484241" cy="404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>
                <a:latin typeface="Corbel"/>
                <a:cs typeface="Corbel"/>
              </a:defRPr>
            </a:lvl1pPr>
          </a:lstStyle>
          <a:p>
            <a:pPr lvl="0"/>
            <a:r>
              <a:rPr lang="en-US" dirty="0" err="1" smtClean="0"/>
              <a:t>email@nisum.com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2013" y="1342571"/>
            <a:ext cx="6431416" cy="50754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500" baseline="0">
                <a:solidFill>
                  <a:srgbClr val="49ABD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Insert Closing, Font: Trebuchet MS,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ipe_bk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459"/>
            <a:ext cx="9144000" cy="5713171"/>
          </a:xfrm>
          <a:prstGeom prst="rect">
            <a:avLst/>
          </a:prstGeom>
        </p:spPr>
      </p:pic>
      <p:sp>
        <p:nvSpPr>
          <p:cNvPr id="5" name="Text Placeholder 8"/>
          <p:cNvSpPr txBox="1">
            <a:spLocks/>
          </p:cNvSpPr>
          <p:nvPr userDrawn="1"/>
        </p:nvSpPr>
        <p:spPr>
          <a:xfrm>
            <a:off x="7133338" y="4157525"/>
            <a:ext cx="1529416" cy="530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200" b="0" i="0" u="none" strike="noStrike" cap="none" baseline="0" dirty="0" smtClean="0">
                <a:solidFill>
                  <a:srgbClr val="459DD9"/>
                </a:solidFill>
                <a:latin typeface="Avenir Next Regular"/>
                <a:ea typeface="Arial"/>
                <a:cs typeface="Avenir Next Regular"/>
                <a:sym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i="1" dirty="0" smtClean="0">
                <a:solidFill>
                  <a:srgbClr val="B3B3B3"/>
                </a:solidFill>
                <a:latin typeface="Trebuchet MS"/>
                <a:cs typeface="Trebuchet MS"/>
              </a:rPr>
              <a:t>Building Success Tog</a:t>
            </a:r>
            <a:r>
              <a:rPr lang="en-US" sz="2000" b="0" i="1" u="none" strike="noStrike" kern="1200" cap="none" baseline="0" dirty="0" smtClean="0">
                <a:solidFill>
                  <a:srgbClr val="B3B3B3"/>
                </a:solidFill>
                <a:latin typeface="Trebuchet MS"/>
                <a:ea typeface="Arial"/>
                <a:cs typeface="Trebuchet MS"/>
                <a:sym typeface="Arial"/>
              </a:rPr>
              <a:t>ether</a:t>
            </a:r>
            <a:r>
              <a:rPr lang="en-US" sz="1800" b="0" i="1" u="none" strike="noStrike" kern="1200" cap="none" baseline="30000" dirty="0" smtClean="0">
                <a:solidFill>
                  <a:srgbClr val="B3B3B3"/>
                </a:solidFill>
                <a:latin typeface="Trebuchet MS"/>
                <a:ea typeface="Arial"/>
                <a:cs typeface="Trebuchet MS"/>
                <a:sym typeface="Arial"/>
              </a:rPr>
              <a:t>®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2013" y="1693326"/>
            <a:ext cx="6431416" cy="104019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500" baseline="0">
                <a:solidFill>
                  <a:srgbClr val="49ABD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Insert Section Title</a:t>
            </a:r>
          </a:p>
          <a:p>
            <a:pPr lvl="0"/>
            <a:r>
              <a:rPr lang="en-US" dirty="0" smtClean="0"/>
              <a:t>Font: Trebuchet MS, Size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>
            <a:off x="8492945" y="4893056"/>
            <a:ext cx="651055" cy="821944"/>
          </a:xfrm>
          <a:prstGeom prst="triangle">
            <a:avLst>
              <a:gd name="adj" fmla="val 100000"/>
            </a:avLst>
          </a:prstGeom>
          <a:solidFill>
            <a:srgbClr val="741742"/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endParaRPr lang="en-US" b="1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>
            <a:lvl1pPr marL="166688" indent="-166688">
              <a:buSzPct val="85000"/>
              <a:buFont typeface="Wingdings" charset="2"/>
              <a:buChar char="§"/>
              <a:defRPr sz="2000">
                <a:latin typeface="Corbel"/>
                <a:cs typeface="Corbel"/>
              </a:defRPr>
            </a:lvl1pPr>
            <a:lvl2pPr marL="628650" indent="-171450">
              <a:buSzPct val="75000"/>
              <a:buFont typeface="Wingdings" charset="2"/>
              <a:buChar char="Ø"/>
              <a:defRPr sz="1800">
                <a:latin typeface="Corbel"/>
                <a:cs typeface="Corbel"/>
              </a:defRPr>
            </a:lvl2pPr>
            <a:lvl3pPr marL="1079500" indent="-165100">
              <a:buFont typeface="Arial"/>
              <a:buChar char="•"/>
              <a:defRPr sz="1600">
                <a:latin typeface="Corbel"/>
                <a:cs typeface="Corbel"/>
              </a:defRPr>
            </a:lvl3pPr>
            <a:lvl4pPr marL="1543050" indent="-171450">
              <a:defRPr sz="1400">
                <a:latin typeface="Corbel"/>
                <a:cs typeface="Corbel"/>
              </a:defRPr>
            </a:lvl4pPr>
            <a:lvl5pPr>
              <a:defRPr sz="1400">
                <a:latin typeface="Corbel"/>
                <a:cs typeface="Corbe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172091"/>
            <a:ext cx="6464300" cy="9328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aseline="0">
                <a:solidFill>
                  <a:srgbClr val="49ABD2"/>
                </a:solidFill>
                <a:latin typeface="Trebuchet MS"/>
                <a:cs typeface="Trebuchet M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slide</a:t>
            </a:r>
          </a:p>
        </p:txBody>
      </p:sp>
      <p:sp>
        <p:nvSpPr>
          <p:cNvPr id="10" name="Shape 194"/>
          <p:cNvSpPr txBox="1"/>
          <p:nvPr userDrawn="1"/>
        </p:nvSpPr>
        <p:spPr>
          <a:xfrm>
            <a:off x="76200" y="5435549"/>
            <a:ext cx="2438399" cy="26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 baseline="0" dirty="0" smtClean="0">
                <a:solidFill>
                  <a:schemeClr val="bg1">
                    <a:lumMod val="65000"/>
                  </a:schemeClr>
                </a:solidFill>
                <a:latin typeface="Trebuchet MS"/>
                <a:ea typeface="Arial"/>
                <a:cs typeface="Trebuchet MS"/>
                <a:sym typeface="Arial"/>
              </a:rPr>
              <a:t>UNITED STATES        CHILE        INDIA </a:t>
            </a:r>
            <a:endParaRPr lang="en-US" sz="8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Trebuchet MS"/>
              <a:ea typeface="Arial"/>
              <a:cs typeface="Trebuchet MS"/>
              <a:sym typeface="Arial"/>
            </a:endParaRPr>
          </a:p>
        </p:txBody>
      </p:sp>
      <p:sp>
        <p:nvSpPr>
          <p:cNvPr id="11" name="Shape 194"/>
          <p:cNvSpPr txBox="1"/>
          <p:nvPr userDrawn="1"/>
        </p:nvSpPr>
        <p:spPr>
          <a:xfrm>
            <a:off x="3352801" y="5435549"/>
            <a:ext cx="2438399" cy="26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800" b="0" i="0" u="none" strike="noStrike" cap="none" baseline="0" dirty="0" smtClean="0">
                <a:solidFill>
                  <a:schemeClr val="bg1">
                    <a:lumMod val="65000"/>
                  </a:schemeClr>
                </a:solidFill>
                <a:latin typeface="Trebuchet MS"/>
                <a:ea typeface="Arial"/>
                <a:cs typeface="Trebuchet MS"/>
                <a:sym typeface="Arial"/>
              </a:rPr>
              <a:t>NISUM.COM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 baseline="0" dirty="0" smtClean="0">
                <a:solidFill>
                  <a:schemeClr val="bg1">
                    <a:lumMod val="65000"/>
                  </a:schemeClr>
                </a:solidFill>
                <a:latin typeface="Trebuchet MS"/>
                <a:ea typeface="Arial"/>
                <a:cs typeface="Trebuchet MS"/>
                <a:sym typeface="Arial"/>
              </a:rPr>
              <a:t> </a:t>
            </a:r>
            <a:endParaRPr lang="en-US" sz="8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Trebuchet MS"/>
              <a:ea typeface="Arial"/>
              <a:cs typeface="Trebuchet MS"/>
              <a:sym typeface="Arial"/>
            </a:endParaRPr>
          </a:p>
        </p:txBody>
      </p:sp>
      <p:sp>
        <p:nvSpPr>
          <p:cNvPr id="12" name="Shape 194"/>
          <p:cNvSpPr txBox="1"/>
          <p:nvPr userDrawn="1"/>
        </p:nvSpPr>
        <p:spPr>
          <a:xfrm>
            <a:off x="7823200" y="5435549"/>
            <a:ext cx="1270000" cy="26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 baseline="0" dirty="0" smtClean="0">
                <a:solidFill>
                  <a:schemeClr val="bg1">
                    <a:lumMod val="65000"/>
                  </a:schemeClr>
                </a:solidFill>
                <a:latin typeface="Trebuchet MS"/>
                <a:ea typeface="Arial"/>
                <a:cs typeface="Trebuchet MS"/>
                <a:sym typeface="Arial"/>
              </a:rPr>
              <a:t>P.  </a:t>
            </a:r>
            <a:fld id="{F635EC60-8131-3942-8C9A-78B81D7AD1B1}" type="slidenum">
              <a:rPr lang="en-US" sz="800" b="0" i="0" u="none" strike="noStrike" cap="none" baseline="0" smtClean="0">
                <a:solidFill>
                  <a:schemeClr val="bg1">
                    <a:lumMod val="65000"/>
                  </a:schemeClr>
                </a:solidFill>
                <a:latin typeface="Trebuchet MS"/>
                <a:ea typeface="Arial"/>
                <a:cs typeface="Trebuchet MS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800" b="0" i="0" u="none" strike="noStrike" cap="none" baseline="0" dirty="0">
              <a:solidFill>
                <a:schemeClr val="bg1">
                  <a:lumMod val="65000"/>
                </a:schemeClr>
              </a:solidFill>
              <a:latin typeface="Trebuchet MS"/>
              <a:ea typeface="Arial"/>
              <a:cs typeface="Trebuchet MS"/>
              <a:sym typeface="Arial"/>
            </a:endParaRPr>
          </a:p>
        </p:txBody>
      </p:sp>
      <p:pic>
        <p:nvPicPr>
          <p:cNvPr id="14" name="Picture 13" descr="title_graphi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330" y="400752"/>
            <a:ext cx="1197864" cy="44099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2330" y="840056"/>
            <a:ext cx="1197864" cy="36183"/>
          </a:xfrm>
          <a:prstGeom prst="rect">
            <a:avLst/>
          </a:prstGeom>
          <a:solidFill>
            <a:srgbClr val="3C9BC7"/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endParaRPr lang="en-US" b="1" dirty="0">
              <a:solidFill>
                <a:srgbClr val="FFFFFF"/>
              </a:solidFill>
              <a:latin typeface="Avenir Next Regular"/>
              <a:ea typeface="Arial"/>
              <a:cs typeface="Avenir Next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412" y="226268"/>
            <a:ext cx="727282" cy="3101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12331" y="400752"/>
            <a:ext cx="234152" cy="439304"/>
          </a:xfrm>
          <a:prstGeom prst="rect">
            <a:avLst/>
          </a:prstGeom>
          <a:solidFill>
            <a:srgbClr val="741742"/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endParaRPr lang="en-US" b="1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913020" y="5514959"/>
            <a:ext cx="73074" cy="72454"/>
            <a:chOff x="7083972" y="2261658"/>
            <a:chExt cx="877821" cy="879447"/>
          </a:xfrm>
        </p:grpSpPr>
        <p:sp>
          <p:nvSpPr>
            <p:cNvPr id="21" name="Rectangle 20"/>
            <p:cNvSpPr/>
            <p:nvPr/>
          </p:nvSpPr>
          <p:spPr>
            <a:xfrm>
              <a:off x="7083972" y="2960190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rbel"/>
                <a:cs typeface="Corbe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3972" y="2261658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rbel"/>
                <a:cs typeface="Corbe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3972" y="2610924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rbel"/>
                <a:cs typeface="Corbel"/>
              </a:endParaRPr>
            </a:p>
          </p:txBody>
        </p:sp>
      </p:grpSp>
      <p:grpSp>
        <p:nvGrpSpPr>
          <p:cNvPr id="24" name="Group 23"/>
          <p:cNvGrpSpPr>
            <a:grpSpLocks noChangeAspect="1"/>
          </p:cNvGrpSpPr>
          <p:nvPr userDrawn="1"/>
        </p:nvGrpSpPr>
        <p:grpSpPr>
          <a:xfrm rot="16200000">
            <a:off x="1429563" y="5515269"/>
            <a:ext cx="73074" cy="72454"/>
            <a:chOff x="7083972" y="2261658"/>
            <a:chExt cx="877821" cy="879447"/>
          </a:xfrm>
        </p:grpSpPr>
        <p:sp>
          <p:nvSpPr>
            <p:cNvPr id="25" name="Rectangle 24"/>
            <p:cNvSpPr/>
            <p:nvPr/>
          </p:nvSpPr>
          <p:spPr>
            <a:xfrm>
              <a:off x="7083972" y="2960190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rbel"/>
                <a:cs typeface="Corbe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3972" y="2261658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rbel"/>
                <a:cs typeface="Corbe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3972" y="2610924"/>
              <a:ext cx="877821" cy="180915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5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86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4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mollypages.org/misc/js.m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62013" y="3770312"/>
            <a:ext cx="2353755" cy="674687"/>
          </a:xfrm>
        </p:spPr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July</a:t>
            </a:r>
            <a:r>
              <a:rPr lang="en-US" dirty="0" smtClean="0"/>
              <a:t>, 2015 </a:t>
            </a:r>
            <a:endParaRPr lang="en-US" dirty="0" smtClean="0"/>
          </a:p>
          <a:p>
            <a:r>
              <a:rPr lang="en-US" dirty="0" smtClean="0"/>
              <a:t>Punit Singh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18068" y="3460195"/>
            <a:ext cx="4618458" cy="620235"/>
          </a:xfrm>
        </p:spPr>
        <p:txBody>
          <a:bodyPr/>
          <a:lstStyle/>
          <a:p>
            <a:pPr algn="ctr"/>
            <a:r>
              <a:rPr lang="en-US" sz="2000" dirty="0" smtClean="0"/>
              <a:t>Basic </a:t>
            </a:r>
            <a:r>
              <a:rPr lang="en-US" dirty="0" smtClean="0"/>
              <a:t>J</a:t>
            </a:r>
            <a:r>
              <a:rPr lang="en-US" sz="2000" dirty="0" smtClean="0"/>
              <a:t>avaScript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2014" y="2485376"/>
            <a:ext cx="72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JavaScript Introduction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67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you create any object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6652" y="1841838"/>
            <a:ext cx="34259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myOjbect</a:t>
            </a:r>
            <a:r>
              <a:rPr lang="en-US" dirty="0"/>
              <a:t>={</a:t>
            </a:r>
          </a:p>
          <a:p>
            <a:r>
              <a:rPr lang="en-US" dirty="0"/>
              <a:t>	</a:t>
            </a:r>
            <a:r>
              <a:rPr lang="en-US" dirty="0" err="1"/>
              <a:t>a:undefined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b:null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c:true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d:”foo</a:t>
            </a:r>
            <a:r>
              <a:rPr lang="en-US" dirty="0"/>
              <a:t>”,</a:t>
            </a:r>
          </a:p>
          <a:p>
            <a:r>
              <a:rPr lang="en-US" dirty="0"/>
              <a:t>         e: </a:t>
            </a:r>
            <a:r>
              <a:rPr lang="en-US" dirty="0" smtClean="0"/>
              <a:t>3.14,</a:t>
            </a:r>
          </a:p>
          <a:p>
            <a:r>
              <a:rPr lang="en-US" dirty="0"/>
              <a:t> </a:t>
            </a:r>
            <a:r>
              <a:rPr lang="en-US" dirty="0" smtClean="0"/>
              <a:t>        f: function(){},</a:t>
            </a:r>
          </a:p>
          <a:p>
            <a:r>
              <a:rPr lang="en-US" dirty="0"/>
              <a:t> </a:t>
            </a:r>
            <a:r>
              <a:rPr lang="en-US" dirty="0" smtClean="0"/>
              <a:t>        g: {h:”</a:t>
            </a:r>
            <a:r>
              <a:rPr lang="en-US" dirty="0" err="1" smtClean="0"/>
              <a:t>baz</a:t>
            </a:r>
            <a:r>
              <a:rPr lang="en-US" dirty="0" smtClean="0"/>
              <a:t>”}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58117"/>
              </p:ext>
            </p:extLst>
          </p:nvPr>
        </p:nvGraphicFramePr>
        <p:xfrm>
          <a:off x="3382813" y="1104900"/>
          <a:ext cx="1948678" cy="328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30"/>
                <a:gridCol w="311739"/>
                <a:gridCol w="1302009"/>
              </a:tblGrid>
              <a:tr h="356664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myObject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“foo”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3.14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664">
                <a:tc gridSpan="2">
                  <a:txBody>
                    <a:bodyPr/>
                    <a:lstStyle/>
                    <a:p>
                      <a:r>
                        <a:rPr lang="en-US" sz="800" dirty="0" smtClean="0"/>
                        <a:t>__proto__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Object.prototype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47350"/>
              </p:ext>
            </p:extLst>
          </p:nvPr>
        </p:nvGraphicFramePr>
        <p:xfrm>
          <a:off x="6348747" y="3903913"/>
          <a:ext cx="2256079" cy="49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079"/>
              </a:tblGrid>
              <a:tr h="4992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Object.prototype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331491" y="4153534"/>
            <a:ext cx="1017256" cy="151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11380"/>
              </p:ext>
            </p:extLst>
          </p:nvPr>
        </p:nvGraphicFramePr>
        <p:xfrm>
          <a:off x="6348747" y="2646326"/>
          <a:ext cx="2256079" cy="49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079"/>
              </a:tblGrid>
              <a:tr h="499241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24" idx="2"/>
          </p:cNvCxnSpPr>
          <p:nvPr/>
        </p:nvCxnSpPr>
        <p:spPr>
          <a:xfrm flipH="1" flipV="1">
            <a:off x="7476786" y="3145567"/>
            <a:ext cx="24812" cy="75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65054" y="3362299"/>
            <a:ext cx="1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__proto__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7105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you create any function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6652" y="1841838"/>
            <a:ext cx="2763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myFuntion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return 42;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26170"/>
              </p:ext>
            </p:extLst>
          </p:nvPr>
        </p:nvGraphicFramePr>
        <p:xfrm>
          <a:off x="3179727" y="2072071"/>
          <a:ext cx="2540126" cy="21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03"/>
                <a:gridCol w="1334023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myFunction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arguments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myFunction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__proto__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Function.prototype</a:t>
                      </a:r>
                      <a:endParaRPr lang="en-US" sz="1100" dirty="0"/>
                    </a:p>
                  </a:txBody>
                  <a:tcPr/>
                </a:tc>
              </a:tr>
              <a:tr h="3566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 </a:t>
                      </a:r>
                      <a:r>
                        <a:rPr lang="en-US" sz="800" baseline="0" dirty="0" err="1" smtClean="0"/>
                        <a:t>myFunction.prototype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820362" y="2530863"/>
            <a:ext cx="2128955" cy="328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Function.prototype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362" y="1858017"/>
            <a:ext cx="2128955" cy="328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Object.prototype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5820362" y="1177996"/>
            <a:ext cx="2128955" cy="328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79254" y="2865677"/>
            <a:ext cx="0" cy="789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  <a:endCxn id="11" idx="2"/>
          </p:cNvCxnSpPr>
          <p:nvPr/>
        </p:nvCxnSpPr>
        <p:spPr>
          <a:xfrm flipV="1">
            <a:off x="6884840" y="2186938"/>
            <a:ext cx="0" cy="34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0"/>
            <a:endCxn id="12" idx="2"/>
          </p:cNvCxnSpPr>
          <p:nvPr/>
        </p:nvCxnSpPr>
        <p:spPr>
          <a:xfrm flipV="1">
            <a:off x="6884840" y="1506917"/>
            <a:ext cx="0" cy="35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1288" y="2220213"/>
            <a:ext cx="125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__proto__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50948" y="1477187"/>
            <a:ext cx="125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__proto__</a:t>
            </a:r>
            <a:endParaRPr lang="en-US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96739"/>
              </p:ext>
            </p:extLst>
          </p:nvPr>
        </p:nvGraphicFramePr>
        <p:xfrm>
          <a:off x="310664" y="3444532"/>
          <a:ext cx="1991895" cy="111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895"/>
              </a:tblGrid>
              <a:tr h="21801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myFunction.prototype</a:t>
                      </a:r>
                      <a:endParaRPr lang="en-US" sz="1400" dirty="0"/>
                    </a:p>
                  </a:txBody>
                  <a:tcPr/>
                </a:tc>
              </a:tr>
              <a:tr h="256288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4485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__proto__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endCxn id="11" idx="3"/>
          </p:cNvCxnSpPr>
          <p:nvPr/>
        </p:nvCxnSpPr>
        <p:spPr>
          <a:xfrm flipH="1">
            <a:off x="7949317" y="2022478"/>
            <a:ext cx="4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71600" y="4365018"/>
            <a:ext cx="7043713" cy="36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15313" y="2022478"/>
            <a:ext cx="0" cy="2379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flipV="1">
            <a:off x="1525904" y="2402950"/>
            <a:ext cx="1717783" cy="1608057"/>
          </a:xfrm>
          <a:prstGeom prst="curvedConnector3">
            <a:avLst>
              <a:gd name="adj1" fmla="val 845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>
            <a:off x="2302559" y="3590720"/>
            <a:ext cx="941128" cy="48424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91934" y="3654678"/>
            <a:ext cx="1087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768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1" grpId="0" animBg="1"/>
      <p:bldP spid="12" grpId="0" animBg="1"/>
      <p:bldP spid="10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2673"/>
            <a:ext cx="8497953" cy="3771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myFunction</a:t>
            </a:r>
            <a:r>
              <a:rPr lang="en-US" sz="1800" dirty="0" smtClean="0"/>
              <a:t>(</a:t>
            </a:r>
            <a:r>
              <a:rPr lang="en-US" sz="1800" dirty="0" err="1" smtClean="0"/>
              <a:t>a,b</a:t>
            </a:r>
            <a:r>
              <a:rPr lang="en-US" sz="1800" dirty="0" smtClean="0"/>
              <a:t>){</a:t>
            </a:r>
          </a:p>
          <a:p>
            <a:pPr marL="0" indent="0">
              <a:buNone/>
            </a:pPr>
            <a:r>
              <a:rPr lang="en-US" sz="1800" dirty="0" smtClean="0"/>
              <a:t>		return 42;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myFunction.foo</a:t>
            </a:r>
            <a:r>
              <a:rPr lang="en-US" sz="1800" dirty="0" smtClean="0"/>
              <a:t>=“bar”;</a:t>
            </a:r>
          </a:p>
          <a:p>
            <a:pPr marL="0" indent="0">
              <a:buNone/>
            </a:pPr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function2=</a:t>
            </a:r>
            <a:r>
              <a:rPr lang="en-US" sz="1800" dirty="0" err="1" smtClean="0"/>
              <a:t>myFunction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</a:t>
            </a:r>
            <a:r>
              <a:rPr lang="en-US" sz="1800" dirty="0" smtClean="0"/>
              <a:t>unction2(); //42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15843"/>
              </p:ext>
            </p:extLst>
          </p:nvPr>
        </p:nvGraphicFramePr>
        <p:xfrm>
          <a:off x="5944562" y="1587500"/>
          <a:ext cx="3098175" cy="187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84"/>
                <a:gridCol w="1882991"/>
              </a:tblGrid>
              <a:tr h="3877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myFunction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myFunction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__proto__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Function.prototype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98061"/>
              </p:ext>
            </p:extLst>
          </p:nvPr>
        </p:nvGraphicFramePr>
        <p:xfrm>
          <a:off x="3560257" y="1554656"/>
          <a:ext cx="1902605" cy="731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02605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myFunction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myFunction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50444" y="1905000"/>
            <a:ext cx="306533" cy="229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86260"/>
              </p:ext>
            </p:extLst>
          </p:nvPr>
        </p:nvGraphicFramePr>
        <p:xfrm>
          <a:off x="3647839" y="3158623"/>
          <a:ext cx="1902605" cy="731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02605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function2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myFunction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550444" y="2134914"/>
            <a:ext cx="426957" cy="1609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7401" y="38975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4809"/>
              </p:ext>
            </p:extLst>
          </p:nvPr>
        </p:nvGraphicFramePr>
        <p:xfrm>
          <a:off x="5966458" y="3457286"/>
          <a:ext cx="307628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443"/>
                <a:gridCol w="1915837"/>
              </a:tblGrid>
              <a:tr h="356221">
                <a:tc>
                  <a:txBody>
                    <a:bodyPr/>
                    <a:lstStyle/>
                    <a:p>
                      <a:r>
                        <a:rPr lang="en-US" dirty="0" smtClean="0"/>
                        <a:t>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“bar”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35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2673"/>
            <a:ext cx="8497953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dirty="0" err="1" smtClean="0"/>
              <a:t>myMethod</a:t>
            </a:r>
            <a:r>
              <a:rPr lang="en-US" sz="1600" dirty="0" smtClean="0"/>
              <a:t>(){</a:t>
            </a:r>
          </a:p>
          <a:p>
            <a:pPr marL="0" indent="0">
              <a:buNone/>
            </a:pPr>
            <a:r>
              <a:rPr lang="en-US" sz="1600" dirty="0" smtClean="0"/>
              <a:t>	return </a:t>
            </a:r>
            <a:r>
              <a:rPr lang="en-US" sz="1600" b="1" dirty="0" err="1" smtClean="0"/>
              <a:t>this</a:t>
            </a:r>
            <a:r>
              <a:rPr lang="en-US" sz="1600" dirty="0" err="1" smtClean="0"/>
              <a:t>.val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object1 =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get:myMethod</a:t>
            </a:r>
            <a:r>
              <a:rPr lang="en-US" sz="1600" dirty="0" smtClean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val:42</a:t>
            </a:r>
          </a:p>
          <a:p>
            <a:pPr marL="0" indent="0">
              <a:buNone/>
            </a:pPr>
            <a:r>
              <a:rPr lang="en-US" sz="1600" smtClean="0"/>
              <a:t>};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smtClean="0"/>
              <a:t>object2 </a:t>
            </a:r>
            <a:r>
              <a:rPr lang="en-US" sz="1600" dirty="0"/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get:myMethod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val</a:t>
            </a:r>
            <a:r>
              <a:rPr lang="en-US" sz="1600" dirty="0" smtClean="0"/>
              <a:t>:3.14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r>
              <a:rPr lang="en-US" sz="1600" dirty="0"/>
              <a:t>o</a:t>
            </a:r>
            <a:r>
              <a:rPr lang="en-US" sz="1600" dirty="0" smtClean="0"/>
              <a:t>bject1.get();</a:t>
            </a:r>
          </a:p>
          <a:p>
            <a:pPr marL="0" indent="0">
              <a:buNone/>
            </a:pPr>
            <a:r>
              <a:rPr lang="en-US" sz="1600" dirty="0"/>
              <a:t>o</a:t>
            </a:r>
            <a:r>
              <a:rPr lang="en-US" sz="1600" dirty="0" smtClean="0"/>
              <a:t>bject2.get();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5477"/>
              </p:ext>
            </p:extLst>
          </p:nvPr>
        </p:nvGraphicFramePr>
        <p:xfrm>
          <a:off x="6097824" y="1554656"/>
          <a:ext cx="2857329" cy="191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13"/>
                <a:gridCol w="1544816"/>
              </a:tblGrid>
              <a:tr h="4315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myMethod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myMethod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__proto__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Function.prototype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36796"/>
              </p:ext>
            </p:extLst>
          </p:nvPr>
        </p:nvGraphicFramePr>
        <p:xfrm>
          <a:off x="3560257" y="1554656"/>
          <a:ext cx="1902606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45101"/>
                <a:gridCol w="1357505"/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myMethod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__proto__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Object.prototype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50444" y="1762672"/>
            <a:ext cx="547380" cy="372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50444" y="1905000"/>
            <a:ext cx="547380" cy="1839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82757"/>
              </p:ext>
            </p:extLst>
          </p:nvPr>
        </p:nvGraphicFramePr>
        <p:xfrm>
          <a:off x="3647838" y="3348946"/>
          <a:ext cx="1902606" cy="1356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45101"/>
                <a:gridCol w="1357505"/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myMethod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__proto__(</a:t>
                      </a:r>
                      <a:r>
                        <a:rPr lang="en-US" sz="1100" dirty="0" err="1" smtClean="0"/>
                        <a:t>Object.prototype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1872043" y="1762672"/>
            <a:ext cx="168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696881" y="1762672"/>
            <a:ext cx="1950957" cy="1707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8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372" y="1007240"/>
            <a:ext cx="8823782" cy="45106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parent={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get: function </a:t>
            </a:r>
            <a:r>
              <a:rPr lang="en-US" sz="1600" dirty="0" err="1" smtClean="0"/>
              <a:t>fn</a:t>
            </a:r>
            <a:r>
              <a:rPr lang="en-US" sz="1600" dirty="0" smtClean="0"/>
              <a:t>(){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b="1" dirty="0" err="1" smtClean="0"/>
              <a:t>this</a:t>
            </a:r>
            <a:r>
              <a:rPr lang="en-US" sz="1600" dirty="0" err="1" smtClean="0"/>
              <a:t>.val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},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val:42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child=</a:t>
            </a:r>
            <a:r>
              <a:rPr lang="en-US" sz="1600" dirty="0" err="1" smtClean="0"/>
              <a:t>Object.create</a:t>
            </a:r>
            <a:r>
              <a:rPr lang="en-US" sz="1600" dirty="0" smtClean="0"/>
              <a:t>(parent);</a:t>
            </a:r>
          </a:p>
          <a:p>
            <a:pPr marL="0" indent="0">
              <a:buNone/>
            </a:pPr>
            <a:r>
              <a:rPr lang="en-US" sz="1600" dirty="0" err="1" smtClean="0"/>
              <a:t>child.val</a:t>
            </a:r>
            <a:r>
              <a:rPr lang="en-US" sz="1600" dirty="0" smtClean="0"/>
              <a:t>=3.14;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grandchild=</a:t>
            </a:r>
            <a:r>
              <a:rPr lang="en-US" sz="1600" dirty="0" err="1" smtClean="0"/>
              <a:t>Object.create</a:t>
            </a:r>
            <a:r>
              <a:rPr lang="en-US" sz="1600" dirty="0" smtClean="0"/>
              <a:t>(child);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parent.get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hild.get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err="1"/>
              <a:t>g</a:t>
            </a:r>
            <a:r>
              <a:rPr lang="en-US" sz="1600" dirty="0" err="1" smtClean="0"/>
              <a:t>randchild.get</a:t>
            </a:r>
            <a:r>
              <a:rPr lang="en-US" sz="1600" dirty="0" smtClean="0"/>
              <a:t>(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85929"/>
              </p:ext>
            </p:extLst>
          </p:nvPr>
        </p:nvGraphicFramePr>
        <p:xfrm>
          <a:off x="6456511" y="351793"/>
          <a:ext cx="2244267" cy="191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76"/>
                <a:gridCol w="1193291"/>
              </a:tblGrid>
              <a:tr h="4315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fn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fn</a:t>
                      </a:r>
                      <a:r>
                        <a:rPr lang="en-US" sz="1600" dirty="0" smtClean="0"/>
                        <a:t>”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__proto__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Function.prototype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72265"/>
              </p:ext>
            </p:extLst>
          </p:nvPr>
        </p:nvGraphicFramePr>
        <p:xfrm>
          <a:off x="6261198" y="2418208"/>
          <a:ext cx="1752459" cy="154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51"/>
                <a:gridCol w="1053408"/>
              </a:tblGrid>
              <a:tr h="4315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parent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fn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__proto__(</a:t>
                      </a:r>
                      <a:r>
                        <a:rPr lang="en-US" sz="1000" dirty="0" err="1" smtClean="0"/>
                        <a:t>Object.prototype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70291"/>
              </p:ext>
            </p:extLst>
          </p:nvPr>
        </p:nvGraphicFramePr>
        <p:xfrm>
          <a:off x="4696534" y="3078543"/>
          <a:ext cx="1249736" cy="102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17"/>
                <a:gridCol w="751219"/>
              </a:tblGrid>
              <a:tr h="35520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child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524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3.14</a:t>
                      </a:r>
                      <a:endParaRPr lang="en-US" sz="1600" dirty="0"/>
                    </a:p>
                  </a:txBody>
                  <a:tcPr/>
                </a:tc>
              </a:tr>
              <a:tr h="305243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__proto__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23823"/>
              </p:ext>
            </p:extLst>
          </p:nvPr>
        </p:nvGraphicFramePr>
        <p:xfrm>
          <a:off x="3008025" y="4356118"/>
          <a:ext cx="1272497" cy="80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97"/>
              </a:tblGrid>
              <a:tr h="431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grandchild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__proto__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Curved Connector 37"/>
          <p:cNvCxnSpPr/>
          <p:nvPr/>
        </p:nvCxnSpPr>
        <p:spPr>
          <a:xfrm flipV="1">
            <a:off x="3886406" y="4104306"/>
            <a:ext cx="897704" cy="892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5594233" y="3492500"/>
            <a:ext cx="666968" cy="47077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7345852" y="2266690"/>
            <a:ext cx="1171400" cy="8118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56034" y="1817414"/>
            <a:ext cx="4805165" cy="744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456034" y="1817414"/>
            <a:ext cx="3240500" cy="1261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2" idx="1"/>
          </p:cNvCxnSpPr>
          <p:nvPr/>
        </p:nvCxnSpPr>
        <p:spPr>
          <a:xfrm>
            <a:off x="1456034" y="1817414"/>
            <a:ext cx="1551991" cy="2939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372" y="1007240"/>
            <a:ext cx="8823782" cy="45106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function Employee(</a:t>
            </a:r>
            <a:r>
              <a:rPr lang="en-US" sz="1600" dirty="0" err="1" smtClean="0"/>
              <a:t>fname</a:t>
            </a:r>
            <a:r>
              <a:rPr lang="en-US" sz="1600" dirty="0" smtClean="0"/>
              <a:t>, </a:t>
            </a:r>
            <a:r>
              <a:rPr lang="en-US" sz="1600" dirty="0" err="1" smtClean="0"/>
              <a:t>lname</a:t>
            </a:r>
            <a:r>
              <a:rPr lang="en-US" sz="1600" dirty="0" smtClean="0"/>
              <a:t>){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this.firstName</a:t>
            </a:r>
            <a:r>
              <a:rPr lang="en-US" sz="1600" dirty="0" smtClean="0"/>
              <a:t>=</a:t>
            </a:r>
            <a:r>
              <a:rPr lang="en-US" sz="1600" dirty="0" err="1" smtClean="0"/>
              <a:t>fname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this.lastName</a:t>
            </a:r>
            <a:r>
              <a:rPr lang="en-US" sz="1600" dirty="0" smtClean="0"/>
              <a:t>=</a:t>
            </a:r>
            <a:r>
              <a:rPr lang="en-US" sz="1600" dirty="0" err="1" smtClean="0"/>
              <a:t>lname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Employee.prototype.getName</a:t>
            </a:r>
            <a:r>
              <a:rPr lang="en-US" sz="1600" dirty="0" smtClean="0"/>
              <a:t>=function(){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this.firstName</a:t>
            </a:r>
            <a:r>
              <a:rPr lang="en-US" sz="1600" dirty="0" smtClean="0"/>
              <a:t>+” “+</a:t>
            </a:r>
            <a:r>
              <a:rPr lang="en-US" sz="1600" dirty="0" err="1" smtClean="0"/>
              <a:t>this.lastName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e1=new Employee(“e1”,”e1”);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smtClean="0"/>
              <a:t>e2=</a:t>
            </a:r>
            <a:r>
              <a:rPr lang="en-US" sz="1600" dirty="0"/>
              <a:t>new Employee(“</a:t>
            </a:r>
            <a:r>
              <a:rPr lang="en-US" sz="1600" dirty="0" smtClean="0"/>
              <a:t>e2”</a:t>
            </a:r>
            <a:r>
              <a:rPr lang="en-US" sz="1600" dirty="0"/>
              <a:t>,”</a:t>
            </a:r>
            <a:r>
              <a:rPr lang="en-US" sz="1600" dirty="0" smtClean="0"/>
              <a:t>e2”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smtClean="0"/>
              <a:t>e3=</a:t>
            </a:r>
            <a:r>
              <a:rPr lang="en-US" sz="1600" dirty="0"/>
              <a:t>new Employee(“</a:t>
            </a:r>
            <a:r>
              <a:rPr lang="en-US" sz="1600" dirty="0" smtClean="0"/>
              <a:t>e3”</a:t>
            </a:r>
            <a:r>
              <a:rPr lang="en-US" sz="1600" dirty="0"/>
              <a:t>,”</a:t>
            </a:r>
            <a:r>
              <a:rPr lang="en-US" sz="1600" dirty="0" smtClean="0"/>
              <a:t>e3”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21718"/>
              </p:ext>
            </p:extLst>
          </p:nvPr>
        </p:nvGraphicFramePr>
        <p:xfrm>
          <a:off x="3865090" y="887817"/>
          <a:ext cx="2275073" cy="159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8"/>
                <a:gridCol w="1489355"/>
              </a:tblGrid>
              <a:tr h="3419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Employee()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prototype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Employee.prototype</a:t>
                      </a:r>
                      <a:endParaRPr lang="en-US" sz="1000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“Employee”</a:t>
                      </a:r>
                      <a:endParaRPr lang="en-US" sz="1100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length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Function.prototype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73169"/>
              </p:ext>
            </p:extLst>
          </p:nvPr>
        </p:nvGraphicFramePr>
        <p:xfrm>
          <a:off x="6506475" y="894110"/>
          <a:ext cx="2275073" cy="124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00"/>
                <a:gridCol w="1334773"/>
              </a:tblGrid>
              <a:tr h="3490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Employee.prototype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99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Employee()</a:t>
                      </a:r>
                      <a:endParaRPr lang="en-US" sz="1100" dirty="0"/>
                    </a:p>
                  </a:txBody>
                  <a:tcPr/>
                </a:tc>
              </a:tr>
              <a:tr h="2999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Object.prototype</a:t>
                      </a:r>
                      <a:endParaRPr lang="en-US" sz="1100" dirty="0"/>
                    </a:p>
                  </a:txBody>
                  <a:tcPr/>
                </a:tc>
              </a:tr>
              <a:tr h="299976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function(){}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urved Connector 9"/>
          <p:cNvCxnSpPr/>
          <p:nvPr/>
        </p:nvCxnSpPr>
        <p:spPr>
          <a:xfrm flipV="1">
            <a:off x="5930007" y="1087262"/>
            <a:ext cx="730972" cy="3289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6140164" y="1041577"/>
            <a:ext cx="420309" cy="3289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64852"/>
              </p:ext>
            </p:extLst>
          </p:nvPr>
        </p:nvGraphicFramePr>
        <p:xfrm>
          <a:off x="4303674" y="2695324"/>
          <a:ext cx="2202801" cy="115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69"/>
                <a:gridCol w="1287532"/>
              </a:tblGrid>
              <a:tr h="3023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e1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firstName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“e1”</a:t>
                      </a:r>
                      <a:endParaRPr lang="en-US" sz="1100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lastName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“e1”</a:t>
                      </a:r>
                      <a:endParaRPr lang="en-US" sz="1100" dirty="0"/>
                    </a:p>
                  </a:txBody>
                  <a:tcPr/>
                </a:tc>
              </a:tr>
              <a:tr h="3376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Employee.prototype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53224"/>
              </p:ext>
            </p:extLst>
          </p:nvPr>
        </p:nvGraphicFramePr>
        <p:xfrm>
          <a:off x="6752353" y="2700244"/>
          <a:ext cx="2202801" cy="115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69"/>
                <a:gridCol w="1287532"/>
              </a:tblGrid>
              <a:tr h="2974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e2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firstName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“e2”</a:t>
                      </a:r>
                      <a:endParaRPr lang="en-US" sz="1100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lastName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“e2”</a:t>
                      </a:r>
                      <a:endParaRPr lang="en-US" sz="1100" dirty="0"/>
                    </a:p>
                  </a:txBody>
                  <a:tcPr/>
                </a:tc>
              </a:tr>
              <a:tr h="3376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Employee.prototype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57408"/>
              </p:ext>
            </p:extLst>
          </p:nvPr>
        </p:nvGraphicFramePr>
        <p:xfrm>
          <a:off x="4357672" y="4143841"/>
          <a:ext cx="2202801" cy="115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69"/>
                <a:gridCol w="1287532"/>
              </a:tblGrid>
              <a:tr h="2974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e3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firstName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“e3”</a:t>
                      </a:r>
                      <a:endParaRPr lang="en-US" sz="1100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lastName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“e3”</a:t>
                      </a:r>
                      <a:endParaRPr lang="en-US" sz="1100" dirty="0"/>
                    </a:p>
                  </a:txBody>
                  <a:tcPr/>
                </a:tc>
              </a:tr>
              <a:tr h="3376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Employee.prototype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660979" y="2143111"/>
            <a:ext cx="0" cy="2991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405140" y="3663813"/>
            <a:ext cx="493406" cy="91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05140" y="5134820"/>
            <a:ext cx="2558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9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72608"/>
              </p:ext>
            </p:extLst>
          </p:nvPr>
        </p:nvGraphicFramePr>
        <p:xfrm>
          <a:off x="411182" y="1059215"/>
          <a:ext cx="2599519" cy="43801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9519"/>
              </a:tblGrid>
              <a:tr h="43801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public class Employee{</a:t>
                      </a:r>
                    </a:p>
                    <a:p>
                      <a:r>
                        <a:rPr lang="en-US" sz="1100" dirty="0" smtClean="0"/>
                        <a:t>   private String name;</a:t>
                      </a:r>
                    </a:p>
                    <a:p>
                      <a:r>
                        <a:rPr lang="en-US" sz="1100" dirty="0" smtClean="0"/>
                        <a:t>   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int</a:t>
                      </a:r>
                      <a:r>
                        <a:rPr lang="en-US" sz="1100" baseline="0" dirty="0" smtClean="0"/>
                        <a:t> id;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  </a:t>
                      </a:r>
                    </a:p>
                    <a:p>
                      <a:r>
                        <a:rPr lang="en-US" sz="1100" dirty="0" smtClean="0"/>
                        <a:t> public void </a:t>
                      </a:r>
                      <a:r>
                        <a:rPr lang="en-US" sz="1100" dirty="0" err="1" smtClean="0"/>
                        <a:t>setName</a:t>
                      </a:r>
                      <a:r>
                        <a:rPr lang="en-US" sz="1100" dirty="0" smtClean="0"/>
                        <a:t>(String name){</a:t>
                      </a:r>
                    </a:p>
                    <a:p>
                      <a:r>
                        <a:rPr lang="en-US" sz="1100" baseline="0" dirty="0" smtClean="0"/>
                        <a:t>       </a:t>
                      </a:r>
                      <a:r>
                        <a:rPr lang="en-US" sz="1100" dirty="0" err="1" smtClean="0"/>
                        <a:t>this.name</a:t>
                      </a:r>
                      <a:r>
                        <a:rPr lang="en-US" sz="1100" dirty="0" smtClean="0"/>
                        <a:t>=name;;</a:t>
                      </a:r>
                    </a:p>
                    <a:p>
                      <a:r>
                        <a:rPr lang="en-US" sz="1100" dirty="0" smtClean="0"/>
                        <a:t>  }</a:t>
                      </a:r>
                    </a:p>
                    <a:p>
                      <a:r>
                        <a:rPr lang="en-US" sz="1100" dirty="0" smtClean="0"/>
                        <a:t>   </a:t>
                      </a:r>
                    </a:p>
                    <a:p>
                      <a:r>
                        <a:rPr lang="en-US" sz="1100" dirty="0" smtClean="0"/>
                        <a:t>  public String </a:t>
                      </a:r>
                      <a:r>
                        <a:rPr lang="en-US" sz="1100" dirty="0" err="1" smtClean="0"/>
                        <a:t>getName</a:t>
                      </a:r>
                      <a:r>
                        <a:rPr lang="en-US" sz="1100" dirty="0" smtClean="0"/>
                        <a:t>(){</a:t>
                      </a:r>
                    </a:p>
                    <a:p>
                      <a:r>
                        <a:rPr lang="en-US" sz="1100" dirty="0" smtClean="0"/>
                        <a:t>     return </a:t>
                      </a:r>
                      <a:r>
                        <a:rPr lang="en-US" sz="1100" dirty="0" err="1" smtClean="0"/>
                        <a:t>this.name</a:t>
                      </a:r>
                      <a:r>
                        <a:rPr lang="en-US" sz="1100" dirty="0" smtClean="0"/>
                        <a:t>;</a:t>
                      </a:r>
                    </a:p>
                    <a:p>
                      <a:r>
                        <a:rPr lang="en-US" sz="1100" dirty="0" smtClean="0"/>
                        <a:t>  }</a:t>
                      </a:r>
                    </a:p>
                    <a:p>
                      <a:r>
                        <a:rPr lang="en-US" sz="1100" dirty="0" smtClean="0"/>
                        <a:t> </a:t>
                      </a:r>
                    </a:p>
                    <a:p>
                      <a:r>
                        <a:rPr lang="en-US" sz="1100" dirty="0" smtClean="0"/>
                        <a:t> public void </a:t>
                      </a:r>
                      <a:r>
                        <a:rPr lang="en-US" sz="1100" dirty="0" err="1" smtClean="0"/>
                        <a:t>setId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int</a:t>
                      </a:r>
                      <a:r>
                        <a:rPr lang="en-US" sz="1100" dirty="0" smtClean="0"/>
                        <a:t> id){</a:t>
                      </a:r>
                    </a:p>
                    <a:p>
                      <a:r>
                        <a:rPr lang="en-US" sz="1100" baseline="0" dirty="0" smtClean="0"/>
                        <a:t>      </a:t>
                      </a:r>
                      <a:r>
                        <a:rPr lang="en-US" sz="1100" baseline="0" dirty="0" err="1" smtClean="0"/>
                        <a:t>this.id</a:t>
                      </a:r>
                      <a:r>
                        <a:rPr lang="en-US" sz="1100" baseline="0" dirty="0" smtClean="0"/>
                        <a:t>=id;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  }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  public </a:t>
                      </a:r>
                      <a:r>
                        <a:rPr lang="en-US" sz="1100" dirty="0" err="1" smtClean="0"/>
                        <a:t>int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getId</a:t>
                      </a:r>
                      <a:r>
                        <a:rPr lang="en-US" sz="1100" dirty="0" smtClean="0"/>
                        <a:t>(){</a:t>
                      </a:r>
                    </a:p>
                    <a:p>
                      <a:r>
                        <a:rPr lang="en-US" sz="1100" baseline="0" dirty="0" smtClean="0"/>
                        <a:t>     return </a:t>
                      </a:r>
                      <a:r>
                        <a:rPr lang="en-US" sz="1100" baseline="0" dirty="0" err="1" smtClean="0"/>
                        <a:t>this.id</a:t>
                      </a:r>
                      <a:r>
                        <a:rPr lang="en-US" sz="1100" baseline="0" dirty="0" smtClean="0"/>
                        <a:t>;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  }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Usage:</a:t>
                      </a:r>
                    </a:p>
                    <a:p>
                      <a:r>
                        <a:rPr lang="en-US" sz="1100" dirty="0" smtClean="0"/>
                        <a:t>Employee e1=new</a:t>
                      </a:r>
                      <a:r>
                        <a:rPr lang="en-US" sz="1100" baseline="0" dirty="0" smtClean="0"/>
                        <a:t> Employee();</a:t>
                      </a:r>
                    </a:p>
                    <a:p>
                      <a:r>
                        <a:rPr lang="en-US" sz="1100" dirty="0" smtClean="0"/>
                        <a:t>e1.setName(“e1”);</a:t>
                      </a:r>
                    </a:p>
                    <a:p>
                      <a:r>
                        <a:rPr lang="en-US" sz="1100" dirty="0" smtClean="0"/>
                        <a:t>e1.getName();//e1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with java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3200"/>
              </p:ext>
            </p:extLst>
          </p:nvPr>
        </p:nvGraphicFramePr>
        <p:xfrm>
          <a:off x="6661058" y="658743"/>
          <a:ext cx="2275073" cy="159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8"/>
                <a:gridCol w="1489355"/>
              </a:tblGrid>
              <a:tr h="34190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Employee()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prototype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Employee.prototype</a:t>
                      </a:r>
                      <a:endParaRPr lang="en-US" sz="1000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“Employee”</a:t>
                      </a:r>
                      <a:endParaRPr lang="en-US" sz="1100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length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3142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Function.prototype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24741"/>
              </p:ext>
            </p:extLst>
          </p:nvPr>
        </p:nvGraphicFramePr>
        <p:xfrm>
          <a:off x="6670195" y="2394708"/>
          <a:ext cx="2275073" cy="94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00"/>
                <a:gridCol w="1334773"/>
              </a:tblGrid>
              <a:tr h="3490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Employee.prototype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99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Employee()</a:t>
                      </a:r>
                      <a:endParaRPr lang="en-US" sz="1100" dirty="0"/>
                    </a:p>
                  </a:txBody>
                  <a:tcPr/>
                </a:tc>
              </a:tr>
              <a:tr h="2999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Object.prototype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53350"/>
              </p:ext>
            </p:extLst>
          </p:nvPr>
        </p:nvGraphicFramePr>
        <p:xfrm>
          <a:off x="6733330" y="3663818"/>
          <a:ext cx="2202801" cy="183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69"/>
                <a:gridCol w="1287532"/>
              </a:tblGrid>
              <a:tr h="3023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e1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function()</a:t>
                      </a:r>
                      <a:endParaRPr lang="en-US" sz="1100" dirty="0"/>
                    </a:p>
                  </a:txBody>
                  <a:tcPr/>
                </a:tc>
              </a:tr>
              <a:tr h="25561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function()</a:t>
                      </a:r>
                      <a:endParaRPr lang="en-US" sz="1100" dirty="0"/>
                    </a:p>
                  </a:txBody>
                  <a:tcPr/>
                </a:tc>
              </a:tr>
              <a:tr h="3376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setId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function()</a:t>
                      </a:r>
                      <a:endParaRPr lang="en-US" sz="1000" dirty="0"/>
                    </a:p>
                  </a:txBody>
                  <a:tcPr/>
                </a:tc>
              </a:tr>
              <a:tr h="3376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function()</a:t>
                      </a:r>
                      <a:endParaRPr lang="en-US" sz="1000" dirty="0"/>
                    </a:p>
                  </a:txBody>
                  <a:tcPr/>
                </a:tc>
              </a:tr>
              <a:tr h="3376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__proto__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Employee.prototype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46812"/>
              </p:ext>
            </p:extLst>
          </p:nvPr>
        </p:nvGraphicFramePr>
        <p:xfrm>
          <a:off x="3010701" y="1059215"/>
          <a:ext cx="3074639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4639"/>
              </a:tblGrid>
              <a:tr h="43801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 Employee(){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var</a:t>
                      </a:r>
                      <a:r>
                        <a:rPr lang="en-US" sz="1100" dirty="0" smtClean="0"/>
                        <a:t> name; //closure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var</a:t>
                      </a:r>
                      <a:r>
                        <a:rPr lang="en-US" sz="1100" dirty="0" smtClean="0"/>
                        <a:t> id;</a:t>
                      </a:r>
                    </a:p>
                    <a:p>
                      <a:r>
                        <a:rPr lang="en-US" sz="1100" dirty="0" smtClean="0"/>
                        <a:t>   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this.setName</a:t>
                      </a:r>
                      <a:r>
                        <a:rPr lang="en-US" sz="1100" dirty="0" smtClean="0"/>
                        <a:t>=function(_name){</a:t>
                      </a:r>
                    </a:p>
                    <a:p>
                      <a:r>
                        <a:rPr lang="en-US" sz="1100" dirty="0" smtClean="0"/>
                        <a:t>              name=_name;</a:t>
                      </a:r>
                    </a:p>
                    <a:p>
                      <a:r>
                        <a:rPr lang="en-US" sz="1100" dirty="0" smtClean="0"/>
                        <a:t>      }      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this.getName</a:t>
                      </a:r>
                      <a:r>
                        <a:rPr lang="en-US" sz="1100" dirty="0" smtClean="0"/>
                        <a:t>=function(){</a:t>
                      </a:r>
                    </a:p>
                    <a:p>
                      <a:r>
                        <a:rPr lang="en-US" sz="1100" dirty="0" smtClean="0"/>
                        <a:t>            return name;</a:t>
                      </a:r>
                    </a:p>
                    <a:p>
                      <a:r>
                        <a:rPr lang="en-US" sz="1100" dirty="0" smtClean="0"/>
                        <a:t>      }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     </a:t>
                      </a:r>
                      <a:r>
                        <a:rPr lang="en-US" sz="1100" dirty="0" err="1" smtClean="0"/>
                        <a:t>this.setId</a:t>
                      </a:r>
                      <a:r>
                        <a:rPr lang="en-US" sz="1100" dirty="0" smtClean="0"/>
                        <a:t>=function(_id){</a:t>
                      </a:r>
                    </a:p>
                    <a:p>
                      <a:r>
                        <a:rPr lang="en-US" sz="1100" dirty="0" smtClean="0"/>
                        <a:t>              id=_id;</a:t>
                      </a:r>
                    </a:p>
                    <a:p>
                      <a:r>
                        <a:rPr lang="en-US" sz="1100" dirty="0" smtClean="0"/>
                        <a:t>      }      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this.getId</a:t>
                      </a:r>
                      <a:r>
                        <a:rPr lang="en-US" sz="1100" dirty="0" smtClean="0"/>
                        <a:t>=function(){</a:t>
                      </a:r>
                    </a:p>
                    <a:p>
                      <a:r>
                        <a:rPr lang="en-US" sz="1100" dirty="0" smtClean="0"/>
                        <a:t>            return id;</a:t>
                      </a:r>
                    </a:p>
                    <a:p>
                      <a:r>
                        <a:rPr lang="en-US" sz="1100" dirty="0" smtClean="0"/>
                        <a:t>      }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Usage:</a:t>
                      </a:r>
                    </a:p>
                    <a:p>
                      <a:r>
                        <a:rPr lang="en-US" sz="1100" dirty="0" err="1" smtClean="0"/>
                        <a:t>var</a:t>
                      </a:r>
                      <a:r>
                        <a:rPr lang="en-US" sz="1100" dirty="0" smtClean="0"/>
                        <a:t> e1=new</a:t>
                      </a:r>
                      <a:r>
                        <a:rPr lang="en-US" sz="1100" baseline="0" dirty="0" smtClean="0"/>
                        <a:t> Employee();</a:t>
                      </a:r>
                    </a:p>
                    <a:p>
                      <a:r>
                        <a:rPr lang="en-US" sz="1100" dirty="0" smtClean="0"/>
                        <a:t>e1.setName(“e1”);</a:t>
                      </a:r>
                    </a:p>
                    <a:p>
                      <a:r>
                        <a:rPr lang="en-US" sz="1100" dirty="0" smtClean="0"/>
                        <a:t>e1.getName();//e1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7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f</a:t>
            </a:r>
            <a:r>
              <a:rPr lang="en-US" sz="1100" dirty="0" smtClean="0"/>
              <a:t>unction Employee(name, </a:t>
            </a:r>
            <a:r>
              <a:rPr lang="en-US" sz="1100" dirty="0" err="1" smtClean="0"/>
              <a:t>dept</a:t>
            </a:r>
            <a:r>
              <a:rPr lang="en-US" sz="1100" dirty="0" smtClean="0"/>
              <a:t>){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this.name</a:t>
            </a:r>
            <a:r>
              <a:rPr lang="en-US" sz="1100" dirty="0" smtClean="0"/>
              <a:t>=name;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	</a:t>
            </a:r>
            <a:r>
              <a:rPr lang="en-US" sz="1100" dirty="0" err="1" smtClean="0"/>
              <a:t>this.dept</a:t>
            </a:r>
            <a:r>
              <a:rPr lang="en-US" sz="1100" dirty="0" smtClean="0"/>
              <a:t>=</a:t>
            </a:r>
            <a:r>
              <a:rPr lang="en-US" sz="1100" dirty="0" err="1" smtClean="0"/>
              <a:t>dept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dirty="0" smtClean="0"/>
              <a:t>Employee.prototype.method1=function(){};</a:t>
            </a:r>
          </a:p>
          <a:p>
            <a:pPr marL="0" indent="0">
              <a:buNone/>
            </a:pPr>
            <a:r>
              <a:rPr lang="en-US" sz="1100" dirty="0" smtClean="0"/>
              <a:t>Employee.prototype.method2=</a:t>
            </a:r>
            <a:r>
              <a:rPr lang="en-US" sz="1100" dirty="0"/>
              <a:t>function(){}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function </a:t>
            </a:r>
            <a:r>
              <a:rPr lang="en-US" sz="1100" dirty="0" err="1" smtClean="0"/>
              <a:t>WorkerBee</a:t>
            </a:r>
            <a:r>
              <a:rPr lang="en-US" sz="1100" dirty="0" smtClean="0"/>
              <a:t>(name, </a:t>
            </a:r>
            <a:r>
              <a:rPr lang="en-US" sz="1100" dirty="0" err="1" smtClean="0"/>
              <a:t>dept</a:t>
            </a:r>
            <a:r>
              <a:rPr lang="en-US" sz="1100" dirty="0" smtClean="0"/>
              <a:t>, </a:t>
            </a:r>
            <a:r>
              <a:rPr lang="en-US" sz="1100" dirty="0" err="1" smtClean="0"/>
              <a:t>projs</a:t>
            </a:r>
            <a:r>
              <a:rPr lang="en-US" sz="1100" dirty="0" smtClean="0"/>
              <a:t>){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 err="1" smtClean="0"/>
              <a:t>Employee.call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this,name,dept</a:t>
            </a:r>
            <a:r>
              <a:rPr lang="en-US" sz="1100" b="1" dirty="0" smtClean="0"/>
              <a:t>);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this.projects</a:t>
            </a:r>
            <a:r>
              <a:rPr lang="en-US" sz="1100" dirty="0" smtClean="0"/>
              <a:t>=</a:t>
            </a:r>
            <a:r>
              <a:rPr lang="en-US" sz="1100" dirty="0" err="1" smtClean="0"/>
              <a:t>projs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b="1" dirty="0" err="1" smtClean="0"/>
              <a:t>WorkerBee.prototype</a:t>
            </a:r>
            <a:r>
              <a:rPr lang="en-US" sz="1100" b="1" dirty="0" smtClean="0"/>
              <a:t>=new Employee;</a:t>
            </a:r>
          </a:p>
          <a:p>
            <a:pPr marL="0" indent="0">
              <a:buNone/>
            </a:pPr>
            <a:r>
              <a:rPr lang="en-US" sz="1100" dirty="0" smtClean="0"/>
              <a:t>WorkerBee.prototype.method3=function(){};</a:t>
            </a:r>
          </a:p>
          <a:p>
            <a:pPr marL="0" indent="0">
              <a:buNone/>
            </a:pPr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w1 = new </a:t>
            </a:r>
            <a:r>
              <a:rPr lang="en-US" sz="1100" dirty="0" err="1" smtClean="0"/>
              <a:t>WorkerBee</a:t>
            </a:r>
            <a:r>
              <a:rPr lang="en-US" sz="1100" dirty="0" smtClean="0"/>
              <a:t>(“w1”, “training”,[“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”])</a:t>
            </a:r>
            <a:endParaRPr lang="en-US" sz="1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Classical inheritance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79894"/>
              </p:ext>
            </p:extLst>
          </p:nvPr>
        </p:nvGraphicFramePr>
        <p:xfrm>
          <a:off x="6491794" y="1023310"/>
          <a:ext cx="1726920" cy="110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920"/>
              </a:tblGrid>
              <a:tr h="28665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Employee.prototype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method1()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method2()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 :[[Object]]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20995"/>
              </p:ext>
            </p:extLst>
          </p:nvPr>
        </p:nvGraphicFramePr>
        <p:xfrm>
          <a:off x="6491794" y="2501628"/>
          <a:ext cx="21950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06"/>
              </a:tblGrid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Employee (</a:t>
                      </a:r>
                      <a:r>
                        <a:rPr lang="en-US" sz="1200" dirty="0" err="1" smtClean="0"/>
                        <a:t>WorkerBee.prototype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__proto__: </a:t>
                      </a:r>
                      <a:r>
                        <a:rPr lang="en-US" sz="1200" dirty="0" err="1" smtClean="0"/>
                        <a:t>Employee.prototype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dept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03620"/>
              </p:ext>
            </p:extLst>
          </p:nvPr>
        </p:nvGraphicFramePr>
        <p:xfrm>
          <a:off x="4514093" y="2529039"/>
          <a:ext cx="1726920" cy="83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920"/>
              </a:tblGrid>
              <a:tr h="2910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WorkerBee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prototype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 : [[Function]]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13485"/>
              </p:ext>
            </p:extLst>
          </p:nvPr>
        </p:nvGraphicFramePr>
        <p:xfrm>
          <a:off x="6482658" y="3777843"/>
          <a:ext cx="2195006" cy="3062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5006"/>
              </a:tblGrid>
              <a:tr h="3062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method3()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14740"/>
              </p:ext>
            </p:extLst>
          </p:nvPr>
        </p:nvGraphicFramePr>
        <p:xfrm>
          <a:off x="4514093" y="3919495"/>
          <a:ext cx="1726920" cy="138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920"/>
              </a:tblGrid>
              <a:tr h="29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w1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dept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projects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454877" y="2823237"/>
            <a:ext cx="1036917" cy="137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62997" y="5105400"/>
            <a:ext cx="17177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80780" y="4166331"/>
            <a:ext cx="0" cy="939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78078"/>
              </p:ext>
            </p:extLst>
          </p:nvPr>
        </p:nvGraphicFramePr>
        <p:xfrm>
          <a:off x="4394968" y="1064245"/>
          <a:ext cx="1731489" cy="83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89"/>
              </a:tblGrid>
              <a:tr h="2910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Employee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prototype</a:t>
                      </a:r>
                      <a:endParaRPr lang="en-US" sz="1200" dirty="0"/>
                    </a:p>
                  </a:txBody>
                  <a:tcPr/>
                </a:tc>
              </a:tr>
              <a:tr h="2207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 : [[Function]]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8872170" y="1169496"/>
            <a:ext cx="45686" cy="1900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218714" y="1169496"/>
            <a:ext cx="6534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2370" y="3069928"/>
            <a:ext cx="3654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19345" y="1169496"/>
            <a:ext cx="872449" cy="35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4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333500"/>
            <a:ext cx="3398676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f</a:t>
            </a:r>
            <a:r>
              <a:rPr lang="en-US" sz="1100" dirty="0" smtClean="0"/>
              <a:t>unction Employee(name, </a:t>
            </a:r>
            <a:r>
              <a:rPr lang="en-US" sz="1100" dirty="0" err="1" smtClean="0"/>
              <a:t>dept</a:t>
            </a:r>
            <a:r>
              <a:rPr lang="en-US" sz="1100" dirty="0" smtClean="0"/>
              <a:t>){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this.name</a:t>
            </a:r>
            <a:r>
              <a:rPr lang="en-US" sz="1100" dirty="0" smtClean="0"/>
              <a:t>=name;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	</a:t>
            </a:r>
            <a:r>
              <a:rPr lang="en-US" sz="1100" dirty="0" err="1" smtClean="0"/>
              <a:t>this.dept</a:t>
            </a:r>
            <a:r>
              <a:rPr lang="en-US" sz="1100" dirty="0" smtClean="0"/>
              <a:t>=</a:t>
            </a:r>
            <a:r>
              <a:rPr lang="en-US" sz="1100" dirty="0" err="1" smtClean="0"/>
              <a:t>dept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dirty="0" smtClean="0"/>
              <a:t>Employee.prototype.method1=function(){};</a:t>
            </a:r>
          </a:p>
          <a:p>
            <a:pPr marL="0" indent="0">
              <a:buNone/>
            </a:pPr>
            <a:r>
              <a:rPr lang="en-US" sz="1100" dirty="0" smtClean="0"/>
              <a:t>Employee.prototype.method2=</a:t>
            </a:r>
            <a:r>
              <a:rPr lang="en-US" sz="1100" dirty="0"/>
              <a:t>function(){}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function </a:t>
            </a:r>
            <a:r>
              <a:rPr lang="en-US" sz="1100" dirty="0" err="1" smtClean="0"/>
              <a:t>WorkerBee</a:t>
            </a:r>
            <a:r>
              <a:rPr lang="en-US" sz="1100" dirty="0" smtClean="0"/>
              <a:t>(name, </a:t>
            </a:r>
            <a:r>
              <a:rPr lang="en-US" sz="1100" dirty="0" err="1" smtClean="0"/>
              <a:t>dept</a:t>
            </a:r>
            <a:r>
              <a:rPr lang="en-US" sz="1100" dirty="0" smtClean="0"/>
              <a:t>, </a:t>
            </a:r>
            <a:r>
              <a:rPr lang="en-US" sz="1100" dirty="0" err="1" smtClean="0"/>
              <a:t>projs</a:t>
            </a:r>
            <a:r>
              <a:rPr lang="en-US" sz="1100" dirty="0" smtClean="0"/>
              <a:t>){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 err="1" smtClean="0"/>
              <a:t>Employee.call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this,name,dept</a:t>
            </a:r>
            <a:r>
              <a:rPr lang="en-US" sz="1100" b="1" dirty="0" smtClean="0"/>
              <a:t>);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this.projects</a:t>
            </a:r>
            <a:r>
              <a:rPr lang="en-US" sz="1100" dirty="0" smtClean="0"/>
              <a:t>=</a:t>
            </a:r>
            <a:r>
              <a:rPr lang="en-US" sz="1100" dirty="0" err="1" smtClean="0"/>
              <a:t>projs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b="1" dirty="0" err="1" smtClean="0"/>
              <a:t>WorkerBee.prototype</a:t>
            </a:r>
            <a:r>
              <a:rPr lang="en-US" sz="1100" b="1" dirty="0" smtClean="0"/>
              <a:t>=new Employee;</a:t>
            </a:r>
          </a:p>
          <a:p>
            <a:pPr marL="0" indent="0">
              <a:buNone/>
            </a:pPr>
            <a:r>
              <a:rPr lang="en-US" sz="1100" dirty="0" smtClean="0"/>
              <a:t>WorkerBee.prototype.method3=function(){};</a:t>
            </a:r>
          </a:p>
          <a:p>
            <a:pPr marL="0" indent="0">
              <a:buNone/>
            </a:pPr>
            <a:r>
              <a:rPr lang="en-US" sz="1100" dirty="0" err="1"/>
              <a:t>v</a:t>
            </a:r>
            <a:r>
              <a:rPr lang="en-US" sz="1100" dirty="0" err="1" smtClean="0"/>
              <a:t>ar</a:t>
            </a:r>
            <a:r>
              <a:rPr lang="en-US" sz="1100" dirty="0" smtClean="0"/>
              <a:t> w1 = new </a:t>
            </a:r>
            <a:r>
              <a:rPr lang="en-US" sz="1100" dirty="0" err="1" smtClean="0"/>
              <a:t>WorkerBee</a:t>
            </a:r>
            <a:r>
              <a:rPr lang="en-US" sz="1100" dirty="0" smtClean="0"/>
              <a:t>(“w1”, “training”,[“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”])</a:t>
            </a:r>
            <a:endParaRPr lang="en-US" sz="1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 inheritance	</a:t>
            </a:r>
            <a:endParaRPr 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894081" y="1357073"/>
            <a:ext cx="3398676" cy="3771900"/>
          </a:xfrm>
          <a:prstGeom prst="rect">
            <a:avLst/>
          </a:prstGeom>
        </p:spPr>
        <p:txBody>
          <a:bodyPr/>
          <a:lstStyle>
            <a:lvl1pPr marL="166688" marR="0" indent="-1666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62865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charset="2"/>
              <a:buChar char="Ø"/>
              <a:tabLst/>
              <a:defRPr sz="18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1543050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100" dirty="0"/>
              <a:t>c</a:t>
            </a:r>
            <a:r>
              <a:rPr lang="en-US" sz="1100" dirty="0" smtClean="0"/>
              <a:t>lass </a:t>
            </a:r>
            <a:r>
              <a:rPr lang="en-US" sz="1100" b="1" dirty="0" smtClean="0"/>
              <a:t>Employee</a:t>
            </a:r>
            <a:r>
              <a:rPr lang="en-US" sz="1100" dirty="0" smtClean="0"/>
              <a:t>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 smtClean="0"/>
              <a:t>constructor</a:t>
            </a:r>
            <a:r>
              <a:rPr lang="en-US" sz="1100" dirty="0" smtClean="0"/>
              <a:t>(</a:t>
            </a:r>
            <a:r>
              <a:rPr lang="en-US" sz="1100" dirty="0"/>
              <a:t>name, </a:t>
            </a:r>
            <a:r>
              <a:rPr lang="en-US" sz="1100" dirty="0" err="1"/>
              <a:t>dept</a:t>
            </a:r>
            <a:r>
              <a:rPr lang="en-US" sz="1100" dirty="0" smtClean="0"/>
              <a:t>){</a:t>
            </a:r>
          </a:p>
          <a:p>
            <a:pPr marL="0" indent="0">
              <a:buFont typeface="Wingdings" charset="2"/>
              <a:buNone/>
            </a:pPr>
            <a:r>
              <a:rPr lang="en-US" sz="1100" dirty="0" smtClean="0"/>
              <a:t>		</a:t>
            </a:r>
            <a:r>
              <a:rPr lang="en-US" sz="1100" dirty="0" err="1" smtClean="0"/>
              <a:t>this.name</a:t>
            </a:r>
            <a:r>
              <a:rPr lang="en-US" sz="1100" dirty="0" smtClean="0"/>
              <a:t>=name;</a:t>
            </a:r>
          </a:p>
          <a:p>
            <a:pPr marL="0" indent="0">
              <a:buFont typeface="Wingdings" charset="2"/>
              <a:buNone/>
            </a:pPr>
            <a:r>
              <a:rPr lang="en-US" sz="1100" dirty="0" smtClean="0"/>
              <a:t>        		</a:t>
            </a:r>
            <a:r>
              <a:rPr lang="en-US" sz="1100" dirty="0" err="1" smtClean="0"/>
              <a:t>this.dept</a:t>
            </a:r>
            <a:r>
              <a:rPr lang="en-US" sz="1100" dirty="0" smtClean="0"/>
              <a:t>=</a:t>
            </a:r>
            <a:r>
              <a:rPr lang="en-US" sz="1100" dirty="0" err="1" smtClean="0"/>
              <a:t>dept</a:t>
            </a:r>
            <a:r>
              <a:rPr lang="en-US" sz="1100" dirty="0" smtClean="0"/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100" dirty="0"/>
              <a:t>	</a:t>
            </a:r>
            <a:r>
              <a:rPr lang="en-US" sz="1100" b="1" dirty="0" smtClean="0"/>
              <a:t>method1</a:t>
            </a:r>
            <a:r>
              <a:rPr lang="en-US" sz="1100" dirty="0" smtClean="0"/>
              <a:t>(){}</a:t>
            </a:r>
          </a:p>
          <a:p>
            <a:pPr marL="0" indent="0">
              <a:buFont typeface="Wingdings" charset="2"/>
              <a:buNone/>
            </a:pPr>
            <a:r>
              <a:rPr lang="en-US" sz="1100" dirty="0"/>
              <a:t>	</a:t>
            </a:r>
            <a:r>
              <a:rPr lang="en-US" sz="1100" b="1" dirty="0" smtClean="0"/>
              <a:t>method2</a:t>
            </a:r>
            <a:r>
              <a:rPr lang="en-US" sz="1100" dirty="0" smtClean="0"/>
              <a:t>(){}</a:t>
            </a:r>
          </a:p>
          <a:p>
            <a:pPr marL="0" indent="0">
              <a:buFont typeface="Wingdings" charset="2"/>
              <a:buNone/>
            </a:pPr>
            <a:r>
              <a:rPr lang="en-US" sz="1100" dirty="0" smtClean="0"/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100" dirty="0"/>
              <a:t>c</a:t>
            </a:r>
            <a:r>
              <a:rPr lang="en-US" sz="1100" dirty="0" smtClean="0"/>
              <a:t>lass </a:t>
            </a:r>
            <a:r>
              <a:rPr lang="en-US" sz="1100" b="1" dirty="0" err="1" smtClean="0"/>
              <a:t>WorkerBee</a:t>
            </a:r>
            <a:r>
              <a:rPr lang="en-US" sz="1100" dirty="0" smtClean="0"/>
              <a:t> extends </a:t>
            </a:r>
            <a:r>
              <a:rPr lang="en-US" sz="1100" b="1" dirty="0" smtClean="0"/>
              <a:t>Employee</a:t>
            </a:r>
            <a:r>
              <a:rPr lang="en-US" sz="1100" dirty="0" smtClean="0"/>
              <a:t>(){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b="1" dirty="0"/>
              <a:t>constructor</a:t>
            </a:r>
            <a:r>
              <a:rPr lang="en-US" sz="1100" dirty="0" smtClean="0"/>
              <a:t>(</a:t>
            </a:r>
            <a:r>
              <a:rPr lang="en-US" sz="1100" dirty="0"/>
              <a:t>name, </a:t>
            </a:r>
            <a:r>
              <a:rPr lang="en-US" sz="1100" dirty="0" err="1"/>
              <a:t>dept</a:t>
            </a:r>
            <a:r>
              <a:rPr lang="en-US" sz="1100" dirty="0"/>
              <a:t>, </a:t>
            </a:r>
            <a:r>
              <a:rPr lang="en-US" sz="1100" dirty="0" err="1"/>
              <a:t>projs</a:t>
            </a:r>
            <a:r>
              <a:rPr lang="en-US" sz="1100" dirty="0" smtClean="0"/>
              <a:t>)</a:t>
            </a: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smtClean="0"/>
              <a:t>super(name, </a:t>
            </a:r>
            <a:r>
              <a:rPr lang="en-US" sz="1100" dirty="0" err="1" smtClean="0"/>
              <a:t>dept</a:t>
            </a:r>
            <a:r>
              <a:rPr lang="en-US" sz="1100" dirty="0" smtClean="0"/>
              <a:t>);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err="1" smtClean="0"/>
              <a:t>this.projects</a:t>
            </a:r>
            <a:r>
              <a:rPr lang="en-US" sz="1100" dirty="0" smtClean="0"/>
              <a:t>=</a:t>
            </a:r>
            <a:r>
              <a:rPr lang="en-US" sz="1100" dirty="0" err="1" smtClean="0"/>
              <a:t>projs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 smtClean="0"/>
              <a:t>method3</a:t>
            </a:r>
            <a:r>
              <a:rPr lang="en-US" sz="1100" dirty="0" smtClean="0"/>
              <a:t>(){ }</a:t>
            </a:r>
            <a:endParaRPr lang="en-US" sz="1100" dirty="0"/>
          </a:p>
          <a:p>
            <a:pPr marL="0" indent="0">
              <a:buFont typeface="Wingdings" charset="2"/>
              <a:buNone/>
            </a:pPr>
            <a:r>
              <a:rPr lang="en-US" sz="1100" dirty="0" smtClean="0"/>
              <a:t>}</a:t>
            </a:r>
          </a:p>
          <a:p>
            <a:pPr marL="0" indent="0">
              <a:buFont typeface="Wingdings" charset="2"/>
              <a:buNone/>
            </a:pPr>
            <a:endParaRPr lang="en-US" sz="1100" dirty="0" smtClean="0"/>
          </a:p>
          <a:p>
            <a:pPr marL="0" indent="0">
              <a:buFont typeface="Wingdings" charset="2"/>
              <a:buNone/>
            </a:pPr>
            <a:r>
              <a:rPr lang="en-US" sz="1100" dirty="0" err="1" smtClean="0"/>
              <a:t>var</a:t>
            </a:r>
            <a:r>
              <a:rPr lang="en-US" sz="1100" dirty="0" smtClean="0"/>
              <a:t> w1 = new </a:t>
            </a:r>
            <a:r>
              <a:rPr lang="en-US" sz="1100" b="1" dirty="0" err="1" smtClean="0"/>
              <a:t>WorkerBee</a:t>
            </a:r>
            <a:r>
              <a:rPr lang="en-US" sz="1100" dirty="0" smtClean="0"/>
              <a:t>(“w1”, “training”,[“</a:t>
            </a:r>
            <a:r>
              <a:rPr lang="en-US" sz="1100" dirty="0" err="1" smtClean="0"/>
              <a:t>javascript</a:t>
            </a:r>
            <a:r>
              <a:rPr lang="en-US" sz="1100" dirty="0" smtClean="0"/>
              <a:t>”])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20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372" y="1007240"/>
            <a:ext cx="8823782" cy="4510691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http://www.mollypages.org/misc/</a:t>
            </a:r>
            <a:r>
              <a:rPr lang="en-US" sz="1600" dirty="0" smtClean="0">
                <a:hlinkClick r:id="rId2"/>
              </a:rPr>
              <a:t>js.mp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Books</a:t>
            </a:r>
            <a:r>
              <a:rPr lang="en-US" sz="1600" b="1" dirty="0" smtClean="0"/>
              <a:t>: JavaScript the Definitive Guide, 6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or Latest Edition</a:t>
            </a: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5561" y="15942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JavaScript types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666523"/>
              </p:ext>
            </p:extLst>
          </p:nvPr>
        </p:nvGraphicFramePr>
        <p:xfrm>
          <a:off x="457200" y="963613"/>
          <a:ext cx="8081943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3981"/>
                <a:gridCol w="2693981"/>
                <a:gridCol w="2693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true/false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“foo”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{bar: “</a:t>
                      </a:r>
                      <a:r>
                        <a:rPr lang="en-US" dirty="0" err="1" smtClean="0"/>
                        <a:t>baz</a:t>
                      </a:r>
                      <a:r>
                        <a:rPr lang="en-US" dirty="0" smtClean="0"/>
                        <a:t>”}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print(){}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[“some”,10]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Object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&amp; Sweep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Thank you 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2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1703"/>
            <a:ext cx="8229600" cy="4431488"/>
          </a:xfrm>
        </p:spPr>
        <p:txBody>
          <a:bodyPr/>
          <a:lstStyle/>
          <a:p>
            <a:r>
              <a:rPr lang="en-US" dirty="0" smtClean="0"/>
              <a:t>Global Object: Anything outside a function</a:t>
            </a:r>
          </a:p>
          <a:p>
            <a:r>
              <a:rPr lang="en-US" dirty="0" smtClean="0"/>
              <a:t>Hoisting: Setting up memory space for variables and functions (During creation of execution context), done by </a:t>
            </a:r>
            <a:r>
              <a:rPr lang="en-US" dirty="0" err="1" smtClean="0"/>
              <a:t>javascript</a:t>
            </a:r>
            <a:r>
              <a:rPr lang="en-US" dirty="0" smtClean="0"/>
              <a:t> runtime engine before executing any code.</a:t>
            </a:r>
          </a:p>
          <a:p>
            <a:r>
              <a:rPr lang="en-US" dirty="0" smtClean="0"/>
              <a:t>Creation phase/Execution phase</a:t>
            </a:r>
          </a:p>
          <a:p>
            <a:r>
              <a:rPr lang="en-US" dirty="0" smtClean="0"/>
              <a:t>Undefined: variable has not been assigned/initialized.</a:t>
            </a:r>
          </a:p>
          <a:p>
            <a:r>
              <a:rPr lang="en-US" dirty="0" smtClean="0"/>
              <a:t>Null: variable has been assigned null value.</a:t>
            </a:r>
          </a:p>
          <a:p>
            <a:r>
              <a:rPr lang="en-US" dirty="0" smtClean="0"/>
              <a:t>== </a:t>
            </a:r>
            <a:r>
              <a:rPr lang="en-US" dirty="0" err="1" smtClean="0"/>
              <a:t>vs</a:t>
            </a:r>
            <a:r>
              <a:rPr lang="en-US" dirty="0" smtClean="0"/>
              <a:t> === ?</a:t>
            </a:r>
          </a:p>
          <a:p>
            <a:r>
              <a:rPr lang="en-US" dirty="0" smtClean="0"/>
              <a:t>!, !! Operator</a:t>
            </a:r>
          </a:p>
          <a:p>
            <a:r>
              <a:rPr lang="en-US" dirty="0" smtClean="0"/>
              <a:t>||, &amp;&amp; operator</a:t>
            </a:r>
          </a:p>
          <a:p>
            <a:r>
              <a:rPr lang="en-US" dirty="0" smtClean="0"/>
              <a:t>Single </a:t>
            </a:r>
            <a:r>
              <a:rPr lang="en-US" dirty="0"/>
              <a:t>threaded: one command at a </a:t>
            </a:r>
            <a:r>
              <a:rPr lang="en-US" dirty="0" smtClean="0"/>
              <a:t>time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1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56596"/>
            <a:ext cx="8229600" cy="4348804"/>
          </a:xfrm>
        </p:spPr>
        <p:txBody>
          <a:bodyPr/>
          <a:lstStyle/>
          <a:p>
            <a:r>
              <a:rPr lang="en-US" dirty="0" smtClean="0"/>
              <a:t>Lexical environment and scope chain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344" y="1418617"/>
            <a:ext cx="2839635" cy="2862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344" y="1418617"/>
            <a:ext cx="2839635" cy="2862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i="1" dirty="0"/>
              <a:t>b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console</a:t>
            </a:r>
            <a:r>
              <a:rPr lang="en-US" dirty="0" err="1"/>
              <a:t>.log</a:t>
            </a:r>
            <a:r>
              <a:rPr lang="en-US" dirty="0"/>
              <a:t>(</a:t>
            </a:r>
            <a:r>
              <a:rPr lang="en-US" b="1" i="1" dirty="0" err="1"/>
              <a:t>myVar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function </a:t>
            </a:r>
            <a:r>
              <a:rPr lang="en-US" i="1" dirty="0"/>
              <a:t>a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myVar</a:t>
            </a:r>
            <a:r>
              <a:rPr lang="en-US" dirty="0"/>
              <a:t>=2;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b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i="1" dirty="0" err="1"/>
              <a:t>myVar</a:t>
            </a:r>
            <a:r>
              <a:rPr lang="en-US" dirty="0"/>
              <a:t>=1;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9375" y="1418617"/>
            <a:ext cx="3094165" cy="286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3119" y="2323830"/>
            <a:ext cx="244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3119" y="3300379"/>
            <a:ext cx="244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9375" y="1418617"/>
            <a:ext cx="16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2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9375" y="1418617"/>
            <a:ext cx="3094165" cy="286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4491" y="2810211"/>
            <a:ext cx="274286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344" y="1418617"/>
            <a:ext cx="28396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i="1" dirty="0"/>
              <a:t>a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myVar</a:t>
            </a:r>
            <a:r>
              <a:rPr lang="en-US" dirty="0"/>
              <a:t>=2;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b</a:t>
            </a:r>
            <a:r>
              <a:rPr lang="en-US" dirty="0"/>
              <a:t>();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function </a:t>
            </a:r>
            <a:r>
              <a:rPr lang="en-US" i="1" dirty="0"/>
              <a:t>b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console</a:t>
            </a:r>
            <a:r>
              <a:rPr lang="en-US" dirty="0" err="1"/>
              <a:t>.log</a:t>
            </a:r>
            <a:r>
              <a:rPr lang="en-US" dirty="0"/>
              <a:t>(</a:t>
            </a:r>
            <a:r>
              <a:rPr lang="en-US" b="1" i="1" dirty="0" err="1"/>
              <a:t>myVar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}	</a:t>
            </a:r>
          </a:p>
          <a:p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i="1" dirty="0" err="1"/>
              <a:t>myVar</a:t>
            </a:r>
            <a:r>
              <a:rPr lang="en-US" dirty="0"/>
              <a:t>=1;</a:t>
            </a:r>
            <a:br>
              <a:rPr lang="en-US" dirty="0"/>
            </a:br>
            <a:r>
              <a:rPr lang="en-US" i="1" dirty="0"/>
              <a:t>a</a:t>
            </a:r>
            <a:r>
              <a:rPr lang="en-US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6631" y="3269576"/>
            <a:ext cx="244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9375" y="1418617"/>
            <a:ext cx="16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116" y="1104900"/>
            <a:ext cx="8782564" cy="4353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5884" y="1486170"/>
            <a:ext cx="19456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Rendering Engine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0874" y="2570803"/>
            <a:ext cx="27293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JavaScript Engine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0224" y="3970666"/>
            <a:ext cx="19456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Web API, http request …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15908" y="1855502"/>
            <a:ext cx="944966" cy="5629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50678" y="2940135"/>
            <a:ext cx="1039546" cy="8563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96" y="1080851"/>
            <a:ext cx="4526398" cy="4215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nut 11"/>
          <p:cNvSpPr/>
          <p:nvPr/>
        </p:nvSpPr>
        <p:spPr>
          <a:xfrm>
            <a:off x="1607885" y="2918298"/>
            <a:ext cx="2580722" cy="2249634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396" y="1080851"/>
            <a:ext cx="2621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E</a:t>
            </a:r>
            <a:r>
              <a:rPr lang="en-US" dirty="0" smtClean="0"/>
              <a:t>ngine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01133"/>
              </p:ext>
            </p:extLst>
          </p:nvPr>
        </p:nvGraphicFramePr>
        <p:xfrm>
          <a:off x="3080652" y="4055412"/>
          <a:ext cx="17886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Queue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 request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12783"/>
              </p:ext>
            </p:extLst>
          </p:nvPr>
        </p:nvGraphicFramePr>
        <p:xfrm>
          <a:off x="5607328" y="825500"/>
          <a:ext cx="2837445" cy="28397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7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notification of 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puts events in event queue</a:t>
                      </a:r>
                      <a:r>
                        <a:rPr lang="en-US" baseline="0" dirty="0" smtClean="0"/>
                        <a:t> of JavaScript engine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r>
                        <a:rPr lang="en-US" baseline="0" dirty="0" smtClean="0"/>
                        <a:t> won’t see event queue until execution stack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Loop : continuous check of</a:t>
                      </a:r>
                      <a:r>
                        <a:rPr lang="en-US" baseline="0" dirty="0" smtClean="0"/>
                        <a:t> Event Queue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99430"/>
              </p:ext>
            </p:extLst>
          </p:nvPr>
        </p:nvGraphicFramePr>
        <p:xfrm>
          <a:off x="746911" y="1928453"/>
          <a:ext cx="1788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Stack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80652" y="3025139"/>
            <a:ext cx="14727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371600" y="172091"/>
            <a:ext cx="6464300" cy="653409"/>
          </a:xfrm>
        </p:spPr>
        <p:txBody>
          <a:bodyPr/>
          <a:lstStyle/>
          <a:p>
            <a:r>
              <a:rPr lang="en-US" dirty="0" smtClean="0"/>
              <a:t>Event Loop, Event Queue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37027" y="4055412"/>
            <a:ext cx="1998873" cy="124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26190" y="4174787"/>
            <a:ext cx="11620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3"/>
          </p:cNvCxnSpPr>
          <p:nvPr/>
        </p:nvCxnSpPr>
        <p:spPr>
          <a:xfrm flipH="1">
            <a:off x="4869255" y="4544119"/>
            <a:ext cx="967772" cy="67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8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Prototype hierarchy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61583" y="1104901"/>
            <a:ext cx="594512" cy="2461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null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702185" y="1643228"/>
            <a:ext cx="1526814" cy="511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Object.prototype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702184" y="2605298"/>
            <a:ext cx="1526815" cy="666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Function.prototype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4" idx="0"/>
            <a:endCxn id="13" idx="2"/>
          </p:cNvCxnSpPr>
          <p:nvPr/>
        </p:nvCxnSpPr>
        <p:spPr>
          <a:xfrm flipH="1" flipV="1">
            <a:off x="4458839" y="1351065"/>
            <a:ext cx="6753" cy="2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H="1" flipV="1">
            <a:off x="4458930" y="2154884"/>
            <a:ext cx="6662" cy="450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9794" y="2137768"/>
            <a:ext cx="16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__proto__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841" y="1338848"/>
            <a:ext cx="167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__proto__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87508" y="2605298"/>
            <a:ext cx="1526815" cy="666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String.prototype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2000519" y="2606826"/>
            <a:ext cx="1526815" cy="666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Number.prototype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5439210" y="2605298"/>
            <a:ext cx="1526815" cy="666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Array</a:t>
            </a:r>
            <a:r>
              <a:rPr lang="en-US" sz="1200" dirty="0" err="1" smtClean="0"/>
              <a:t>.prototype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V="1">
            <a:off x="2763927" y="2154883"/>
            <a:ext cx="938258" cy="45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14" idx="1"/>
          </p:cNvCxnSpPr>
          <p:nvPr/>
        </p:nvCxnSpPr>
        <p:spPr>
          <a:xfrm flipV="1">
            <a:off x="1050916" y="1899056"/>
            <a:ext cx="2651269" cy="706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</p:cNvCxnSpPr>
          <p:nvPr/>
        </p:nvCxnSpPr>
        <p:spPr>
          <a:xfrm flipH="1" flipV="1">
            <a:off x="5228999" y="2137768"/>
            <a:ext cx="973619" cy="467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93520" y="2610430"/>
            <a:ext cx="1526815" cy="666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Boolean</a:t>
            </a:r>
            <a:r>
              <a:rPr lang="en-US" sz="1200" dirty="0" err="1" smtClean="0"/>
              <a:t>.prototype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33" idx="0"/>
            <a:endCxn id="14" idx="3"/>
          </p:cNvCxnSpPr>
          <p:nvPr/>
        </p:nvCxnSpPr>
        <p:spPr>
          <a:xfrm flipH="1" flipV="1">
            <a:off x="5228999" y="1899056"/>
            <a:ext cx="2727929" cy="711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8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6" grpId="0"/>
      <p:bldP spid="27" grpId="0"/>
      <p:bldP spid="23" grpId="0" animBg="1"/>
      <p:bldP spid="24" grpId="0" animBg="1"/>
      <p:bldP spid="2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87248"/>
              </p:ext>
            </p:extLst>
          </p:nvPr>
        </p:nvGraphicFramePr>
        <p:xfrm>
          <a:off x="120650" y="985838"/>
          <a:ext cx="34519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87"/>
                <a:gridCol w="172598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Function.prototype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toSource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apply()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bind()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isGenerator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isGenerator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“”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__proto__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Object.prototype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724814"/>
              </p:ext>
            </p:extLst>
          </p:nvPr>
        </p:nvGraphicFramePr>
        <p:xfrm>
          <a:off x="4585783" y="985838"/>
          <a:ext cx="3451974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87"/>
                <a:gridCol w="172598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Object.prototype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toString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toLocaleString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toLocaleString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valueOf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valueOf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hasOwnProperty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hasOwnProperty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isPrototypeOf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isPrototypeOf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propertyIsEnumerable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propertyIsEnumerable</a:t>
                      </a:r>
                      <a:r>
                        <a:rPr lang="en-US" sz="1100" dirty="0" smtClean="0"/>
                        <a:t>()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__proto__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207139" y="1187770"/>
            <a:ext cx="1378644" cy="363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6530" y="2521727"/>
            <a:ext cx="73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0981" y="2706393"/>
            <a:ext cx="1672098" cy="146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74483</TotalTime>
  <Words>934</Words>
  <Application>Microsoft Macintosh PowerPoint</Application>
  <PresentationFormat>On-screen Show (16:10)</PresentationFormat>
  <Paragraphs>493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</dc:creator>
  <cp:lastModifiedBy>Punit Singh</cp:lastModifiedBy>
  <cp:revision>621</cp:revision>
  <dcterms:created xsi:type="dcterms:W3CDTF">2014-04-03T19:30:47Z</dcterms:created>
  <dcterms:modified xsi:type="dcterms:W3CDTF">2015-07-10T20:59:44Z</dcterms:modified>
</cp:coreProperties>
</file>