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b0725e63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b0725e63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ae31dc5a7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ae31dc5a7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b0725e6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b0725e6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ae31dc5a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ae31dc5a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ae31dc5a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ae31dc5a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b0725e63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b0725e63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ae31dc5a7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ae31dc5a7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ae31dc5a7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ae31dc5a7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ae31dc5a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ae31dc5a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ae31dc5a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ae31dc5a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b0725e63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b0725e63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ae31dc5a7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ae31dc5a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ae31dc5a7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ae31dc5a7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b0725e6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b0725e6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ae31dc5a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ae31dc5a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ae31dc5a7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ae31dc5a7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ae31dc5a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ae31dc5a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ae31dc5a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ae31dc5a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ae31dc5a7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ae31dc5a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ae31dc5a7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ae31dc5a7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nostarch.com/malware" TargetMode="External"/><Relationship Id="rId4" Type="http://schemas.openxmlformats.org/officeDocument/2006/relationships/hyperlink" Target="https://nostarch.com/malwaredatascience" TargetMode="External"/><Relationship Id="rId5" Type="http://schemas.openxmlformats.org/officeDocument/2006/relationships/hyperlink" Target="https://samsclass.info/126/PMA19.s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github.com/ytisf/theZo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virustotal.github.io/yar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DC720</a:t>
            </a:r>
            <a:endParaRPr/>
          </a:p>
          <a:p>
            <a:pPr indent="0" lvl="0" marL="0" rtl="0" algn="ctr">
              <a:spcBef>
                <a:spcPts val="0"/>
              </a:spcBef>
              <a:spcAft>
                <a:spcPts val="0"/>
              </a:spcAft>
              <a:buNone/>
            </a:pPr>
            <a:r>
              <a:rPr lang="en"/>
              <a:t>Malware Analysis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punkcoder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Utilities</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File Analyser - A good tool for finding more </a:t>
            </a:r>
            <a:r>
              <a:rPr lang="en"/>
              <a:t>information</a:t>
            </a:r>
            <a:r>
              <a:rPr lang="en"/>
              <a:t> about the meta of the file that you are examining.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Packers</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Packers are tools to make it more difficult to identify the contents, and can be used to mask the payload from scanners.</a:t>
            </a:r>
            <a:endParaRPr/>
          </a:p>
          <a:p>
            <a:pPr indent="-342900" lvl="0" marL="457200" rtl="0" algn="l">
              <a:spcBef>
                <a:spcPts val="1600"/>
              </a:spcBef>
              <a:spcAft>
                <a:spcPts val="0"/>
              </a:spcAft>
              <a:buSzPts val="1800"/>
              <a:buChar char="●"/>
            </a:pPr>
            <a:r>
              <a:rPr lang="en"/>
              <a:t>The defacto tool for detecting packers was PEiD, which has now gone defunct.  However copies are out on the internet and other implementations have crept up, including some yara based implementations.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Header Analysis</a:t>
            </a:r>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t>
            </a:r>
            <a:r>
              <a:rPr lang="en"/>
              <a:t>information</a:t>
            </a:r>
            <a:r>
              <a:rPr lang="en"/>
              <a:t> that we can get out of the headers of the malware, this can give us an idea of the nature of the malware itself and some of the functionality that may be included.</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For example if we see Crypt32.dll chances are good were looking at ransomware.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Dynamic Analysis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Dynamic Analysis?</a:t>
            </a:r>
            <a:endParaRPr/>
          </a:p>
        </p:txBody>
      </p:sp>
      <p:sp>
        <p:nvSpPr>
          <p:cNvPr id="131" name="Google Shape;13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Dynamic Analysis is the process of profiling running code… which should sound like a really bad idea...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a ‘Safe’ Environment</a:t>
            </a:r>
            <a:endParaRPr/>
          </a:p>
        </p:txBody>
      </p:sp>
      <p:sp>
        <p:nvSpPr>
          <p:cNvPr id="137" name="Google Shape;13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 not run virus’ on </a:t>
            </a:r>
            <a:r>
              <a:rPr lang="en"/>
              <a:t>machinery</a:t>
            </a:r>
            <a:r>
              <a:rPr lang="en"/>
              <a:t> that you care about, read old and broken.</a:t>
            </a:r>
            <a:endParaRPr/>
          </a:p>
          <a:p>
            <a:pPr indent="-342900" lvl="0" marL="457200" rtl="0" algn="l">
              <a:spcBef>
                <a:spcPts val="0"/>
              </a:spcBef>
              <a:spcAft>
                <a:spcPts val="0"/>
              </a:spcAft>
              <a:buSzPts val="1800"/>
              <a:buChar char="●"/>
            </a:pPr>
            <a:r>
              <a:rPr lang="en"/>
              <a:t>Make Disk Images to make the reload process faster</a:t>
            </a:r>
            <a:endParaRPr/>
          </a:p>
          <a:p>
            <a:pPr indent="-342900" lvl="0" marL="457200" rtl="0" algn="l">
              <a:spcBef>
                <a:spcPts val="0"/>
              </a:spcBef>
              <a:spcAft>
                <a:spcPts val="0"/>
              </a:spcAft>
              <a:buSzPts val="1800"/>
              <a:buChar char="●"/>
            </a:pPr>
            <a:r>
              <a:rPr lang="en"/>
              <a:t>Start with a base image</a:t>
            </a:r>
            <a:endParaRPr/>
          </a:p>
          <a:p>
            <a:pPr indent="-342900" lvl="0" marL="457200" rtl="0" algn="l">
              <a:spcBef>
                <a:spcPts val="0"/>
              </a:spcBef>
              <a:spcAft>
                <a:spcPts val="0"/>
              </a:spcAft>
              <a:buSzPts val="1800"/>
              <a:buChar char="●"/>
            </a:pPr>
            <a:r>
              <a:rPr lang="en"/>
              <a:t>Virtual Machines work wonders as long as the malware doesn’t use anti-vm tricks.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Reverse Engineering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Reverse Engineering</a:t>
            </a:r>
            <a:endParaRPr/>
          </a:p>
        </p:txBody>
      </p:sp>
      <p:sp>
        <p:nvSpPr>
          <p:cNvPr id="148" name="Google Shape;14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Sometimes the only way to see how something is working is to </a:t>
            </a:r>
            <a:r>
              <a:rPr lang="en"/>
              <a:t>dissect</a:t>
            </a:r>
            <a:r>
              <a:rPr lang="en"/>
              <a:t> it. To do this you are going to need a tool for binary analysis.</a:t>
            </a:r>
            <a:endParaRPr/>
          </a:p>
          <a:p>
            <a:pPr indent="-342900" lvl="0" marL="457200" rtl="0" algn="l">
              <a:spcBef>
                <a:spcPts val="1600"/>
              </a:spcBef>
              <a:spcAft>
                <a:spcPts val="0"/>
              </a:spcAft>
              <a:buSzPts val="1800"/>
              <a:buChar char="●"/>
            </a:pPr>
            <a:r>
              <a:rPr lang="en"/>
              <a:t>IDA Pro ($$$) - Industry Standard has a free version</a:t>
            </a:r>
            <a:endParaRPr/>
          </a:p>
          <a:p>
            <a:pPr indent="-342900" lvl="0" marL="457200" rtl="0" algn="l">
              <a:spcBef>
                <a:spcPts val="0"/>
              </a:spcBef>
              <a:spcAft>
                <a:spcPts val="0"/>
              </a:spcAft>
              <a:buSzPts val="1800"/>
              <a:buChar char="●"/>
            </a:pPr>
            <a:r>
              <a:rPr lang="en"/>
              <a:t>Hopper ($) - Good as an alternative, only supports linux and mac</a:t>
            </a:r>
            <a:endParaRPr/>
          </a:p>
          <a:p>
            <a:pPr indent="-342900" lvl="0" marL="457200" rtl="0" algn="l">
              <a:spcBef>
                <a:spcPts val="0"/>
              </a:spcBef>
              <a:spcAft>
                <a:spcPts val="0"/>
              </a:spcAft>
              <a:buSzPts val="1800"/>
              <a:buChar char="●"/>
            </a:pPr>
            <a:r>
              <a:rPr lang="en"/>
              <a:t>Ghidra (Free) - If you trust free things from the NSA...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Identifying Future Malware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Where to Start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Malware?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purposes of what we are talking about here we will include:</a:t>
            </a:r>
            <a:endParaRPr/>
          </a:p>
          <a:p>
            <a:pPr indent="-342900" lvl="0" marL="457200" rtl="0" algn="l">
              <a:spcBef>
                <a:spcPts val="1600"/>
              </a:spcBef>
              <a:spcAft>
                <a:spcPts val="0"/>
              </a:spcAft>
              <a:buSzPts val="1800"/>
              <a:buChar char="●"/>
            </a:pPr>
            <a:r>
              <a:rPr lang="en"/>
              <a:t>Virus</a:t>
            </a:r>
            <a:endParaRPr/>
          </a:p>
          <a:p>
            <a:pPr indent="-342900" lvl="0" marL="457200" rtl="0" algn="l">
              <a:spcBef>
                <a:spcPts val="0"/>
              </a:spcBef>
              <a:spcAft>
                <a:spcPts val="0"/>
              </a:spcAft>
              <a:buSzPts val="1800"/>
              <a:buChar char="●"/>
            </a:pPr>
            <a:r>
              <a:rPr lang="en"/>
              <a:t>Trojans</a:t>
            </a:r>
            <a:endParaRPr/>
          </a:p>
          <a:p>
            <a:pPr indent="-342900" lvl="0" marL="457200" rtl="0" algn="l">
              <a:spcBef>
                <a:spcPts val="0"/>
              </a:spcBef>
              <a:spcAft>
                <a:spcPts val="0"/>
              </a:spcAft>
              <a:buSzPts val="1800"/>
              <a:buChar char="●"/>
            </a:pPr>
            <a:r>
              <a:rPr lang="en"/>
              <a:t>Pups</a:t>
            </a:r>
            <a:endParaRPr/>
          </a:p>
          <a:p>
            <a:pPr indent="-342900" lvl="0" marL="457200" rtl="0" algn="l">
              <a:spcBef>
                <a:spcPts val="0"/>
              </a:spcBef>
              <a:spcAft>
                <a:spcPts val="0"/>
              </a:spcAft>
              <a:buSzPts val="1800"/>
              <a:buChar char="●"/>
            </a:pPr>
            <a:r>
              <a:rPr lang="en"/>
              <a:t>Scripts</a:t>
            </a:r>
            <a:endParaRPr/>
          </a:p>
          <a:p>
            <a:pPr indent="-342900" lvl="0" marL="457200" rtl="0" algn="l">
              <a:spcBef>
                <a:spcPts val="0"/>
              </a:spcBef>
              <a:spcAft>
                <a:spcPts val="0"/>
              </a:spcAft>
              <a:buSzPts val="1800"/>
              <a:buChar char="●"/>
            </a:pPr>
            <a:r>
              <a:rPr lang="en"/>
              <a:t>Worms</a:t>
            </a:r>
            <a:endParaRPr/>
          </a:p>
          <a:p>
            <a:pPr indent="-342900" lvl="0" marL="457200" rtl="0" algn="l">
              <a:spcBef>
                <a:spcPts val="0"/>
              </a:spcBef>
              <a:spcAft>
                <a:spcPts val="0"/>
              </a:spcAft>
              <a:buSzPts val="1800"/>
              <a:buChar char="●"/>
            </a:pPr>
            <a:r>
              <a:rPr lang="en"/>
              <a:t>Spykits</a:t>
            </a:r>
            <a:endParaRPr/>
          </a:p>
          <a:p>
            <a:pPr indent="-342900" lvl="0" marL="457200" rtl="0" algn="l">
              <a:spcBef>
                <a:spcPts val="0"/>
              </a:spcBef>
              <a:spcAft>
                <a:spcPts val="0"/>
              </a:spcAft>
              <a:buSzPts val="1800"/>
              <a:buChar char="●"/>
            </a:pPr>
            <a:r>
              <a:rPr lang="en"/>
              <a:t>Rootkits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Cool Learning Materials</a:t>
            </a:r>
            <a:endParaRPr/>
          </a:p>
        </p:txBody>
      </p:sp>
      <p:sp>
        <p:nvSpPr>
          <p:cNvPr id="164" name="Google Shape;16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Book</a:t>
            </a:r>
            <a:endParaRPr/>
          </a:p>
          <a:p>
            <a:pPr indent="-317500" lvl="1" marL="914400" rtl="0" algn="l">
              <a:spcBef>
                <a:spcPts val="0"/>
              </a:spcBef>
              <a:spcAft>
                <a:spcPts val="0"/>
              </a:spcAft>
              <a:buSzPts val="1400"/>
              <a:buChar char="○"/>
            </a:pPr>
            <a:r>
              <a:rPr lang="en"/>
              <a:t>Practical Malware Analysis - No Starch Press - </a:t>
            </a:r>
            <a:r>
              <a:rPr lang="en" u="sng">
                <a:solidFill>
                  <a:schemeClr val="hlink"/>
                </a:solidFill>
                <a:hlinkClick r:id="rId3"/>
              </a:rPr>
              <a:t>https://nostarch.com/malware</a:t>
            </a:r>
            <a:endParaRPr/>
          </a:p>
          <a:p>
            <a:pPr indent="-317500" lvl="1" marL="914400" rtl="0" algn="l">
              <a:spcBef>
                <a:spcPts val="0"/>
              </a:spcBef>
              <a:spcAft>
                <a:spcPts val="0"/>
              </a:spcAft>
              <a:buSzPts val="1400"/>
              <a:buChar char="○"/>
            </a:pPr>
            <a:r>
              <a:rPr lang="en"/>
              <a:t>Malware Data Science - No Starch Press - </a:t>
            </a:r>
            <a:r>
              <a:rPr lang="en" u="sng">
                <a:solidFill>
                  <a:schemeClr val="hlink"/>
                </a:solidFill>
                <a:hlinkClick r:id="rId4"/>
              </a:rPr>
              <a:t>https://nostarch.com/malwaredatascience</a:t>
            </a:r>
            <a:endParaRPr/>
          </a:p>
          <a:p>
            <a:pPr indent="-317500" lvl="2" marL="1371600" rtl="0" algn="l">
              <a:spcBef>
                <a:spcPts val="0"/>
              </a:spcBef>
              <a:spcAft>
                <a:spcPts val="0"/>
              </a:spcAft>
              <a:buSzPts val="1400"/>
              <a:buChar char="■"/>
            </a:pPr>
            <a:r>
              <a:rPr lang="en"/>
              <a:t>Currently part of Hacking 2.0 HumbleBundle</a:t>
            </a:r>
            <a:endParaRPr/>
          </a:p>
          <a:p>
            <a:pPr indent="-342900" lvl="0" marL="457200" rtl="0" algn="l">
              <a:spcBef>
                <a:spcPts val="0"/>
              </a:spcBef>
              <a:spcAft>
                <a:spcPts val="0"/>
              </a:spcAft>
              <a:buSzPts val="1800"/>
              <a:buChar char="●"/>
            </a:pPr>
            <a:r>
              <a:rPr lang="en"/>
              <a:t>Online</a:t>
            </a:r>
            <a:endParaRPr/>
          </a:p>
          <a:p>
            <a:pPr indent="-317500" lvl="1" marL="914400" rtl="0" algn="l">
              <a:spcBef>
                <a:spcPts val="0"/>
              </a:spcBef>
              <a:spcAft>
                <a:spcPts val="0"/>
              </a:spcAft>
              <a:buSzPts val="1400"/>
              <a:buChar char="○"/>
            </a:pPr>
            <a:r>
              <a:rPr lang="en"/>
              <a:t>Sam Browne - Practical Malware Analysis - </a:t>
            </a:r>
            <a:r>
              <a:rPr lang="en" u="sng">
                <a:solidFill>
                  <a:schemeClr val="hlink"/>
                </a:solidFill>
                <a:hlinkClick r:id="rId5"/>
              </a:rPr>
              <a:t>https://samsclass.info/126/PMA19.shtml</a:t>
            </a:r>
            <a:endParaRPr/>
          </a:p>
          <a:p>
            <a:pPr indent="-317500" lvl="1" marL="914400" rtl="0" algn="l">
              <a:spcBef>
                <a:spcPts val="0"/>
              </a:spcBef>
              <a:spcAft>
                <a:spcPts val="0"/>
              </a:spcAft>
              <a:buSzPts val="1400"/>
              <a:buChar char="○"/>
            </a:pPr>
            <a:r>
              <a:rPr lang="en"/>
              <a:t>FIRST - </a:t>
            </a:r>
            <a:r>
              <a:rPr lang="en"/>
              <a:t>https://www.first.org/global/sigs/malware/resources/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Samples</a:t>
            </a:r>
            <a:endParaRPr/>
          </a:p>
        </p:txBody>
      </p:sp>
      <p:sp>
        <p:nvSpPr>
          <p:cNvPr id="170" name="Google Shape;170;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FIRST</a:t>
            </a:r>
            <a:r>
              <a:rPr lang="en"/>
              <a:t> be careful, these are live samples and they can ruin your machine or your network, it’s like working with fire (super cool, until you burn down your house).</a:t>
            </a:r>
            <a:endParaRPr/>
          </a:p>
          <a:p>
            <a:pPr indent="-342900" lvl="0" marL="457200" rtl="0" algn="l">
              <a:spcBef>
                <a:spcPts val="1600"/>
              </a:spcBef>
              <a:spcAft>
                <a:spcPts val="0"/>
              </a:spcAft>
              <a:buSzPts val="1800"/>
              <a:buChar char="●"/>
            </a:pPr>
            <a:r>
              <a:rPr lang="en"/>
              <a:t>The Zoo - </a:t>
            </a:r>
            <a:r>
              <a:rPr lang="en" u="sng">
                <a:solidFill>
                  <a:schemeClr val="hlink"/>
                </a:solidFill>
                <a:hlinkClick r:id="rId3"/>
              </a:rPr>
              <a:t>https://github.com/ytisf/theZoo</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Specifics of Malware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Malware is a large category of software and may include:</a:t>
            </a:r>
            <a:endParaRPr/>
          </a:p>
          <a:p>
            <a:pPr indent="-342900" lvl="0" marL="457200" rtl="0" algn="l">
              <a:spcBef>
                <a:spcPts val="1600"/>
              </a:spcBef>
              <a:spcAft>
                <a:spcPts val="0"/>
              </a:spcAft>
              <a:buSzPts val="1800"/>
              <a:buChar char="●"/>
            </a:pPr>
            <a:r>
              <a:rPr lang="en"/>
              <a:t>Tools designed to give entry to a network</a:t>
            </a:r>
            <a:endParaRPr/>
          </a:p>
          <a:p>
            <a:pPr indent="-342900" lvl="0" marL="457200" rtl="0" algn="l">
              <a:spcBef>
                <a:spcPts val="0"/>
              </a:spcBef>
              <a:spcAft>
                <a:spcPts val="0"/>
              </a:spcAft>
              <a:buSzPts val="1800"/>
              <a:buChar char="●"/>
            </a:pPr>
            <a:r>
              <a:rPr lang="en"/>
              <a:t>Potentially Unwanted Programs (pups)</a:t>
            </a:r>
            <a:endParaRPr/>
          </a:p>
          <a:p>
            <a:pPr indent="-342900" lvl="0" marL="457200" rtl="0" algn="l">
              <a:spcBef>
                <a:spcPts val="0"/>
              </a:spcBef>
              <a:spcAft>
                <a:spcPts val="0"/>
              </a:spcAft>
              <a:buSzPts val="1800"/>
              <a:buChar char="●"/>
            </a:pPr>
            <a:r>
              <a:rPr lang="en"/>
              <a:t>Ransomware</a:t>
            </a:r>
            <a:endParaRPr/>
          </a:p>
          <a:p>
            <a:pPr indent="-342900" lvl="0" marL="457200" rtl="0" algn="l">
              <a:spcBef>
                <a:spcPts val="0"/>
              </a:spcBef>
              <a:spcAft>
                <a:spcPts val="0"/>
              </a:spcAft>
              <a:buSzPts val="1800"/>
              <a:buChar char="●"/>
            </a:pPr>
            <a:r>
              <a:rPr lang="en"/>
              <a:t>Command and Control Node</a:t>
            </a:r>
            <a:endParaRPr/>
          </a:p>
          <a:p>
            <a:pPr indent="-342900" lvl="0" marL="457200" rtl="0" algn="l">
              <a:spcBef>
                <a:spcPts val="0"/>
              </a:spcBef>
              <a:spcAft>
                <a:spcPts val="0"/>
              </a:spcAft>
              <a:buSzPts val="1800"/>
              <a:buChar char="●"/>
            </a:pPr>
            <a:r>
              <a:rPr lang="en"/>
              <a:t>Zombie Node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Goals of Malware Analysis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Identify what is happening (hardware, software, network, etc)</a:t>
            </a:r>
            <a:endParaRPr/>
          </a:p>
          <a:p>
            <a:pPr indent="-342900" lvl="0" marL="457200" rtl="0" algn="l">
              <a:spcBef>
                <a:spcPts val="0"/>
              </a:spcBef>
              <a:spcAft>
                <a:spcPts val="0"/>
              </a:spcAft>
              <a:buSzPts val="1800"/>
              <a:buChar char="●"/>
            </a:pPr>
            <a:r>
              <a:rPr lang="en"/>
              <a:t>Identify any secondary vectors (are there backup options / other attacks)</a:t>
            </a:r>
            <a:endParaRPr/>
          </a:p>
          <a:p>
            <a:pPr indent="-342900" lvl="0" marL="457200" rtl="0" algn="l">
              <a:spcBef>
                <a:spcPts val="0"/>
              </a:spcBef>
              <a:spcAft>
                <a:spcPts val="0"/>
              </a:spcAft>
              <a:buSzPts val="1800"/>
              <a:buChar char="●"/>
            </a:pPr>
            <a:r>
              <a:rPr lang="en"/>
              <a:t>Identify techniques used by malicious authors</a:t>
            </a:r>
            <a:endParaRPr/>
          </a:p>
          <a:p>
            <a:pPr indent="-342900" lvl="0" marL="457200" rtl="0" algn="l">
              <a:spcBef>
                <a:spcPts val="0"/>
              </a:spcBef>
              <a:spcAft>
                <a:spcPts val="0"/>
              </a:spcAft>
              <a:buSzPts val="1800"/>
              <a:buChar char="●"/>
            </a:pPr>
            <a:r>
              <a:rPr lang="en"/>
              <a:t>Find host based or network indicators of compromise for detection</a:t>
            </a:r>
            <a:endParaRPr/>
          </a:p>
          <a:p>
            <a:pPr indent="-342900" lvl="0" marL="457200" rtl="0" algn="l">
              <a:spcBef>
                <a:spcPts val="0"/>
              </a:spcBef>
              <a:spcAft>
                <a:spcPts val="0"/>
              </a:spcAft>
              <a:buSzPts val="1800"/>
              <a:buChar char="●"/>
            </a:pPr>
            <a:r>
              <a:rPr lang="en"/>
              <a:t>Attribution if possible</a:t>
            </a:r>
            <a:endParaRPr/>
          </a:p>
          <a:p>
            <a:pPr indent="0" lvl="0" marL="0" rtl="0" algn="l">
              <a:spcBef>
                <a:spcPts val="1600"/>
              </a:spcBef>
              <a:spcAft>
                <a:spcPts val="1600"/>
              </a:spcAft>
              <a:buNone/>
            </a:pPr>
            <a:r>
              <a:rPr lang="en"/>
              <a:t>Ultimately above all else we want a signature that will help to identify this malware and possible downstream variants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makes it so hard?</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nasty little tricks that you will see:</a:t>
            </a:r>
            <a:endParaRPr/>
          </a:p>
          <a:p>
            <a:pPr indent="-342900" lvl="0" marL="457200" rtl="0" algn="l">
              <a:spcBef>
                <a:spcPts val="1600"/>
              </a:spcBef>
              <a:spcAft>
                <a:spcPts val="0"/>
              </a:spcAft>
              <a:buSzPts val="1800"/>
              <a:buChar char="●"/>
            </a:pPr>
            <a:r>
              <a:rPr lang="en"/>
              <a:t>Amazingly complex encoding schemes</a:t>
            </a:r>
            <a:endParaRPr/>
          </a:p>
          <a:p>
            <a:pPr indent="-342900" lvl="0" marL="457200" rtl="0" algn="l">
              <a:spcBef>
                <a:spcPts val="0"/>
              </a:spcBef>
              <a:spcAft>
                <a:spcPts val="0"/>
              </a:spcAft>
              <a:buSzPts val="1800"/>
              <a:buChar char="●"/>
            </a:pPr>
            <a:r>
              <a:rPr lang="en"/>
              <a:t>Malicious code that is memory only</a:t>
            </a:r>
            <a:endParaRPr/>
          </a:p>
          <a:p>
            <a:pPr indent="-342900" lvl="0" marL="457200" rtl="0" algn="l">
              <a:spcBef>
                <a:spcPts val="0"/>
              </a:spcBef>
              <a:spcAft>
                <a:spcPts val="0"/>
              </a:spcAft>
              <a:buSzPts val="1800"/>
              <a:buChar char="●"/>
            </a:pPr>
            <a:r>
              <a:rPr lang="en"/>
              <a:t>Hooks into operating system locations that you never knew existed and have ZERO documentation</a:t>
            </a:r>
            <a:endParaRPr/>
          </a:p>
          <a:p>
            <a:pPr indent="-342900" lvl="0" marL="457200" rtl="0" algn="l">
              <a:spcBef>
                <a:spcPts val="0"/>
              </a:spcBef>
              <a:spcAft>
                <a:spcPts val="0"/>
              </a:spcAft>
              <a:buSzPts val="1800"/>
              <a:buChar char="●"/>
            </a:pPr>
            <a:r>
              <a:rPr lang="en"/>
              <a:t>Anti-Profiling techniques that will make you cry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Yara</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Yara is a pattern matching tool specifically designed for building processes for identifying malware.</a:t>
            </a:r>
            <a:endParaRPr/>
          </a:p>
          <a:p>
            <a:pPr indent="0" lvl="0" marL="0" rtl="0" algn="l">
              <a:spcBef>
                <a:spcPts val="1600"/>
              </a:spcBef>
              <a:spcAft>
                <a:spcPts val="0"/>
              </a:spcAft>
              <a:buNone/>
            </a:pPr>
            <a:r>
              <a:rPr lang="en"/>
              <a:t>Allows matching on:</a:t>
            </a:r>
            <a:endParaRPr/>
          </a:p>
          <a:p>
            <a:pPr indent="-342900" lvl="0" marL="457200" rtl="0" algn="l">
              <a:spcBef>
                <a:spcPts val="1600"/>
              </a:spcBef>
              <a:spcAft>
                <a:spcPts val="0"/>
              </a:spcAft>
              <a:buSzPts val="1800"/>
              <a:buChar char="●"/>
            </a:pPr>
            <a:r>
              <a:rPr lang="en"/>
              <a:t>Strings</a:t>
            </a:r>
            <a:endParaRPr/>
          </a:p>
          <a:p>
            <a:pPr indent="-342900" lvl="0" marL="457200" rtl="0" algn="l">
              <a:spcBef>
                <a:spcPts val="0"/>
              </a:spcBef>
              <a:spcAft>
                <a:spcPts val="0"/>
              </a:spcAft>
              <a:buSzPts val="1800"/>
              <a:buChar char="●"/>
            </a:pPr>
            <a:r>
              <a:rPr lang="en"/>
              <a:t>Hex</a:t>
            </a:r>
            <a:endParaRPr/>
          </a:p>
          <a:p>
            <a:pPr indent="-342900" lvl="0" marL="457200" rtl="0" algn="l">
              <a:spcBef>
                <a:spcPts val="0"/>
              </a:spcBef>
              <a:spcAft>
                <a:spcPts val="0"/>
              </a:spcAft>
              <a:buSzPts val="1800"/>
              <a:buChar char="●"/>
            </a:pPr>
            <a:r>
              <a:rPr lang="en"/>
              <a:t>Regular Expressions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Github for Yara: </a:t>
            </a:r>
            <a:r>
              <a:rPr lang="en" u="sng">
                <a:solidFill>
                  <a:schemeClr val="hlink"/>
                </a:solidFill>
                <a:hlinkClick r:id="rId3"/>
              </a:rPr>
              <a:t>https://virustotal.github.io/yara/</a:t>
            </a:r>
            <a:endParaRPr/>
          </a:p>
          <a:p>
            <a:pPr indent="0" lvl="0" marL="0" rtl="0" algn="l">
              <a:spcBef>
                <a:spcPts val="1600"/>
              </a:spcBef>
              <a:spcAft>
                <a:spcPts val="1600"/>
              </a:spcAft>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Static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Static Analysis?</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Static analysis is inclusive of all of the techniquest that we can use to get </a:t>
            </a:r>
            <a:r>
              <a:rPr lang="en"/>
              <a:t>information</a:t>
            </a:r>
            <a:r>
              <a:rPr lang="en"/>
              <a:t> from the malware without running 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Utilities</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a:t>
            </a:r>
            <a:r>
              <a:rPr lang="en"/>
              <a:t>trings - Helpful for dumping all of the strings that are located in the malware, in the past this can turn up hostnames, ip addresses, usernames.  However if the malware is encoded you will have to decode it before running the strings.  </a:t>
            </a:r>
            <a:r>
              <a:rPr lang="en"/>
              <a:t>Because</a:t>
            </a:r>
            <a:r>
              <a:rPr lang="en"/>
              <a:t> of this it’s fairly </a:t>
            </a:r>
            <a:r>
              <a:rPr lang="en"/>
              <a:t>limited</a:t>
            </a:r>
            <a:r>
              <a:rPr lang="en"/>
              <a:t>.</a:t>
            </a:r>
            <a:endParaRPr/>
          </a:p>
          <a:p>
            <a:pPr indent="-342900" lvl="0" marL="457200" rtl="0" algn="l">
              <a:spcBef>
                <a:spcPts val="0"/>
              </a:spcBef>
              <a:spcAft>
                <a:spcPts val="0"/>
              </a:spcAft>
              <a:buSzPts val="1800"/>
              <a:buChar char="●"/>
            </a:pPr>
            <a:r>
              <a:rPr lang="en"/>
              <a:t>Dependency Walker - These are helpful in finding some of the functions and dependencies that the malware has as well as some of the entry points that it can use to gain access.</a:t>
            </a:r>
            <a:endParaRPr/>
          </a:p>
          <a:p>
            <a:pPr indent="-317500" lvl="1" marL="914400" rtl="0" algn="l">
              <a:spcBef>
                <a:spcPts val="0"/>
              </a:spcBef>
              <a:spcAft>
                <a:spcPts val="0"/>
              </a:spcAft>
              <a:buSzPts val="1400"/>
              <a:buChar char="○"/>
            </a:pPr>
            <a:r>
              <a:rPr lang="en"/>
              <a:t>Dependency Walker - Win 3.1-8</a:t>
            </a:r>
            <a:endParaRPr/>
          </a:p>
          <a:p>
            <a:pPr indent="-317500" lvl="1" marL="914400" rtl="0" algn="l">
              <a:spcBef>
                <a:spcPts val="0"/>
              </a:spcBef>
              <a:spcAft>
                <a:spcPts val="0"/>
              </a:spcAft>
              <a:buSzPts val="1400"/>
              <a:buChar char="○"/>
            </a:pPr>
            <a:r>
              <a:rPr lang="en"/>
              <a:t>Lddtree - linux</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