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60" r:id="rId5"/>
    <p:sldId id="263" r:id="rId6"/>
    <p:sldId id="264" r:id="rId7"/>
    <p:sldId id="275" r:id="rId8"/>
    <p:sldId id="274" r:id="rId9"/>
    <p:sldId id="278" r:id="rId10"/>
    <p:sldId id="280" r:id="rId11"/>
    <p:sldId id="281" r:id="rId12"/>
    <p:sldId id="267" r:id="rId13"/>
    <p:sldId id="277" r:id="rId14"/>
    <p:sldId id="276" r:id="rId15"/>
    <p:sldId id="266" r:id="rId16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FFFF"/>
    <a:srgbClr val="F8F8F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81128" autoAdjust="0"/>
  </p:normalViewPr>
  <p:slideViewPr>
    <p:cSldViewPr showGuides="1">
      <p:cViewPr varScale="1">
        <p:scale>
          <a:sx n="93" d="100"/>
          <a:sy n="93" d="100"/>
        </p:scale>
        <p:origin x="11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7F64B8-8043-420C-BF41-DD11E06B2690}" type="datetimeFigureOut">
              <a:rPr lang="de-DE"/>
              <a:pPr>
                <a:defRPr/>
              </a:pPr>
              <a:t>06.05.2017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CB292A-3E5E-4E35-A933-FA4821F94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2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14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316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50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62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843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70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6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00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7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46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6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87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076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82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B292A-3E5E-4E35-A933-FA4821F9469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40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  <a:noFill/>
        </p:spPr>
        <p:txBody>
          <a:bodyPr wrap="square" rtlCol="0">
            <a:spAutoFit/>
          </a:bodyPr>
          <a:lstStyle>
            <a:lvl1pPr marL="0" indent="0">
              <a:spcBef>
                <a:spcPts val="0"/>
              </a:spcBef>
              <a:buNone/>
              <a:defRPr lang="en-US" sz="1800" smtClean="0">
                <a:cs typeface="+mn-cs"/>
              </a:defRPr>
            </a:lvl1pPr>
            <a:lvl2pPr marL="171450" indent="0">
              <a:buNone/>
              <a:defRPr lang="en-US" sz="1800" smtClean="0">
                <a:cs typeface="+mn-cs"/>
              </a:defRPr>
            </a:lvl2pPr>
            <a:lvl3pPr marL="685800" indent="0">
              <a:buNone/>
              <a:defRPr lang="en-US" sz="1800" smtClean="0">
                <a:cs typeface="+mn-cs"/>
              </a:defRPr>
            </a:lvl3pPr>
            <a:lvl4pPr marL="1143000" indent="0">
              <a:buNone/>
              <a:defRPr lang="en-US" sz="1800" smtClean="0">
                <a:cs typeface="+mn-cs"/>
              </a:defRPr>
            </a:lvl4pPr>
            <a:lvl5pPr marL="1600200" indent="0">
              <a:buNone/>
              <a:defRPr lang="de-DE"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2665465"/>
            <a:ext cx="11089230" cy="1470025"/>
          </a:xfrm>
          <a:effectLst/>
        </p:spPr>
        <p:txBody>
          <a:bodyPr lIns="0" tIns="0" bIns="0"/>
          <a:lstStyle>
            <a:lvl1pPr>
              <a:defRPr sz="44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249221"/>
            <a:ext cx="11089230" cy="1643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5" y="185258"/>
            <a:ext cx="3456384" cy="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32"/>
          </a:xfrm>
          <a:noFill/>
          <a:ln w="25400" cap="flat" cmpd="sng" algn="ctr">
            <a:noFill/>
            <a:prstDash val="solid"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/>
          <a:lstStyle>
            <a:lvl1pPr>
              <a:defRPr kumimoji="0" lang="de-DE" sz="40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1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3000362"/>
            <a:ext cx="10763325" cy="1362075"/>
          </a:xfrm>
          <a:effectLst/>
        </p:spPr>
        <p:txBody>
          <a:bodyPr lIns="0" tIns="0" bIns="0" anchor="t"/>
          <a:lstStyle>
            <a:lvl1pPr algn="l">
              <a:defRPr sz="4000" b="0" cap="none" baseline="0">
                <a:solidFill>
                  <a:schemeClr val="tx2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63" y="1500175"/>
            <a:ext cx="10763325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20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63" y="1428736"/>
            <a:ext cx="523243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428736"/>
            <a:ext cx="5238787" cy="54292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6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13" y="1500174"/>
            <a:ext cx="513930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13" y="2174875"/>
            <a:ext cx="513930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251" y="1500174"/>
            <a:ext cx="5143536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251" y="2174875"/>
            <a:ext cx="514353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1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928689"/>
            <a:ext cx="12192000" cy="4286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3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7250"/>
          </a:xfrm>
          <a:prstGeom prst="rect">
            <a:avLst/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lIns="576000" rIns="0" bIns="36000" rtlCol="0" anchor="b" anchorCtr="0"/>
          <a:lstStyle/>
          <a:p>
            <a:endParaRPr lang="de-DE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400" y="1268760"/>
            <a:ext cx="10829851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>
          <a:ln w="3175">
            <a:noFill/>
          </a:ln>
          <a:solidFill>
            <a:srgbClr val="FFFFFF"/>
          </a:solidFill>
          <a:latin typeface="+mj-lt"/>
          <a:ea typeface="+mn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1" fontAlgn="base" hangingPunct="1">
        <a:spcBef>
          <a:spcPts val="3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egoe UI" panose="020B0502040204020203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happ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landPheasant/TailBlaz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tcodetrack.com/" TargetMode="External"/><Relationship Id="rId3" Type="http://schemas.openxmlformats.org/officeDocument/2006/relationships/hyperlink" Target="https://github.com/punker76/simple-music-player" TargetMode="External"/><Relationship Id="rId7" Type="http://schemas.openxmlformats.org/officeDocument/2006/relationships/hyperlink" Target="https://github.com/chocolatey/ChocolateyGU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angemakerStudios/Papercut" TargetMode="External"/><Relationship Id="rId5" Type="http://schemas.openxmlformats.org/officeDocument/2006/relationships/hyperlink" Target="https://github.com/thoemmi/Solutionizer" TargetMode="External"/><Relationship Id="rId4" Type="http://schemas.openxmlformats.org/officeDocument/2006/relationships/hyperlink" Target="http://myechoapp.com/" TargetMode="External"/><Relationship Id="rId9" Type="http://schemas.openxmlformats.org/officeDocument/2006/relationships/hyperlink" Target="https://github.com/bbougot/Popcor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uentribbon/Fluent.Ribbon" TargetMode="External"/><Relationship Id="rId5" Type="http://schemas.openxmlformats.org/officeDocument/2006/relationships/hyperlink" Target="https://github.com/ButchersBoy/MaterialDesignInXamlToolkit" TargetMode="External"/><Relationship Id="rId4" Type="http://schemas.openxmlformats.org/officeDocument/2006/relationships/hyperlink" Target="https://github.com/ControlzEx/ControlzE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Apps/MahApps.Metro.IconPack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nker76/gong-wpf-dragdro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unkerat76@gmail.com" TargetMode="External"/><Relationship Id="rId5" Type="http://schemas.openxmlformats.org/officeDocument/2006/relationships/hyperlink" Target="https://github.com/punker76" TargetMode="External"/><Relationship Id="rId4" Type="http://schemas.openxmlformats.org/officeDocument/2006/relationships/hyperlink" Target="http://jkarger.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ahApps.Metr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arkheath.net/post/mahapps-metro-getting-started" TargetMode="External"/><Relationship Id="rId3" Type="http://schemas.openxmlformats.org/officeDocument/2006/relationships/hyperlink" Target="http://mahapps.com/" TargetMode="External"/><Relationship Id="rId7" Type="http://schemas.openxmlformats.org/officeDocument/2006/relationships/hyperlink" Target="https://www.pluralsight.com/courses/mahappsdotmetro-creating-modern-wpf-ap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unker76/code-samples" TargetMode="External"/><Relationship Id="rId5" Type="http://schemas.openxmlformats.org/officeDocument/2006/relationships/hyperlink" Target="https://github.com/MahApps/MahApps.Metro/releases" TargetMode="External"/><Relationship Id="rId4" Type="http://schemas.openxmlformats.org/officeDocument/2006/relationships/hyperlink" Target="https://gitter.im/MahApps/MahApps.Metro" TargetMode="External"/><Relationship Id="rId9" Type="http://schemas.openxmlformats.org/officeDocument/2006/relationships/hyperlink" Target="https://entwickler.de/online/windowsdeveloper/xaml-tipp-windows-10-wpf-579749009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inspec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rkdownedi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arkdownmonster.west-win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1385" y="6392361"/>
            <a:ext cx="11089230" cy="276999"/>
          </a:xfrm>
        </p:spPr>
        <p:txBody>
          <a:bodyPr/>
          <a:lstStyle/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mahapps.com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MahApps &amp; Co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5" y="4437111"/>
            <a:ext cx="11089230" cy="1656185"/>
          </a:xfrm>
        </p:spPr>
        <p:txBody>
          <a:bodyPr/>
          <a:lstStyle/>
          <a:p>
            <a:r>
              <a:rPr lang="de-DE" dirty="0" err="1" smtClean="0"/>
              <a:t>MahApps.Metro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MahApps.Metro.IconPacks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ControlzEx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GongSolutions.WPF.DragDrop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433030"/>
            <a:ext cx="4454522" cy="623633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r>
              <a:rPr lang="de-DE" dirty="0" smtClean="0"/>
              <a:t> Beispiele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TailBlazer</a:t>
            </a:r>
            <a:r>
              <a:rPr lang="de-DE" dirty="0" smtClean="0"/>
              <a:t> </a:t>
            </a:r>
            <a:r>
              <a:rPr lang="de-DE" dirty="0"/>
              <a:t>von Roland </a:t>
            </a:r>
            <a:r>
              <a:rPr lang="de-DE" dirty="0" err="1"/>
              <a:t>Pheasant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github.com/RolandPheasant/TailBlazer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427" y="2420888"/>
            <a:ext cx="6455145" cy="42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r>
              <a:rPr lang="de-DE" dirty="0" smtClean="0"/>
              <a:t> Beispiele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Simple </a:t>
            </a:r>
            <a:r>
              <a:rPr lang="de-DE" dirty="0"/>
              <a:t>Music </a:t>
            </a:r>
            <a:r>
              <a:rPr lang="de-DE" dirty="0" smtClean="0"/>
              <a:t>Player</a:t>
            </a:r>
          </a:p>
          <a:p>
            <a:pPr lvl="2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github.com/punker76/simple-music-player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myEcho</a:t>
            </a:r>
            <a:r>
              <a:rPr lang="de-DE" dirty="0" smtClean="0"/>
              <a:t>: iOS Dictation </a:t>
            </a:r>
            <a:r>
              <a:rPr lang="de-DE" dirty="0" err="1" smtClean="0"/>
              <a:t>for</a:t>
            </a:r>
            <a:r>
              <a:rPr lang="de-DE" dirty="0" smtClean="0"/>
              <a:t> Windows</a:t>
            </a:r>
          </a:p>
          <a:p>
            <a:pPr lvl="2"/>
            <a:r>
              <a:rPr lang="de-DE" dirty="0" smtClean="0"/>
              <a:t>von Scott </a:t>
            </a:r>
            <a:r>
              <a:rPr lang="de-DE" dirty="0" err="1" smtClean="0"/>
              <a:t>Hanselman</a:t>
            </a:r>
            <a:r>
              <a:rPr lang="de-DE" dirty="0" smtClean="0"/>
              <a:t> und Greg </a:t>
            </a:r>
            <a:r>
              <a:rPr lang="de-DE" dirty="0" err="1" smtClean="0"/>
              <a:t>Shackles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myechoapp.com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Solutionizer</a:t>
            </a:r>
            <a:endParaRPr lang="de-DE" dirty="0" smtClean="0"/>
          </a:p>
          <a:p>
            <a:pPr lvl="2"/>
            <a:r>
              <a:rPr lang="de-DE" dirty="0"/>
              <a:t>v</a:t>
            </a:r>
            <a:r>
              <a:rPr lang="de-DE" dirty="0" smtClean="0"/>
              <a:t>on </a:t>
            </a:r>
            <a:r>
              <a:rPr lang="de-DE" dirty="0"/>
              <a:t>Thomas Freudenberg </a:t>
            </a: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github.com/thoemmi/Solutionizer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Papercut</a:t>
            </a:r>
            <a:r>
              <a:rPr lang="de-DE" dirty="0" smtClean="0"/>
              <a:t> </a:t>
            </a:r>
            <a:r>
              <a:rPr lang="de-DE" dirty="0"/>
              <a:t>Simple Desktop SMTP Server</a:t>
            </a:r>
            <a:endParaRPr lang="de-DE" dirty="0" smtClean="0"/>
          </a:p>
          <a:p>
            <a:pPr lvl="2"/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github.com/ChangemakerStudios/Papercut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ChocolateyGUI</a:t>
            </a:r>
            <a:endParaRPr lang="de-DE" dirty="0" smtClean="0"/>
          </a:p>
          <a:p>
            <a:pPr lvl="2"/>
            <a:r>
              <a:rPr lang="de-DE" dirty="0" smtClean="0"/>
              <a:t>A </a:t>
            </a:r>
            <a:r>
              <a:rPr lang="de-DE" dirty="0" err="1"/>
              <a:t>delicious</a:t>
            </a:r>
            <a:r>
              <a:rPr lang="de-DE" dirty="0"/>
              <a:t> GUI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chocolatey</a:t>
            </a:r>
            <a:r>
              <a:rPr lang="de-DE" dirty="0" smtClean="0"/>
              <a:t> </a:t>
            </a:r>
            <a:r>
              <a:rPr lang="de-DE" dirty="0" smtClean="0">
                <a:hlinkClick r:id="rId7"/>
              </a:rPr>
              <a:t>https</a:t>
            </a:r>
            <a:r>
              <a:rPr lang="de-DE" dirty="0">
                <a:hlinkClick r:id="rId7"/>
              </a:rPr>
              <a:t>://</a:t>
            </a:r>
            <a:r>
              <a:rPr lang="de-DE" dirty="0" smtClean="0">
                <a:hlinkClick r:id="rId7"/>
              </a:rPr>
              <a:t>github.com/chocolatey/ChocolateyGUI</a:t>
            </a:r>
            <a:endParaRPr lang="de-DE" dirty="0"/>
          </a:p>
          <a:p>
            <a:pPr lvl="1"/>
            <a:r>
              <a:rPr lang="de-DE" dirty="0" smtClean="0"/>
              <a:t>Codetrack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versatile profiler with some extra tricks up its sleeve.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www.getcodetrack.com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Popcorn</a:t>
            </a:r>
          </a:p>
          <a:p>
            <a:pPr lvl="2"/>
            <a:r>
              <a:rPr lang="en-US" dirty="0"/>
              <a:t>An application which aims to provide a simple interface to watch any movie.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github.com/bbougot/Popcorn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420820"/>
            <a:ext cx="4752528" cy="32849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&amp; Co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ControlzEx</a:t>
            </a:r>
            <a:endParaRPr lang="de-DE" dirty="0"/>
          </a:p>
          <a:p>
            <a:pPr lvl="1"/>
            <a:r>
              <a:rPr lang="de-DE" dirty="0" smtClean="0"/>
              <a:t>Entstanden aus MahApps, </a:t>
            </a:r>
            <a:r>
              <a:rPr lang="de-DE" dirty="0" err="1" smtClean="0"/>
              <a:t>MaterialDesignInXamlToolkit</a:t>
            </a:r>
            <a:r>
              <a:rPr lang="de-DE" dirty="0" smtClean="0"/>
              <a:t> und </a:t>
            </a:r>
            <a:r>
              <a:rPr lang="de-DE" dirty="0" err="1" smtClean="0"/>
              <a:t>Fluent.Ribbon</a:t>
            </a:r>
            <a:endParaRPr lang="de-DE" dirty="0" smtClean="0"/>
          </a:p>
          <a:p>
            <a:pPr lvl="2"/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github.com/ControlzEx/ControlzEx</a:t>
            </a:r>
            <a:r>
              <a:rPr lang="de-DE" dirty="0" smtClean="0"/>
              <a:t> </a:t>
            </a:r>
          </a:p>
          <a:p>
            <a:pPr lvl="2"/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github.com/ButchersBoy/MaterialDesignInXamlToolkit</a:t>
            </a:r>
            <a:r>
              <a:rPr lang="de-DE" dirty="0" smtClean="0"/>
              <a:t> von </a:t>
            </a:r>
            <a:r>
              <a:rPr lang="de-DE" dirty="0"/>
              <a:t>James </a:t>
            </a:r>
            <a:r>
              <a:rPr lang="de-DE" dirty="0" err="1" smtClean="0"/>
              <a:t>Willock</a:t>
            </a:r>
            <a:r>
              <a:rPr lang="de-DE" dirty="0"/>
              <a:t> @</a:t>
            </a:r>
            <a:r>
              <a:rPr lang="de-DE" dirty="0" err="1"/>
              <a:t>ButchersBoy</a:t>
            </a:r>
            <a:endParaRPr lang="de-DE" dirty="0" smtClean="0"/>
          </a:p>
          <a:p>
            <a:pPr lvl="2"/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github.com/fluentribbon/Fluent.Ribbon</a:t>
            </a:r>
            <a:r>
              <a:rPr lang="de-DE" dirty="0"/>
              <a:t> </a:t>
            </a:r>
            <a:r>
              <a:rPr lang="de-DE" dirty="0" smtClean="0"/>
              <a:t>von Bastian </a:t>
            </a:r>
            <a:r>
              <a:rPr lang="de-DE" dirty="0"/>
              <a:t>Schmidt @</a:t>
            </a:r>
            <a:r>
              <a:rPr lang="de-DE" dirty="0" err="1"/>
              <a:t>batzen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8157" y="3513008"/>
            <a:ext cx="6680714" cy="31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&amp; Co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MahApps.Metro.IconPacks</a:t>
            </a:r>
            <a:endParaRPr lang="de-DE" dirty="0"/>
          </a:p>
          <a:p>
            <a:pPr lvl="1"/>
            <a:r>
              <a:rPr lang="de-DE" dirty="0" smtClean="0"/>
              <a:t>Icon Sammlung für WPF und UWP</a:t>
            </a:r>
          </a:p>
          <a:p>
            <a:pPr lvl="2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github.com/MahApps/MahApps.Metro.IconPacks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smtClean="0"/>
              <a:t>Material </a:t>
            </a:r>
            <a:r>
              <a:rPr lang="de-DE" dirty="0"/>
              <a:t>Design, Material Design </a:t>
            </a:r>
            <a:r>
              <a:rPr lang="de-DE" dirty="0" smtClean="0"/>
              <a:t>Light</a:t>
            </a:r>
          </a:p>
          <a:p>
            <a:pPr lvl="2"/>
            <a:r>
              <a:rPr lang="de-DE" dirty="0" smtClean="0"/>
              <a:t>Font </a:t>
            </a:r>
            <a:r>
              <a:rPr lang="de-DE" dirty="0" err="1" smtClean="0"/>
              <a:t>Awesome</a:t>
            </a:r>
            <a:endParaRPr lang="de-DE" dirty="0" smtClean="0"/>
          </a:p>
          <a:p>
            <a:pPr lvl="2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Octicons</a:t>
            </a:r>
            <a:endParaRPr lang="de-DE" dirty="0" smtClean="0"/>
          </a:p>
          <a:p>
            <a:pPr lvl="2"/>
            <a:r>
              <a:rPr lang="de-DE" dirty="0" smtClean="0"/>
              <a:t>Modern</a:t>
            </a:r>
          </a:p>
          <a:p>
            <a:pPr lvl="2"/>
            <a:r>
              <a:rPr lang="de-DE" dirty="0" err="1" smtClean="0"/>
              <a:t>Entypo</a:t>
            </a:r>
            <a:r>
              <a:rPr lang="de-DE" dirty="0" smtClean="0"/>
              <a:t>+</a:t>
            </a:r>
          </a:p>
          <a:p>
            <a:pPr lvl="2"/>
            <a:r>
              <a:rPr lang="de-DE" dirty="0" smtClean="0"/>
              <a:t>Simple Icons</a:t>
            </a:r>
          </a:p>
          <a:p>
            <a:pPr lvl="1"/>
            <a:r>
              <a:rPr lang="de-DE" dirty="0" smtClean="0"/>
              <a:t>Auch ohne MahApps nutzbar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393" y="2636912"/>
            <a:ext cx="6120571" cy="40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&amp; Co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GongSolutions.WPF.DragDrop</a:t>
            </a:r>
            <a:endParaRPr lang="de-DE" dirty="0"/>
          </a:p>
          <a:p>
            <a:pPr lvl="1"/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github.com/punker76/gong-wpf-dragdrop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Drag&amp;Drop</a:t>
            </a:r>
            <a:r>
              <a:rPr lang="de-DE" dirty="0"/>
              <a:t> Toolkit für WPF</a:t>
            </a:r>
          </a:p>
          <a:p>
            <a:pPr lvl="1"/>
            <a:r>
              <a:rPr lang="de-DE" dirty="0" smtClean="0"/>
              <a:t>MVVM Support</a:t>
            </a:r>
          </a:p>
          <a:p>
            <a:pPr lvl="1"/>
            <a:r>
              <a:rPr lang="de-DE" dirty="0" err="1" smtClean="0"/>
              <a:t>ListBox</a:t>
            </a:r>
            <a:r>
              <a:rPr lang="de-DE" dirty="0" smtClean="0"/>
              <a:t>, </a:t>
            </a:r>
            <a:r>
              <a:rPr lang="de-DE" dirty="0" err="1" smtClean="0"/>
              <a:t>ListView</a:t>
            </a:r>
            <a:r>
              <a:rPr lang="de-DE" dirty="0" smtClean="0"/>
              <a:t>, </a:t>
            </a:r>
            <a:r>
              <a:rPr lang="de-DE" dirty="0" err="1" smtClean="0"/>
              <a:t>TreeView</a:t>
            </a:r>
            <a:r>
              <a:rPr lang="de-DE" dirty="0" smtClean="0"/>
              <a:t>, </a:t>
            </a:r>
            <a:r>
              <a:rPr lang="de-DE" dirty="0" err="1" smtClean="0"/>
              <a:t>DataGrid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5733256"/>
            <a:ext cx="4552680" cy="9235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72690"/>
            <a:ext cx="5976664" cy="39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Alles klar?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25" y="857232"/>
            <a:ext cx="6672064" cy="426386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480" y="4077072"/>
            <a:ext cx="11333945" cy="2780928"/>
          </a:xfrm>
        </p:spPr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  <a:p>
            <a:pPr lvl="1"/>
            <a:r>
              <a:rPr lang="de-DE" dirty="0" smtClean="0"/>
              <a:t>Jan Karger</a:t>
            </a:r>
          </a:p>
          <a:p>
            <a:pPr lvl="1"/>
            <a:r>
              <a:rPr lang="de-DE" dirty="0" smtClean="0">
                <a:hlinkClick r:id="rId4"/>
              </a:rPr>
              <a:t>http://jkarger.de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Twitter: @punker76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: </a:t>
            </a: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github.com/punker76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Mail: </a:t>
            </a:r>
            <a:r>
              <a:rPr lang="de-DE" dirty="0" smtClean="0">
                <a:hlinkClick r:id="rId6"/>
              </a:rPr>
              <a:t>punkerat76@gmail.com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6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921276"/>
            <a:ext cx="6882860" cy="287844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MahApps.Metro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smtClean="0"/>
              <a:t>UI Toolkit / Bibliothek</a:t>
            </a:r>
          </a:p>
          <a:p>
            <a:pPr lvl="1"/>
            <a:r>
              <a:rPr lang="de-DE" dirty="0" smtClean="0"/>
              <a:t>Metro- / Modern-Style für alle Standard Controls von WPF</a:t>
            </a:r>
          </a:p>
          <a:p>
            <a:pPr lvl="1"/>
            <a:r>
              <a:rPr lang="de-DE" dirty="0" smtClean="0"/>
              <a:t>Farb-Akzente bzw. ein helles und dunkles Design</a:t>
            </a:r>
          </a:p>
          <a:p>
            <a:pPr lvl="1"/>
            <a:r>
              <a:rPr lang="de-DE" dirty="0" smtClean="0"/>
              <a:t>2011 </a:t>
            </a:r>
            <a:r>
              <a:rPr lang="de-DE" dirty="0"/>
              <a:t>von Paul </a:t>
            </a:r>
            <a:r>
              <a:rPr lang="de-DE" dirty="0" smtClean="0"/>
              <a:t>Jenkins aus dem Projekt </a:t>
            </a:r>
            <a:r>
              <a:rPr lang="en-US" dirty="0" err="1" smtClean="0"/>
              <a:t>MahTweets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MyTweets</a:t>
            </a:r>
            <a:r>
              <a:rPr lang="en-US" dirty="0" smtClean="0"/>
              <a:t>) </a:t>
            </a:r>
            <a:r>
              <a:rPr lang="en-US" dirty="0" err="1" smtClean="0"/>
              <a:t>enstanden</a:t>
            </a:r>
            <a:endParaRPr lang="de-DE" dirty="0"/>
          </a:p>
          <a:p>
            <a:pPr lvl="1"/>
            <a:r>
              <a:rPr lang="de-DE" dirty="0" smtClean="0"/>
              <a:t>Microsoft bietet kein </a:t>
            </a:r>
            <a:r>
              <a:rPr lang="de-DE" dirty="0"/>
              <a:t>Metro-Style </a:t>
            </a:r>
            <a:r>
              <a:rPr lang="de-DE" dirty="0" smtClean="0"/>
              <a:t>bzw. Moderner Look</a:t>
            </a:r>
            <a:br>
              <a:rPr lang="de-DE" dirty="0" smtClean="0"/>
            </a:br>
            <a:r>
              <a:rPr lang="de-DE" dirty="0" smtClean="0"/>
              <a:t>für WPF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/>
          <a:p>
            <a:r>
              <a:rPr lang="de-DE" dirty="0" smtClean="0"/>
              <a:t>Zusätzliche Controls</a:t>
            </a:r>
          </a:p>
          <a:p>
            <a:pPr lvl="1"/>
            <a:r>
              <a:rPr lang="de-DE" dirty="0" err="1" smtClean="0"/>
              <a:t>MetroWindow</a:t>
            </a:r>
            <a:endParaRPr lang="de-DE" dirty="0" smtClean="0"/>
          </a:p>
          <a:p>
            <a:pPr lvl="1"/>
            <a:r>
              <a:rPr lang="de-DE" dirty="0" err="1" smtClean="0"/>
              <a:t>Flyouts</a:t>
            </a:r>
            <a:endParaRPr lang="de-DE" dirty="0" smtClean="0"/>
          </a:p>
          <a:p>
            <a:pPr lvl="1"/>
            <a:r>
              <a:rPr lang="de-DE" dirty="0" smtClean="0"/>
              <a:t>Dialogs</a:t>
            </a:r>
          </a:p>
          <a:p>
            <a:pPr lvl="1"/>
            <a:r>
              <a:rPr lang="de-DE" dirty="0" err="1" smtClean="0"/>
              <a:t>ToggleSwitch</a:t>
            </a:r>
            <a:endParaRPr lang="de-DE" dirty="0" smtClean="0"/>
          </a:p>
          <a:p>
            <a:pPr lvl="1"/>
            <a:r>
              <a:rPr lang="de-DE" dirty="0" err="1" smtClean="0"/>
              <a:t>HamburgerMenu</a:t>
            </a:r>
            <a:endParaRPr lang="de-DE" dirty="0"/>
          </a:p>
          <a:p>
            <a:pPr lvl="1"/>
            <a:r>
              <a:rPr lang="de-DE" dirty="0" err="1" smtClean="0"/>
              <a:t>Badged</a:t>
            </a:r>
            <a:endParaRPr lang="de-DE" dirty="0" smtClean="0"/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TimePicker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DateTimePicker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TransitioningContentControl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RangeSlider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NumericUpDown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SplitButton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DropDownButton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FlipView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78353"/>
            <a:ext cx="4608512" cy="32917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26" y="3680563"/>
            <a:ext cx="4450532" cy="2967021"/>
          </a:xfrm>
          <a:prstGeom prst="rect">
            <a:avLst/>
          </a:prstGeom>
          <a:ln>
            <a:solidFill>
              <a:srgbClr val="EAEAEA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12" y="2987922"/>
            <a:ext cx="1162520" cy="40021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872" y="1947293"/>
            <a:ext cx="1562732" cy="36209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1056" y="2343697"/>
            <a:ext cx="1114876" cy="5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Einbinden in die eigene WPF App</a:t>
            </a:r>
            <a:endParaRPr lang="de-DE" dirty="0"/>
          </a:p>
          <a:p>
            <a:pPr lvl="1"/>
            <a:r>
              <a:rPr lang="de-DE" dirty="0" smtClean="0"/>
              <a:t>Installation via </a:t>
            </a:r>
            <a:r>
              <a:rPr lang="de-DE" dirty="0" err="1" smtClean="0"/>
              <a:t>NuGet</a:t>
            </a:r>
            <a:r>
              <a:rPr lang="de-DE" dirty="0" smtClean="0"/>
              <a:t> Package-Manager</a:t>
            </a:r>
            <a:r>
              <a:rPr lang="de-DE" dirty="0"/>
              <a:t> </a:t>
            </a:r>
            <a:r>
              <a:rPr lang="de-DE" dirty="0" smtClean="0"/>
              <a:t>/</a:t>
            </a:r>
            <a:r>
              <a:rPr lang="de-DE" dirty="0"/>
              <a:t>-</a:t>
            </a:r>
            <a:r>
              <a:rPr lang="de-DE" dirty="0" smtClean="0"/>
              <a:t>Konsole oder Paket-Manager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www.nuget.org/packages/MahApps.Metro/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MahApps.Metro</a:t>
            </a:r>
            <a:r>
              <a:rPr lang="de-DE" dirty="0" smtClean="0"/>
              <a:t> </a:t>
            </a:r>
            <a:r>
              <a:rPr lang="de-DE" dirty="0" err="1" smtClean="0"/>
              <a:t>Resourcen</a:t>
            </a:r>
            <a:r>
              <a:rPr lang="de-DE" dirty="0" smtClean="0"/>
              <a:t> in die </a:t>
            </a:r>
            <a:r>
              <a:rPr lang="de-DE" dirty="0" err="1" smtClean="0"/>
              <a:t>App.xaml</a:t>
            </a:r>
            <a:r>
              <a:rPr lang="de-DE" dirty="0" smtClean="0"/>
              <a:t> eintragen</a:t>
            </a:r>
          </a:p>
          <a:p>
            <a:pPr lvl="1"/>
            <a:r>
              <a:rPr lang="de-DE" dirty="0" smtClean="0"/>
              <a:t>Basisklasse des Fensters ändern (</a:t>
            </a:r>
            <a:r>
              <a:rPr lang="de-DE" dirty="0" err="1" smtClean="0"/>
              <a:t>MetroWindow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Quick-Guide auf mahapps.com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924944"/>
            <a:ext cx="6192688" cy="6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Normale WPF App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79" y="2692990"/>
            <a:ext cx="3791479" cy="2915057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MahApps.Metro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57229" y="2721191"/>
            <a:ext cx="3811541" cy="28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0" y="1844824"/>
            <a:ext cx="10881059" cy="39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401" y="1268760"/>
            <a:ext cx="10829888" cy="5589240"/>
          </a:xfrm>
        </p:spPr>
        <p:txBody>
          <a:bodyPr/>
          <a:lstStyle/>
          <a:p>
            <a:r>
              <a:rPr lang="de-DE" dirty="0"/>
              <a:t>Hilfe</a:t>
            </a:r>
          </a:p>
          <a:p>
            <a:pPr lvl="1"/>
            <a:r>
              <a:rPr lang="de-DE" dirty="0"/>
              <a:t>Dokumentation auf </a:t>
            </a:r>
            <a:r>
              <a:rPr lang="de-DE" dirty="0">
                <a:hlinkClick r:id="rId3"/>
              </a:rPr>
              <a:t>http://mahapps.com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Gitter Channel </a:t>
            </a:r>
            <a:r>
              <a:rPr lang="de-DE" dirty="0">
                <a:hlinkClick r:id="rId4"/>
              </a:rPr>
              <a:t>https://gitter.im/MahApps/MahApps.Metro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Demo App </a:t>
            </a:r>
            <a:r>
              <a:rPr lang="de-DE" dirty="0">
                <a:hlinkClick r:id="rId5"/>
              </a:rPr>
              <a:t>https://github.com/MahApps/MahApps.Metro/releases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code-samples </a:t>
            </a:r>
            <a:r>
              <a:rPr lang="de-DE" dirty="0">
                <a:hlinkClick r:id="rId6"/>
              </a:rPr>
              <a:t>https://github.com/punker76/code-samples</a:t>
            </a:r>
            <a:r>
              <a:rPr lang="de-DE" dirty="0"/>
              <a:t> </a:t>
            </a:r>
            <a:endParaRPr lang="en-US" dirty="0"/>
          </a:p>
          <a:p>
            <a:r>
              <a:rPr lang="de-DE" dirty="0" smtClean="0"/>
              <a:t>Sonstiges</a:t>
            </a:r>
            <a:endParaRPr lang="de-DE" dirty="0"/>
          </a:p>
          <a:p>
            <a:pPr lvl="1"/>
            <a:r>
              <a:rPr lang="de-DE" dirty="0" smtClean="0"/>
              <a:t>"</a:t>
            </a:r>
            <a:r>
              <a:rPr lang="de-DE" dirty="0"/>
              <a:t>Metro-Look für WPF" in der </a:t>
            </a:r>
            <a:r>
              <a:rPr lang="de-DE" dirty="0" err="1"/>
              <a:t>dotnetpro</a:t>
            </a:r>
            <a:r>
              <a:rPr lang="de-DE" dirty="0"/>
              <a:t> 7/15 von Fabian </a:t>
            </a:r>
            <a:r>
              <a:rPr lang="de-DE" dirty="0" err="1"/>
              <a:t>Deitelhoff</a:t>
            </a:r>
            <a:endParaRPr lang="de-DE" dirty="0"/>
          </a:p>
          <a:p>
            <a:pPr lvl="1"/>
            <a:r>
              <a:rPr lang="en-US" dirty="0"/>
              <a:t>"Creating Modern WPF Apps with </a:t>
            </a:r>
            <a:r>
              <a:rPr lang="en-US" dirty="0" err="1"/>
              <a:t>MahApps.Metro</a:t>
            </a:r>
            <a:r>
              <a:rPr lang="en-US" dirty="0"/>
              <a:t>" von Mark </a:t>
            </a:r>
            <a:r>
              <a:rPr lang="en-US" dirty="0" smtClean="0"/>
              <a:t>Heath</a:t>
            </a:r>
          </a:p>
          <a:p>
            <a:pPr lvl="2"/>
            <a:r>
              <a:rPr lang="en-US" dirty="0">
                <a:hlinkClick r:id="rId7"/>
              </a:rPr>
              <a:t>http://markheath.net/post/mahapps-metro-pluralsight</a:t>
            </a:r>
          </a:p>
          <a:p>
            <a:pPr lvl="2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www.pluralsight.com/courses/mahappsdotmetro-creating-modern-wpf-apps</a:t>
            </a:r>
            <a:endParaRPr lang="en-US" dirty="0" smtClean="0"/>
          </a:p>
          <a:p>
            <a:pPr lvl="2"/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markheath.net/post/mahapps-metro-getting-started</a:t>
            </a:r>
            <a:endParaRPr lang="en-US" dirty="0" smtClean="0"/>
          </a:p>
          <a:p>
            <a:pPr lvl="1"/>
            <a:r>
              <a:rPr lang="de-DE" dirty="0"/>
              <a:t>"XAML-Tipp: Windows-10-Design für WPF-Anwendungen" von Gregor </a:t>
            </a:r>
            <a:r>
              <a:rPr lang="de-DE" dirty="0" err="1" smtClean="0"/>
              <a:t>Biswanger</a:t>
            </a:r>
            <a:endParaRPr lang="de-DE" dirty="0" smtClean="0"/>
          </a:p>
          <a:p>
            <a:pPr lvl="2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entwickler.de/online/windowsdeveloper/xaml-tipp-windows-10-wpf-579749009.html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6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r>
              <a:rPr lang="de-DE" dirty="0" smtClean="0"/>
              <a:t> Beispiele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Xamarin</a:t>
            </a:r>
            <a:r>
              <a:rPr lang="de-DE" dirty="0" smtClean="0"/>
              <a:t> </a:t>
            </a:r>
            <a:r>
              <a:rPr lang="de-DE" dirty="0" err="1"/>
              <a:t>Inspector</a:t>
            </a:r>
            <a:r>
              <a:rPr lang="de-DE" dirty="0"/>
              <a:t> / </a:t>
            </a:r>
            <a:r>
              <a:rPr lang="de-DE" dirty="0" smtClean="0"/>
              <a:t>Workbooks</a:t>
            </a:r>
          </a:p>
          <a:p>
            <a:pPr lvl="1"/>
            <a:r>
              <a:rPr lang="de-DE" dirty="0">
                <a:hlinkClick r:id="rId3"/>
              </a:rPr>
              <a:t>https://developer.xamarin.com/guides/cross-platform/inspector</a:t>
            </a:r>
            <a:r>
              <a:rPr lang="de-DE" dirty="0" smtClean="0">
                <a:hlinkClick r:id="rId3"/>
              </a:rPr>
              <a:t>/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665" y="2274704"/>
            <a:ext cx="6842670" cy="45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MahApps.Metro</a:t>
            </a:r>
            <a:r>
              <a:rPr lang="de-DE" dirty="0" smtClean="0"/>
              <a:t> Beispiele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Markdown</a:t>
            </a:r>
            <a:r>
              <a:rPr lang="de-DE" dirty="0" smtClean="0"/>
              <a:t> Edit von </a:t>
            </a:r>
            <a:r>
              <a:rPr lang="de-DE" dirty="0"/>
              <a:t>Mike Ward</a:t>
            </a:r>
            <a:endParaRPr lang="de-DE" dirty="0" smtClean="0"/>
          </a:p>
          <a:p>
            <a:pPr lvl="1"/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markdownedit.com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/>
              <a:t>MarkdownMonster</a:t>
            </a:r>
            <a:r>
              <a:rPr lang="de-DE" dirty="0"/>
              <a:t> von Rick Strahl</a:t>
            </a:r>
          </a:p>
          <a:p>
            <a:pPr lvl="1"/>
            <a:r>
              <a:rPr lang="de-DE" dirty="0">
                <a:hlinkClick r:id="rId4"/>
              </a:rPr>
              <a:t>https://markdownmonster.west-wind.com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5" y="3488699"/>
            <a:ext cx="5628955" cy="336129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756" y="3488698"/>
            <a:ext cx="5900257" cy="33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ncgn17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Cologne (Segoe UI)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CB66927-DC72-4B77-9EEE-0493DF6A2016}" vid="{B5BAAF34-A7A6-4863-B92B-F29C519B01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dncgn2017_Template</Template>
  <TotalTime>0</TotalTime>
  <Words>412</Words>
  <Application>Microsoft Office PowerPoint</Application>
  <PresentationFormat>Breitbild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Wingdings</vt:lpstr>
      <vt:lpstr>dncgn17_Template</vt:lpstr>
      <vt:lpstr>MahApps &amp; Co</vt:lpstr>
      <vt:lpstr>MahApps.Metro</vt:lpstr>
      <vt:lpstr>MahApps.Metro</vt:lpstr>
      <vt:lpstr>MahApps.Metro</vt:lpstr>
      <vt:lpstr>MahApps.Metro</vt:lpstr>
      <vt:lpstr>MahApps.Metro</vt:lpstr>
      <vt:lpstr>MahApps.Metro</vt:lpstr>
      <vt:lpstr>MahApps.Metro Beispiele</vt:lpstr>
      <vt:lpstr>MahApps.Metro Beispiele</vt:lpstr>
      <vt:lpstr>MahApps.Metro Beispiele</vt:lpstr>
      <vt:lpstr>MahApps.Metro Beispiele</vt:lpstr>
      <vt:lpstr>&amp; Co</vt:lpstr>
      <vt:lpstr>&amp; Co</vt:lpstr>
      <vt:lpstr>&amp; Co</vt:lpstr>
      <vt:lpstr>Alles klar?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2017-05-01T09:49:05Z</dcterms:created>
  <dcterms:modified xsi:type="dcterms:W3CDTF">2017-05-06T10:26:21Z</dcterms:modified>
</cp:coreProperties>
</file>