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4" r:id="rId3"/>
    <p:sldId id="265" r:id="rId4"/>
    <p:sldId id="266" r:id="rId5"/>
    <p:sldId id="271" r:id="rId6"/>
    <p:sldId id="272" r:id="rId7"/>
    <p:sldId id="268" r:id="rId8"/>
    <p:sldId id="269" r:id="rId9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4D"/>
    <a:srgbClr val="777777"/>
    <a:srgbClr val="00CC66"/>
    <a:srgbClr val="3399FF"/>
    <a:srgbClr val="6666FF"/>
    <a:srgbClr val="3366FF"/>
    <a:srgbClr val="3333FF"/>
    <a:srgbClr val="150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76" autoAdjust="0"/>
    <p:restoredTop sz="76739" autoAdjust="0"/>
  </p:normalViewPr>
  <p:slideViewPr>
    <p:cSldViewPr snapToGrid="0">
      <p:cViewPr>
        <p:scale>
          <a:sx n="65" d="100"/>
          <a:sy n="65" d="100"/>
        </p:scale>
        <p:origin x="-90" y="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-285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E56A7-0A01-44F2-86E6-E8ECE419E28C}" type="datetimeFigureOut">
              <a:rPr lang="hu-HU" smtClean="0"/>
              <a:t>2024. 05. 28.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C55FA-378E-401F-A827-0317F10283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7176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CE47C-6804-445B-A5D2-FDAA84DC08D1}" type="datetimeFigureOut">
              <a:rPr lang="hu-HU" smtClean="0"/>
              <a:t>2024. 05. 28.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DE1EE-13E1-4098-A3ED-7B2B81B507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5751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ontserrat" panose="020F0502020204030204" pitchFamily="2" charset="0"/>
              </a:rPr>
              <a:t>Examples where centralized machine learning does not work include: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ontserrat" panose="020F0502020204030204" pitchFamily="2" charset="0"/>
              </a:rPr>
              <a:t>Sensitive healthcare records from multiple hospitals to train cancer detection models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ontserrat" panose="020F0502020204030204" pitchFamily="2" charset="0"/>
              </a:rPr>
              <a:t>Financial information from different organizations to detect financial fraud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ontserrat" panose="020F0502020204030204" pitchFamily="2" charset="0"/>
              </a:rPr>
              <a:t>Location data from your electric car to make better range prediction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ontserrat" panose="020F0502020204030204" pitchFamily="2" charset="0"/>
              </a:rPr>
              <a:t>End-to-end encrypted messages to train better auto-complete models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ontserrat" panose="020F0502020204030204" pitchFamily="2" charset="0"/>
              </a:rPr>
              <a:t>---https://flower.ai/docs/framework/tutorial-series-what-is-federated-learning.html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DE1EE-13E1-4098-A3ED-7B2B81B507D1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447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DE1EE-13E1-4098-A3ED-7B2B81B507D1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0133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Instead of every possible subset of participants, you get two: only member, only member out</a:t>
            </a:r>
          </a:p>
          <a:p>
            <a:r>
              <a:rPr lang="en-GB" dirty="0"/>
              <a:t>Local improvement: Eval of Locally trained machine – the received model</a:t>
            </a:r>
          </a:p>
          <a:p>
            <a:r>
              <a:rPr lang="en-GB" dirty="0"/>
              <a:t>Global improvement: received model – previous model</a:t>
            </a:r>
          </a:p>
          <a:p>
            <a:r>
              <a:rPr lang="en-GB" dirty="0"/>
              <a:t>Global model except client </a:t>
            </a:r>
            <a:r>
              <a:rPr lang="en-GB" dirty="0" err="1"/>
              <a:t>i</a:t>
            </a:r>
            <a:r>
              <a:rPr lang="en-GB" dirty="0"/>
              <a:t>_: (received, already trained model – the impact of the local model) – </a:t>
            </a:r>
            <a:r>
              <a:rPr lang="en-GB" dirty="0" err="1"/>
              <a:t>prev</a:t>
            </a:r>
            <a:r>
              <a:rPr lang="en-GB" dirty="0"/>
              <a:t> model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DE1EE-13E1-4098-A3ED-7B2B81B507D1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4712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59524"/>
            <a:ext cx="7772400" cy="112395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8150"/>
            <a:ext cx="6400800" cy="158857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88652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Title of the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2308-F742-4E8E-A0E9-3E442CCFFF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849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Title of the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2308-F742-4E8E-A0E9-3E442CCFFF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399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462" y="116632"/>
            <a:ext cx="7139850" cy="634082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259164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400"/>
            </a:lvl1pPr>
            <a:lvl2pPr>
              <a:defRPr sz="2000"/>
            </a:lvl2pPr>
            <a:lvl3pPr marL="1143000" indent="-228600">
              <a:buFont typeface="Arial" panose="020B0604020202020204" pitchFamily="34" charset="0"/>
              <a:buChar char="»"/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54261" y="6501248"/>
            <a:ext cx="4186954" cy="293117"/>
          </a:xfrm>
        </p:spPr>
        <p:txBody>
          <a:bodyPr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r>
              <a:rPr lang="hu-HU"/>
              <a:t>Title of the presentation</a:t>
            </a:r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5349" y="6501248"/>
            <a:ext cx="428652" cy="293117"/>
          </a:xfrm>
        </p:spPr>
        <p:txBody>
          <a:bodyPr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4F532308-F742-4E8E-A0E9-3E442CCFFF54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8544247" y="6505467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/>
                </a:solidFill>
              </a:rPr>
              <a:t>|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794885"/>
            <a:ext cx="7524328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211960" y="6453369"/>
            <a:ext cx="493204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78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432300"/>
            <a:ext cx="91440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003800"/>
            <a:ext cx="7772400" cy="765175"/>
          </a:xfrm>
        </p:spPr>
        <p:txBody>
          <a:bodyPr anchor="t"/>
          <a:lstStyle>
            <a:lvl1pPr algn="ctr">
              <a:defRPr sz="4000" b="1" cap="all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</a:t>
            </a:r>
            <a:r>
              <a:rPr lang="en-US"/>
              <a:t>title style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841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9500"/>
            <a:ext cx="4038600" cy="5219700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400"/>
            </a:lvl1pPr>
            <a:lvl2pPr>
              <a:defRPr sz="2000"/>
            </a:lvl2pPr>
            <a:lvl3pPr marL="1143000" indent="-228600">
              <a:buFont typeface="Arial" panose="020B0604020202020204" pitchFamily="34" charset="0"/>
              <a:buChar char="»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u-H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9500"/>
            <a:ext cx="4038600" cy="5219700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400"/>
            </a:lvl1pPr>
            <a:lvl2pPr>
              <a:defRPr sz="2000"/>
            </a:lvl2pPr>
            <a:lvl3pPr marL="1143000" indent="-228600">
              <a:buFont typeface="Arial" panose="020B0604020202020204" pitchFamily="34" charset="0"/>
              <a:buChar char="»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u-HU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40462" y="116632"/>
            <a:ext cx="7139850" cy="634082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hu-HU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51954" y="6498648"/>
            <a:ext cx="4212712" cy="281218"/>
          </a:xfrm>
        </p:spPr>
        <p:txBody>
          <a:bodyPr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r>
              <a:rPr lang="hu-HU"/>
              <a:t>Title of the presentation</a:t>
            </a:r>
            <a:endParaRPr lang="hu-HU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00162" y="6498648"/>
            <a:ext cx="375601" cy="281218"/>
          </a:xfrm>
        </p:spPr>
        <p:txBody>
          <a:bodyPr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4F532308-F742-4E8E-A0E9-3E442CCFFF54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8559358" y="6507805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/>
                </a:solidFill>
              </a:rPr>
              <a:t>|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794885"/>
            <a:ext cx="7524328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4211960" y="6453369"/>
            <a:ext cx="493204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58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Title of the presentation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2308-F742-4E8E-A0E9-3E442CCFFF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231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Title of the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2308-F742-4E8E-A0E9-3E442CCFFF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943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Title of the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2308-F742-4E8E-A0E9-3E442CCFFF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8469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Title of the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2308-F742-4E8E-A0E9-3E442CCFFF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984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Title of the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2308-F742-4E8E-A0E9-3E442CCFFF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550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u-HU"/>
              <a:t>Title of the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32308-F742-4E8E-A0E9-3E442CCFFF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460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09004"/>
            <a:ext cx="7772400" cy="1123950"/>
          </a:xfrm>
        </p:spPr>
        <p:txBody>
          <a:bodyPr>
            <a:normAutofit fontScale="90000"/>
          </a:bodyPr>
          <a:lstStyle/>
          <a:p>
            <a:r>
              <a:rPr lang="en-GB" dirty="0"/>
              <a:t>Individual Contribution Scores in Federated Learning 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26586"/>
            <a:ext cx="6400800" cy="1588573"/>
          </a:xfrm>
        </p:spPr>
        <p:txBody>
          <a:bodyPr>
            <a:normAutofit/>
          </a:bodyPr>
          <a:lstStyle/>
          <a:p>
            <a:r>
              <a:rPr lang="en-GB" dirty="0"/>
              <a:t>Azra Avci</a:t>
            </a:r>
            <a:endParaRPr lang="hu-HU" dirty="0"/>
          </a:p>
          <a:p>
            <a:r>
              <a:rPr lang="en-US" sz="1800" dirty="0"/>
              <a:t>BSc Project </a:t>
            </a:r>
          </a:p>
          <a:p>
            <a:r>
              <a:rPr lang="hu-HU" sz="1800" dirty="0"/>
              <a:t>Supervisor: </a:t>
            </a:r>
            <a:r>
              <a:rPr lang="en-GB" sz="1800" dirty="0" err="1"/>
              <a:t>Balázs</a:t>
            </a:r>
            <a:r>
              <a:rPr lang="en-GB" sz="1800" dirty="0"/>
              <a:t> </a:t>
            </a:r>
            <a:r>
              <a:rPr lang="en-GB" sz="1800" dirty="0" err="1"/>
              <a:t>Pejó</a:t>
            </a:r>
            <a:endParaRPr lang="hu-HU" sz="1800" dirty="0"/>
          </a:p>
        </p:txBody>
      </p:sp>
      <p:grpSp>
        <p:nvGrpSpPr>
          <p:cNvPr id="4" name="Group 3"/>
          <p:cNvGrpSpPr/>
          <p:nvPr/>
        </p:nvGrpSpPr>
        <p:grpSpPr>
          <a:xfrm>
            <a:off x="3182875" y="1469531"/>
            <a:ext cx="2778243" cy="1066993"/>
            <a:chOff x="3182875" y="1574039"/>
            <a:chExt cx="2778243" cy="106699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875" y="1574039"/>
              <a:ext cx="2778243" cy="802309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>
              <a:off x="3224440" y="2314296"/>
              <a:ext cx="2695117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237336" y="2333255"/>
              <a:ext cx="2669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b="1" dirty="0">
                  <a:latin typeface="Consolas" panose="020B0609020204030204" pitchFamily="49" charset="0"/>
                </a:rPr>
                <a:t>w w w . c r y s y s . h 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798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45673" y="1079500"/>
            <a:ext cx="8060551" cy="52197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GB" sz="2200" dirty="0"/>
          </a:p>
          <a:p>
            <a:pPr>
              <a:lnSpc>
                <a:spcPct val="90000"/>
              </a:lnSpc>
            </a:pPr>
            <a:r>
              <a:rPr lang="en-GB" sz="2200" dirty="0"/>
              <a:t>Federated Learning (FL) allows decentralized data sources to train models collectively without explicitly sharing data. </a:t>
            </a:r>
            <a:endParaRPr lang="hu-HU" sz="2200" dirty="0"/>
          </a:p>
          <a:p>
            <a:pPr lvl="1">
              <a:lnSpc>
                <a:spcPct val="90000"/>
              </a:lnSpc>
            </a:pPr>
            <a:r>
              <a:rPr lang="en-GB" sz="2200" dirty="0"/>
              <a:t>Move the computation to the data</a:t>
            </a:r>
          </a:p>
          <a:p>
            <a:pPr lvl="1">
              <a:lnSpc>
                <a:spcPct val="90000"/>
              </a:lnSpc>
            </a:pPr>
            <a:endParaRPr lang="hu-HU" sz="2200" dirty="0"/>
          </a:p>
          <a:p>
            <a:pPr>
              <a:lnSpc>
                <a:spcPct val="90000"/>
              </a:lnSpc>
            </a:pPr>
            <a:r>
              <a:rPr lang="en-GB" sz="2200" dirty="0"/>
              <a:t>Evaluating individual contributions in FL while preserving privacy is challenging</a:t>
            </a:r>
          </a:p>
          <a:p>
            <a:pPr lvl="1">
              <a:lnSpc>
                <a:spcPct val="90000"/>
              </a:lnSpc>
            </a:pPr>
            <a:r>
              <a:rPr lang="en-GB" sz="2200" dirty="0"/>
              <a:t>Not sharing individual gradients limits ways of calculating individual contribution</a:t>
            </a:r>
          </a:p>
          <a:p>
            <a:pPr lvl="1">
              <a:lnSpc>
                <a:spcPct val="90000"/>
              </a:lnSpc>
            </a:pPr>
            <a:r>
              <a:rPr lang="en-GB" sz="2200" dirty="0"/>
              <a:t>Existing scoring mechanisms are too demanding, not privacy-preserving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GB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462" y="116632"/>
            <a:ext cx="7139850" cy="634082"/>
          </a:xfrm>
        </p:spPr>
        <p:txBody>
          <a:bodyPr anchor="ctr">
            <a:normAutofit/>
          </a:bodyPr>
          <a:lstStyle/>
          <a:p>
            <a:r>
              <a:rPr lang="hu-HU" dirty="0" err="1"/>
              <a:t>Background</a:t>
            </a:r>
            <a:r>
              <a:rPr lang="hu-HU" dirty="0"/>
              <a:t> and </a:t>
            </a:r>
            <a:r>
              <a:rPr lang="hu-HU" dirty="0" err="1"/>
              <a:t>motivation</a:t>
            </a:r>
            <a:endParaRPr lang="hu-H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51954" y="6498648"/>
            <a:ext cx="4212712" cy="28121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Individual Contribution Scores in Federated Learning </a:t>
            </a:r>
            <a:endParaRPr lang="hu-HU" dirty="0"/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>
          <a:xfrm>
            <a:off x="8700162" y="6498648"/>
            <a:ext cx="375601" cy="28121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F532308-F742-4E8E-A0E9-3E442CCFFF54}" type="slidenum">
              <a:rPr lang="hu-HU" smtClean="0"/>
              <a:pPr>
                <a:spcAft>
                  <a:spcPts val="600"/>
                </a:spcAft>
              </a:pPr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6121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and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How to evaluate individual FL participants’ contributions without compromising their privacy?</a:t>
            </a:r>
          </a:p>
          <a:p>
            <a:endParaRPr lang="en-US" dirty="0"/>
          </a:p>
          <a:p>
            <a:r>
              <a:rPr lang="en-US" dirty="0"/>
              <a:t>Implementing alternative scores as privacy-preserving metrics</a:t>
            </a:r>
          </a:p>
          <a:p>
            <a:pPr lvl="1"/>
            <a:r>
              <a:rPr lang="en-US" dirty="0"/>
              <a:t>Leave-One-Out</a:t>
            </a:r>
          </a:p>
          <a:p>
            <a:pPr lvl="1"/>
            <a:r>
              <a:rPr lang="en-US" dirty="0"/>
              <a:t>Include-One-In</a:t>
            </a:r>
          </a:p>
          <a:p>
            <a:endParaRPr lang="en-US" dirty="0"/>
          </a:p>
          <a:p>
            <a:r>
              <a:rPr lang="en-US" dirty="0"/>
              <a:t>Integrating these metrics into the Flower framework with Secure Aggregation (</a:t>
            </a:r>
            <a:r>
              <a:rPr lang="en-US" dirty="0" err="1"/>
              <a:t>SecAgg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Individual Contribution Scores in Federated Learning </a:t>
            </a:r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2308-F742-4E8E-A0E9-3E442CCFFF54}" type="slidenum">
              <a:rPr lang="hu-HU" smtClean="0"/>
              <a:pPr/>
              <a:t>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82538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9500"/>
            <a:ext cx="4038600" cy="5219700"/>
          </a:xfrm>
        </p:spPr>
        <p:txBody>
          <a:bodyPr>
            <a:normAutofit/>
          </a:bodyPr>
          <a:lstStyle/>
          <a:p>
            <a:r>
              <a:rPr lang="en-US" dirty="0" err="1"/>
              <a:t>SecAgg</a:t>
            </a:r>
            <a:r>
              <a:rPr lang="en-US" dirty="0"/>
              <a:t> conceals individual contributions</a:t>
            </a:r>
          </a:p>
          <a:p>
            <a:r>
              <a:rPr lang="en-US" dirty="0"/>
              <a:t>Utilizing Federated Evaluation</a:t>
            </a:r>
          </a:p>
          <a:p>
            <a:r>
              <a:rPr lang="en-US" dirty="0"/>
              <a:t>I1I Score: Measures the impact of including a participant’s update</a:t>
            </a:r>
          </a:p>
          <a:p>
            <a:pPr lvl="1"/>
            <a:r>
              <a:rPr lang="en-US" dirty="0"/>
              <a:t>Local improvement </a:t>
            </a:r>
          </a:p>
          <a:p>
            <a:r>
              <a:rPr lang="en-US" dirty="0"/>
              <a:t>Leave-One-Out Score: Measures the impact of excluding a participant</a:t>
            </a:r>
          </a:p>
          <a:p>
            <a:pPr lvl="1"/>
            <a:r>
              <a:rPr lang="en-US" dirty="0"/>
              <a:t>Global improvement – global improvement except client </a:t>
            </a:r>
            <a:r>
              <a:rPr lang="en-US" dirty="0" err="1"/>
              <a:t>i</a:t>
            </a:r>
            <a:r>
              <a:rPr lang="en-US" dirty="0"/>
              <a:t> </a:t>
            </a:r>
          </a:p>
        </p:txBody>
      </p:sp>
      <p:pic>
        <p:nvPicPr>
          <p:cNvPr id="7" name="Picture 6" descr="A diagram of a learning architecture&#10;&#10;Description automatically generated">
            <a:extLst>
              <a:ext uri="{FF2B5EF4-FFF2-40B4-BE49-F238E27FC236}">
                <a16:creationId xmlns:a16="http://schemas.microsoft.com/office/drawing/2014/main" id="{D0A746EA-5AA0-3006-9FEB-377838C40D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1" y="1922462"/>
            <a:ext cx="4038600" cy="252856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462" y="116632"/>
            <a:ext cx="7139850" cy="634082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51954" y="6498648"/>
            <a:ext cx="4212712" cy="28121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Individual Contribution Scores in Federated Learning </a:t>
            </a:r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00162" y="6498648"/>
            <a:ext cx="375601" cy="28121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F532308-F742-4E8E-A0E9-3E442CCFFF54}" type="slidenum">
              <a:rPr lang="hu-HU" smtClean="0"/>
              <a:pPr>
                <a:spcAft>
                  <a:spcPts val="600"/>
                </a:spcAft>
              </a:pPr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8195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376" y="1052736"/>
            <a:ext cx="8435280" cy="525916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Key steps:</a:t>
            </a:r>
          </a:p>
          <a:p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Client initializes global model</a:t>
            </a:r>
          </a:p>
          <a:p>
            <a:pPr marL="457200" indent="-457200">
              <a:buAutoNum type="arabicPeriod"/>
            </a:pPr>
            <a:r>
              <a:rPr lang="en-US" dirty="0"/>
              <a:t>Clients train local models and compute I1I scores</a:t>
            </a:r>
          </a:p>
          <a:p>
            <a:pPr marL="457200" indent="-457200">
              <a:buAutoNum type="arabicPeriod"/>
            </a:pPr>
            <a:r>
              <a:rPr lang="en-US" dirty="0"/>
              <a:t>Server aggregates updates to form a new global model</a:t>
            </a:r>
          </a:p>
          <a:p>
            <a:pPr marL="457200" indent="-457200">
              <a:buAutoNum type="arabicPeriod"/>
            </a:pPr>
            <a:r>
              <a:rPr lang="en-US" dirty="0"/>
              <a:t>Clients compute L1O scores</a:t>
            </a:r>
          </a:p>
          <a:p>
            <a:pPr marL="457200" indent="-457200">
              <a:buAutoNum type="arabicPeriod"/>
            </a:pPr>
            <a:r>
              <a:rPr lang="en-US" dirty="0"/>
              <a:t>Evaluation using global or local test sets. 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Individual Contribution Scores in Federated Learning </a:t>
            </a:r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2308-F742-4E8E-A0E9-3E442CCFFF54}" type="slidenum">
              <a:rPr lang="hu-HU" smtClean="0"/>
              <a:pPr/>
              <a:t>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9109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Global Evaluation:</a:t>
            </a:r>
          </a:p>
          <a:p>
            <a:pPr lvl="1"/>
            <a:r>
              <a:rPr lang="en-GB" dirty="0"/>
              <a:t>Initial Accuracy: 0.0957</a:t>
            </a:r>
          </a:p>
          <a:p>
            <a:pPr lvl="1"/>
            <a:r>
              <a:rPr lang="en-GB" dirty="0"/>
              <a:t>Final Accuracy: 0.9803	</a:t>
            </a:r>
          </a:p>
          <a:p>
            <a:pPr lvl="1"/>
            <a:r>
              <a:rPr lang="en-GB" dirty="0"/>
              <a:t>L1O Scores: -0.0089 to 0.0086</a:t>
            </a:r>
          </a:p>
          <a:p>
            <a:pPr lvl="1"/>
            <a:r>
              <a:rPr lang="en-GB" dirty="0"/>
              <a:t>I1I Scores: -0.0167 to 0.795</a:t>
            </a:r>
          </a:p>
          <a:p>
            <a:r>
              <a:rPr lang="en-GB" dirty="0"/>
              <a:t>Local Evaluation:</a:t>
            </a:r>
          </a:p>
          <a:p>
            <a:pPr lvl="1"/>
            <a:r>
              <a:rPr lang="en-GB" dirty="0"/>
              <a:t>Initial Accuracy: 0.1032</a:t>
            </a:r>
          </a:p>
          <a:p>
            <a:pPr lvl="1"/>
            <a:r>
              <a:rPr lang="en-GB" dirty="0"/>
              <a:t>Final Accuracy: 0.9795</a:t>
            </a:r>
          </a:p>
          <a:p>
            <a:pPr lvl="1"/>
            <a:r>
              <a:rPr lang="en-GB" dirty="0"/>
              <a:t>L1O Scores: -0.0013 to 0.0137</a:t>
            </a:r>
          </a:p>
          <a:p>
            <a:pPr lvl="1"/>
            <a:r>
              <a:rPr lang="en-GB" dirty="0"/>
              <a:t>I1I Scores: -0.0017 to 0.8283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Individual Contribution Scores in Federated Learning </a:t>
            </a:r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2308-F742-4E8E-A0E9-3E442CCFFF54}" type="slidenum">
              <a:rPr lang="hu-HU" smtClean="0"/>
              <a:pPr/>
              <a:t>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23365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Shapley value computation</a:t>
            </a:r>
          </a:p>
          <a:p>
            <a:pPr lvl="1"/>
            <a:r>
              <a:rPr lang="en-US" dirty="0"/>
              <a:t>Computationally infeasible</a:t>
            </a:r>
          </a:p>
          <a:p>
            <a:pPr lvl="1"/>
            <a:r>
              <a:rPr lang="en-US" dirty="0"/>
              <a:t>Incompatible with privacy-preserving technologies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Shapley value computation approximations</a:t>
            </a:r>
          </a:p>
          <a:p>
            <a:pPr lvl="1"/>
            <a:r>
              <a:rPr lang="en-US" dirty="0"/>
              <a:t>Incompatible with privacy-preserving technologies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Individual Contribution Scores in Federated Learning </a:t>
            </a:r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2308-F742-4E8E-A0E9-3E442CCFFF54}" type="slidenum">
              <a:rPr lang="hu-HU" smtClean="0"/>
              <a:pPr/>
              <a:t>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89600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Implemented L1O and I1I scores for FL participant evaluation using Flower and </a:t>
            </a:r>
            <a:r>
              <a:rPr lang="en-US" dirty="0" err="1"/>
              <a:t>SecAgg</a:t>
            </a:r>
            <a:endParaRPr lang="en-US" dirty="0"/>
          </a:p>
          <a:p>
            <a:endParaRPr lang="en-US" dirty="0"/>
          </a:p>
          <a:p>
            <a:r>
              <a:rPr lang="en-US" dirty="0"/>
              <a:t>Demonstrated that these metrics provide a way of evaluating individual contributions while maintaining privacy.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Self-evaluation of contributions can be falsely reported</a:t>
            </a:r>
          </a:p>
          <a:p>
            <a:pPr lvl="1"/>
            <a:r>
              <a:rPr lang="en-US" dirty="0"/>
              <a:t>Verifiable computation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Individual Contribution Scores in Federated Learning </a:t>
            </a:r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2308-F742-4E8E-A0E9-3E442CCFFF54}" type="slidenum">
              <a:rPr lang="hu-HU" smtClean="0"/>
              <a:pPr/>
              <a:t>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03086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3852</TotalTime>
  <Words>486</Words>
  <Application>Microsoft Office PowerPoint</Application>
  <PresentationFormat>On-screen Show (4:3)</PresentationFormat>
  <Paragraphs>92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Consolas</vt:lpstr>
      <vt:lpstr>Montserrat</vt:lpstr>
      <vt:lpstr>Wingdings</vt:lpstr>
      <vt:lpstr>Office Theme</vt:lpstr>
      <vt:lpstr>Individual Contribution Scores in Federated Learning </vt:lpstr>
      <vt:lpstr>Background and motivation</vt:lpstr>
      <vt:lpstr>Problem statement and objectives</vt:lpstr>
      <vt:lpstr>Results</vt:lpstr>
      <vt:lpstr>Results</vt:lpstr>
      <vt:lpstr>Evaluation</vt:lpstr>
      <vt:lpstr>Related work</vt:lpstr>
      <vt:lpstr>Conclusion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buttyan</dc:creator>
  <cp:lastModifiedBy>Azra Avcı</cp:lastModifiedBy>
  <cp:revision>156</cp:revision>
  <dcterms:created xsi:type="dcterms:W3CDTF">2014-12-01T17:03:38Z</dcterms:created>
  <dcterms:modified xsi:type="dcterms:W3CDTF">2024-05-29T09:49:35Z</dcterms:modified>
</cp:coreProperties>
</file>