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73" r:id="rId4"/>
    <p:sldId id="274" r:id="rId5"/>
    <p:sldId id="275" r:id="rId6"/>
    <p:sldId id="259" r:id="rId7"/>
    <p:sldId id="267" r:id="rId8"/>
    <p:sldId id="268" r:id="rId9"/>
    <p:sldId id="260" r:id="rId10"/>
    <p:sldId id="261" r:id="rId11"/>
    <p:sldId id="263" r:id="rId12"/>
    <p:sldId id="264" r:id="rId13"/>
    <p:sldId id="271" r:id="rId14"/>
    <p:sldId id="269" r:id="rId15"/>
    <p:sldId id="270" r:id="rId16"/>
    <p:sldId id="272" r:id="rId17"/>
    <p:sldId id="266" r:id="rId18"/>
    <p:sldId id="276" r:id="rId19"/>
    <p:sldId id="26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nsolas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5FE6CD-2E80-497A-9782-966ECC140512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04ACA3-2BBA-45E9-B02F-2994049FB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30FB-609E-406D-A5D5-BE4B7E8D6049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C212-91DB-4D5B-831A-AF2B4CBAB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F819B-BBF6-4135-ADEE-E9A68EA2E36E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527C8-3EFE-4B85-A092-4D0D63214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84350"/>
            <a:ext cx="38100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78435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4146550"/>
            <a:ext cx="38100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D2BD1-253F-46EA-89BE-356EEC4817D7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5A817-CC06-4BEF-BB01-D82E89920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8435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8435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EA690-E7A5-4256-B49F-D2DB04893513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AAC95-AF52-4827-8153-FAB7BB5A4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B192-C4EE-4AE7-B960-EFC3B1863E6D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BCCB3-4C94-4D99-B22B-0EB520EF4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D48EAC-1966-477D-9743-B7C36E44DD93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1AABC6-A9B2-47CF-BFBA-D01A93E99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79792D-0C4E-4C1B-A0F8-D20B1BBB7800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22B451-F2AA-4AB7-AEBD-E6544BD90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F96EDA-75A5-4E71-9333-358298CD790F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AF5D44-25C2-403B-B436-66B12F9AA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17D8F-2C06-487C-9842-EC4015DB0118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A180-6B9B-4098-B04A-320481A56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923BAE-64B2-4E9A-BB44-FAA20844D435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C09511-5719-4EBD-A5A9-AAD2B982D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56E5-BF54-4C4A-ADD7-CB275C5214A3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1E33-B94A-4760-950F-F550989BD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CE1318-5997-404A-9989-0CB51F3561E7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D56834-D4F4-4D29-BA01-AB801B457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3CD5FEC7-FE62-44BC-8171-ECD7DEE04874}" type="datetimeFigureOut">
              <a:rPr lang="en-US"/>
              <a:pPr>
                <a:defRPr/>
              </a:pPr>
              <a:t>1/14/2010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87B7550-353F-400C-B0DB-36E32C75F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10" r:id="rId3"/>
    <p:sldLayoutId id="2147483711" r:id="rId4"/>
    <p:sldLayoutId id="2147483712" r:id="rId5"/>
    <p:sldLayoutId id="2147483703" r:id="rId6"/>
    <p:sldLayoutId id="2147483713" r:id="rId7"/>
    <p:sldLayoutId id="2147483704" r:id="rId8"/>
    <p:sldLayoutId id="2147483714" r:id="rId9"/>
    <p:sldLayoutId id="2147483705" r:id="rId10"/>
    <p:sldLayoutId id="2147483706" r:id="rId11"/>
    <p:sldLayoutId id="2147483707" r:id="rId12"/>
    <p:sldLayoutId id="2147483708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fontAlgn="base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fontAlgn="base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irelessdevnet.com/channels/java/training/javagui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java-tips.org/java-se-tips/java.lang/use-of-arraylist-class.html" TargetMode="External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docs/books/tutorial/uiswing/" TargetMode="External"/><Relationship Id="rId5" Type="http://schemas.openxmlformats.org/officeDocument/2006/relationships/hyperlink" Target="http://chortle.ccsu.edu/CS151/cs151java.html" TargetMode="External"/><Relationship Id="rId4" Type="http://schemas.openxmlformats.org/officeDocument/2006/relationships/hyperlink" Target="http://java.sun.com/j2se/1.4.2/docs/api/java/lang/package-summar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hepowerpointtemplates.info/wp-content/uploads/2008/10/space_templates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6250" y="1179962"/>
            <a:ext cx="8686800" cy="2019043"/>
          </a:xfrm>
        </p:spPr>
        <p:txBody>
          <a:bodyPr wrap="square" lIns="91440" tIns="45720" rIns="91440" bIns="4572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9600" cap="none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DAS INVADERS</a:t>
            </a:r>
            <a:endParaRPr lang="en-US" sz="9600" cap="none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196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7543800" cy="1500188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3200" smtClean="0"/>
              <a:t>By: Christabelle Fu, Arjun Kalyan, Rhyle Majarais and Sandeep Saldanha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33528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2895600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latin typeface="Batik Regular"/>
                <a:ea typeface="Dotum" pitchFamily="34" charset="-127"/>
              </a:rPr>
              <a:t>ICS4U1</a:t>
            </a:r>
            <a:r>
              <a:rPr lang="en-CA" sz="4400" dirty="0" smtClean="0">
                <a:latin typeface="Batik Regular" pitchFamily="2" charset="0"/>
                <a:ea typeface="Dotum" pitchFamily="34" charset="-127"/>
              </a:rPr>
              <a:t> CPT</a:t>
            </a:r>
            <a:endParaRPr lang="en-CA" sz="4400" dirty="0">
              <a:latin typeface="Batik Regular" pitchFamily="2" charset="0"/>
              <a:ea typeface="Dotum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13160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8229600" cy="3124200"/>
          </a:xfrm>
        </p:spPr>
        <p:txBody>
          <a:bodyPr>
            <a:normAutofit lnSpcReduction="10000"/>
          </a:bodyPr>
          <a:lstStyle/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setSize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(500, 700); </a:t>
            </a:r>
            <a:r>
              <a:rPr lang="en-US" sz="1800" dirty="0" smtClean="0">
                <a:cs typeface="Courier New" pitchFamily="49" charset="0"/>
              </a:rPr>
              <a:t>sets the size of the window to 500 by 700 pixels (width x height)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setDefaultCloseOperation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JFrame.DISPOSE_ON_CLOSE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dirty="0" smtClean="0">
                <a:cs typeface="Courier New" pitchFamily="49" charset="0"/>
              </a:rPr>
              <a:t>this gets rid of the window when the user clicks on the “X” at the top right corner without stopping the whole program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setLayout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FlowLayout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()); </a:t>
            </a:r>
            <a:r>
              <a:rPr lang="en-US" sz="1800" dirty="0" smtClean="0">
                <a:cs typeface="Courier New" pitchFamily="49" charset="0"/>
              </a:rPr>
              <a:t>sets the layout method to </a:t>
            </a:r>
            <a:r>
              <a:rPr lang="en-US" sz="1800" dirty="0" err="1" smtClean="0">
                <a:cs typeface="Courier New" pitchFamily="49" charset="0"/>
              </a:rPr>
              <a:t>FlowLayout</a:t>
            </a:r>
            <a:r>
              <a:rPr lang="en-US" sz="1800" dirty="0" smtClean="0">
                <a:cs typeface="Courier New" pitchFamily="49" charset="0"/>
              </a:rPr>
              <a:t>();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welcome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Jlabel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(“WELCOME TO DAS INVADERS”); </a:t>
            </a:r>
            <a:r>
              <a:rPr lang="en-US" sz="1800" dirty="0" smtClean="0">
                <a:cs typeface="Courier New" pitchFamily="49" charset="0"/>
              </a:rPr>
              <a:t>creates a label welcoming the user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add(welcome); </a:t>
            </a:r>
            <a:r>
              <a:rPr lang="en-US" sz="1800" dirty="0" smtClean="0">
                <a:cs typeface="Courier New" pitchFamily="49" charset="0"/>
              </a:rPr>
              <a:t>adds the “welcome” </a:t>
            </a:r>
            <a:r>
              <a:rPr lang="en-US" sz="1800" dirty="0" err="1" smtClean="0">
                <a:cs typeface="Courier New" pitchFamily="49" charset="0"/>
              </a:rPr>
              <a:t>JLabel</a:t>
            </a:r>
            <a:r>
              <a:rPr lang="en-US" sz="1800" dirty="0" smtClean="0">
                <a:cs typeface="Courier New" pitchFamily="49" charset="0"/>
              </a:rPr>
              <a:t> to the window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 cstate="print"/>
          <a:srcRect l="16696" t="30556" r="3999" b="33333"/>
          <a:stretch>
            <a:fillRect/>
          </a:stretch>
        </p:blipFill>
        <p:spPr bwMode="auto">
          <a:xfrm>
            <a:off x="381000" y="1219200"/>
            <a:ext cx="801665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/>
          <a:srcRect l="12340" t="16410" r="29006" b="76923"/>
          <a:stretch>
            <a:fillRect/>
          </a:stretch>
        </p:blipFill>
        <p:spPr bwMode="auto">
          <a:xfrm>
            <a:off x="381000" y="6858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sp>
        <p:nvSpPr>
          <p:cNvPr id="26635" name="Rectangle 11"/>
          <p:cNvSpPr>
            <a:spLocks noGrp="1"/>
          </p:cNvSpPr>
          <p:nvPr>
            <p:ph type="title"/>
          </p:nvPr>
        </p:nvSpPr>
        <p:spPr bwMode="auto">
          <a:xfrm>
            <a:off x="609600" y="2590800"/>
            <a:ext cx="7772400" cy="762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 Imports images for the player’s bullet and the enemy’s bullet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This </a:t>
            </a:r>
            <a:r>
              <a:rPr lang="en-US" sz="1800" dirty="0" err="1" smtClean="0">
                <a:solidFill>
                  <a:schemeClr val="tx1"/>
                </a:solidFill>
              </a:rPr>
              <a:t>ArrayList</a:t>
            </a:r>
            <a:r>
              <a:rPr lang="en-US" sz="1800" dirty="0" smtClean="0">
                <a:solidFill>
                  <a:schemeClr val="tx1"/>
                </a:solidFill>
              </a:rPr>
              <a:t> holds the number of player bullets </a:t>
            </a:r>
          </a:p>
        </p:txBody>
      </p:sp>
      <p:pic>
        <p:nvPicPr>
          <p:cNvPr id="26634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 l="16696" t="8333" r="18608" b="69444"/>
          <a:stretch>
            <a:fillRect/>
          </a:stretch>
        </p:blipFill>
        <p:spPr>
          <a:xfrm>
            <a:off x="457200" y="228600"/>
            <a:ext cx="8001000" cy="1981200"/>
          </a:xfrm>
          <a:ln/>
        </p:spPr>
      </p:pic>
      <p:pic>
        <p:nvPicPr>
          <p:cNvPr id="26637" name="Picture 1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 l="16696" t="25000" r="10262" b="44444"/>
          <a:stretch>
            <a:fillRect/>
          </a:stretch>
        </p:blipFill>
        <p:spPr>
          <a:xfrm>
            <a:off x="381000" y="3505200"/>
            <a:ext cx="8229600" cy="2133600"/>
          </a:xfrm>
          <a:ln/>
        </p:spPr>
      </p:pic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927725" y="3236913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609600" y="594360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57200" y="5715000"/>
            <a:ext cx="8686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Courier New" pitchFamily="49" charset="0"/>
              </a:rPr>
              <a:t>Math.random() </a:t>
            </a:r>
            <a:r>
              <a:rPr lang="en-US" sz="1800"/>
              <a:t>assigns a random location for enemies to appear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Courier New" pitchFamily="49" charset="0"/>
              </a:rPr>
              <a:t>setBounds </a:t>
            </a:r>
            <a:r>
              <a:rPr lang="en-US" sz="1800"/>
              <a:t>sets the location of the enemy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pic>
        <p:nvPicPr>
          <p:cNvPr id="31751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 l="20869" t="19444" r="35304" b="30556"/>
          <a:stretch>
            <a:fillRect/>
          </a:stretch>
        </p:blipFill>
        <p:spPr>
          <a:xfrm>
            <a:off x="228600" y="228600"/>
            <a:ext cx="4191000" cy="3143250"/>
          </a:xfrm>
          <a:ln/>
        </p:spPr>
      </p:pic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572000" y="381000"/>
            <a:ext cx="4572000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latin typeface="Courier New" pitchFamily="49" charset="0"/>
              </a:rPr>
              <a:t> Thread.sleep(100); </a:t>
            </a:r>
            <a:r>
              <a:rPr lang="en-US" sz="1800"/>
              <a:t>causes the  current thread to suspend for 100 milliseconds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180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when the number of enemies becomes zero, the player advances to the next level and the program uses the populateEnemies() method to add more enemies to the game</a:t>
            </a:r>
          </a:p>
        </p:txBody>
      </p:sp>
      <p:pic>
        <p:nvPicPr>
          <p:cNvPr id="31755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/>
          <a:srcRect l="16696" t="11111" r="24869" b="44444"/>
          <a:stretch>
            <a:fillRect/>
          </a:stretch>
        </p:blipFill>
        <p:spPr>
          <a:xfrm>
            <a:off x="228600" y="3505200"/>
            <a:ext cx="5029200" cy="3017838"/>
          </a:xfrm>
          <a:ln/>
        </p:spPr>
      </p:pic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562600" y="4038600"/>
            <a:ext cx="35814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 This is a portion of the KeyListener and the MouseMotionListener events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/>
              <a:t>It detects movements of the mouse and  keys that were pressed and responds to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317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6" name="Rectangle 8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pic>
        <p:nvPicPr>
          <p:cNvPr id="73732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pic>
        <p:nvPicPr>
          <p:cNvPr id="7373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r="52000" b="8333"/>
          <a:stretch>
            <a:fillRect/>
          </a:stretch>
        </p:blipFill>
        <p:spPr>
          <a:xfrm>
            <a:off x="457200" y="609600"/>
            <a:ext cx="3810000" cy="5715000"/>
          </a:xfrm>
          <a:ln/>
        </p:spPr>
      </p:pic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4648200" y="990600"/>
            <a:ext cx="3962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This is the welcoming window that pops up when Das Invaders is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400" decel="100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400" decel="1000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00" decel="1000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00" decel="1000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pic>
        <p:nvPicPr>
          <p:cNvPr id="67588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pic>
        <p:nvPicPr>
          <p:cNvPr id="6759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r="52000" b="8333"/>
          <a:stretch>
            <a:fillRect/>
          </a:stretch>
        </p:blipFill>
        <p:spPr>
          <a:xfrm>
            <a:off x="304800" y="228600"/>
            <a:ext cx="4572000" cy="6248400"/>
          </a:xfrm>
          <a:ln/>
        </p:spPr>
      </p:pic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5181600" y="2971800"/>
            <a:ext cx="3505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This is an image of the game being played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Rectangle 8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pic>
        <p:nvPicPr>
          <p:cNvPr id="70660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pic>
        <p:nvPicPr>
          <p:cNvPr id="7066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r="52000" b="8333"/>
          <a:stretch>
            <a:fillRect/>
          </a:stretch>
        </p:blipFill>
        <p:spPr>
          <a:xfrm>
            <a:off x="228600" y="228600"/>
            <a:ext cx="4114800" cy="6172200"/>
          </a:xfrm>
          <a:ln/>
        </p:spPr>
      </p:pic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876800" y="1143000"/>
            <a:ext cx="373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This is what it looks like when the </a:t>
            </a:r>
            <a:r>
              <a:rPr lang="en-US" dirty="0" smtClean="0"/>
              <a:t>Das Ship </a:t>
            </a:r>
            <a:r>
              <a:rPr lang="en-US" dirty="0"/>
              <a:t>gets hit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 decel="100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400" decel="100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00" decel="100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00" decel="1000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8" name="Rectangle 8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pic>
        <p:nvPicPr>
          <p:cNvPr id="76804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10210800" cy="7658100"/>
          </a:xfrm>
          <a:noFill/>
          <a:ln/>
        </p:spPr>
      </p:pic>
      <p:pic>
        <p:nvPicPr>
          <p:cNvPr id="7680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r="52000" b="8333"/>
          <a:stretch>
            <a:fillRect/>
          </a:stretch>
        </p:blipFill>
        <p:spPr>
          <a:xfrm>
            <a:off x="457200" y="304800"/>
            <a:ext cx="4419600" cy="6553200"/>
          </a:xfrm>
          <a:ln/>
        </p:spPr>
      </p:pic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5105400" y="1447800"/>
            <a:ext cx="3352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When the player gets shot, the Das Ship gets captured by the Arjunations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0"/>
                                        <p:tgtEl>
                                          <p:spTgt spid="76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sp>
        <p:nvSpPr>
          <p:cNvPr id="52229" name="Rectangle 5"/>
          <p:cNvSpPr>
            <a:spLocks noGrp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Impact" pitchFamily="34" charset="0"/>
              </a:rPr>
              <a:t>Problems We Encountered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3400" y="1219200"/>
            <a:ext cx="78486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 We had trouble deciding what program we were going to make and whether it should be done on Python </a:t>
            </a:r>
            <a:r>
              <a:rPr lang="en-US" sz="2800" dirty="0" smtClean="0"/>
              <a:t>or </a:t>
            </a:r>
            <a:r>
              <a:rPr lang="en-US" sz="2800" dirty="0"/>
              <a:t>Java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Typing errors caused our program not to </a:t>
            </a:r>
            <a:r>
              <a:rPr lang="en-US" sz="2800" dirty="0" smtClean="0"/>
              <a:t>compile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 smtClean="0"/>
              <a:t>Couldn’t get the </a:t>
            </a:r>
            <a:r>
              <a:rPr lang="en-US" sz="2800" dirty="0" err="1" smtClean="0"/>
              <a:t>KeyListener</a:t>
            </a:r>
            <a:r>
              <a:rPr lang="en-US" sz="2800" dirty="0" smtClean="0"/>
              <a:t> and </a:t>
            </a:r>
            <a:r>
              <a:rPr lang="en-US" sz="2800" dirty="0" err="1" smtClean="0"/>
              <a:t>MouseMotionListener</a:t>
            </a:r>
            <a:r>
              <a:rPr lang="en-US" sz="2800" dirty="0" smtClean="0"/>
              <a:t> to work because we forgot to include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“implements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keyListener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MouseMotionListener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800" dirty="0" smtClean="0">
                <a:latin typeface="+mj-lt"/>
                <a:cs typeface="Courier New" pitchFamily="49" charset="0"/>
              </a:rPr>
              <a:t>in the class declaration</a:t>
            </a:r>
            <a:endParaRPr lang="en-US" sz="28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12775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Images wouldn’t load properly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3200" dirty="0" smtClean="0"/>
              <a:t>We originally included power ups and health packs into our game however, since the computers were so slow, we had to get rid of those components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800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sz="32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0869" t="19444" r="70782" b="63889"/>
          <a:stretch>
            <a:fillRect/>
          </a:stretch>
        </p:blipFill>
        <p:spPr bwMode="auto">
          <a:xfrm>
            <a:off x="3810000" y="3886200"/>
            <a:ext cx="12954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609600" y="685800"/>
            <a:ext cx="82296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Impact" pitchFamily="34" charset="0"/>
              </a:rPr>
              <a:t>		  REFERENCES</a:t>
            </a:r>
            <a:endParaRPr lang="en-US" sz="6000" dirty="0" smtClean="0">
              <a:solidFill>
                <a:schemeClr val="accent6">
                  <a:lumMod val="20000"/>
                  <a:lumOff val="80000"/>
                </a:schemeClr>
              </a:solidFill>
              <a:latin typeface="Impact" pitchFamily="34" charset="0"/>
              <a:hlinkClick r:id="rId4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latin typeface="Arial" charset="0"/>
                <a:hlinkClick r:id="rId4"/>
              </a:rPr>
              <a:t>http</a:t>
            </a:r>
            <a:r>
              <a:rPr lang="en-US" sz="2400" dirty="0">
                <a:latin typeface="Arial" charset="0"/>
                <a:hlinkClick r:id="rId4"/>
              </a:rPr>
              <a:t>://java.sun.com/j2se/1.4.2/docs/api/java/lang/package-summary.html</a:t>
            </a: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Arial" charset="0"/>
                <a:hlinkClick r:id="rId5"/>
              </a:rPr>
              <a:t>http://chortle.ccsu.edu/CS151/cs151java.html</a:t>
            </a: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Arial" charset="0"/>
                <a:hlinkClick r:id="rId6"/>
              </a:rPr>
              <a:t>http://java.sun.com/docs/books/tutorial/uiswing/</a:t>
            </a: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Arial" charset="0"/>
                <a:hlinkClick r:id="rId7"/>
              </a:rPr>
              <a:t>http://www.java-tips.org/java-se-tips/java.lang/use-of-arraylist-class.html</a:t>
            </a: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Arial" charset="0"/>
                <a:hlinkClick r:id="rId8"/>
              </a:rPr>
              <a:t>http://www.wirelessdevnet.com/channels/java/training/javagui.html</a:t>
            </a:r>
            <a:endParaRPr lang="en-US" sz="240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1" dirty="0" smtClean="0">
                <a:latin typeface="Impact" pitchFamily="34" charset="0"/>
              </a:rPr>
              <a:t>WHAT </a:t>
            </a:r>
            <a:r>
              <a:rPr lang="en-US" sz="5400" b="1" smtClean="0">
                <a:latin typeface="Impact" pitchFamily="34" charset="0"/>
              </a:rPr>
              <a:t>ARE WE DOING</a:t>
            </a:r>
            <a:r>
              <a:rPr lang="en-US" sz="5400" b="1" dirty="0" smtClean="0">
                <a:latin typeface="Impact" pitchFamily="34" charset="0"/>
              </a:rPr>
              <a:t>?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r>
              <a:rPr lang="en-US" dirty="0" smtClean="0"/>
              <a:t>We are making a Das Invaders game which includes high performance shooting.</a:t>
            </a:r>
          </a:p>
          <a:p>
            <a:r>
              <a:rPr lang="en-US" dirty="0" smtClean="0"/>
              <a:t>It is a Java based program which uses a GUI to run the program.</a:t>
            </a:r>
          </a:p>
          <a:p>
            <a:r>
              <a:rPr lang="en-US" dirty="0" smtClean="0"/>
              <a:t>Some of the main components we used in our program are: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dirty="0" err="1" smtClean="0"/>
              <a:t>JFrames</a:t>
            </a:r>
            <a:r>
              <a:rPr lang="en-US" dirty="0" smtClean="0"/>
              <a:t>, </a:t>
            </a:r>
            <a:r>
              <a:rPr lang="en-US" dirty="0" err="1" smtClean="0"/>
              <a:t>JLabels</a:t>
            </a:r>
            <a:r>
              <a:rPr lang="en-US" dirty="0" smtClean="0"/>
              <a:t>, </a:t>
            </a:r>
            <a:r>
              <a:rPr lang="en-US" dirty="0" err="1" smtClean="0"/>
              <a:t>ArrayLists</a:t>
            </a:r>
            <a:r>
              <a:rPr lang="en-US" dirty="0" smtClean="0"/>
              <a:t>, threads, 	while loops, for statements, methods, a 	</a:t>
            </a:r>
            <a:r>
              <a:rPr lang="en-US" dirty="0" err="1" smtClean="0"/>
              <a:t>KeyListener</a:t>
            </a:r>
            <a:r>
              <a:rPr lang="en-US" dirty="0" smtClean="0"/>
              <a:t>, a </a:t>
            </a:r>
            <a:r>
              <a:rPr lang="en-US" dirty="0" err="1" smtClean="0"/>
              <a:t>MouseMotionListener</a:t>
            </a:r>
            <a:r>
              <a:rPr lang="en-US" dirty="0" smtClean="0"/>
              <a:t>, 	</a:t>
            </a:r>
            <a:r>
              <a:rPr lang="en-US" dirty="0" err="1" smtClean="0"/>
              <a:t>Math.random</a:t>
            </a:r>
            <a:r>
              <a:rPr lang="en-US" dirty="0" smtClean="0"/>
              <a:t>() methods, and </a:t>
            </a:r>
            <a:r>
              <a:rPr lang="en-US" dirty="0" err="1" smtClean="0"/>
              <a:t>ImageIcons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087437"/>
          </a:xfrm>
        </p:spPr>
        <p:txBody>
          <a:bodyPr/>
          <a:lstStyle/>
          <a:p>
            <a:pPr algn="ctr"/>
            <a:r>
              <a:rPr lang="en-CA" sz="7200" dirty="0" smtClean="0">
                <a:latin typeface="Impact" pitchFamily="34" charset="0"/>
              </a:rPr>
              <a:t>JAVA</a:t>
            </a:r>
            <a:endParaRPr lang="en-CA" sz="7200" dirty="0"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4572000"/>
          </a:xfrm>
        </p:spPr>
        <p:txBody>
          <a:bodyPr/>
          <a:lstStyle/>
          <a:p>
            <a:r>
              <a:rPr lang="en-CA" dirty="0" smtClean="0"/>
              <a:t>Java technology was first created by Sun Microsystems in 1995</a:t>
            </a:r>
          </a:p>
          <a:p>
            <a:r>
              <a:rPr lang="en-CA" dirty="0" smtClean="0"/>
              <a:t>The entire Java team consisted of less than 30 people – they called themselves “the Green Team”</a:t>
            </a:r>
          </a:p>
          <a:p>
            <a:r>
              <a:rPr lang="en-CA" dirty="0" smtClean="0"/>
              <a:t>Patrick </a:t>
            </a:r>
            <a:r>
              <a:rPr lang="en-CA" dirty="0" err="1" smtClean="0"/>
              <a:t>Naughton</a:t>
            </a:r>
            <a:r>
              <a:rPr lang="en-CA" dirty="0" smtClean="0"/>
              <a:t>, Mike Sheridan, and James Gosling (workers of Sun Microsystems) had first come up with the idea in 1991</a:t>
            </a:r>
          </a:p>
          <a:p>
            <a:endParaRPr lang="en-CA" dirty="0"/>
          </a:p>
        </p:txBody>
      </p:sp>
      <p:pic>
        <p:nvPicPr>
          <p:cNvPr id="79874" name="Picture 2" descr="The Green Team at a Barbecu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52400"/>
            <a:ext cx="2762250" cy="17145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96000"/>
          </a:xfrm>
        </p:spPr>
        <p:txBody>
          <a:bodyPr/>
          <a:lstStyle/>
          <a:p>
            <a:r>
              <a:rPr lang="en-CA" dirty="0" smtClean="0"/>
              <a:t>To keep Java a secret, the Green Team locked themselves away in an office and cut all communication with Sun Microsystems</a:t>
            </a:r>
          </a:p>
          <a:p>
            <a:r>
              <a:rPr lang="en-CA" dirty="0" smtClean="0"/>
              <a:t>For 18 months, they worked around the clock</a:t>
            </a:r>
          </a:p>
          <a:p>
            <a:r>
              <a:rPr lang="en-CA" dirty="0" smtClean="0"/>
              <a:t>They finally came up with a demo that worked properly in 1992</a:t>
            </a:r>
          </a:p>
          <a:p>
            <a:r>
              <a:rPr lang="en-CA" dirty="0" smtClean="0"/>
              <a:t>The language was first created by James Gosling in which he named “Oak”, after the tree in front of his window</a:t>
            </a:r>
          </a:p>
          <a:p>
            <a:r>
              <a:rPr lang="en-CA" dirty="0" smtClean="0"/>
              <a:t>After the project gained a bit of popularity, the team moved to a larger office and renamed themselves “the </a:t>
            </a:r>
            <a:r>
              <a:rPr lang="en-CA" dirty="0" err="1" smtClean="0"/>
              <a:t>FirstPerson</a:t>
            </a:r>
            <a:r>
              <a:rPr lang="en-CA" dirty="0" smtClean="0"/>
              <a:t> team”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r>
              <a:rPr lang="en-CA" dirty="0" smtClean="0"/>
              <a:t>In 1995, the language name was changed from “Oak” to “Java” before the launch of Java Technology was officially announced</a:t>
            </a:r>
          </a:p>
          <a:p>
            <a:pPr>
              <a:buNone/>
            </a:pPr>
            <a:r>
              <a:rPr lang="en-CA" dirty="0" smtClean="0"/>
              <a:t>		</a:t>
            </a:r>
          </a:p>
          <a:p>
            <a:pPr>
              <a:buNone/>
            </a:pPr>
            <a:r>
              <a:rPr lang="en-CA" dirty="0" smtClean="0"/>
              <a:t>					</a:t>
            </a:r>
            <a:r>
              <a:rPr lang="en-US" sz="6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Impact" pitchFamily="34" charset="0"/>
              </a:rPr>
              <a:t>GUI</a:t>
            </a:r>
          </a:p>
          <a:p>
            <a:r>
              <a:rPr lang="en-US" sz="2400" dirty="0" smtClean="0"/>
              <a:t>Pronounced “gooey”, GUI stands for “graphical user interface</a:t>
            </a:r>
          </a:p>
          <a:p>
            <a:r>
              <a:rPr lang="en-US" sz="2400" dirty="0" smtClean="0"/>
              <a:t>This interface allows a user to interact with a program easier</a:t>
            </a:r>
          </a:p>
          <a:p>
            <a:r>
              <a:rPr lang="en-US" sz="2400" dirty="0" smtClean="0"/>
              <a:t>It uses components from the Swing package so that making buttons, labels, windows, etc. are easier</a:t>
            </a:r>
          </a:p>
          <a:p>
            <a:r>
              <a:rPr lang="en-US" sz="2400" dirty="0" smtClean="0"/>
              <a:t>The 3 main components of a GUI are:</a:t>
            </a:r>
          </a:p>
          <a:p>
            <a:pPr lvl="1"/>
            <a:r>
              <a:rPr lang="en-US" sz="2000" dirty="0" smtClean="0"/>
              <a:t>Graphical components</a:t>
            </a:r>
          </a:p>
          <a:p>
            <a:pPr lvl="1"/>
            <a:r>
              <a:rPr lang="en-US" sz="2000" dirty="0" smtClean="0"/>
              <a:t>Listener methods</a:t>
            </a:r>
          </a:p>
          <a:p>
            <a:pPr lvl="1"/>
            <a:r>
              <a:rPr lang="en-US" sz="2000" dirty="0" smtClean="0"/>
              <a:t>Application methods</a:t>
            </a:r>
          </a:p>
          <a:p>
            <a:endParaRPr lang="en-US" sz="1600" dirty="0" smtClean="0"/>
          </a:p>
          <a:p>
            <a:endParaRPr lang="en-CA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867400"/>
          </a:xfrm>
        </p:spPr>
        <p:txBody>
          <a:bodyPr/>
          <a:lstStyle/>
          <a:p>
            <a:r>
              <a:rPr lang="en-US" dirty="0" smtClean="0"/>
              <a:t>uses a graphical </a:t>
            </a:r>
            <a:r>
              <a:rPr lang="en-US" smtClean="0"/>
              <a:t>user </a:t>
            </a:r>
            <a:r>
              <a:rPr lang="en-US" smtClean="0"/>
              <a:t>interface to </a:t>
            </a:r>
            <a:r>
              <a:rPr lang="en-US" dirty="0" smtClean="0"/>
              <a:t>display the program.</a:t>
            </a:r>
          </a:p>
          <a:p>
            <a:r>
              <a:rPr lang="en-US" dirty="0" smtClean="0"/>
              <a:t>To make a window, we used the </a:t>
            </a:r>
            <a:r>
              <a:rPr lang="en-US" dirty="0" err="1" smtClean="0"/>
              <a:t>JFrame</a:t>
            </a:r>
            <a:r>
              <a:rPr lang="en-US" dirty="0" smtClean="0"/>
              <a:t> method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</a:t>
            </a:r>
            <a:r>
              <a:rPr lang="en-US" sz="2000" dirty="0" smtClean="0"/>
              <a:t>EX.</a:t>
            </a:r>
            <a:r>
              <a:rPr lang="en-US" dirty="0" smtClean="0"/>
              <a:t> </a:t>
            </a:r>
            <a:r>
              <a:rPr lang="en-US" sz="2000" dirty="0" err="1" smtClean="0">
                <a:latin typeface="Courier New" pitchFamily="49" charset="0"/>
              </a:rPr>
              <a:t>JFrame</a:t>
            </a:r>
            <a:r>
              <a:rPr lang="en-US" sz="2000" dirty="0" smtClean="0">
                <a:latin typeface="Courier New" pitchFamily="49" charset="0"/>
              </a:rPr>
              <a:t> window = new </a:t>
            </a:r>
            <a:r>
              <a:rPr lang="en-US" sz="2000" dirty="0" err="1" smtClean="0">
                <a:latin typeface="Courier New" pitchFamily="49" charset="0"/>
              </a:rPr>
              <a:t>JFrame</a:t>
            </a:r>
            <a:r>
              <a:rPr lang="en-US" sz="2000" dirty="0" smtClean="0">
                <a:latin typeface="Courier New" pitchFamily="49" charset="0"/>
              </a:rPr>
              <a:t>(“This is a window”);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sz="1800" dirty="0" smtClean="0"/>
          </a:p>
          <a:p>
            <a:r>
              <a:rPr lang="en-US" dirty="0" smtClean="0"/>
              <a:t>We used </a:t>
            </a:r>
            <a:r>
              <a:rPr lang="en-US" dirty="0" err="1" smtClean="0"/>
              <a:t>JLabel</a:t>
            </a:r>
            <a:r>
              <a:rPr lang="en-US" dirty="0" smtClean="0"/>
              <a:t> to display text and images without letting the user change it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EX. </a:t>
            </a:r>
            <a:r>
              <a:rPr lang="en-US" sz="1800" dirty="0" err="1" smtClean="0">
                <a:latin typeface="Courier New" pitchFamily="49" charset="0"/>
              </a:rPr>
              <a:t>JLabel</a:t>
            </a:r>
            <a:r>
              <a:rPr lang="en-US" sz="1800" dirty="0" smtClean="0">
                <a:latin typeface="Courier New" pitchFamily="49" charset="0"/>
              </a:rPr>
              <a:t> welcome = new </a:t>
            </a:r>
            <a:r>
              <a:rPr lang="en-US" sz="1800" dirty="0" err="1" smtClean="0">
                <a:latin typeface="Courier New" pitchFamily="49" charset="0"/>
              </a:rPr>
              <a:t>JLabel</a:t>
            </a:r>
            <a:r>
              <a:rPr lang="en-US" sz="1800" dirty="0" smtClean="0">
                <a:latin typeface="Courier New" pitchFamily="49" charset="0"/>
              </a:rPr>
              <a:t>("WELCOME TO DAS INVADERS!");</a:t>
            </a:r>
          </a:p>
          <a:p>
            <a:endParaRPr lang="en-US" sz="1800" dirty="0" smtClean="0">
              <a:latin typeface="Courier New" pitchFamily="49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 l="6261" t="5556" r="56174" b="83333"/>
          <a:stretch>
            <a:fillRect/>
          </a:stretch>
        </p:blipFill>
        <p:spPr bwMode="auto">
          <a:xfrm>
            <a:off x="2438400" y="3505200"/>
            <a:ext cx="411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/>
          <a:srcRect l="12521" t="2777" r="60349" b="94446"/>
          <a:stretch>
            <a:fillRect/>
          </a:stretch>
        </p:blipFill>
        <p:spPr bwMode="auto">
          <a:xfrm>
            <a:off x="2667000" y="6248400"/>
            <a:ext cx="36576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304800"/>
            <a:ext cx="495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Impact" pitchFamily="34" charset="0"/>
              </a:rPr>
              <a:t>OUR PROGRAM</a:t>
            </a:r>
            <a:endParaRPr lang="en-CA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838200" y="25146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2400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57200" y="228600"/>
            <a:ext cx="86868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/>
              <a:t>KeyListener</a:t>
            </a:r>
            <a:r>
              <a:rPr lang="en-US" sz="2400" dirty="0"/>
              <a:t> is an interface component that listens for keyboard events (keys that are pressed)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To make </a:t>
            </a:r>
            <a:r>
              <a:rPr lang="en-US" sz="2400" dirty="0" smtClean="0"/>
              <a:t>this component </a:t>
            </a:r>
            <a:r>
              <a:rPr lang="en-US" sz="2400" dirty="0"/>
              <a:t>register, you must include the “</a:t>
            </a:r>
            <a:r>
              <a:rPr lang="en-US" sz="2400" dirty="0" err="1"/>
              <a:t>addKeyListener</a:t>
            </a:r>
            <a:r>
              <a:rPr lang="en-US" sz="2400" dirty="0"/>
              <a:t>” method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When a key is pressed, the program then goes to the </a:t>
            </a:r>
            <a:r>
              <a:rPr lang="en-US" sz="2400" dirty="0" err="1"/>
              <a:t>keyPressed,keyReleased</a:t>
            </a:r>
            <a:r>
              <a:rPr lang="en-US" sz="2400" dirty="0"/>
              <a:t>, and </a:t>
            </a:r>
            <a:r>
              <a:rPr lang="en-US" sz="2400" dirty="0" err="1"/>
              <a:t>keyTyped</a:t>
            </a:r>
            <a:r>
              <a:rPr lang="en-US" sz="2400" dirty="0"/>
              <a:t> methods which tells the computer what to do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/>
              <a:t>MouseMotionListener</a:t>
            </a:r>
            <a:r>
              <a:rPr lang="en-US" sz="2400" dirty="0"/>
              <a:t> is an interface component that listens for movements of the mouse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Once again, to make this component register, you must include the “</a:t>
            </a:r>
            <a:r>
              <a:rPr lang="en-US" sz="2400" dirty="0" err="1"/>
              <a:t>addMouseMotionListener</a:t>
            </a:r>
            <a:r>
              <a:rPr lang="en-US" sz="2400" dirty="0"/>
              <a:t>” method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The program then goes to the </a:t>
            </a:r>
            <a:r>
              <a:rPr lang="en-US" sz="2400" dirty="0" err="1"/>
              <a:t>mouseDragged</a:t>
            </a:r>
            <a:r>
              <a:rPr lang="en-US" sz="2400" dirty="0"/>
              <a:t> and </a:t>
            </a:r>
            <a:r>
              <a:rPr lang="en-US" sz="2400" dirty="0" err="1"/>
              <a:t>mouseMoved</a:t>
            </a:r>
            <a:r>
              <a:rPr lang="en-US" sz="2400" dirty="0"/>
              <a:t> methods when it detects movements from the mouse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2" descr="space templates 300x225 Space Planet Powerpoint Templates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228600" y="228600"/>
            <a:ext cx="89154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/>
              <a:t>ArrayLists</a:t>
            </a:r>
            <a:r>
              <a:rPr lang="en-US" sz="2400" dirty="0"/>
              <a:t> are similar to arrays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They hold classes and are used when you do not know the specific number of elements you need to 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/>
              <a:t>ArrayLists</a:t>
            </a:r>
            <a:r>
              <a:rPr lang="en-US" sz="2400" dirty="0"/>
              <a:t> have something called a capacity which is the size of the array that is used to store lists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when more elements are added to the </a:t>
            </a:r>
            <a:r>
              <a:rPr lang="en-US" sz="2400" dirty="0" err="1"/>
              <a:t>ArrayList</a:t>
            </a:r>
            <a:r>
              <a:rPr lang="en-US" sz="2400" dirty="0"/>
              <a:t>, the capacity of it expands 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To import images into the program, you must </a:t>
            </a:r>
            <a:r>
              <a:rPr lang="en-US" sz="2400" dirty="0" err="1" smtClean="0"/>
              <a:t>iclude</a:t>
            </a:r>
            <a:r>
              <a:rPr lang="en-US" sz="2400" dirty="0" smtClean="0"/>
              <a:t> a </a:t>
            </a:r>
            <a:r>
              <a:rPr lang="en-US" sz="2400" dirty="0"/>
              <a:t>line </a:t>
            </a:r>
            <a:r>
              <a:rPr lang="en-US" sz="2400" dirty="0" smtClean="0"/>
              <a:t>similar to: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 “</a:t>
            </a:r>
            <a:r>
              <a:rPr lang="en-US" dirty="0" err="1">
                <a:latin typeface="Courier New" pitchFamily="49" charset="0"/>
              </a:rPr>
              <a:t>ImageIcon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howToPlay</a:t>
            </a:r>
            <a:r>
              <a:rPr lang="en-US" dirty="0">
                <a:latin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</a:rPr>
              <a:t>ImageIcon</a:t>
            </a:r>
            <a:r>
              <a:rPr lang="en-US" dirty="0">
                <a:latin typeface="Courier New" pitchFamily="49" charset="0"/>
              </a:rPr>
              <a:t>("howToPlay.png");”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This line imports the image named “howToPlay.png”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5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5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5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pace templates 300x225 Space Planet Powerpoint Template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5400" b="1" dirty="0" smtClean="0">
                <a:latin typeface="Impact" pitchFamily="34" charset="0"/>
              </a:rPr>
              <a:t>Explanation of Our Program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228600" y="4038600"/>
            <a:ext cx="8610600" cy="2819400"/>
          </a:xfrm>
        </p:spPr>
        <p:txBody>
          <a:bodyPr/>
          <a:lstStyle/>
          <a:p>
            <a:r>
              <a:rPr lang="en-US" sz="2400" dirty="0" smtClean="0"/>
              <a:t>This is the main method of our program</a:t>
            </a:r>
          </a:p>
          <a:p>
            <a:r>
              <a:rPr lang="en-US" sz="2400" dirty="0" smtClean="0"/>
              <a:t>It creates a </a:t>
            </a:r>
            <a:r>
              <a:rPr lang="en-US" sz="2400" dirty="0" err="1" smtClean="0"/>
              <a:t>JFrame</a:t>
            </a:r>
            <a:r>
              <a:rPr lang="en-US" sz="2400" dirty="0" smtClean="0"/>
              <a:t> for the welcome screen that pops up when the game runs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title.setVisible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(true);</a:t>
            </a:r>
            <a:r>
              <a:rPr lang="en-US" sz="2400" dirty="0" smtClean="0">
                <a:cs typeface="Courier New" pitchFamily="49" charset="0"/>
              </a:rPr>
              <a:t> makes the </a:t>
            </a:r>
            <a:r>
              <a:rPr lang="en-US" sz="2400" dirty="0" err="1" smtClean="0">
                <a:cs typeface="Courier New" pitchFamily="49" charset="0"/>
              </a:rPr>
              <a:t>JFrame</a:t>
            </a:r>
            <a:r>
              <a:rPr lang="en-US" sz="2400" dirty="0" smtClean="0">
                <a:cs typeface="Courier New" pitchFamily="49" charset="0"/>
              </a:rPr>
              <a:t> visible</a:t>
            </a: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If you don’t include this line, the window will not pop up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print"/>
          <a:srcRect l="16696" t="52777" r="22783" b="27777"/>
          <a:stretch>
            <a:fillRect/>
          </a:stretch>
        </p:blipFill>
        <p:spPr bwMode="auto">
          <a:xfrm>
            <a:off x="381000" y="1676400"/>
            <a:ext cx="8763000" cy="211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29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396</TotalTime>
  <Words>851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</vt:lpstr>
      <vt:lpstr>DAS INVADERS</vt:lpstr>
      <vt:lpstr>WHAT ARE WE DOING?</vt:lpstr>
      <vt:lpstr>JAVA</vt:lpstr>
      <vt:lpstr>Slide 4</vt:lpstr>
      <vt:lpstr>Slide 5</vt:lpstr>
      <vt:lpstr>Slide 6</vt:lpstr>
      <vt:lpstr>Slide 7</vt:lpstr>
      <vt:lpstr>Slide 8</vt:lpstr>
      <vt:lpstr>Explanation of Our Program</vt:lpstr>
      <vt:lpstr> </vt:lpstr>
      <vt:lpstr> Imports images for the player’s bullet and the enemy’s bullet This ArrayList holds the number of player bullets </vt:lpstr>
      <vt:lpstr>Slide 12</vt:lpstr>
      <vt:lpstr>Slide 13</vt:lpstr>
      <vt:lpstr>Slide 14</vt:lpstr>
      <vt:lpstr>Slide 15</vt:lpstr>
      <vt:lpstr>Slide 16</vt:lpstr>
      <vt:lpstr>Problems We Encountered</vt:lpstr>
      <vt:lpstr>Slide 18</vt:lpstr>
      <vt:lpstr>Slide 19</vt:lpstr>
    </vt:vector>
  </TitlesOfParts>
  <Company>DPCDSB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INVADERS</dc:title>
  <dc:creator>ADMIN</dc:creator>
  <cp:lastModifiedBy>ADMIN</cp:lastModifiedBy>
  <cp:revision>89</cp:revision>
  <dcterms:created xsi:type="dcterms:W3CDTF">2009-12-14T14:49:16Z</dcterms:created>
  <dcterms:modified xsi:type="dcterms:W3CDTF">2010-01-14T14:56:44Z</dcterms:modified>
</cp:coreProperties>
</file>