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9DE56B-FA3D-4EB0-A363-27B52C51E887}" v="27" dt="2025-01-13T03:52:44.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ple Verma" userId="4c831d0d95050a49" providerId="LiveId" clId="{4C9DE56B-FA3D-4EB0-A363-27B52C51E887}"/>
    <pc:docChg chg="custSel addSld modSld sldOrd">
      <pc:chgData name="Dimple Verma" userId="4c831d0d95050a49" providerId="LiveId" clId="{4C9DE56B-FA3D-4EB0-A363-27B52C51E887}" dt="2025-01-13T03:53:00.511" v="240" actId="1076"/>
      <pc:docMkLst>
        <pc:docMk/>
      </pc:docMkLst>
      <pc:sldChg chg="addSp modSp mod">
        <pc:chgData name="Dimple Verma" userId="4c831d0d95050a49" providerId="LiveId" clId="{4C9DE56B-FA3D-4EB0-A363-27B52C51E887}" dt="2025-01-13T03:03:49.533" v="25" actId="14100"/>
        <pc:sldMkLst>
          <pc:docMk/>
          <pc:sldMk cId="3461437078" sldId="262"/>
        </pc:sldMkLst>
        <pc:spChg chg="mod">
          <ac:chgData name="Dimple Verma" userId="4c831d0d95050a49" providerId="LiveId" clId="{4C9DE56B-FA3D-4EB0-A363-27B52C51E887}" dt="2025-01-13T03:02:19.235" v="12" actId="2711"/>
          <ac:spMkLst>
            <pc:docMk/>
            <pc:sldMk cId="3461437078" sldId="262"/>
            <ac:spMk id="2" creationId="{E841BB08-AFCE-02B4-29A9-65847AC6D9DC}"/>
          </ac:spMkLst>
        </pc:spChg>
        <pc:spChg chg="mod">
          <ac:chgData name="Dimple Verma" userId="4c831d0d95050a49" providerId="LiveId" clId="{4C9DE56B-FA3D-4EB0-A363-27B52C51E887}" dt="2025-01-13T03:03:04.617" v="18" actId="404"/>
          <ac:spMkLst>
            <pc:docMk/>
            <pc:sldMk cId="3461437078" sldId="262"/>
            <ac:spMk id="3" creationId="{6C3EF7C2-D044-4B2E-A3CE-1EDFEC2D77C9}"/>
          </ac:spMkLst>
        </pc:spChg>
        <pc:graphicFrameChg chg="add mod">
          <ac:chgData name="Dimple Verma" userId="4c831d0d95050a49" providerId="LiveId" clId="{4C9DE56B-FA3D-4EB0-A363-27B52C51E887}" dt="2025-01-13T03:03:49.533" v="25" actId="14100"/>
          <ac:graphicFrameMkLst>
            <pc:docMk/>
            <pc:sldMk cId="3461437078" sldId="262"/>
            <ac:graphicFrameMk id="4" creationId="{0F16CC78-85F5-3E8B-CD0E-18C6C9541A7E}"/>
          </ac:graphicFrameMkLst>
        </pc:graphicFrameChg>
      </pc:sldChg>
      <pc:sldChg chg="addSp modSp new mod">
        <pc:chgData name="Dimple Verma" userId="4c831d0d95050a49" providerId="LiveId" clId="{4C9DE56B-FA3D-4EB0-A363-27B52C51E887}" dt="2025-01-13T03:09:25.007" v="65" actId="404"/>
        <pc:sldMkLst>
          <pc:docMk/>
          <pc:sldMk cId="3657292429" sldId="263"/>
        </pc:sldMkLst>
        <pc:spChg chg="mod">
          <ac:chgData name="Dimple Verma" userId="4c831d0d95050a49" providerId="LiveId" clId="{4C9DE56B-FA3D-4EB0-A363-27B52C51E887}" dt="2025-01-13T03:09:25.007" v="65" actId="404"/>
          <ac:spMkLst>
            <pc:docMk/>
            <pc:sldMk cId="3657292429" sldId="263"/>
            <ac:spMk id="2" creationId="{FCC43383-076C-AF7B-E008-9764CBCDEDBF}"/>
          </ac:spMkLst>
        </pc:spChg>
        <pc:spChg chg="mod">
          <ac:chgData name="Dimple Verma" userId="4c831d0d95050a49" providerId="LiveId" clId="{4C9DE56B-FA3D-4EB0-A363-27B52C51E887}" dt="2025-01-13T03:06:20.427" v="48" actId="27636"/>
          <ac:spMkLst>
            <pc:docMk/>
            <pc:sldMk cId="3657292429" sldId="263"/>
            <ac:spMk id="3" creationId="{D0BDEA65-96D4-7FA9-85D9-E264E6307281}"/>
          </ac:spMkLst>
        </pc:spChg>
        <pc:graphicFrameChg chg="add mod">
          <ac:chgData name="Dimple Verma" userId="4c831d0d95050a49" providerId="LiveId" clId="{4C9DE56B-FA3D-4EB0-A363-27B52C51E887}" dt="2025-01-13T03:07:03.003" v="54"/>
          <ac:graphicFrameMkLst>
            <pc:docMk/>
            <pc:sldMk cId="3657292429" sldId="263"/>
            <ac:graphicFrameMk id="4" creationId="{86F86649-EB3D-BB87-40F6-151F0A8114FA}"/>
          </ac:graphicFrameMkLst>
        </pc:graphicFrameChg>
      </pc:sldChg>
      <pc:sldChg chg="addSp modSp new mod">
        <pc:chgData name="Dimple Verma" userId="4c831d0d95050a49" providerId="LiveId" clId="{4C9DE56B-FA3D-4EB0-A363-27B52C51E887}" dt="2025-01-13T03:34:22.020" v="84" actId="14100"/>
        <pc:sldMkLst>
          <pc:docMk/>
          <pc:sldMk cId="350773714" sldId="264"/>
        </pc:sldMkLst>
        <pc:spChg chg="mod">
          <ac:chgData name="Dimple Verma" userId="4c831d0d95050a49" providerId="LiveId" clId="{4C9DE56B-FA3D-4EB0-A363-27B52C51E887}" dt="2025-01-13T03:32:53.296" v="73" actId="404"/>
          <ac:spMkLst>
            <pc:docMk/>
            <pc:sldMk cId="350773714" sldId="264"/>
            <ac:spMk id="2" creationId="{84BFAA63-A5C2-5BC5-01FD-8D8FD8FC6CEC}"/>
          </ac:spMkLst>
        </pc:spChg>
        <pc:spChg chg="mod">
          <ac:chgData name="Dimple Verma" userId="4c831d0d95050a49" providerId="LiveId" clId="{4C9DE56B-FA3D-4EB0-A363-27B52C51E887}" dt="2025-01-13T03:33:52.242" v="81" actId="14100"/>
          <ac:spMkLst>
            <pc:docMk/>
            <pc:sldMk cId="350773714" sldId="264"/>
            <ac:spMk id="3" creationId="{5680BB49-ED78-AD25-73EA-45DA4EA87E8F}"/>
          </ac:spMkLst>
        </pc:spChg>
        <pc:graphicFrameChg chg="add mod">
          <ac:chgData name="Dimple Verma" userId="4c831d0d95050a49" providerId="LiveId" clId="{4C9DE56B-FA3D-4EB0-A363-27B52C51E887}" dt="2025-01-13T03:34:22.020" v="84" actId="14100"/>
          <ac:graphicFrameMkLst>
            <pc:docMk/>
            <pc:sldMk cId="350773714" sldId="264"/>
            <ac:graphicFrameMk id="4" creationId="{8CC8F836-62F4-84A9-2A3F-21CE3229D766}"/>
          </ac:graphicFrameMkLst>
        </pc:graphicFrameChg>
      </pc:sldChg>
      <pc:sldChg chg="addSp modSp new mod ord">
        <pc:chgData name="Dimple Verma" userId="4c831d0d95050a49" providerId="LiveId" clId="{4C9DE56B-FA3D-4EB0-A363-27B52C51E887}" dt="2025-01-13T03:37:29.627" v="110" actId="14100"/>
        <pc:sldMkLst>
          <pc:docMk/>
          <pc:sldMk cId="1121546138" sldId="265"/>
        </pc:sldMkLst>
        <pc:spChg chg="mod">
          <ac:chgData name="Dimple Verma" userId="4c831d0d95050a49" providerId="LiveId" clId="{4C9DE56B-FA3D-4EB0-A363-27B52C51E887}" dt="2025-01-13T03:35:30.307" v="97" actId="207"/>
          <ac:spMkLst>
            <pc:docMk/>
            <pc:sldMk cId="1121546138" sldId="265"/>
            <ac:spMk id="2" creationId="{EF4EF22B-54BE-151D-44EF-5CB221118E91}"/>
          </ac:spMkLst>
        </pc:spChg>
        <pc:spChg chg="mod">
          <ac:chgData name="Dimple Verma" userId="4c831d0d95050a49" providerId="LiveId" clId="{4C9DE56B-FA3D-4EB0-A363-27B52C51E887}" dt="2025-01-13T03:36:41.682" v="105" actId="27636"/>
          <ac:spMkLst>
            <pc:docMk/>
            <pc:sldMk cId="1121546138" sldId="265"/>
            <ac:spMk id="3" creationId="{5BB8BC4F-8EF6-7ABD-E902-FEB7EAAB49B2}"/>
          </ac:spMkLst>
        </pc:spChg>
        <pc:graphicFrameChg chg="add mod">
          <ac:chgData name="Dimple Verma" userId="4c831d0d95050a49" providerId="LiveId" clId="{4C9DE56B-FA3D-4EB0-A363-27B52C51E887}" dt="2025-01-13T03:37:29.627" v="110" actId="14100"/>
          <ac:graphicFrameMkLst>
            <pc:docMk/>
            <pc:sldMk cId="1121546138" sldId="265"/>
            <ac:graphicFrameMk id="4" creationId="{06FF9229-1A56-4140-835C-B5C1C872C452}"/>
          </ac:graphicFrameMkLst>
        </pc:graphicFrameChg>
      </pc:sldChg>
      <pc:sldChg chg="addSp delSp modSp new mod">
        <pc:chgData name="Dimple Verma" userId="4c831d0d95050a49" providerId="LiveId" clId="{4C9DE56B-FA3D-4EB0-A363-27B52C51E887}" dt="2025-01-13T03:41:55.582" v="145" actId="1076"/>
        <pc:sldMkLst>
          <pc:docMk/>
          <pc:sldMk cId="2463077732" sldId="266"/>
        </pc:sldMkLst>
        <pc:spChg chg="mod">
          <ac:chgData name="Dimple Verma" userId="4c831d0d95050a49" providerId="LiveId" clId="{4C9DE56B-FA3D-4EB0-A363-27B52C51E887}" dt="2025-01-13T03:40:17.967" v="133" actId="122"/>
          <ac:spMkLst>
            <pc:docMk/>
            <pc:sldMk cId="2463077732" sldId="266"/>
            <ac:spMk id="2" creationId="{43B4DF4A-7D65-B48D-D10C-81BCD65FC629}"/>
          </ac:spMkLst>
        </pc:spChg>
        <pc:spChg chg="del mod">
          <ac:chgData name="Dimple Verma" userId="4c831d0d95050a49" providerId="LiveId" clId="{4C9DE56B-FA3D-4EB0-A363-27B52C51E887}" dt="2025-01-13T03:40:56.130" v="135"/>
          <ac:spMkLst>
            <pc:docMk/>
            <pc:sldMk cId="2463077732" sldId="266"/>
            <ac:spMk id="3" creationId="{5F3AA0B4-3435-D572-E6DB-B3CF2460FDF9}"/>
          </ac:spMkLst>
        </pc:spChg>
        <pc:spChg chg="add mod">
          <ac:chgData name="Dimple Verma" userId="4c831d0d95050a49" providerId="LiveId" clId="{4C9DE56B-FA3D-4EB0-A363-27B52C51E887}" dt="2025-01-13T03:41:41.925" v="143" actId="1076"/>
          <ac:spMkLst>
            <pc:docMk/>
            <pc:sldMk cId="2463077732" sldId="266"/>
            <ac:spMk id="4" creationId="{CC1FB530-250D-72C0-FB65-98A4EB3DCE00}"/>
          </ac:spMkLst>
        </pc:spChg>
        <pc:picChg chg="add mod">
          <ac:chgData name="Dimple Verma" userId="4c831d0d95050a49" providerId="LiveId" clId="{4C9DE56B-FA3D-4EB0-A363-27B52C51E887}" dt="2025-01-13T03:41:55.582" v="145" actId="1076"/>
          <ac:picMkLst>
            <pc:docMk/>
            <pc:sldMk cId="2463077732" sldId="266"/>
            <ac:picMk id="5" creationId="{E94FAB04-F6D9-E329-3C8A-D091172B7B69}"/>
          </ac:picMkLst>
        </pc:picChg>
      </pc:sldChg>
      <pc:sldChg chg="addSp modSp new mod">
        <pc:chgData name="Dimple Verma" userId="4c831d0d95050a49" providerId="LiveId" clId="{4C9DE56B-FA3D-4EB0-A363-27B52C51E887}" dt="2025-01-13T03:46:13.636" v="180" actId="14100"/>
        <pc:sldMkLst>
          <pc:docMk/>
          <pc:sldMk cId="2312803425" sldId="267"/>
        </pc:sldMkLst>
        <pc:spChg chg="mod">
          <ac:chgData name="Dimple Verma" userId="4c831d0d95050a49" providerId="LiveId" clId="{4C9DE56B-FA3D-4EB0-A363-27B52C51E887}" dt="2025-01-13T03:45:18.231" v="166" actId="14100"/>
          <ac:spMkLst>
            <pc:docMk/>
            <pc:sldMk cId="2312803425" sldId="267"/>
            <ac:spMk id="2" creationId="{D79FB1D8-31F6-FE7B-127D-1CF7BE3B1366}"/>
          </ac:spMkLst>
        </pc:spChg>
        <pc:spChg chg="mod">
          <ac:chgData name="Dimple Verma" userId="4c831d0d95050a49" providerId="LiveId" clId="{4C9DE56B-FA3D-4EB0-A363-27B52C51E887}" dt="2025-01-13T03:45:39.434" v="175" actId="27636"/>
          <ac:spMkLst>
            <pc:docMk/>
            <pc:sldMk cId="2312803425" sldId="267"/>
            <ac:spMk id="3" creationId="{E3853920-9C09-E4C6-FF4A-79BB8D5DE258}"/>
          </ac:spMkLst>
        </pc:spChg>
        <pc:picChg chg="add mod">
          <ac:chgData name="Dimple Verma" userId="4c831d0d95050a49" providerId="LiveId" clId="{4C9DE56B-FA3D-4EB0-A363-27B52C51E887}" dt="2025-01-13T03:46:13.636" v="180" actId="14100"/>
          <ac:picMkLst>
            <pc:docMk/>
            <pc:sldMk cId="2312803425" sldId="267"/>
            <ac:picMk id="4" creationId="{9DD11E82-AB6E-7E6B-751C-C81F4C08C170}"/>
          </ac:picMkLst>
        </pc:picChg>
      </pc:sldChg>
      <pc:sldChg chg="addSp delSp modSp new mod setBg modClrScheme chgLayout">
        <pc:chgData name="Dimple Verma" userId="4c831d0d95050a49" providerId="LiveId" clId="{4C9DE56B-FA3D-4EB0-A363-27B52C51E887}" dt="2025-01-13T03:53:00.511" v="240" actId="1076"/>
        <pc:sldMkLst>
          <pc:docMk/>
          <pc:sldMk cId="3746048783" sldId="268"/>
        </pc:sldMkLst>
        <pc:spChg chg="del">
          <ac:chgData name="Dimple Verma" userId="4c831d0d95050a49" providerId="LiveId" clId="{4C9DE56B-FA3D-4EB0-A363-27B52C51E887}" dt="2025-01-13T03:49:33.223" v="200" actId="700"/>
          <ac:spMkLst>
            <pc:docMk/>
            <pc:sldMk cId="3746048783" sldId="268"/>
            <ac:spMk id="2" creationId="{BA1374D6-B94A-A580-75F8-48CFD630ACC7}"/>
          </ac:spMkLst>
        </pc:spChg>
        <pc:spChg chg="del">
          <ac:chgData name="Dimple Verma" userId="4c831d0d95050a49" providerId="LiveId" clId="{4C9DE56B-FA3D-4EB0-A363-27B52C51E887}" dt="2025-01-13T03:49:33.223" v="200" actId="700"/>
          <ac:spMkLst>
            <pc:docMk/>
            <pc:sldMk cId="3746048783" sldId="268"/>
            <ac:spMk id="3" creationId="{3F60563D-D05B-E76E-5025-4F876CB1BFFD}"/>
          </ac:spMkLst>
        </pc:spChg>
        <pc:spChg chg="add mod">
          <ac:chgData name="Dimple Verma" userId="4c831d0d95050a49" providerId="LiveId" clId="{4C9DE56B-FA3D-4EB0-A363-27B52C51E887}" dt="2025-01-13T03:53:00.511" v="240" actId="1076"/>
          <ac:spMkLst>
            <pc:docMk/>
            <pc:sldMk cId="3746048783" sldId="268"/>
            <ac:spMk id="4" creationId="{7A18C455-41FD-6E59-58F4-FC83DF531279}"/>
          </ac:spMkLst>
        </pc:spChg>
      </pc:sldChg>
      <pc:sldChg chg="addSp delSp modSp new mod">
        <pc:chgData name="Dimple Verma" userId="4c831d0d95050a49" providerId="LiveId" clId="{4C9DE56B-FA3D-4EB0-A363-27B52C51E887}" dt="2025-01-13T03:49:11.886" v="199" actId="14100"/>
        <pc:sldMkLst>
          <pc:docMk/>
          <pc:sldMk cId="1077071444" sldId="269"/>
        </pc:sldMkLst>
        <pc:spChg chg="mod">
          <ac:chgData name="Dimple Verma" userId="4c831d0d95050a49" providerId="LiveId" clId="{4C9DE56B-FA3D-4EB0-A363-27B52C51E887}" dt="2025-01-13T03:48:00.644" v="192" actId="14100"/>
          <ac:spMkLst>
            <pc:docMk/>
            <pc:sldMk cId="1077071444" sldId="269"/>
            <ac:spMk id="2" creationId="{0394537E-3119-79F6-18A5-9465F3B2C5FA}"/>
          </ac:spMkLst>
        </pc:spChg>
        <pc:spChg chg="del mod">
          <ac:chgData name="Dimple Verma" userId="4c831d0d95050a49" providerId="LiveId" clId="{4C9DE56B-FA3D-4EB0-A363-27B52C51E887}" dt="2025-01-13T03:49:04.404" v="197"/>
          <ac:spMkLst>
            <pc:docMk/>
            <pc:sldMk cId="1077071444" sldId="269"/>
            <ac:spMk id="3" creationId="{EB3F0930-5AD2-4E5A-FA6E-FB8A62616B4F}"/>
          </ac:spMkLst>
        </pc:spChg>
        <pc:spChg chg="add mod">
          <ac:chgData name="Dimple Verma" userId="4c831d0d95050a49" providerId="LiveId" clId="{4C9DE56B-FA3D-4EB0-A363-27B52C51E887}" dt="2025-01-13T03:49:11.886" v="199" actId="14100"/>
          <ac:spMkLst>
            <pc:docMk/>
            <pc:sldMk cId="1077071444" sldId="269"/>
            <ac:spMk id="5" creationId="{0F22CA5F-B74F-E542-A26F-B51184CCB16B}"/>
          </ac:spMkLst>
        </pc:spChg>
        <pc:picChg chg="add mod">
          <ac:chgData name="Dimple Verma" userId="4c831d0d95050a49" providerId="LiveId" clId="{4C9DE56B-FA3D-4EB0-A363-27B52C51E887}" dt="2025-01-13T03:47:55.559" v="191" actId="1076"/>
          <ac:picMkLst>
            <pc:docMk/>
            <pc:sldMk cId="1077071444" sldId="269"/>
            <ac:picMk id="4" creationId="{7E8630EA-BA13-9343-8C9D-ADE2C71B94C1}"/>
          </ac:picMkLst>
        </pc:picChg>
      </pc:sldChg>
      <pc:sldChg chg="addSp delSp modSp new mod">
        <pc:chgData name="Dimple Verma" userId="4c831d0d95050a49" providerId="LiveId" clId="{4C9DE56B-FA3D-4EB0-A363-27B52C51E887}" dt="2025-01-13T03:52:44.942" v="239" actId="1076"/>
        <pc:sldMkLst>
          <pc:docMk/>
          <pc:sldMk cId="3051112042" sldId="270"/>
        </pc:sldMkLst>
        <pc:spChg chg="mod">
          <ac:chgData name="Dimple Verma" userId="4c831d0d95050a49" providerId="LiveId" clId="{4C9DE56B-FA3D-4EB0-A363-27B52C51E887}" dt="2025-01-13T03:52:00.441" v="233" actId="113"/>
          <ac:spMkLst>
            <pc:docMk/>
            <pc:sldMk cId="3051112042" sldId="270"/>
            <ac:spMk id="2" creationId="{466D453F-E453-685A-BB18-0943411D5E55}"/>
          </ac:spMkLst>
        </pc:spChg>
        <pc:spChg chg="del mod">
          <ac:chgData name="Dimple Verma" userId="4c831d0d95050a49" providerId="LiveId" clId="{4C9DE56B-FA3D-4EB0-A363-27B52C51E887}" dt="2025-01-13T03:52:18.165" v="235"/>
          <ac:spMkLst>
            <pc:docMk/>
            <pc:sldMk cId="3051112042" sldId="270"/>
            <ac:spMk id="3" creationId="{CBDE11E5-E5E7-FF3E-15FD-C6A8F669CFE1}"/>
          </ac:spMkLst>
        </pc:spChg>
        <pc:spChg chg="add mod">
          <ac:chgData name="Dimple Verma" userId="4c831d0d95050a49" providerId="LiveId" clId="{4C9DE56B-FA3D-4EB0-A363-27B52C51E887}" dt="2025-01-13T03:52:44.942" v="239" actId="1076"/>
          <ac:spMkLst>
            <pc:docMk/>
            <pc:sldMk cId="3051112042" sldId="270"/>
            <ac:spMk id="4" creationId="{82673472-F84C-EE92-A6DB-7A373611F1A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QL%20Project\Subjective%20question%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QL%20Project\Subjective%20question%20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0" i="0" u="none" strike="noStrike" kern="1200" spc="0" baseline="0" dirty="0">
                <a:solidFill>
                  <a:srgbClr val="000000">
                    <a:lumMod val="65000"/>
                    <a:lumOff val="35000"/>
                  </a:srgbClr>
                </a:solidFill>
              </a:rPr>
              <a:t>Country Vs. Number of Customers</a:t>
            </a:r>
            <a:endParaRPr lang="en-IN" sz="2000" b="0" i="0" u="none" strike="noStrike" kern="1200" spc="0" baseline="0" dirty="0">
              <a:solidFill>
                <a:srgbClr val="000000">
                  <a:lumMod val="65000"/>
                  <a:lumOff val="35000"/>
                </a:srgb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Sheet1!$A$1:$A$24</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Sheet1!$B$1:$B$24</c:f>
              <c:numCache>
                <c:formatCode>General</c:formatCode>
                <c:ptCount val="24"/>
                <c:pt idx="0">
                  <c:v>1</c:v>
                </c:pt>
                <c:pt idx="1">
                  <c:v>1</c:v>
                </c:pt>
                <c:pt idx="2">
                  <c:v>1</c:v>
                </c:pt>
                <c:pt idx="3">
                  <c:v>1</c:v>
                </c:pt>
                <c:pt idx="4">
                  <c:v>5</c:v>
                </c:pt>
                <c:pt idx="5">
                  <c:v>8</c:v>
                </c:pt>
                <c:pt idx="6">
                  <c:v>1</c:v>
                </c:pt>
                <c:pt idx="7">
                  <c:v>2</c:v>
                </c:pt>
                <c:pt idx="8">
                  <c:v>1</c:v>
                </c:pt>
                <c:pt idx="9">
                  <c:v>1</c:v>
                </c:pt>
                <c:pt idx="10">
                  <c:v>5</c:v>
                </c:pt>
                <c:pt idx="11">
                  <c:v>4</c:v>
                </c:pt>
                <c:pt idx="12">
                  <c:v>1</c:v>
                </c:pt>
                <c:pt idx="13">
                  <c:v>2</c:v>
                </c:pt>
                <c:pt idx="14">
                  <c:v>1</c:v>
                </c:pt>
                <c:pt idx="15">
                  <c:v>1</c:v>
                </c:pt>
                <c:pt idx="16">
                  <c:v>1</c:v>
                </c:pt>
                <c:pt idx="17">
                  <c:v>1</c:v>
                </c:pt>
                <c:pt idx="18">
                  <c:v>1</c:v>
                </c:pt>
                <c:pt idx="19">
                  <c:v>2</c:v>
                </c:pt>
                <c:pt idx="20">
                  <c:v>1</c:v>
                </c:pt>
                <c:pt idx="21">
                  <c:v>1</c:v>
                </c:pt>
                <c:pt idx="22">
                  <c:v>3</c:v>
                </c:pt>
                <c:pt idx="23">
                  <c:v>13</c:v>
                </c:pt>
              </c:numCache>
            </c:numRef>
          </c:val>
          <c:extLst>
            <c:ext xmlns:c16="http://schemas.microsoft.com/office/drawing/2014/chart" uri="{C3380CC4-5D6E-409C-BE32-E72D297353CC}">
              <c16:uniqueId val="{00000000-ED9E-4DD9-A61D-19251F1EDF1E}"/>
            </c:ext>
          </c:extLst>
        </c:ser>
        <c:dLbls>
          <c:showLegendKey val="0"/>
          <c:showVal val="1"/>
          <c:showCatName val="0"/>
          <c:showSerName val="0"/>
          <c:showPercent val="0"/>
          <c:showBubbleSize val="0"/>
        </c:dLbls>
        <c:gapWidth val="150"/>
        <c:shape val="box"/>
        <c:axId val="909450704"/>
        <c:axId val="1068566256"/>
        <c:axId val="0"/>
      </c:bar3DChart>
      <c:catAx>
        <c:axId val="9094507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068566256"/>
        <c:crosses val="autoZero"/>
        <c:auto val="1"/>
        <c:lblAlgn val="ctr"/>
        <c:lblOffset val="100"/>
        <c:noMultiLvlLbl val="0"/>
      </c:catAx>
      <c:valAx>
        <c:axId val="1068566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945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IN" sz="1000" dirty="0"/>
              <a:t>Comparison between Short-term &amp; Long-term Customer</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Sheet6!$B$1</c:f>
              <c:strCache>
                <c:ptCount val="1"/>
                <c:pt idx="0">
                  <c:v>total_spending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dLbls>
            <c:dLbl>
              <c:idx val="0"/>
              <c:layout>
                <c:manualLayout>
                  <c:x val="6.679389647542107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203-44B2-8D2D-286597642A0C}"/>
                </c:ext>
              </c:extLst>
            </c:dLbl>
            <c:dLbl>
              <c:idx val="1"/>
              <c:layout>
                <c:manualLayout>
                  <c:x val="1.113231607923676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203-44B2-8D2D-286597642A0C}"/>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Sheet6!$A$2:$A$3</c:f>
              <c:strCache>
                <c:ptCount val="2"/>
                <c:pt idx="0">
                  <c:v>Long-term Customer</c:v>
                </c:pt>
                <c:pt idx="1">
                  <c:v>Short-term Customer</c:v>
                </c:pt>
              </c:strCache>
            </c:strRef>
          </c:cat>
          <c:val>
            <c:numRef>
              <c:f>Sheet6!$B$2:$B$3</c:f>
              <c:numCache>
                <c:formatCode>General</c:formatCode>
                <c:ptCount val="2"/>
                <c:pt idx="0">
                  <c:v>28034.82</c:v>
                </c:pt>
                <c:pt idx="1">
                  <c:v>19468.349999999999</c:v>
                </c:pt>
              </c:numCache>
            </c:numRef>
          </c:val>
          <c:extLst>
            <c:ext xmlns:c16="http://schemas.microsoft.com/office/drawing/2014/chart" uri="{C3380CC4-5D6E-409C-BE32-E72D297353CC}">
              <c16:uniqueId val="{00000002-C203-44B2-8D2D-286597642A0C}"/>
            </c:ext>
          </c:extLst>
        </c:ser>
        <c:ser>
          <c:idx val="1"/>
          <c:order val="1"/>
          <c:tx>
            <c:strRef>
              <c:f>Sheet6!$C$1</c:f>
              <c:strCache>
                <c:ptCount val="1"/>
                <c:pt idx="0">
                  <c:v>basket_size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C203-44B2-8D2D-286597642A0C}"/>
                </c:ext>
              </c:extLst>
            </c:dLbl>
            <c:dLbl>
              <c:idx val="1"/>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C203-44B2-8D2D-286597642A0C}"/>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Sheet6!$A$2:$A$3</c:f>
              <c:strCache>
                <c:ptCount val="2"/>
                <c:pt idx="0">
                  <c:v>Long-term Customer</c:v>
                </c:pt>
                <c:pt idx="1">
                  <c:v>Short-term Customer</c:v>
                </c:pt>
              </c:strCache>
            </c:strRef>
          </c:cat>
          <c:val>
            <c:numRef>
              <c:f>Sheet6!$C$2:$C$3</c:f>
              <c:numCache>
                <c:formatCode>General</c:formatCode>
                <c:ptCount val="2"/>
                <c:pt idx="0">
                  <c:v>2762</c:v>
                </c:pt>
                <c:pt idx="1">
                  <c:v>1995</c:v>
                </c:pt>
              </c:numCache>
            </c:numRef>
          </c:val>
          <c:extLst>
            <c:ext xmlns:c16="http://schemas.microsoft.com/office/drawing/2014/chart" uri="{C3380CC4-5D6E-409C-BE32-E72D297353CC}">
              <c16:uniqueId val="{00000005-C203-44B2-8D2D-286597642A0C}"/>
            </c:ext>
          </c:extLst>
        </c:ser>
        <c:ser>
          <c:idx val="2"/>
          <c:order val="2"/>
          <c:tx>
            <c:strRef>
              <c:f>Sheet6!$D$1</c:f>
              <c:strCache>
                <c:ptCount val="1"/>
                <c:pt idx="0">
                  <c:v>frequency</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invertIfNegative val="0"/>
          <c:dLbls>
            <c:dLbl>
              <c:idx val="0"/>
              <c:layout>
                <c:manualLayout>
                  <c:x val="6.679389647542107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203-44B2-8D2D-286597642A0C}"/>
                </c:ext>
              </c:extLst>
            </c:dLbl>
            <c:dLbl>
              <c:idx val="1"/>
              <c:layout>
                <c:manualLayout>
                  <c:x val="8.9058528633894352E-3"/>
                  <c:y val="-3.007518796992481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203-44B2-8D2D-286597642A0C}"/>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Sheet6!$A$2:$A$3</c:f>
              <c:strCache>
                <c:ptCount val="2"/>
                <c:pt idx="0">
                  <c:v>Long-term Customer</c:v>
                </c:pt>
                <c:pt idx="1">
                  <c:v>Short-term Customer</c:v>
                </c:pt>
              </c:strCache>
            </c:strRef>
          </c:cat>
          <c:val>
            <c:numRef>
              <c:f>Sheet6!$D$2:$D$3</c:f>
              <c:numCache>
                <c:formatCode>General</c:formatCode>
                <c:ptCount val="2"/>
                <c:pt idx="0">
                  <c:v>32</c:v>
                </c:pt>
                <c:pt idx="1">
                  <c:v>27</c:v>
                </c:pt>
              </c:numCache>
            </c:numRef>
          </c:val>
          <c:extLst>
            <c:ext xmlns:c16="http://schemas.microsoft.com/office/drawing/2014/chart" uri="{C3380CC4-5D6E-409C-BE32-E72D297353CC}">
              <c16:uniqueId val="{00000008-C203-44B2-8D2D-286597642A0C}"/>
            </c:ext>
          </c:extLst>
        </c:ser>
        <c:dLbls>
          <c:showLegendKey val="0"/>
          <c:showVal val="1"/>
          <c:showCatName val="0"/>
          <c:showSerName val="0"/>
          <c:showPercent val="0"/>
          <c:showBubbleSize val="0"/>
        </c:dLbls>
        <c:gapWidth val="150"/>
        <c:shape val="box"/>
        <c:axId val="834873296"/>
        <c:axId val="835775872"/>
        <c:axId val="0"/>
      </c:bar3DChart>
      <c:catAx>
        <c:axId val="83487329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800" b="0" i="0" u="none" strike="noStrike" kern="1200" baseline="0">
                <a:ln>
                  <a:noFill/>
                </a:ln>
                <a:solidFill>
                  <a:schemeClr val="tx2"/>
                </a:solidFill>
                <a:latin typeface="+mn-lt"/>
                <a:ea typeface="+mn-ea"/>
                <a:cs typeface="+mn-cs"/>
              </a:defRPr>
            </a:pPr>
            <a:endParaRPr lang="en-US"/>
          </a:p>
        </c:txPr>
        <c:crossAx val="835775872"/>
        <c:crosses val="autoZero"/>
        <c:auto val="1"/>
        <c:lblAlgn val="ctr"/>
        <c:lblOffset val="100"/>
        <c:noMultiLvlLbl val="0"/>
      </c:catAx>
      <c:valAx>
        <c:axId val="83577587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834873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[Subjective question analysis.xlsx]Sheet5!PivotTable1</c:name>
    <c:fmtId val="-1"/>
  </c:pivotSource>
  <c:chart>
    <c:title>
      <c:tx>
        <c:rich>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US" sz="1000" b="0" dirty="0"/>
              <a:t>Percentage</a:t>
            </a:r>
            <a:r>
              <a:rPr lang="en-US" sz="1000" b="0" baseline="0" dirty="0"/>
              <a:t> </a:t>
            </a:r>
            <a:r>
              <a:rPr lang="en-US" sz="1000" b="0" dirty="0"/>
              <a:t>Contribution of Genres in USA Sales</a:t>
            </a:r>
          </a:p>
        </c:rich>
      </c:tx>
      <c:layout>
        <c:manualLayout>
          <c:xMode val="edge"/>
          <c:yMode val="edge"/>
          <c:x val="0.12851917202353655"/>
          <c:y val="3.6730945821854911E-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Sheet5!$M$3</c:f>
              <c:strCache>
                <c:ptCount val="1"/>
                <c:pt idx="0">
                  <c:v>Total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Sheet5!$L$4:$L$21</c:f>
              <c:strCache>
                <c:ptCount val="17"/>
                <c:pt idx="0">
                  <c:v>Alternative</c:v>
                </c:pt>
                <c:pt idx="1">
                  <c:v>Alternative &amp; Punk</c:v>
                </c:pt>
                <c:pt idx="2">
                  <c:v>Blues</c:v>
                </c:pt>
                <c:pt idx="3">
                  <c:v>Classical</c:v>
                </c:pt>
                <c:pt idx="4">
                  <c:v>Easy Listening</c:v>
                </c:pt>
                <c:pt idx="5">
                  <c:v>Electronica/Dance</c:v>
                </c:pt>
                <c:pt idx="6">
                  <c:v>Heavy Metal</c:v>
                </c:pt>
                <c:pt idx="7">
                  <c:v>Hip Hop/Rap</c:v>
                </c:pt>
                <c:pt idx="8">
                  <c:v>Jazz</c:v>
                </c:pt>
                <c:pt idx="9">
                  <c:v>Latin</c:v>
                </c:pt>
                <c:pt idx="10">
                  <c:v>Metal</c:v>
                </c:pt>
                <c:pt idx="11">
                  <c:v>Pop</c:v>
                </c:pt>
                <c:pt idx="12">
                  <c:v>R&amp;B/Soul</c:v>
                </c:pt>
                <c:pt idx="13">
                  <c:v>Reggae</c:v>
                </c:pt>
                <c:pt idx="14">
                  <c:v>Rock</c:v>
                </c:pt>
                <c:pt idx="15">
                  <c:v>Soundtrack</c:v>
                </c:pt>
                <c:pt idx="16">
                  <c:v>TV Shows</c:v>
                </c:pt>
              </c:strCache>
            </c:strRef>
          </c:cat>
          <c:val>
            <c:numRef>
              <c:f>Sheet5!$M$4:$M$21</c:f>
              <c:numCache>
                <c:formatCode>General</c:formatCode>
                <c:ptCount val="17"/>
                <c:pt idx="0">
                  <c:v>3.3299999999999996</c:v>
                </c:pt>
                <c:pt idx="1">
                  <c:v>12.370000000000003</c:v>
                </c:pt>
                <c:pt idx="2">
                  <c:v>3.4300000000000006</c:v>
                </c:pt>
                <c:pt idx="3">
                  <c:v>0.37999999999999989</c:v>
                </c:pt>
                <c:pt idx="4">
                  <c:v>1.24</c:v>
                </c:pt>
                <c:pt idx="5">
                  <c:v>0.48</c:v>
                </c:pt>
                <c:pt idx="6">
                  <c:v>0.28999999999999998</c:v>
                </c:pt>
                <c:pt idx="7">
                  <c:v>1.9</c:v>
                </c:pt>
                <c:pt idx="8">
                  <c:v>1.33</c:v>
                </c:pt>
                <c:pt idx="9">
                  <c:v>2.0900000000000012</c:v>
                </c:pt>
                <c:pt idx="10">
                  <c:v>11.8</c:v>
                </c:pt>
                <c:pt idx="11">
                  <c:v>2.09</c:v>
                </c:pt>
                <c:pt idx="12">
                  <c:v>5.04</c:v>
                </c:pt>
                <c:pt idx="13">
                  <c:v>0.56999999999999995</c:v>
                </c:pt>
                <c:pt idx="14">
                  <c:v>53.380000000000067</c:v>
                </c:pt>
                <c:pt idx="15">
                  <c:v>0.19</c:v>
                </c:pt>
                <c:pt idx="16">
                  <c:v>0.19</c:v>
                </c:pt>
              </c:numCache>
            </c:numRef>
          </c:val>
          <c:extLst>
            <c:ext xmlns:c16="http://schemas.microsoft.com/office/drawing/2014/chart" uri="{C3380CC4-5D6E-409C-BE32-E72D297353CC}">
              <c16:uniqueId val="{00000000-77D2-4815-B6AD-18B2D91C4E30}"/>
            </c:ext>
          </c:extLst>
        </c:ser>
        <c:dLbls>
          <c:dLblPos val="outEnd"/>
          <c:showLegendKey val="0"/>
          <c:showVal val="1"/>
          <c:showCatName val="0"/>
          <c:showSerName val="0"/>
          <c:showPercent val="0"/>
          <c:showBubbleSize val="0"/>
        </c:dLbls>
        <c:gapWidth val="100"/>
        <c:axId val="406584415"/>
        <c:axId val="467166319"/>
      </c:barChart>
      <c:catAx>
        <c:axId val="40658441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467166319"/>
        <c:crosses val="autoZero"/>
        <c:auto val="1"/>
        <c:lblAlgn val="ctr"/>
        <c:lblOffset val="100"/>
        <c:noMultiLvlLbl val="0"/>
      </c:catAx>
      <c:valAx>
        <c:axId val="467166319"/>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406584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CFD26E-B86D-4AE1-A449-BBDD52328BEC}" type="doc">
      <dgm:prSet loTypeId="urn:microsoft.com/office/officeart/2008/layout/PictureStrips" loCatId="list" qsTypeId="urn:microsoft.com/office/officeart/2005/8/quickstyle/3d3" qsCatId="3D" csTypeId="urn:microsoft.com/office/officeart/2005/8/colors/accent1_2" csCatId="accent1" phldr="1"/>
      <dgm:spPr/>
      <dgm:t>
        <a:bodyPr/>
        <a:lstStyle/>
        <a:p>
          <a:endParaRPr lang="en-IN"/>
        </a:p>
      </dgm:t>
    </dgm:pt>
    <dgm:pt modelId="{F9EEA283-F13C-4286-8E9B-019AE5AA7E7D}">
      <dgm:prSet phldrT="[Text]"/>
      <dgm:spPr/>
      <dgm:t>
        <a:bodyPr/>
        <a:lstStyle/>
        <a:p>
          <a:r>
            <a:rPr lang="en-US" dirty="0"/>
            <a:t>  40.82%</a:t>
          </a:r>
          <a:endParaRPr lang="en-IN" dirty="0"/>
        </a:p>
      </dgm:t>
    </dgm:pt>
    <dgm:pt modelId="{C84F018B-38F7-4298-885E-283DD8C13A52}" type="parTrans" cxnId="{03BA3AE8-0882-4E89-BFFB-329990797E36}">
      <dgm:prSet/>
      <dgm:spPr/>
      <dgm:t>
        <a:bodyPr/>
        <a:lstStyle/>
        <a:p>
          <a:endParaRPr lang="en-IN"/>
        </a:p>
      </dgm:t>
    </dgm:pt>
    <dgm:pt modelId="{874AA269-C5B6-4116-B6AE-18C56D386BCA}" type="sibTrans" cxnId="{03BA3AE8-0882-4E89-BFFB-329990797E36}">
      <dgm:prSet/>
      <dgm:spPr/>
      <dgm:t>
        <a:bodyPr/>
        <a:lstStyle/>
        <a:p>
          <a:endParaRPr lang="en-IN"/>
        </a:p>
      </dgm:t>
    </dgm:pt>
    <dgm:pt modelId="{BCF8F796-D0E0-48DF-A653-4944239871EC}" type="pres">
      <dgm:prSet presAssocID="{91CFD26E-B86D-4AE1-A449-BBDD52328BEC}" presName="Name0" presStyleCnt="0">
        <dgm:presLayoutVars>
          <dgm:dir/>
          <dgm:resizeHandles val="exact"/>
        </dgm:presLayoutVars>
      </dgm:prSet>
      <dgm:spPr/>
    </dgm:pt>
    <dgm:pt modelId="{252F608A-1D8E-44F2-83F8-2BEBD5E0A167}" type="pres">
      <dgm:prSet presAssocID="{F9EEA283-F13C-4286-8E9B-019AE5AA7E7D}" presName="composite" presStyleCnt="0"/>
      <dgm:spPr/>
    </dgm:pt>
    <dgm:pt modelId="{C09F7D96-3942-49E4-8B49-984BF09B69D2}" type="pres">
      <dgm:prSet presAssocID="{F9EEA283-F13C-4286-8E9B-019AE5AA7E7D}" presName="rect1" presStyleLbl="trAlignAcc1" presStyleIdx="0" presStyleCnt="1">
        <dgm:presLayoutVars>
          <dgm:bulletEnabled val="1"/>
        </dgm:presLayoutVars>
      </dgm:prSet>
      <dgm:spPr/>
    </dgm:pt>
    <dgm:pt modelId="{325BAA98-F0EB-4992-909E-BEFB8C17CB2F}" type="pres">
      <dgm:prSet presAssocID="{F9EEA283-F13C-4286-8E9B-019AE5AA7E7D}" presName="rect2" presStyleLbl="fgImgPlace1" presStyleIdx="0" presStyleCnt="1" custScaleX="165181" custScaleY="144337" custLinFactNeighborX="2765" custLinFactNeighborY="0"/>
      <dgm:spPr>
        <a:blipFill>
          <a:blip xmlns:r="http://schemas.openxmlformats.org/officeDocument/2006/relationships" r:embed="rId1">
            <a:extLst>
              <a:ext uri="{28A0092B-C50C-407E-A947-70E740481C1C}">
                <a14:useLocalDpi xmlns:a14="http://schemas.microsoft.com/office/drawing/2010/main" val="0"/>
              </a:ext>
            </a:extLst>
          </a:blip>
          <a:srcRect/>
          <a:stretch>
            <a:fillRect l="-65000" r="-65000"/>
          </a:stretch>
        </a:blipFill>
      </dgm:spPr>
    </dgm:pt>
  </dgm:ptLst>
  <dgm:cxnLst>
    <dgm:cxn modelId="{1B75EB86-5EC8-4FE5-AF65-DF32CFA99FA2}" type="presOf" srcId="{F9EEA283-F13C-4286-8E9B-019AE5AA7E7D}" destId="{C09F7D96-3942-49E4-8B49-984BF09B69D2}" srcOrd="0" destOrd="0" presId="urn:microsoft.com/office/officeart/2008/layout/PictureStrips"/>
    <dgm:cxn modelId="{07420CD5-2B8B-42AB-885F-6B7F3060A97C}" type="presOf" srcId="{91CFD26E-B86D-4AE1-A449-BBDD52328BEC}" destId="{BCF8F796-D0E0-48DF-A653-4944239871EC}" srcOrd="0" destOrd="0" presId="urn:microsoft.com/office/officeart/2008/layout/PictureStrips"/>
    <dgm:cxn modelId="{03BA3AE8-0882-4E89-BFFB-329990797E36}" srcId="{91CFD26E-B86D-4AE1-A449-BBDD52328BEC}" destId="{F9EEA283-F13C-4286-8E9B-019AE5AA7E7D}" srcOrd="0" destOrd="0" parTransId="{C84F018B-38F7-4298-885E-283DD8C13A52}" sibTransId="{874AA269-C5B6-4116-B6AE-18C56D386BCA}"/>
    <dgm:cxn modelId="{7B1EC043-97F0-4050-9593-AF2FF38B24E8}" type="presParOf" srcId="{BCF8F796-D0E0-48DF-A653-4944239871EC}" destId="{252F608A-1D8E-44F2-83F8-2BEBD5E0A167}" srcOrd="0" destOrd="0" presId="urn:microsoft.com/office/officeart/2008/layout/PictureStrips"/>
    <dgm:cxn modelId="{74E8A268-35DC-4720-B628-C897BD850897}" type="presParOf" srcId="{252F608A-1D8E-44F2-83F8-2BEBD5E0A167}" destId="{C09F7D96-3942-49E4-8B49-984BF09B69D2}" srcOrd="0" destOrd="0" presId="urn:microsoft.com/office/officeart/2008/layout/PictureStrips"/>
    <dgm:cxn modelId="{A9CC922D-8938-49F1-A56A-19E8A375C4CF}" type="presParOf" srcId="{252F608A-1D8E-44F2-83F8-2BEBD5E0A167}" destId="{325BAA98-F0EB-4992-909E-BEFB8C17CB2F}"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F7D96-3942-49E4-8B49-984BF09B69D2}">
      <dsp:nvSpPr>
        <dsp:cNvPr id="0" name=""/>
        <dsp:cNvSpPr/>
      </dsp:nvSpPr>
      <dsp:spPr>
        <a:xfrm>
          <a:off x="433815" y="1615071"/>
          <a:ext cx="3832478" cy="1197649"/>
        </a:xfrm>
        <a:prstGeom prst="rect">
          <a:avLst/>
        </a:prstGeom>
        <a:solidFill>
          <a:schemeClr val="lt1">
            <a:alpha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811208"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  40.82%</a:t>
          </a:r>
          <a:endParaRPr lang="en-IN" sz="5500" kern="1200" dirty="0"/>
        </a:p>
      </dsp:txBody>
      <dsp:txXfrm>
        <a:off x="433815" y="1615071"/>
        <a:ext cx="3832478" cy="1197649"/>
      </dsp:txXfrm>
    </dsp:sp>
    <dsp:sp modelId="{325BAA98-F0EB-4992-909E-BEFB8C17CB2F}">
      <dsp:nvSpPr>
        <dsp:cNvPr id="0" name=""/>
        <dsp:cNvSpPr/>
      </dsp:nvSpPr>
      <dsp:spPr>
        <a:xfrm>
          <a:off x="24085" y="1163301"/>
          <a:ext cx="1384802" cy="18150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5000" r="-6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2F7D14-B98F-4B78-BD5A-AF7C6B4F54F1}"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289797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F7D14-B98F-4B78-BD5A-AF7C6B4F54F1}"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217675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F7D14-B98F-4B78-BD5A-AF7C6B4F54F1}"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191583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F7D14-B98F-4B78-BD5A-AF7C6B4F54F1}"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137850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F7D14-B98F-4B78-BD5A-AF7C6B4F54F1}"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145183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2F7D14-B98F-4B78-BD5A-AF7C6B4F54F1}"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230589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2F7D14-B98F-4B78-BD5A-AF7C6B4F54F1}" type="datetimeFigureOut">
              <a:rPr lang="en-IN" smtClean="0"/>
              <a:t>12-01-2025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261536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2F7D14-B98F-4B78-BD5A-AF7C6B4F54F1}" type="datetimeFigureOut">
              <a:rPr lang="en-IN" smtClean="0"/>
              <a:t>12-01-2025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13870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F7D14-B98F-4B78-BD5A-AF7C6B4F54F1}" type="datetimeFigureOut">
              <a:rPr lang="en-IN" smtClean="0"/>
              <a:t>12-01-2025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246518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F7D14-B98F-4B78-BD5A-AF7C6B4F54F1}"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47747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F7D14-B98F-4B78-BD5A-AF7C6B4F54F1}"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38574-427D-4EC1-ACBD-D41F4AE0AEBF}" type="slidenum">
              <a:rPr lang="en-IN" smtClean="0"/>
              <a:t>‹#›</a:t>
            </a:fld>
            <a:endParaRPr lang="en-IN"/>
          </a:p>
        </p:txBody>
      </p:sp>
    </p:spTree>
    <p:extLst>
      <p:ext uri="{BB962C8B-B14F-4D97-AF65-F5344CB8AC3E}">
        <p14:creationId xmlns:p14="http://schemas.microsoft.com/office/powerpoint/2010/main" val="106458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F7D14-B98F-4B78-BD5A-AF7C6B4F54F1}" type="datetimeFigureOut">
              <a:rPr lang="en-IN" smtClean="0"/>
              <a:t>12-01-2025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38574-427D-4EC1-ACBD-D41F4AE0AEBF}" type="slidenum">
              <a:rPr lang="en-IN" smtClean="0"/>
              <a:t>‹#›</a:t>
            </a:fld>
            <a:endParaRPr lang="en-IN"/>
          </a:p>
        </p:txBody>
      </p:sp>
    </p:spTree>
    <p:extLst>
      <p:ext uri="{BB962C8B-B14F-4D97-AF65-F5344CB8AC3E}">
        <p14:creationId xmlns:p14="http://schemas.microsoft.com/office/powerpoint/2010/main" val="402122782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A435-953A-2594-0235-F3266E28FBBC}"/>
              </a:ext>
            </a:extLst>
          </p:cNvPr>
          <p:cNvSpPr>
            <a:spLocks noGrp="1"/>
          </p:cNvSpPr>
          <p:nvPr>
            <p:ph type="ctrTitle"/>
          </p:nvPr>
        </p:nvSpPr>
        <p:spPr>
          <a:xfrm>
            <a:off x="717755" y="2068052"/>
            <a:ext cx="7482348" cy="2387600"/>
          </a:xfrm>
          <a:solidFill>
            <a:srgbClr val="1D9A78"/>
          </a:solidFill>
        </p:spPr>
        <p:txBody>
          <a:bodyPr>
            <a:normAutofit fontScale="90000"/>
          </a:bodyPr>
          <a:lstStyle/>
          <a:p>
            <a:r>
              <a:rPr lang="en-IN" sz="6000" u="sng" dirty="0">
                <a:solidFill>
                  <a:schemeClr val="bg1"/>
                </a:solidFill>
                <a:latin typeface="Berlin Sans FB Demi" panose="020E0802020502020306" pitchFamily="34" charset="0"/>
              </a:rPr>
              <a:t>CHINOOK MUSIC STORE</a:t>
            </a:r>
            <a:br>
              <a:rPr lang="en-IN" sz="6000" u="sng" dirty="0">
                <a:solidFill>
                  <a:schemeClr val="bg1"/>
                </a:solidFill>
                <a:latin typeface="Berlin Sans FB Demi" panose="020E0802020502020306" pitchFamily="34" charset="0"/>
              </a:rPr>
            </a:br>
            <a:r>
              <a:rPr lang="en-IN" sz="6000" u="sng" dirty="0">
                <a:solidFill>
                  <a:schemeClr val="bg1"/>
                </a:solidFill>
                <a:latin typeface="Berlin Sans FB Demi" panose="020E0802020502020306" pitchFamily="34" charset="0"/>
              </a:rPr>
              <a:t>ANALYSIS</a:t>
            </a:r>
            <a:endParaRPr lang="en-IN" dirty="0">
              <a:solidFill>
                <a:schemeClr val="bg1"/>
              </a:solidFill>
            </a:endParaRPr>
          </a:p>
        </p:txBody>
      </p:sp>
      <p:sp>
        <p:nvSpPr>
          <p:cNvPr id="3" name="Subtitle 2">
            <a:extLst>
              <a:ext uri="{FF2B5EF4-FFF2-40B4-BE49-F238E27FC236}">
                <a16:creationId xmlns:a16="http://schemas.microsoft.com/office/drawing/2014/main" id="{3423392C-6264-AE30-CD6E-A15394D01D50}"/>
              </a:ext>
            </a:extLst>
          </p:cNvPr>
          <p:cNvSpPr>
            <a:spLocks noGrp="1"/>
          </p:cNvSpPr>
          <p:nvPr>
            <p:ph type="subTitle" idx="1"/>
          </p:nvPr>
        </p:nvSpPr>
        <p:spPr>
          <a:xfrm>
            <a:off x="0" y="6227251"/>
            <a:ext cx="2271252" cy="498014"/>
          </a:xfrm>
          <a:ln>
            <a:solidFill>
              <a:srgbClr val="1D9A78"/>
            </a:solidFill>
          </a:ln>
        </p:spPr>
        <p:txBody>
          <a:bodyPr/>
          <a:lstStyle/>
          <a:p>
            <a:r>
              <a:rPr lang="en-US" dirty="0">
                <a:solidFill>
                  <a:schemeClr val="bg1"/>
                </a:solidFill>
              </a:rPr>
              <a:t>PUNKIT VERMA</a:t>
            </a:r>
            <a:endParaRPr lang="en-IN" dirty="0">
              <a:solidFill>
                <a:schemeClr val="bg1"/>
              </a:solidFill>
            </a:endParaRPr>
          </a:p>
        </p:txBody>
      </p:sp>
      <p:sp>
        <p:nvSpPr>
          <p:cNvPr id="7" name="Rectangle 6">
            <a:extLst>
              <a:ext uri="{FF2B5EF4-FFF2-40B4-BE49-F238E27FC236}">
                <a16:creationId xmlns:a16="http://schemas.microsoft.com/office/drawing/2014/main" id="{C8041965-F215-5BD4-9EBA-3FEE8FD224E1}"/>
              </a:ext>
            </a:extLst>
          </p:cNvPr>
          <p:cNvSpPr/>
          <p:nvPr/>
        </p:nvSpPr>
        <p:spPr>
          <a:xfrm>
            <a:off x="9134168" y="0"/>
            <a:ext cx="3057832"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673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F22B-54BE-151D-44EF-5CB221118E91}"/>
              </a:ext>
            </a:extLst>
          </p:cNvPr>
          <p:cNvSpPr>
            <a:spLocks noGrp="1"/>
          </p:cNvSpPr>
          <p:nvPr>
            <p:ph type="title"/>
          </p:nvPr>
        </p:nvSpPr>
        <p:spPr>
          <a:xfrm>
            <a:off x="0" y="1"/>
            <a:ext cx="12192000" cy="1690688"/>
          </a:xfrm>
          <a:solidFill>
            <a:srgbClr val="1D9A78"/>
          </a:solidFill>
        </p:spPr>
        <p:txBody>
          <a:bodyPr/>
          <a:lstStyle/>
          <a:p>
            <a:pPr algn="ctr"/>
            <a:r>
              <a:rPr lang="en-US" sz="4400" dirty="0">
                <a:solidFill>
                  <a:schemeClr val="bg1"/>
                </a:solidFill>
                <a:latin typeface="Bell MT" panose="02020503060305020303" pitchFamily="18" charset="0"/>
                <a:ea typeface="Arial" panose="020B0604020202020204" pitchFamily="34" charset="0"/>
                <a:cs typeface="Arial" panose="020B0604020202020204" pitchFamily="34" charset="0"/>
              </a:rPr>
              <a:t>CUSTOMER CHURN RATE</a:t>
            </a:r>
            <a:endParaRPr lang="en-IN" dirty="0">
              <a:solidFill>
                <a:schemeClr val="bg1"/>
              </a:solidFill>
              <a:latin typeface="Bell MT" panose="02020503060305020303" pitchFamily="18" charset="0"/>
            </a:endParaRPr>
          </a:p>
        </p:txBody>
      </p:sp>
      <p:sp>
        <p:nvSpPr>
          <p:cNvPr id="3" name="Content Placeholder 2">
            <a:extLst>
              <a:ext uri="{FF2B5EF4-FFF2-40B4-BE49-F238E27FC236}">
                <a16:creationId xmlns:a16="http://schemas.microsoft.com/office/drawing/2014/main" id="{5BB8BC4F-8EF6-7ABD-E902-FEB7EAAB49B2}"/>
              </a:ext>
            </a:extLst>
          </p:cNvPr>
          <p:cNvSpPr>
            <a:spLocks noGrp="1"/>
          </p:cNvSpPr>
          <p:nvPr>
            <p:ph idx="1"/>
          </p:nvPr>
        </p:nvSpPr>
        <p:spPr>
          <a:xfrm>
            <a:off x="838200" y="1825625"/>
            <a:ext cx="4815348" cy="4351338"/>
          </a:xfrm>
        </p:spPr>
        <p:txBody>
          <a:bodyPr>
            <a:normAutofit lnSpcReduction="10000"/>
          </a:bodyPr>
          <a:lstStyle/>
          <a:p>
            <a:pPr marL="0" indent="0">
              <a:buNone/>
            </a:pPr>
            <a:r>
              <a:rPr lang="en-US" sz="2400" b="1" dirty="0"/>
              <a:t>Key Takeaways:</a:t>
            </a:r>
            <a:endParaRPr lang="en-US" sz="2400" dirty="0"/>
          </a:p>
          <a:p>
            <a:pPr>
              <a:buFont typeface="Arial" panose="020B0604020202020204" pitchFamily="34" charset="0"/>
              <a:buChar char="•"/>
            </a:pPr>
            <a:r>
              <a:rPr lang="en-US" sz="2400" dirty="0"/>
              <a:t>Customer retention is low, with a high number of customers lost.</a:t>
            </a:r>
          </a:p>
          <a:p>
            <a:pPr>
              <a:buFont typeface="Arial" panose="020B0604020202020204" pitchFamily="34" charset="0"/>
              <a:buChar char="•"/>
            </a:pPr>
            <a:r>
              <a:rPr lang="en-US" sz="2400" dirty="0"/>
              <a:t>Immediate action is needed to maintain the customer base.</a:t>
            </a:r>
          </a:p>
          <a:p>
            <a:pPr>
              <a:buFont typeface="Arial" panose="020B0604020202020204" pitchFamily="34" charset="0"/>
              <a:buChar char="•"/>
            </a:pPr>
            <a:r>
              <a:rPr lang="en-US" sz="2400" dirty="0"/>
              <a:t>New promotional campaigns, music festivals, and sale months should be launched to attract more customers.</a:t>
            </a:r>
          </a:p>
          <a:p>
            <a:pPr>
              <a:buFont typeface="Arial" panose="020B0604020202020204" pitchFamily="34" charset="0"/>
              <a:buChar char="•"/>
            </a:pPr>
            <a:r>
              <a:rPr lang="en-US" sz="2400" dirty="0"/>
              <a:t>Improved customer service can help reduce the churn rate effectively.</a:t>
            </a:r>
          </a:p>
          <a:p>
            <a:pPr marL="0" indent="0">
              <a:buNone/>
            </a:pPr>
            <a:endParaRPr lang="en-IN" sz="2400" dirty="0"/>
          </a:p>
        </p:txBody>
      </p:sp>
      <p:graphicFrame>
        <p:nvGraphicFramePr>
          <p:cNvPr id="4" name="Content Placeholder 6">
            <a:extLst>
              <a:ext uri="{FF2B5EF4-FFF2-40B4-BE49-F238E27FC236}">
                <a16:creationId xmlns:a16="http://schemas.microsoft.com/office/drawing/2014/main" id="{06FF9229-1A56-4140-835C-B5C1C872C452}"/>
              </a:ext>
            </a:extLst>
          </p:cNvPr>
          <p:cNvGraphicFramePr>
            <a:graphicFrameLocks/>
          </p:cNvGraphicFramePr>
          <p:nvPr>
            <p:extLst>
              <p:ext uri="{D42A27DB-BD31-4B8C-83A1-F6EECF244321}">
                <p14:modId xmlns:p14="http://schemas.microsoft.com/office/powerpoint/2010/main" val="1885072609"/>
              </p:ext>
            </p:extLst>
          </p:nvPr>
        </p:nvGraphicFramePr>
        <p:xfrm>
          <a:off x="6764594" y="2035276"/>
          <a:ext cx="4267199" cy="414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154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DF4A-7D65-B48D-D10C-81BCD65FC629}"/>
              </a:ext>
            </a:extLst>
          </p:cNvPr>
          <p:cNvSpPr>
            <a:spLocks noGrp="1"/>
          </p:cNvSpPr>
          <p:nvPr>
            <p:ph type="title"/>
          </p:nvPr>
        </p:nvSpPr>
        <p:spPr>
          <a:xfrm>
            <a:off x="0" y="1"/>
            <a:ext cx="12192000" cy="1690688"/>
          </a:xfrm>
          <a:solidFill>
            <a:srgbClr val="1D9A78"/>
          </a:solidFill>
        </p:spPr>
        <p:txBody>
          <a:bodyPr>
            <a:noAutofit/>
          </a:bodyPr>
          <a:lstStyle/>
          <a:p>
            <a:pPr algn="ctr"/>
            <a:r>
              <a:rPr lang="en-US" sz="3600" b="1" dirty="0">
                <a:solidFill>
                  <a:schemeClr val="bg1"/>
                </a:solidFill>
                <a:latin typeface="Bell MT" panose="02020503060305020303" pitchFamily="18" charset="0"/>
              </a:rPr>
              <a:t>Product Affinity Analysis (</a:t>
            </a:r>
            <a:r>
              <a:rPr lang="en-US" sz="3600" dirty="0">
                <a:solidFill>
                  <a:schemeClr val="bg1"/>
                </a:solidFill>
                <a:latin typeface="Bell MT" panose="02020503060305020303" pitchFamily="18" charset="0"/>
              </a:rPr>
              <a:t>Genres frequently purchased together</a:t>
            </a:r>
            <a:r>
              <a:rPr lang="en-US" sz="3600" b="1" dirty="0">
                <a:solidFill>
                  <a:schemeClr val="bg1"/>
                </a:solidFill>
                <a:latin typeface="Bell MT" panose="02020503060305020303" pitchFamily="18" charset="0"/>
              </a:rPr>
              <a:t>)</a:t>
            </a:r>
            <a:endParaRPr lang="en-IN" sz="3600" dirty="0">
              <a:solidFill>
                <a:schemeClr val="bg1"/>
              </a:solidFill>
              <a:latin typeface="Bell MT" panose="02020503060305020303" pitchFamily="18" charset="0"/>
            </a:endParaRPr>
          </a:p>
        </p:txBody>
      </p:sp>
      <p:sp>
        <p:nvSpPr>
          <p:cNvPr id="4" name="Rectangle 1">
            <a:extLst>
              <a:ext uri="{FF2B5EF4-FFF2-40B4-BE49-F238E27FC236}">
                <a16:creationId xmlns:a16="http://schemas.microsoft.com/office/drawing/2014/main" id="{CC1FB530-250D-72C0-FB65-98A4EB3DCE00}"/>
              </a:ext>
            </a:extLst>
          </p:cNvPr>
          <p:cNvSpPr>
            <a:spLocks noGrp="1" noChangeArrowheads="1"/>
          </p:cNvSpPr>
          <p:nvPr>
            <p:ph idx="1"/>
          </p:nvPr>
        </p:nvSpPr>
        <p:spPr bwMode="auto">
          <a:xfrm>
            <a:off x="186812" y="2264333"/>
            <a:ext cx="49062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Rock frequently combines with genres like Metal, Alternative &amp; Punk, and Latin.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Rock's versatility appeals to customers with diverse music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Metal customers often purchase Rock, presenting opportunities for cross-promotion.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 strong affinity exists between Alternative &amp; Punk and Rock, highlighting crossover interest.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Co-purchasing trends between Latin music and Rock reveal significant 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Recommending Latin music to Rock fans can leverage varied customer tastes. </a:t>
            </a:r>
          </a:p>
        </p:txBody>
      </p:sp>
      <p:pic>
        <p:nvPicPr>
          <p:cNvPr id="5" name="Picture 4">
            <a:extLst>
              <a:ext uri="{FF2B5EF4-FFF2-40B4-BE49-F238E27FC236}">
                <a16:creationId xmlns:a16="http://schemas.microsoft.com/office/drawing/2014/main" id="{E94FAB04-F6D9-E329-3C8A-D091172B7B69}"/>
              </a:ext>
            </a:extLst>
          </p:cNvPr>
          <p:cNvPicPr>
            <a:picLocks noChangeAspect="1"/>
          </p:cNvPicPr>
          <p:nvPr/>
        </p:nvPicPr>
        <p:blipFill>
          <a:blip r:embed="rId2"/>
          <a:stretch>
            <a:fillRect/>
          </a:stretch>
        </p:blipFill>
        <p:spPr>
          <a:xfrm>
            <a:off x="6210504" y="2264333"/>
            <a:ext cx="5473700" cy="3403600"/>
          </a:xfrm>
          <a:prstGeom prst="rect">
            <a:avLst/>
          </a:prstGeom>
        </p:spPr>
      </p:pic>
    </p:spTree>
    <p:extLst>
      <p:ext uri="{BB962C8B-B14F-4D97-AF65-F5344CB8AC3E}">
        <p14:creationId xmlns:p14="http://schemas.microsoft.com/office/powerpoint/2010/main" val="246307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B1D8-31F6-FE7B-127D-1CF7BE3B1366}"/>
              </a:ext>
            </a:extLst>
          </p:cNvPr>
          <p:cNvSpPr>
            <a:spLocks noGrp="1"/>
          </p:cNvSpPr>
          <p:nvPr>
            <p:ph type="title"/>
          </p:nvPr>
        </p:nvSpPr>
        <p:spPr>
          <a:xfrm>
            <a:off x="0" y="1"/>
            <a:ext cx="12192000" cy="1238864"/>
          </a:xfrm>
          <a:solidFill>
            <a:srgbClr val="1D9A78"/>
          </a:solidFill>
        </p:spPr>
        <p:txBody>
          <a:bodyPr>
            <a:normAutofit/>
          </a:bodyPr>
          <a:lstStyle/>
          <a:p>
            <a:pPr algn="ctr"/>
            <a:r>
              <a:rPr lang="en-IN" sz="4000" dirty="0">
                <a:solidFill>
                  <a:schemeClr val="bg1"/>
                </a:solidFill>
                <a:latin typeface="Bell MT" panose="02020503060305020303" pitchFamily="18" charset="0"/>
              </a:rPr>
              <a:t>Recommended Albums for Promotion in the USA</a:t>
            </a:r>
          </a:p>
        </p:txBody>
      </p:sp>
      <p:sp>
        <p:nvSpPr>
          <p:cNvPr id="3" name="Content Placeholder 2">
            <a:extLst>
              <a:ext uri="{FF2B5EF4-FFF2-40B4-BE49-F238E27FC236}">
                <a16:creationId xmlns:a16="http://schemas.microsoft.com/office/drawing/2014/main" id="{E3853920-9C09-E4C6-FF4A-79BB8D5DE258}"/>
              </a:ext>
            </a:extLst>
          </p:cNvPr>
          <p:cNvSpPr>
            <a:spLocks noGrp="1"/>
          </p:cNvSpPr>
          <p:nvPr>
            <p:ph idx="1"/>
          </p:nvPr>
        </p:nvSpPr>
        <p:spPr>
          <a:xfrm>
            <a:off x="157316" y="1238865"/>
            <a:ext cx="7620000" cy="5619135"/>
          </a:xfrm>
        </p:spPr>
        <p:txBody>
          <a:bodyPr>
            <a:normAutofit fontScale="92500" lnSpcReduction="20000"/>
          </a:bodyPr>
          <a:lstStyle/>
          <a:p>
            <a:endParaRPr lang="en-US" dirty="0"/>
          </a:p>
          <a:p>
            <a:pPr marL="0" indent="0">
              <a:buNone/>
            </a:pPr>
            <a:r>
              <a:rPr lang="en-US" b="1" dirty="0"/>
              <a:t>Are You Experienced?</a:t>
            </a:r>
            <a:endParaRPr lang="en-US" dirty="0"/>
          </a:p>
          <a:p>
            <a:pPr marL="742950" lvl="1" indent="-285750">
              <a:buFont typeface="Arial" panose="020B0604020202020204" pitchFamily="34" charset="0"/>
              <a:buChar char="•"/>
            </a:pPr>
            <a:r>
              <a:rPr lang="en-US" b="1" dirty="0"/>
              <a:t>Genre:</a:t>
            </a:r>
            <a:r>
              <a:rPr lang="en-US" dirty="0"/>
              <a:t> Rock</a:t>
            </a:r>
          </a:p>
          <a:p>
            <a:pPr marL="742950" lvl="1" indent="-285750">
              <a:buFont typeface="Arial" panose="020B0604020202020204" pitchFamily="34" charset="0"/>
              <a:buChar char="•"/>
            </a:pPr>
            <a:r>
              <a:rPr lang="en-US" b="1" dirty="0"/>
              <a:t>Reason for Promotion:</a:t>
            </a:r>
            <a:r>
              <a:rPr lang="en-US" dirty="0"/>
              <a:t> Rock is a top-performing genre in the USA, and this album stands out in the market. Targeting this strong segment is likely to yield high returns.</a:t>
            </a:r>
          </a:p>
          <a:p>
            <a:pPr marL="0" indent="0">
              <a:buNone/>
            </a:pPr>
            <a:r>
              <a:rPr lang="en-US" b="1" dirty="0"/>
              <a:t>Get Born</a:t>
            </a:r>
            <a:endParaRPr lang="en-US" dirty="0"/>
          </a:p>
          <a:p>
            <a:pPr marL="742950" lvl="1" indent="-285750">
              <a:buFont typeface="Arial" panose="020B0604020202020204" pitchFamily="34" charset="0"/>
              <a:buChar char="•"/>
            </a:pPr>
            <a:r>
              <a:rPr lang="en-US" b="1" dirty="0"/>
              <a:t>Genre:</a:t>
            </a:r>
            <a:r>
              <a:rPr lang="en-US" dirty="0"/>
              <a:t> Alternative &amp; Punk</a:t>
            </a:r>
          </a:p>
          <a:p>
            <a:pPr marL="742950" lvl="1" indent="-285750">
              <a:buFont typeface="Arial" panose="020B0604020202020204" pitchFamily="34" charset="0"/>
              <a:buChar char="•"/>
            </a:pPr>
            <a:r>
              <a:rPr lang="en-US" b="1" dirty="0"/>
              <a:t>Reason for Promotion:</a:t>
            </a:r>
            <a:r>
              <a:rPr lang="en-US" dirty="0"/>
              <a:t> With growing popularity, this genre appeals to contemporary music fans. The album’s strong sales momentum makes it an ideal candidate for promotion.</a:t>
            </a:r>
          </a:p>
          <a:p>
            <a:pPr marL="0" indent="0">
              <a:buNone/>
            </a:pPr>
            <a:r>
              <a:rPr lang="en-US" b="1" dirty="0"/>
              <a:t>The Doors</a:t>
            </a:r>
            <a:endParaRPr lang="en-US" dirty="0"/>
          </a:p>
          <a:p>
            <a:pPr marL="742950" lvl="1" indent="-285750">
              <a:buFont typeface="Arial" panose="020B0604020202020204" pitchFamily="34" charset="0"/>
              <a:buChar char="•"/>
            </a:pPr>
            <a:r>
              <a:rPr lang="en-US" b="1" dirty="0"/>
              <a:t>Genre:</a:t>
            </a:r>
            <a:r>
              <a:rPr lang="en-US" dirty="0"/>
              <a:t> Rock</a:t>
            </a:r>
          </a:p>
          <a:p>
            <a:pPr marL="742950" lvl="1" indent="-285750">
              <a:buFont typeface="Arial" panose="020B0604020202020204" pitchFamily="34" charset="0"/>
              <a:buChar char="•"/>
            </a:pPr>
            <a:r>
              <a:rPr lang="en-US" b="1" dirty="0"/>
              <a:t>Reason for Promotion:</a:t>
            </a:r>
            <a:r>
              <a:rPr lang="en-US" dirty="0"/>
              <a:t> As a classic rock favorite with historical significance, this album appeals to both nostalgic fans and new listeners, reinforcing the label’s market position.</a:t>
            </a:r>
          </a:p>
          <a:p>
            <a:endParaRPr lang="en-IN" dirty="0"/>
          </a:p>
        </p:txBody>
      </p:sp>
      <p:pic>
        <p:nvPicPr>
          <p:cNvPr id="4" name="Picture 3" descr="Televisions">
            <a:extLst>
              <a:ext uri="{FF2B5EF4-FFF2-40B4-BE49-F238E27FC236}">
                <a16:creationId xmlns:a16="http://schemas.microsoft.com/office/drawing/2014/main" id="{9DD11E82-AB6E-7E6B-751C-C81F4C08C17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327923" y="1238863"/>
            <a:ext cx="3864077" cy="5619136"/>
          </a:xfrm>
          <a:prstGeom prst="rect">
            <a:avLst/>
          </a:prstGeom>
        </p:spPr>
      </p:pic>
    </p:spTree>
    <p:extLst>
      <p:ext uri="{BB962C8B-B14F-4D97-AF65-F5344CB8AC3E}">
        <p14:creationId xmlns:p14="http://schemas.microsoft.com/office/powerpoint/2010/main" val="231280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537E-3119-79F6-18A5-9465F3B2C5FA}"/>
              </a:ext>
            </a:extLst>
          </p:cNvPr>
          <p:cNvSpPr>
            <a:spLocks noGrp="1"/>
          </p:cNvSpPr>
          <p:nvPr>
            <p:ph type="title"/>
          </p:nvPr>
        </p:nvSpPr>
        <p:spPr>
          <a:xfrm>
            <a:off x="3049524" y="2841"/>
            <a:ext cx="9142476" cy="1356391"/>
          </a:xfrm>
          <a:solidFill>
            <a:srgbClr val="1D9A78"/>
          </a:solidFill>
        </p:spPr>
        <p:txBody>
          <a:bodyPr/>
          <a:lstStyle/>
          <a:p>
            <a:pPr algn="ctr"/>
            <a:r>
              <a:rPr lang="en-IN" sz="4400" dirty="0">
                <a:solidFill>
                  <a:schemeClr val="bg1"/>
                </a:solidFill>
                <a:latin typeface="Bell MT" panose="02020503060305020303" pitchFamily="18" charset="0"/>
              </a:rPr>
              <a:t>Overall Strategy Recommendations for the Physical Music Market</a:t>
            </a:r>
            <a:endParaRPr lang="en-IN" dirty="0">
              <a:solidFill>
                <a:schemeClr val="bg1"/>
              </a:solidFill>
              <a:latin typeface="Bell MT" panose="02020503060305020303" pitchFamily="18" charset="0"/>
            </a:endParaRPr>
          </a:p>
        </p:txBody>
      </p:sp>
      <p:pic>
        <p:nvPicPr>
          <p:cNvPr id="4" name="Picture 3" descr="Speakers">
            <a:extLst>
              <a:ext uri="{FF2B5EF4-FFF2-40B4-BE49-F238E27FC236}">
                <a16:creationId xmlns:a16="http://schemas.microsoft.com/office/drawing/2014/main" id="{7E8630EA-BA13-9343-8C9D-ADE2C71B94C1}"/>
              </a:ext>
            </a:extLst>
          </p:cNvPr>
          <p:cNvPicPr>
            <a:picLocks noGrp="1"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2841"/>
            <a:ext cx="3049524" cy="6858000"/>
          </a:xfrm>
          <a:prstGeom prst="rect">
            <a:avLst/>
          </a:prstGeom>
        </p:spPr>
      </p:pic>
      <p:sp>
        <p:nvSpPr>
          <p:cNvPr id="5" name="Rectangle 1">
            <a:extLst>
              <a:ext uri="{FF2B5EF4-FFF2-40B4-BE49-F238E27FC236}">
                <a16:creationId xmlns:a16="http://schemas.microsoft.com/office/drawing/2014/main" id="{0F22CA5F-B74F-E542-A26F-B51184CCB16B}"/>
              </a:ext>
            </a:extLst>
          </p:cNvPr>
          <p:cNvSpPr>
            <a:spLocks noGrp="1" noChangeArrowheads="1"/>
          </p:cNvSpPr>
          <p:nvPr>
            <p:ph idx="1"/>
          </p:nvPr>
        </p:nvSpPr>
        <p:spPr bwMode="auto">
          <a:xfrm>
            <a:off x="3049588" y="1358900"/>
            <a:ext cx="9142412"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Prioritize High-Performing Genres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Rock and Alternative &amp; Punk:</a:t>
            </a:r>
            <a:r>
              <a:rPr kumimoji="0" lang="en-US" altLang="en-US" sz="1800" b="0" i="0" u="none" strike="noStrike" cap="none" normalizeH="0" baseline="0">
                <a:ln>
                  <a:noFill/>
                </a:ln>
                <a:solidFill>
                  <a:schemeClr val="tx1"/>
                </a:solidFill>
                <a:effectLst/>
                <a:latin typeface="Arial" panose="020B0604020202020204" pitchFamily="34" charset="0"/>
              </a:rPr>
              <a:t> Focus promotions on these top-selling genres, particularly in the USA, to capitalize on their established demand.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Region-Specific Strategies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USA:</a:t>
            </a:r>
            <a:r>
              <a:rPr kumimoji="0" lang="en-US" altLang="en-US" sz="1800" b="0" i="0" u="none" strike="noStrike" cap="none" normalizeH="0" baseline="0">
                <a:ln>
                  <a:noFill/>
                </a:ln>
                <a:solidFill>
                  <a:schemeClr val="tx1"/>
                </a:solidFill>
                <a:effectLst/>
                <a:latin typeface="Arial" panose="020B0604020202020204" pitchFamily="34" charset="0"/>
              </a:rPr>
              <a:t> Highlight Rock and Alternative album promotions.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International Markets:</a:t>
            </a:r>
            <a:r>
              <a:rPr kumimoji="0" lang="en-US" altLang="en-US" sz="1800" b="0" i="0" u="none" strike="noStrike" cap="none" normalizeH="0" baseline="0">
                <a:ln>
                  <a:noFill/>
                </a:ln>
                <a:solidFill>
                  <a:schemeClr val="tx1"/>
                </a:solidFill>
                <a:effectLst/>
                <a:latin typeface="Arial" panose="020B0604020202020204" pitchFamily="34" charset="0"/>
              </a:rPr>
              <a:t> Boost sales by promoting Metal and Rock in regions with strong co-purchase patterns.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Cross-Selling Opportunities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Co-Purchased Genres:</a:t>
            </a:r>
            <a:r>
              <a:rPr kumimoji="0" lang="en-US" altLang="en-US" sz="1800" b="0" i="0" u="none" strike="noStrike" cap="none" normalizeH="0" baseline="0">
                <a:ln>
                  <a:noFill/>
                </a:ln>
                <a:solidFill>
                  <a:schemeClr val="tx1"/>
                </a:solidFill>
                <a:effectLst/>
                <a:latin typeface="Arial" panose="020B0604020202020204" pitchFamily="34" charset="0"/>
              </a:rPr>
              <a:t> Bundle Rock and Alternative &amp; Punk albums with Metal to leverage frequent co-purchase trends.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Artist Synergy:</a:t>
            </a:r>
            <a:r>
              <a:rPr kumimoji="0" lang="en-US" altLang="en-US" sz="1800" b="0" i="0" u="none" strike="noStrike" cap="none" normalizeH="0" baseline="0">
                <a:ln>
                  <a:noFill/>
                </a:ln>
                <a:solidFill>
                  <a:schemeClr val="tx1"/>
                </a:solidFill>
                <a:effectLst/>
                <a:latin typeface="Arial" panose="020B0604020202020204" pitchFamily="34" charset="0"/>
              </a:rPr>
              <a:t> Promote bundles featuring artists like Led Zeppelin, Green Day, and Foo Fighters to maximize sales.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Focus on Long-Term Customers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Loyalty Programs:</a:t>
            </a:r>
            <a:r>
              <a:rPr kumimoji="0" lang="en-US" altLang="en-US" sz="1800" b="0" i="0" u="none" strike="noStrike" cap="none" normalizeH="0" baseline="0">
                <a:ln>
                  <a:noFill/>
                </a:ln>
                <a:solidFill>
                  <a:schemeClr val="tx1"/>
                </a:solidFill>
                <a:effectLst/>
                <a:latin typeface="Arial" panose="020B0604020202020204" pitchFamily="34" charset="0"/>
              </a:rPr>
              <a:t> Reward loyal customers with exclusive releases or benefits to maintain engagement.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Churn Prevention:</a:t>
            </a:r>
            <a:r>
              <a:rPr kumimoji="0" lang="en-US" altLang="en-US" sz="1800" b="0" i="0" u="none" strike="noStrike" cap="none" normalizeH="0" baseline="0">
                <a:ln>
                  <a:noFill/>
                </a:ln>
                <a:solidFill>
                  <a:schemeClr val="tx1"/>
                </a:solidFill>
                <a:effectLst/>
                <a:latin typeface="Arial" panose="020B0604020202020204" pitchFamily="34" charset="0"/>
              </a:rPr>
              <a:t> Re-engage inactive customers through targeted emails and limited-time offers.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7071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453F-E453-685A-BB18-0943411D5E55}"/>
              </a:ext>
            </a:extLst>
          </p:cNvPr>
          <p:cNvSpPr>
            <a:spLocks noGrp="1"/>
          </p:cNvSpPr>
          <p:nvPr>
            <p:ph type="title"/>
          </p:nvPr>
        </p:nvSpPr>
        <p:spPr>
          <a:xfrm>
            <a:off x="0" y="1"/>
            <a:ext cx="12192000" cy="1690688"/>
          </a:xfrm>
          <a:solidFill>
            <a:srgbClr val="1D9A78"/>
          </a:solidFill>
        </p:spPr>
        <p:txBody>
          <a:bodyPr/>
          <a:lstStyle/>
          <a:p>
            <a:pPr algn="ctr"/>
            <a:r>
              <a:rPr lang="en-US" dirty="0">
                <a:solidFill>
                  <a:schemeClr val="bg1"/>
                </a:solidFill>
                <a:latin typeface="Bell MT" panose="02020503060305020303" pitchFamily="18" charset="0"/>
              </a:rPr>
              <a:t>Final Conclusion</a:t>
            </a:r>
            <a:endParaRPr lang="en-IN" dirty="0">
              <a:solidFill>
                <a:schemeClr val="bg1"/>
              </a:solidFill>
              <a:latin typeface="Bell MT" panose="02020503060305020303" pitchFamily="18" charset="0"/>
            </a:endParaRPr>
          </a:p>
        </p:txBody>
      </p:sp>
      <p:sp>
        <p:nvSpPr>
          <p:cNvPr id="4" name="Rectangle 1">
            <a:extLst>
              <a:ext uri="{FF2B5EF4-FFF2-40B4-BE49-F238E27FC236}">
                <a16:creationId xmlns:a16="http://schemas.microsoft.com/office/drawing/2014/main" id="{82673472-F84C-EE92-A6DB-7A373611F1AB}"/>
              </a:ext>
            </a:extLst>
          </p:cNvPr>
          <p:cNvSpPr>
            <a:spLocks noGrp="1" noChangeArrowheads="1"/>
          </p:cNvSpPr>
          <p:nvPr>
            <p:ph idx="1"/>
          </p:nvPr>
        </p:nvSpPr>
        <p:spPr bwMode="auto">
          <a:xfrm>
            <a:off x="0" y="1690689"/>
            <a:ext cx="12192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Focused Genre Promotion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Emphasize high-performing genres like Rock and Alternative &amp; Punk, especially in the USA, to maximize sales through targeted album promotions.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Cross-Selling Opportunities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Boost revenue by leveraging product affinity and cross-selling frequently co-purchased genres, artists, and albums.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Region-Specific Targeting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Tailor strategies by focusing on Rock and Alternative in the USA, while promoting Metal and Rock in international markets.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Customer Retention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Enhance lifetime value by preventing churn among long-term customers through targeted campaigns and personalized offers.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Final Takeaway</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By promoting top genres, capitalizing on cross-selling, and prioritizing customer retention, the company can strengthen its market position and drive sustained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111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9A7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18C455-41FD-6E59-58F4-FC83DF531279}"/>
              </a:ext>
            </a:extLst>
          </p:cNvPr>
          <p:cNvSpPr txBox="1"/>
          <p:nvPr/>
        </p:nvSpPr>
        <p:spPr>
          <a:xfrm>
            <a:off x="2871019" y="2367171"/>
            <a:ext cx="6449962" cy="2123658"/>
          </a:xfrm>
          <a:prstGeom prst="rect">
            <a:avLst/>
          </a:prstGeom>
          <a:noFill/>
        </p:spPr>
        <p:txBody>
          <a:bodyPr wrap="square" rtlCol="0">
            <a:spAutoFit/>
          </a:bodyPr>
          <a:lstStyle/>
          <a:p>
            <a:pPr algn="ctr"/>
            <a:r>
              <a:rPr lang="en-US" sz="6600" dirty="0">
                <a:solidFill>
                  <a:schemeClr val="bg1"/>
                </a:solidFill>
              </a:rPr>
              <a:t>THANK</a:t>
            </a:r>
          </a:p>
          <a:p>
            <a:pPr algn="ctr"/>
            <a:r>
              <a:rPr lang="en-US" sz="6600" dirty="0">
                <a:solidFill>
                  <a:schemeClr val="bg1"/>
                </a:solidFill>
              </a:rPr>
              <a:t>YOU</a:t>
            </a:r>
            <a:endParaRPr lang="en-IN" sz="6600" dirty="0">
              <a:solidFill>
                <a:schemeClr val="bg1"/>
              </a:solidFill>
            </a:endParaRPr>
          </a:p>
        </p:txBody>
      </p:sp>
    </p:spTree>
    <p:extLst>
      <p:ext uri="{BB962C8B-B14F-4D97-AF65-F5344CB8AC3E}">
        <p14:creationId xmlns:p14="http://schemas.microsoft.com/office/powerpoint/2010/main" val="374604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7A04-6F43-09F5-3A35-3716BC871FE4}"/>
              </a:ext>
            </a:extLst>
          </p:cNvPr>
          <p:cNvSpPr>
            <a:spLocks noGrp="1"/>
          </p:cNvSpPr>
          <p:nvPr>
            <p:ph type="title"/>
          </p:nvPr>
        </p:nvSpPr>
        <p:spPr>
          <a:xfrm>
            <a:off x="0" y="1"/>
            <a:ext cx="12192000" cy="1690688"/>
          </a:xfrm>
          <a:solidFill>
            <a:srgbClr val="1D9A78"/>
          </a:solidFill>
        </p:spPr>
        <p:txBody>
          <a:bodyPr/>
          <a:lstStyle/>
          <a:p>
            <a:pPr algn="ctr"/>
            <a:r>
              <a:rPr lang="en-US" sz="4400" dirty="0">
                <a:ln w="0"/>
                <a:solidFill>
                  <a:schemeClr val="bg1"/>
                </a:solidFill>
                <a:latin typeface="Bell MT" panose="02020503060305020303" pitchFamily="18" charset="0"/>
                <a:cs typeface="Arial" panose="020B0604020202020204" pitchFamily="34" charset="0"/>
              </a:rPr>
              <a:t>ABOUT CHINOOK</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182B20AF-6DF5-1AEE-1381-C6F3A502BD97}"/>
              </a:ext>
            </a:extLst>
          </p:cNvPr>
          <p:cNvSpPr>
            <a:spLocks noGrp="1"/>
          </p:cNvSpPr>
          <p:nvPr>
            <p:ph idx="1"/>
          </p:nvPr>
        </p:nvSpPr>
        <p:spPr>
          <a:xfrm>
            <a:off x="1764890" y="3028336"/>
            <a:ext cx="8662219" cy="2340077"/>
          </a:xfrm>
          <a:noFill/>
          <a:ln>
            <a:solidFill>
              <a:schemeClr val="tx1">
                <a:lumMod val="95000"/>
                <a:lumOff val="5000"/>
              </a:schemeClr>
            </a:solidFill>
          </a:ln>
        </p:spPr>
        <p:txBody>
          <a:bodyPr>
            <a:normAutofit/>
          </a:bodyPr>
          <a:lstStyle/>
          <a:p>
            <a:pPr marL="0" indent="0" algn="just">
              <a:buNone/>
            </a:pPr>
            <a:r>
              <a:rPr lang="en-US" sz="2400" dirty="0">
                <a:latin typeface="Arial" panose="020B0604020202020204" pitchFamily="34" charset="0"/>
                <a:cs typeface="Arial" panose="020B0604020202020204" pitchFamily="34" charset="0"/>
              </a:rPr>
              <a:t>Chinook Music Services is a leading brand in the physical music records market, committed to providing musical entertainment across the globe. With a worldwide network of outlets and services, Chinook offers a diverse and comprehensive genre experience, ensuring that customers enjoy a wide variety of musical styles and content.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194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30FDE-879D-61A7-49BA-23BC72184CEE}"/>
              </a:ext>
            </a:extLst>
          </p:cNvPr>
          <p:cNvSpPr>
            <a:spLocks noGrp="1"/>
          </p:cNvSpPr>
          <p:nvPr>
            <p:ph type="title"/>
          </p:nvPr>
        </p:nvSpPr>
        <p:spPr>
          <a:xfrm>
            <a:off x="0" y="1"/>
            <a:ext cx="12192000" cy="1690688"/>
          </a:xfrm>
          <a:solidFill>
            <a:srgbClr val="1D9A78"/>
          </a:solidFill>
        </p:spPr>
        <p:txBody>
          <a:bodyPr/>
          <a:lstStyle/>
          <a:p>
            <a:pPr algn="ctr"/>
            <a:r>
              <a:rPr lang="en-US" sz="4400" dirty="0">
                <a:solidFill>
                  <a:schemeClr val="bg1"/>
                </a:solidFill>
                <a:latin typeface="Bell MT" panose="02020503060305020303" pitchFamily="18" charset="0"/>
              </a:rPr>
              <a:t>PROBLEM STATEMENT</a:t>
            </a:r>
            <a:endParaRPr lang="en-IN" dirty="0">
              <a:solidFill>
                <a:schemeClr val="bg1"/>
              </a:solidFill>
              <a:latin typeface="Bell MT" panose="02020503060305020303" pitchFamily="18" charset="0"/>
            </a:endParaRPr>
          </a:p>
        </p:txBody>
      </p:sp>
      <p:sp>
        <p:nvSpPr>
          <p:cNvPr id="5" name="Content Placeholder 4">
            <a:extLst>
              <a:ext uri="{FF2B5EF4-FFF2-40B4-BE49-F238E27FC236}">
                <a16:creationId xmlns:a16="http://schemas.microsoft.com/office/drawing/2014/main" id="{6629EBBE-18DF-1AF0-3203-58DC0FAB72E9}"/>
              </a:ext>
            </a:extLst>
          </p:cNvPr>
          <p:cNvSpPr>
            <a:spLocks noGrp="1"/>
          </p:cNvSpPr>
          <p:nvPr>
            <p:ph sz="half" idx="1"/>
          </p:nvPr>
        </p:nvSpPr>
        <p:spPr/>
        <p:txBody>
          <a:bodyPr>
            <a:normAutofit fontScale="92500" lnSpcReduction="10000"/>
          </a:bodyPr>
          <a:lstStyle/>
          <a:p>
            <a:pPr marL="0" indent="0">
              <a:buNone/>
            </a:pPr>
            <a:r>
              <a:rPr lang="en-IN" b="1" u="sng" dirty="0"/>
              <a:t>Sales Analysis-</a:t>
            </a:r>
          </a:p>
          <a:p>
            <a:pPr marL="0" indent="0">
              <a:buNone/>
            </a:pPr>
            <a:r>
              <a:rPr lang="en-US" dirty="0">
                <a:latin typeface="ui-sans-serif"/>
              </a:rPr>
              <a:t>Sales analysis for Chinook Music Services involves evaluating music record sales data to identify trends, customer preferences, and regional performance. This helps in making informed strategic decisions to drive growth in the physical music market. Insights gained can guide promotions, stock management, and customer targeting. The goal is to boost sales and enhance customer satisfaction.</a:t>
            </a:r>
            <a:endParaRPr lang="en-IN" dirty="0"/>
          </a:p>
        </p:txBody>
      </p:sp>
      <p:sp>
        <p:nvSpPr>
          <p:cNvPr id="6" name="Content Placeholder 5">
            <a:extLst>
              <a:ext uri="{FF2B5EF4-FFF2-40B4-BE49-F238E27FC236}">
                <a16:creationId xmlns:a16="http://schemas.microsoft.com/office/drawing/2014/main" id="{AD28914F-E04C-99F2-9492-415023549ED2}"/>
              </a:ext>
            </a:extLst>
          </p:cNvPr>
          <p:cNvSpPr>
            <a:spLocks noGrp="1"/>
          </p:cNvSpPr>
          <p:nvPr>
            <p:ph sz="half" idx="2"/>
          </p:nvPr>
        </p:nvSpPr>
        <p:spPr/>
        <p:txBody>
          <a:bodyPr>
            <a:normAutofit fontScale="92500" lnSpcReduction="10000"/>
          </a:bodyPr>
          <a:lstStyle/>
          <a:p>
            <a:pPr marL="0" indent="0">
              <a:buNone/>
            </a:pPr>
            <a:r>
              <a:rPr lang="en-US" sz="2800" b="1" u="sng" dirty="0"/>
              <a:t>Market Analysis-</a:t>
            </a:r>
          </a:p>
          <a:p>
            <a:pPr marL="0" indent="0">
              <a:buNone/>
            </a:pPr>
            <a:r>
              <a:rPr lang="en-US" dirty="0"/>
              <a:t>Market analysis focuses on understanding customer distribution across different geographical locations. By analyzing regional sales performance and customer behavior, the goal is to identify opportunities for growth. Based on these insights, strategies can be recommended to increase revenue, such as targeted marketing, regional promotions, and expanding services to underperforming areas.</a:t>
            </a:r>
            <a:endParaRPr lang="en-IN" dirty="0"/>
          </a:p>
        </p:txBody>
      </p:sp>
    </p:spTree>
    <p:extLst>
      <p:ext uri="{BB962C8B-B14F-4D97-AF65-F5344CB8AC3E}">
        <p14:creationId xmlns:p14="http://schemas.microsoft.com/office/powerpoint/2010/main" val="255344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chemeClr val="accent1"/>
          </a:fgClr>
          <a:bgClr>
            <a:srgbClr val="1D9A78"/>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781F72-FA11-0B91-824B-9B1230E78B2D}"/>
              </a:ext>
            </a:extLst>
          </p:cNvPr>
          <p:cNvSpPr>
            <a:spLocks noGrp="1"/>
          </p:cNvSpPr>
          <p:nvPr>
            <p:ph type="title"/>
          </p:nvPr>
        </p:nvSpPr>
        <p:spPr>
          <a:xfrm>
            <a:off x="0" y="0"/>
            <a:ext cx="6204154" cy="2057400"/>
          </a:xfrm>
        </p:spPr>
        <p:txBody>
          <a:bodyPr>
            <a:normAutofit/>
          </a:bodyPr>
          <a:lstStyle/>
          <a:p>
            <a:pPr algn="ctr"/>
            <a:r>
              <a:rPr lang="en-US" sz="4000" dirty="0">
                <a:solidFill>
                  <a:schemeClr val="bg1"/>
                </a:solidFill>
                <a:latin typeface="Bell MT" panose="02020503060305020303" pitchFamily="18" charset="0"/>
              </a:rPr>
              <a:t>DATA OVERVIEW</a:t>
            </a:r>
            <a:br>
              <a:rPr lang="en-IN" sz="4000" dirty="0">
                <a:ln w="0"/>
                <a:solidFill>
                  <a:schemeClr val="tx1"/>
                </a:solidFill>
                <a:effectLst>
                  <a:outerShdw blurRad="38100" dist="19050" dir="2700000" algn="tl" rotWithShape="0">
                    <a:schemeClr val="dk1">
                      <a:alpha val="40000"/>
                    </a:schemeClr>
                  </a:outerShdw>
                </a:effectLst>
                <a:latin typeface="Bahnschrift SemiBold SemiConden" panose="020B0502040204020203" pitchFamily="34" charset="0"/>
              </a:rPr>
            </a:br>
            <a:endParaRPr lang="en-IN" sz="4000" dirty="0"/>
          </a:p>
        </p:txBody>
      </p:sp>
      <p:pic>
        <p:nvPicPr>
          <p:cNvPr id="9" name="Picture Placeholder 8">
            <a:extLst>
              <a:ext uri="{FF2B5EF4-FFF2-40B4-BE49-F238E27FC236}">
                <a16:creationId xmlns:a16="http://schemas.microsoft.com/office/drawing/2014/main" id="{EBE8C6C7-0905-4DF0-E583-C94A5FEF2FC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a:xfrm>
            <a:off x="6204154" y="0"/>
            <a:ext cx="5987845" cy="6857999"/>
          </a:xfrm>
        </p:spPr>
      </p:pic>
      <p:sp>
        <p:nvSpPr>
          <p:cNvPr id="7" name="Text Placeholder 6">
            <a:extLst>
              <a:ext uri="{FF2B5EF4-FFF2-40B4-BE49-F238E27FC236}">
                <a16:creationId xmlns:a16="http://schemas.microsoft.com/office/drawing/2014/main" id="{396BFD42-5F57-2CC9-D926-FC0B19875A86}"/>
              </a:ext>
            </a:extLst>
          </p:cNvPr>
          <p:cNvSpPr>
            <a:spLocks noGrp="1"/>
          </p:cNvSpPr>
          <p:nvPr>
            <p:ph type="body" sz="half" idx="2"/>
          </p:nvPr>
        </p:nvSpPr>
        <p:spPr>
          <a:xfrm>
            <a:off x="560439" y="2497393"/>
            <a:ext cx="4817805" cy="4188542"/>
          </a:xfrm>
        </p:spPr>
        <p:txBody>
          <a:bodyPr>
            <a:normAutofit lnSpcReduction="10000"/>
          </a:bodyPr>
          <a:lstStyle/>
          <a:p>
            <a:pPr marL="285750" indent="-285750">
              <a:buFont typeface="Arial" panose="020B0604020202020204" pitchFamily="34" charset="0"/>
              <a:buChar char="•"/>
            </a:pPr>
            <a:r>
              <a:rPr lang="en-US" sz="2000" dirty="0">
                <a:solidFill>
                  <a:schemeClr val="bg1"/>
                </a:solidFill>
              </a:rPr>
              <a:t>The dataset consists of 11 tables, containing various data related to Chinook Music Services. </a:t>
            </a:r>
          </a:p>
          <a:p>
            <a:pPr marL="285750" indent="-285750">
              <a:buFont typeface="Arial" panose="020B0604020202020204" pitchFamily="34" charset="0"/>
              <a:buChar char="•"/>
            </a:pPr>
            <a:r>
              <a:rPr lang="en-US" sz="2000" dirty="0">
                <a:solidFill>
                  <a:schemeClr val="bg1"/>
                </a:solidFill>
              </a:rPr>
              <a:t>The company has a customer base spread across 24 different countries worldwide. The tracks sold encompass 25 diverse genres, including Rock, Metal, Jazz, and more.</a:t>
            </a:r>
          </a:p>
          <a:p>
            <a:pPr marL="285750" indent="-285750">
              <a:buFont typeface="Arial" panose="020B0604020202020204" pitchFamily="34" charset="0"/>
              <a:buChar char="•"/>
            </a:pPr>
            <a:r>
              <a:rPr lang="en-US" sz="2000" dirty="0">
                <a:solidFill>
                  <a:schemeClr val="bg1"/>
                </a:solidFill>
              </a:rPr>
              <a:t> Additionally, the dataset includes information about the albums and artists associated with each track. </a:t>
            </a:r>
          </a:p>
          <a:p>
            <a:pPr marL="285750" indent="-285750">
              <a:buFont typeface="Arial" panose="020B0604020202020204" pitchFamily="34" charset="0"/>
              <a:buChar char="•"/>
            </a:pPr>
            <a:r>
              <a:rPr lang="en-US" sz="2000" dirty="0">
                <a:solidFill>
                  <a:schemeClr val="bg1"/>
                </a:solidFill>
              </a:rPr>
              <a:t>The invoice table records all transactions within the company, providing detailed data on sales activities.</a:t>
            </a:r>
            <a:endParaRPr lang="en-IN" sz="2000" dirty="0">
              <a:solidFill>
                <a:schemeClr val="bg1"/>
              </a:solidFill>
            </a:endParaRPr>
          </a:p>
        </p:txBody>
      </p:sp>
    </p:spTree>
    <p:extLst>
      <p:ext uri="{BB962C8B-B14F-4D97-AF65-F5344CB8AC3E}">
        <p14:creationId xmlns:p14="http://schemas.microsoft.com/office/powerpoint/2010/main" val="416365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A083F3-C159-4D1C-0E37-4A47A433DDB4}"/>
              </a:ext>
            </a:extLst>
          </p:cNvPr>
          <p:cNvSpPr>
            <a:spLocks noGrp="1"/>
          </p:cNvSpPr>
          <p:nvPr>
            <p:ph type="title"/>
          </p:nvPr>
        </p:nvSpPr>
        <p:spPr>
          <a:xfrm>
            <a:off x="0" y="1"/>
            <a:ext cx="12192000" cy="1690688"/>
          </a:xfrm>
          <a:pattFill prst="pct5">
            <a:fgClr>
              <a:schemeClr val="accent1"/>
            </a:fgClr>
            <a:bgClr>
              <a:srgbClr val="1D9A78"/>
            </a:bgClr>
          </a:pattFill>
        </p:spPr>
        <p:txBody>
          <a:bodyPr/>
          <a:lstStyle/>
          <a:p>
            <a:pPr algn="ctr"/>
            <a:r>
              <a:rPr lang="en-US" sz="4400" dirty="0">
                <a:ln w="0"/>
                <a:solidFill>
                  <a:schemeClr val="bg1"/>
                </a:solidFill>
                <a:latin typeface="Bell MT" panose="02020503060305020303" pitchFamily="18" charset="0"/>
              </a:rPr>
              <a:t>DATABASE SCHEMA</a:t>
            </a:r>
            <a:endParaRPr lang="en-IN" dirty="0">
              <a:solidFill>
                <a:schemeClr val="bg1"/>
              </a:solidFill>
              <a:latin typeface="Bell MT" panose="02020503060305020303" pitchFamily="18" charset="0"/>
            </a:endParaRPr>
          </a:p>
        </p:txBody>
      </p:sp>
      <p:pic>
        <p:nvPicPr>
          <p:cNvPr id="7" name="Content Placeholder 6">
            <a:extLst>
              <a:ext uri="{FF2B5EF4-FFF2-40B4-BE49-F238E27FC236}">
                <a16:creationId xmlns:a16="http://schemas.microsoft.com/office/drawing/2014/main" id="{F1384422-85D5-17B5-57D0-06651785BBD8}"/>
              </a:ext>
            </a:extLst>
          </p:cNvPr>
          <p:cNvPicPr>
            <a:picLocks noGrp="1" noChangeAspect="1"/>
          </p:cNvPicPr>
          <p:nvPr>
            <p:ph idx="1"/>
          </p:nvPr>
        </p:nvPicPr>
        <p:blipFill>
          <a:blip r:embed="rId2"/>
          <a:stretch>
            <a:fillRect/>
          </a:stretch>
        </p:blipFill>
        <p:spPr>
          <a:xfrm>
            <a:off x="698090" y="1690689"/>
            <a:ext cx="10795819" cy="5167310"/>
          </a:xfrm>
          <a:prstGeom prst="rect">
            <a:avLst/>
          </a:prstGeom>
        </p:spPr>
      </p:pic>
    </p:spTree>
    <p:extLst>
      <p:ext uri="{BB962C8B-B14F-4D97-AF65-F5344CB8AC3E}">
        <p14:creationId xmlns:p14="http://schemas.microsoft.com/office/powerpoint/2010/main" val="184182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A290-400A-B62A-D1F6-BFC2DE1539D2}"/>
              </a:ext>
            </a:extLst>
          </p:cNvPr>
          <p:cNvSpPr>
            <a:spLocks noGrp="1"/>
          </p:cNvSpPr>
          <p:nvPr>
            <p:ph type="title"/>
          </p:nvPr>
        </p:nvSpPr>
        <p:spPr>
          <a:xfrm>
            <a:off x="0" y="1"/>
            <a:ext cx="12192000" cy="1690688"/>
          </a:xfrm>
          <a:solidFill>
            <a:srgbClr val="1D9A78"/>
          </a:solidFill>
        </p:spPr>
        <p:txBody>
          <a:bodyPr/>
          <a:lstStyle/>
          <a:p>
            <a:pPr algn="ctr"/>
            <a:r>
              <a:rPr lang="en-US" sz="4400" dirty="0">
                <a:solidFill>
                  <a:schemeClr val="bg1"/>
                </a:solidFill>
                <a:latin typeface="Bell MT" panose="02020503060305020303" pitchFamily="18" charset="0"/>
              </a:rPr>
              <a:t>METHODOLOGY</a:t>
            </a:r>
            <a:endParaRPr lang="en-IN" dirty="0">
              <a:solidFill>
                <a:schemeClr val="bg1"/>
              </a:solidFill>
              <a:latin typeface="Bell MT" panose="02020503060305020303" pitchFamily="18" charset="0"/>
            </a:endParaRPr>
          </a:p>
        </p:txBody>
      </p:sp>
      <p:pic>
        <p:nvPicPr>
          <p:cNvPr id="5" name="Content Placeholder 4">
            <a:extLst>
              <a:ext uri="{FF2B5EF4-FFF2-40B4-BE49-F238E27FC236}">
                <a16:creationId xmlns:a16="http://schemas.microsoft.com/office/drawing/2014/main" id="{09E84593-87AF-0BD1-9AD8-99CE3D656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826" y="1690689"/>
            <a:ext cx="9006348" cy="5189442"/>
          </a:xfrm>
        </p:spPr>
      </p:pic>
    </p:spTree>
    <p:extLst>
      <p:ext uri="{BB962C8B-B14F-4D97-AF65-F5344CB8AC3E}">
        <p14:creationId xmlns:p14="http://schemas.microsoft.com/office/powerpoint/2010/main" val="327739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BB08-AFCE-02B4-29A9-65847AC6D9DC}"/>
              </a:ext>
            </a:extLst>
          </p:cNvPr>
          <p:cNvSpPr>
            <a:spLocks noGrp="1"/>
          </p:cNvSpPr>
          <p:nvPr>
            <p:ph type="title"/>
          </p:nvPr>
        </p:nvSpPr>
        <p:spPr>
          <a:xfrm>
            <a:off x="0" y="1"/>
            <a:ext cx="12192000" cy="1690688"/>
          </a:xfrm>
          <a:solidFill>
            <a:srgbClr val="1D9A78"/>
          </a:solidFill>
        </p:spPr>
        <p:txBody>
          <a:bodyPr/>
          <a:lstStyle/>
          <a:p>
            <a:pPr algn="ctr"/>
            <a:r>
              <a:rPr lang="en-US" sz="4400" dirty="0">
                <a:ln w="0"/>
                <a:solidFill>
                  <a:schemeClr val="bg1"/>
                </a:solidFill>
                <a:latin typeface="Bell MT" panose="02020503060305020303" pitchFamily="18" charset="0"/>
              </a:rPr>
              <a:t>CUSTOMERS IN EACH COUNTRY</a:t>
            </a:r>
            <a:endParaRPr lang="en-IN" dirty="0">
              <a:solidFill>
                <a:schemeClr val="bg1"/>
              </a:solidFill>
              <a:latin typeface="Bell MT" panose="02020503060305020303" pitchFamily="18" charset="0"/>
            </a:endParaRPr>
          </a:p>
        </p:txBody>
      </p:sp>
      <p:sp>
        <p:nvSpPr>
          <p:cNvPr id="3" name="Content Placeholder 2">
            <a:extLst>
              <a:ext uri="{FF2B5EF4-FFF2-40B4-BE49-F238E27FC236}">
                <a16:creationId xmlns:a16="http://schemas.microsoft.com/office/drawing/2014/main" id="{6C3EF7C2-D044-4B2E-A3CE-1EDFEC2D77C9}"/>
              </a:ext>
            </a:extLst>
          </p:cNvPr>
          <p:cNvSpPr>
            <a:spLocks noGrp="1"/>
          </p:cNvSpPr>
          <p:nvPr>
            <p:ph idx="1"/>
          </p:nvPr>
        </p:nvSpPr>
        <p:spPr>
          <a:xfrm>
            <a:off x="838201" y="1825625"/>
            <a:ext cx="4884174" cy="4351338"/>
          </a:xfrm>
        </p:spPr>
        <p:txBody>
          <a:bodyPr/>
          <a:lstStyle/>
          <a:p>
            <a:pPr marL="0" indent="0">
              <a:buNone/>
            </a:pPr>
            <a:r>
              <a:rPr lang="en-ZA" sz="2400" b="1" noProof="1"/>
              <a:t>Key Takeaways: -</a:t>
            </a:r>
          </a:p>
          <a:p>
            <a:pPr marL="285750" indent="-285750">
              <a:buFont typeface="Arial" panose="020B0604020202020204" pitchFamily="34" charset="0"/>
              <a:buChar char="•"/>
            </a:pPr>
            <a:r>
              <a:rPr lang="en-ZA" sz="2400" b="0" noProof="1"/>
              <a:t>It shows that the customers are from 24 different countries.</a:t>
            </a:r>
          </a:p>
          <a:p>
            <a:pPr marL="285750" indent="-285750">
              <a:buFont typeface="Arial" panose="020B0604020202020204" pitchFamily="34" charset="0"/>
              <a:buChar char="•"/>
            </a:pPr>
            <a:r>
              <a:rPr lang="en-ZA" sz="2400" b="0" noProof="1"/>
              <a:t>The customer demographic breakdown is very diversified.</a:t>
            </a:r>
          </a:p>
          <a:p>
            <a:pPr marL="285750" indent="-285750">
              <a:buFont typeface="Arial" panose="020B0604020202020204" pitchFamily="34" charset="0"/>
              <a:buChar char="•"/>
            </a:pPr>
            <a:r>
              <a:rPr lang="en-ZA" sz="2400" b="0" noProof="1"/>
              <a:t>Maximum number of customers are from USA.</a:t>
            </a:r>
          </a:p>
          <a:p>
            <a:pPr marL="0" indent="0">
              <a:buNone/>
            </a:pPr>
            <a:endParaRPr lang="en-IN" dirty="0"/>
          </a:p>
        </p:txBody>
      </p:sp>
      <p:graphicFrame>
        <p:nvGraphicFramePr>
          <p:cNvPr id="4" name="Chart 3">
            <a:extLst>
              <a:ext uri="{FF2B5EF4-FFF2-40B4-BE49-F238E27FC236}">
                <a16:creationId xmlns:a16="http://schemas.microsoft.com/office/drawing/2014/main" id="{0F16CC78-85F5-3E8B-CD0E-18C6C9541A7E}"/>
              </a:ext>
            </a:extLst>
          </p:cNvPr>
          <p:cNvGraphicFramePr>
            <a:graphicFrameLocks/>
          </p:cNvGraphicFramePr>
          <p:nvPr>
            <p:extLst>
              <p:ext uri="{D42A27DB-BD31-4B8C-83A1-F6EECF244321}">
                <p14:modId xmlns:p14="http://schemas.microsoft.com/office/powerpoint/2010/main" val="3710952180"/>
              </p:ext>
            </p:extLst>
          </p:nvPr>
        </p:nvGraphicFramePr>
        <p:xfrm>
          <a:off x="6096000" y="1825624"/>
          <a:ext cx="5384027" cy="38967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143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3383-076C-AF7B-E008-9764CBCDEDBF}"/>
              </a:ext>
            </a:extLst>
          </p:cNvPr>
          <p:cNvSpPr>
            <a:spLocks noGrp="1"/>
          </p:cNvSpPr>
          <p:nvPr>
            <p:ph type="title"/>
          </p:nvPr>
        </p:nvSpPr>
        <p:spPr>
          <a:xfrm>
            <a:off x="0" y="1"/>
            <a:ext cx="12192000" cy="1690688"/>
          </a:xfrm>
          <a:solidFill>
            <a:srgbClr val="1D9A78"/>
          </a:solidFill>
        </p:spPr>
        <p:txBody>
          <a:bodyPr>
            <a:normAutofit/>
          </a:bodyPr>
          <a:lstStyle/>
          <a:p>
            <a:pPr algn="ctr"/>
            <a:r>
              <a:rPr lang="en-US" sz="4000" dirty="0">
                <a:solidFill>
                  <a:schemeClr val="bg1"/>
                </a:solidFill>
                <a:latin typeface="Bell MT" panose="02020503060305020303" pitchFamily="18" charset="0"/>
                <a:ea typeface="Arial" panose="020B0604020202020204" pitchFamily="34" charset="0"/>
                <a:cs typeface="Arial" panose="020B0604020202020204" pitchFamily="34" charset="0"/>
              </a:rPr>
              <a:t>CUSTOMER PURCHASING BEHAVIOR </a:t>
            </a:r>
            <a:endParaRPr lang="en-IN" sz="4000" dirty="0">
              <a:solidFill>
                <a:schemeClr val="bg1"/>
              </a:solidFill>
              <a:latin typeface="Bell MT" panose="02020503060305020303" pitchFamily="18" charset="0"/>
            </a:endParaRPr>
          </a:p>
        </p:txBody>
      </p:sp>
      <p:sp>
        <p:nvSpPr>
          <p:cNvPr id="3" name="Content Placeholder 2">
            <a:extLst>
              <a:ext uri="{FF2B5EF4-FFF2-40B4-BE49-F238E27FC236}">
                <a16:creationId xmlns:a16="http://schemas.microsoft.com/office/drawing/2014/main" id="{D0BDEA65-96D4-7FA9-85D9-E264E6307281}"/>
              </a:ext>
            </a:extLst>
          </p:cNvPr>
          <p:cNvSpPr>
            <a:spLocks noGrp="1"/>
          </p:cNvSpPr>
          <p:nvPr>
            <p:ph idx="1"/>
          </p:nvPr>
        </p:nvSpPr>
        <p:spPr>
          <a:xfrm>
            <a:off x="838200" y="1825625"/>
            <a:ext cx="5405284" cy="4351338"/>
          </a:xfrm>
        </p:spPr>
        <p:txBody>
          <a:bodyPr>
            <a:normAutofit lnSpcReduction="10000"/>
          </a:bodyPr>
          <a:lstStyle/>
          <a:p>
            <a:pPr marL="0" indent="0">
              <a:buNone/>
            </a:pPr>
            <a:r>
              <a:rPr lang="en-US" sz="2400" b="1" dirty="0">
                <a:solidFill>
                  <a:srgbClr val="000000"/>
                </a:solidFill>
                <a:ea typeface="Arial" panose="020B0604020202020204" pitchFamily="34" charset="0"/>
                <a:cs typeface="Arial" panose="020B0604020202020204" pitchFamily="34" charset="0"/>
              </a:rPr>
              <a:t>Key Takeaways</a:t>
            </a:r>
            <a:r>
              <a:rPr lang="en-US" sz="2400" dirty="0">
                <a:solidFill>
                  <a:srgbClr val="000000"/>
                </a:solidFill>
                <a:ea typeface="Arial" panose="020B0604020202020204" pitchFamily="34" charset="0"/>
                <a:cs typeface="Arial" panose="020B0604020202020204" pitchFamily="34" charset="0"/>
              </a:rPr>
              <a:t>: -</a:t>
            </a:r>
          </a:p>
          <a:p>
            <a:r>
              <a:rPr lang="en-US" sz="2400" dirty="0">
                <a:solidFill>
                  <a:srgbClr val="000000"/>
                </a:solidFill>
                <a:ea typeface="Arial" panose="020B0604020202020204" pitchFamily="34" charset="0"/>
                <a:cs typeface="Arial" panose="020B0604020202020204" pitchFamily="34" charset="0"/>
              </a:rPr>
              <a:t> Long-term customers are better in all aspects(frequency, basket size, and total spending).</a:t>
            </a:r>
          </a:p>
          <a:p>
            <a:r>
              <a:rPr lang="en-US" sz="2400" dirty="0">
                <a:solidFill>
                  <a:srgbClr val="000000"/>
                </a:solidFill>
                <a:ea typeface="Arial" panose="020B0604020202020204" pitchFamily="34" charset="0"/>
                <a:cs typeface="Arial" panose="020B0604020202020204" pitchFamily="34" charset="0"/>
              </a:rPr>
              <a:t>It shows that customer loyalty plays an important role in increasing a company's revenue because long-term customers tend to buy more than short-term customers. </a:t>
            </a:r>
          </a:p>
          <a:p>
            <a:r>
              <a:rPr lang="en-US" sz="2400" dirty="0">
                <a:solidFill>
                  <a:srgbClr val="000000"/>
                </a:solidFill>
                <a:ea typeface="Arial" panose="020B0604020202020204" pitchFamily="34" charset="0"/>
                <a:cs typeface="Arial" panose="020B0604020202020204" pitchFamily="34" charset="0"/>
              </a:rPr>
              <a:t>Therefore, the company should focus on the retention rate of the customers to increase sales over time.</a:t>
            </a:r>
          </a:p>
          <a:p>
            <a:endParaRPr lang="en-IN" sz="3200" dirty="0"/>
          </a:p>
        </p:txBody>
      </p:sp>
      <p:graphicFrame>
        <p:nvGraphicFramePr>
          <p:cNvPr id="4" name="Chart 3">
            <a:extLst>
              <a:ext uri="{FF2B5EF4-FFF2-40B4-BE49-F238E27FC236}">
                <a16:creationId xmlns:a16="http://schemas.microsoft.com/office/drawing/2014/main" id="{86F86649-EB3D-BB87-40F6-151F0A8114FA}"/>
              </a:ext>
            </a:extLst>
          </p:cNvPr>
          <p:cNvGraphicFramePr/>
          <p:nvPr>
            <p:extLst>
              <p:ext uri="{D42A27DB-BD31-4B8C-83A1-F6EECF244321}">
                <p14:modId xmlns:p14="http://schemas.microsoft.com/office/powerpoint/2010/main" val="1706409508"/>
              </p:ext>
            </p:extLst>
          </p:nvPr>
        </p:nvGraphicFramePr>
        <p:xfrm>
          <a:off x="6538452" y="1927123"/>
          <a:ext cx="4935793" cy="4178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729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AA63-A5C2-5BC5-01FD-8D8FD8FC6CEC}"/>
              </a:ext>
            </a:extLst>
          </p:cNvPr>
          <p:cNvSpPr>
            <a:spLocks noGrp="1"/>
          </p:cNvSpPr>
          <p:nvPr>
            <p:ph type="title"/>
          </p:nvPr>
        </p:nvSpPr>
        <p:spPr>
          <a:xfrm>
            <a:off x="0" y="1"/>
            <a:ext cx="12192000" cy="1690688"/>
          </a:xfrm>
          <a:solidFill>
            <a:srgbClr val="1D9A78"/>
          </a:solidFill>
        </p:spPr>
        <p:txBody>
          <a:bodyPr>
            <a:normAutofit/>
          </a:bodyPr>
          <a:lstStyle/>
          <a:p>
            <a:pPr algn="ctr"/>
            <a:r>
              <a:rPr lang="en-US" sz="4000" dirty="0">
                <a:solidFill>
                  <a:schemeClr val="bg1"/>
                </a:solidFill>
                <a:latin typeface="Bell MT" panose="02020503060305020303" pitchFamily="18" charset="0"/>
                <a:ea typeface="Arial" panose="020B0604020202020204" pitchFamily="34" charset="0"/>
                <a:cs typeface="Arial" panose="020B0604020202020204" pitchFamily="34" charset="0"/>
              </a:rPr>
              <a:t>TOTAL SALES CONTRIBUTED BY EACH GENRE IN THE USA</a:t>
            </a:r>
            <a:endParaRPr lang="en-IN" sz="4000" dirty="0">
              <a:solidFill>
                <a:schemeClr val="bg1"/>
              </a:solidFill>
              <a:latin typeface="Bell MT" panose="02020503060305020303" pitchFamily="18" charset="0"/>
            </a:endParaRPr>
          </a:p>
        </p:txBody>
      </p:sp>
      <p:sp>
        <p:nvSpPr>
          <p:cNvPr id="3" name="Content Placeholder 2">
            <a:extLst>
              <a:ext uri="{FF2B5EF4-FFF2-40B4-BE49-F238E27FC236}">
                <a16:creationId xmlns:a16="http://schemas.microsoft.com/office/drawing/2014/main" id="{5680BB49-ED78-AD25-73EA-45DA4EA87E8F}"/>
              </a:ext>
            </a:extLst>
          </p:cNvPr>
          <p:cNvSpPr>
            <a:spLocks noGrp="1"/>
          </p:cNvSpPr>
          <p:nvPr>
            <p:ph idx="1"/>
          </p:nvPr>
        </p:nvSpPr>
        <p:spPr>
          <a:xfrm>
            <a:off x="877528" y="1796128"/>
            <a:ext cx="5218471" cy="4351338"/>
          </a:xfrm>
        </p:spPr>
        <p:txBody>
          <a:bodyPr>
            <a:normAutofit/>
          </a:bodyPr>
          <a:lstStyle/>
          <a:p>
            <a:endParaRPr lang="en-US" sz="2400" dirty="0"/>
          </a:p>
          <a:p>
            <a:pPr marL="0" indent="0">
              <a:buNone/>
            </a:pPr>
            <a:r>
              <a:rPr lang="en-US" sz="2400" b="1" dirty="0"/>
              <a:t>Key Takeaways:</a:t>
            </a:r>
            <a:endParaRPr lang="en-US" sz="2400" dirty="0"/>
          </a:p>
          <a:p>
            <a:pPr>
              <a:buFont typeface="Arial" panose="020B0604020202020204" pitchFamily="34" charset="0"/>
              <a:buChar char="•"/>
            </a:pPr>
            <a:r>
              <a:rPr lang="en-US" sz="2400" dirty="0"/>
              <a:t>The ROCK genre contributes the most to sales in the USA.</a:t>
            </a:r>
          </a:p>
          <a:p>
            <a:pPr>
              <a:buFont typeface="Arial" panose="020B0604020202020204" pitchFamily="34" charset="0"/>
              <a:buChar char="•"/>
            </a:pPr>
            <a:r>
              <a:rPr lang="en-US" sz="2400" dirty="0"/>
              <a:t>The 2nd and 3rd best-selling genres are Alternative &amp; Punk and Metal, respectively.</a:t>
            </a:r>
          </a:p>
          <a:p>
            <a:endParaRPr lang="en-IN" sz="2400" dirty="0"/>
          </a:p>
        </p:txBody>
      </p:sp>
      <p:graphicFrame>
        <p:nvGraphicFramePr>
          <p:cNvPr id="4" name="Chart 3">
            <a:extLst>
              <a:ext uri="{FF2B5EF4-FFF2-40B4-BE49-F238E27FC236}">
                <a16:creationId xmlns:a16="http://schemas.microsoft.com/office/drawing/2014/main" id="{8CC8F836-62F4-84A9-2A3F-21CE3229D766}"/>
              </a:ext>
            </a:extLst>
          </p:cNvPr>
          <p:cNvGraphicFramePr/>
          <p:nvPr>
            <p:extLst>
              <p:ext uri="{D42A27DB-BD31-4B8C-83A1-F6EECF244321}">
                <p14:modId xmlns:p14="http://schemas.microsoft.com/office/powerpoint/2010/main" val="1129460578"/>
              </p:ext>
            </p:extLst>
          </p:nvPr>
        </p:nvGraphicFramePr>
        <p:xfrm>
          <a:off x="6656439" y="2127476"/>
          <a:ext cx="4319311" cy="39095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773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715</TotalTime>
  <Words>963</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 SemiBold SemiConden</vt:lpstr>
      <vt:lpstr>Bell MT</vt:lpstr>
      <vt:lpstr>Berlin Sans FB Demi</vt:lpstr>
      <vt:lpstr>Calibri</vt:lpstr>
      <vt:lpstr>Calibri Light</vt:lpstr>
      <vt:lpstr>ui-sans-serif</vt:lpstr>
      <vt:lpstr>Office Theme</vt:lpstr>
      <vt:lpstr>CHINOOK MUSIC STORE ANALYSIS</vt:lpstr>
      <vt:lpstr>ABOUT CHINOOK</vt:lpstr>
      <vt:lpstr>PROBLEM STATEMENT</vt:lpstr>
      <vt:lpstr>DATA OVERVIEW </vt:lpstr>
      <vt:lpstr>DATABASE SCHEMA</vt:lpstr>
      <vt:lpstr>METHODOLOGY</vt:lpstr>
      <vt:lpstr>CUSTOMERS IN EACH COUNTRY</vt:lpstr>
      <vt:lpstr>CUSTOMER PURCHASING BEHAVIOR </vt:lpstr>
      <vt:lpstr>TOTAL SALES CONTRIBUTED BY EACH GENRE IN THE USA</vt:lpstr>
      <vt:lpstr>CUSTOMER CHURN RATE</vt:lpstr>
      <vt:lpstr>Product Affinity Analysis (Genres frequently purchased together)</vt:lpstr>
      <vt:lpstr>Recommended Albums for Promotion in the USA</vt:lpstr>
      <vt:lpstr>Overall Strategy Recommendations for the Physical Music Market</vt:lpstr>
      <vt:lpstr>Final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Dimple Verma</dc:creator>
  <cp:lastModifiedBy>Dimple Verma</cp:lastModifiedBy>
  <cp:revision>1</cp:revision>
  <dcterms:created xsi:type="dcterms:W3CDTF">2025-01-12T15:57:16Z</dcterms:created>
  <dcterms:modified xsi:type="dcterms:W3CDTF">2025-01-13T03:53:10Z</dcterms:modified>
</cp:coreProperties>
</file>