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0" r:id="rId3"/>
    <p:sldId id="257" r:id="rId4"/>
    <p:sldId id="258" r:id="rId5"/>
    <p:sldId id="262" r:id="rId6"/>
    <p:sldId id="263" r:id="rId7"/>
    <p:sldId id="261" r:id="rId8"/>
    <p:sldId id="259" r:id="rId9"/>
    <p:sldId id="264" r:id="rId10"/>
    <p:sldId id="268" r:id="rId11"/>
    <p:sldId id="267" r:id="rId12"/>
    <p:sldId id="266" r:id="rId13"/>
    <p:sldId id="265" r:id="rId14"/>
    <p:sldId id="271" r:id="rId15"/>
    <p:sldId id="273" r:id="rId16"/>
    <p:sldId id="280" r:id="rId17"/>
    <p:sldId id="281" r:id="rId18"/>
    <p:sldId id="272" r:id="rId19"/>
    <p:sldId id="275" r:id="rId20"/>
    <p:sldId id="274" r:id="rId21"/>
    <p:sldId id="269" r:id="rId22"/>
    <p:sldId id="270" r:id="rId23"/>
    <p:sldId id="278" r:id="rId24"/>
    <p:sldId id="282" r:id="rId25"/>
    <p:sldId id="284" r:id="rId26"/>
    <p:sldId id="285" r:id="rId27"/>
    <p:sldId id="277" r:id="rId28"/>
    <p:sldId id="283" r:id="rId29"/>
    <p:sldId id="27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yoon" initials="J" lastIdx="1" clrIdx="0">
    <p:extLst>
      <p:ext uri="{19B8F6BF-5375-455C-9EA6-DF929625EA0E}">
        <p15:presenceInfo xmlns:p15="http://schemas.microsoft.com/office/powerpoint/2012/main" userId="Jiyo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523" autoAdjust="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37733-7A83-4BAD-854B-317DCFEA26FF}" type="datetimeFigureOut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96253-2598-4B55-94ED-45E416D9C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75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96253-2598-4B55-94ED-45E416D9C4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32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96253-2598-4B55-94ED-45E416D9C46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131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formatter.. %x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, %o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8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.. %.(number)f</a:t>
            </a:r>
            <a:r>
              <a:rPr lang="ko-KR" altLang="en-US" dirty="0" smtClean="0"/>
              <a:t>는 표시할 소수점 아래 </a:t>
            </a:r>
            <a:r>
              <a:rPr lang="ko-KR" altLang="en-US" dirty="0" err="1" smtClean="0"/>
              <a:t>자리수</a:t>
            </a:r>
            <a:r>
              <a:rPr lang="en-US" altLang="ko-KR" dirty="0" smtClean="0"/>
              <a:t>..</a:t>
            </a:r>
            <a:r>
              <a:rPr lang="en-US" altLang="ko-KR" baseline="0" dirty="0" smtClean="0"/>
              <a:t> %%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 %</a:t>
            </a:r>
            <a:r>
              <a:rPr lang="ko-KR" altLang="en-US" baseline="0" dirty="0" smtClean="0"/>
              <a:t>문자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자체 출력</a:t>
            </a:r>
            <a:endParaRPr lang="en-US" altLang="ko-KR" baseline="0" dirty="0" smtClean="0"/>
          </a:p>
          <a:p>
            <a:r>
              <a:rPr lang="ko-KR" altLang="en-US" dirty="0" smtClean="0"/>
              <a:t>특수문자 </a:t>
            </a:r>
            <a:r>
              <a:rPr lang="en-US" altLang="ko-KR" dirty="0" smtClean="0"/>
              <a:t>.. \n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개행</a:t>
            </a:r>
            <a:r>
              <a:rPr lang="en-US" altLang="ko-KR" dirty="0" smtClean="0"/>
              <a:t>, \t</a:t>
            </a:r>
            <a:r>
              <a:rPr lang="ko-KR" altLang="en-US" dirty="0" smtClean="0"/>
              <a:t>는 탭 </a:t>
            </a:r>
            <a:r>
              <a:rPr lang="en-US" altLang="ko-KR" dirty="0" smtClean="0"/>
              <a:t>…</a:t>
            </a:r>
            <a:r>
              <a:rPr lang="ko-KR" altLang="en-US" dirty="0" smtClean="0"/>
              <a:t>등등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96253-2598-4B55-94ED-45E416D9C46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704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Dictionary ; </a:t>
            </a:r>
            <a:r>
              <a:rPr lang="ko-KR" altLang="en-US" baseline="0" dirty="0" err="1" smtClean="0"/>
              <a:t>파이썬</a:t>
            </a:r>
            <a:r>
              <a:rPr lang="ko-KR" altLang="en-US" baseline="0" dirty="0" smtClean="0"/>
              <a:t> 객체를 저장할 수 있는 해시 테이블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.keys( ) </a:t>
            </a:r>
            <a:r>
              <a:rPr lang="ko-KR" altLang="en-US" baseline="0" dirty="0" err="1" smtClean="0"/>
              <a:t>메소드</a:t>
            </a:r>
            <a:r>
              <a:rPr lang="ko-KR" altLang="en-US" baseline="0" dirty="0" smtClean="0"/>
              <a:t> 사용 </a:t>
            </a:r>
            <a:r>
              <a:rPr lang="en-US" altLang="ko-KR" baseline="0" dirty="0" smtClean="0"/>
              <a:t>-&gt; </a:t>
            </a:r>
            <a:r>
              <a:rPr lang="ko-KR" altLang="en-US" baseline="0" dirty="0" err="1" smtClean="0"/>
              <a:t>딕셔너리의</a:t>
            </a:r>
            <a:r>
              <a:rPr lang="ko-KR" altLang="en-US" baseline="0" dirty="0" smtClean="0"/>
              <a:t> 모든 키의 목록 반환</a:t>
            </a:r>
            <a:endParaRPr lang="en-US" altLang="ko-KR" baseline="0" dirty="0" smtClean="0"/>
          </a:p>
          <a:p>
            <a:r>
              <a:rPr lang="en-US" altLang="ko-KR" baseline="0" dirty="0" smtClean="0"/>
              <a:t>.items( ) </a:t>
            </a:r>
            <a:r>
              <a:rPr lang="ko-KR" altLang="en-US" baseline="0" dirty="0" err="1" smtClean="0"/>
              <a:t>메소드</a:t>
            </a:r>
            <a:r>
              <a:rPr lang="ko-KR" altLang="en-US" baseline="0" dirty="0" smtClean="0"/>
              <a:t> 사용 </a:t>
            </a:r>
            <a:r>
              <a:rPr lang="en-US" altLang="ko-KR" baseline="0" dirty="0" smtClean="0"/>
              <a:t>-&gt; </a:t>
            </a:r>
            <a:r>
              <a:rPr lang="ko-KR" altLang="en-US" baseline="0" dirty="0" err="1" smtClean="0"/>
              <a:t>딕셔너리에</a:t>
            </a:r>
            <a:r>
              <a:rPr lang="ko-KR" altLang="en-US" baseline="0" dirty="0" smtClean="0"/>
              <a:t> 있는 모든 아이템의 목록 반환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96253-2598-4B55-94ED-45E416D9C46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10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tuple</a:t>
            </a:r>
            <a:r>
              <a:rPr lang="en-US" altLang="ko-KR" baseline="0" dirty="0" smtClean="0"/>
              <a:t> -&gt; </a:t>
            </a:r>
            <a:r>
              <a:rPr lang="ko-KR" altLang="en-US" baseline="0" dirty="0" smtClean="0"/>
              <a:t>각 요소들의 값 변경 불가능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96253-2598-4B55-94ED-45E416D9C46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45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E219-8FF4-4512-A6F7-3C6715732E23}" type="datetime1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5ECF-F501-48BC-9148-40F3F31B0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9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C44C-E776-476D-AF30-01ADED629320}" type="datetime1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5ECF-F501-48BC-9148-40F3F31B0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90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ED76-4151-4A69-BFFE-02EBE2E529AF}" type="datetime1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5ECF-F501-48BC-9148-40F3F31B0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80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E8FC-A70F-4995-AF44-ACB8AC8119A2}" type="datetime1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5ECF-F501-48BC-9148-40F3F31B0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25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67F9-5B8D-4006-AC91-6781F06673D2}" type="datetime1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5ECF-F501-48BC-9148-40F3F31B0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8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FC56-6C7B-4F9A-BCD0-B0908DF1856B}" type="datetime1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5ECF-F501-48BC-9148-40F3F31B0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24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08BF-3A1C-46A7-8BC3-F0EAACA1CC37}" type="datetime1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5ECF-F501-48BC-9148-40F3F31B0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2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FDC9-F8B5-4D03-9CCB-61F978E1E5DF}" type="datetime1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5ECF-F501-48BC-9148-40F3F31B0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6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6D8A-8BAB-4D2A-9525-F3D8C0BC3F22}" type="datetime1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5ECF-F501-48BC-9148-40F3F31B0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34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6B13-FD32-4DB6-B366-D04E6BC7347E}" type="datetime1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5ECF-F501-48BC-9148-40F3F31B0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45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2685-52BE-4F07-8CCF-EA15DCD170D9}" type="datetime1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5ECF-F501-48BC-9148-40F3F31B0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15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D84A4-14CB-4381-8CA1-13D2659BC04A}" type="datetime1">
              <a:rPr lang="ko-KR" altLang="en-US" smtClean="0"/>
              <a:t>2015-07-16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65ECF-F501-48BC-9148-40F3F31B0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53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600" y="1651000"/>
            <a:ext cx="812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 smtClean="0"/>
              <a:t>초심자를 위한 </a:t>
            </a:r>
            <a:r>
              <a:rPr lang="en-US" altLang="ko-KR" sz="7200" b="1" dirty="0" smtClean="0">
                <a:solidFill>
                  <a:schemeClr val="accent5">
                    <a:lumMod val="75000"/>
                  </a:schemeClr>
                </a:solidFill>
              </a:rPr>
              <a:t>Py</a:t>
            </a:r>
            <a:r>
              <a:rPr lang="en-US" altLang="ko-KR" sz="7200" b="1" dirty="0" smtClean="0">
                <a:solidFill>
                  <a:schemeClr val="accent4"/>
                </a:solidFill>
              </a:rPr>
              <a:t>thon</a:t>
            </a:r>
            <a:endParaRPr lang="ko-KR" altLang="en-US" sz="7200" b="1" dirty="0">
              <a:solidFill>
                <a:schemeClr val="accent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600" y="4187924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</a:t>
            </a:r>
            <a:r>
              <a:rPr lang="ko-KR" altLang="en-US" sz="3600" b="1" smtClean="0"/>
              <a:t>주차</a:t>
            </a:r>
            <a:endParaRPr lang="ko-KR" altLang="en-US" sz="3600" b="1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98000" y="0"/>
            <a:ext cx="279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 smtClean="0">
                <a:solidFill>
                  <a:srgbClr val="00B050"/>
                </a:solidFill>
              </a:rPr>
              <a:t>KU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SecurityFACT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pPr algn="r"/>
            <a:r>
              <a:rPr lang="en-US" altLang="ko-KR" sz="2400" b="1" dirty="0" smtClean="0">
                <a:solidFill>
                  <a:srgbClr val="00B050"/>
                </a:solidFill>
              </a:rPr>
              <a:t>F-Shield</a:t>
            </a:r>
            <a:endParaRPr lang="ko-KR" alt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0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4300" y="139700"/>
            <a:ext cx="546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rgbClr val="002060"/>
                </a:solidFill>
              </a:rPr>
              <a:t>1. IDLE</a:t>
            </a:r>
            <a:r>
              <a:rPr lang="ko-KR" altLang="en-US" sz="4800" b="1" dirty="0" smtClean="0">
                <a:solidFill>
                  <a:srgbClr val="002060"/>
                </a:solidFill>
              </a:rPr>
              <a:t>의 사용</a:t>
            </a:r>
            <a:endParaRPr lang="ko-KR" altLang="en-US" sz="4800" b="1" dirty="0">
              <a:solidFill>
                <a:srgbClr val="00206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80" y="2552636"/>
            <a:ext cx="3288920" cy="13970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348" y="1193272"/>
            <a:ext cx="6806052" cy="42547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31300" y="2565400"/>
            <a:ext cx="314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B0F0"/>
                </a:solidFill>
              </a:rPr>
              <a:t>Command Line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26700" y="4922898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00B0F0"/>
                </a:solidFill>
              </a:rPr>
              <a:t>Shell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080" y="4102100"/>
            <a:ext cx="4597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‘IDLE’</a:t>
            </a:r>
            <a:r>
              <a:rPr lang="ko-KR" altLang="en-US" sz="3200" b="1" dirty="0" smtClean="0"/>
              <a:t>이라고 있습니다</a:t>
            </a:r>
            <a:r>
              <a:rPr lang="en-US" altLang="ko-KR" sz="3200" b="1" dirty="0" smtClean="0"/>
              <a:t>.</a:t>
            </a:r>
            <a:endParaRPr lang="ko-KR" altLang="en-US" sz="3200" b="1" dirty="0"/>
          </a:p>
        </p:txBody>
      </p:sp>
      <p:sp>
        <p:nvSpPr>
          <p:cNvPr id="9" name="직사각형 8"/>
          <p:cNvSpPr/>
          <p:nvPr/>
        </p:nvSpPr>
        <p:spPr>
          <a:xfrm>
            <a:off x="914400" y="2806700"/>
            <a:ext cx="3124200" cy="3324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991100" y="5562274"/>
            <a:ext cx="600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밑에 </a:t>
            </a:r>
            <a:r>
              <a:rPr lang="ko-KR" altLang="en-US" sz="2800" b="1" dirty="0" err="1" smtClean="0"/>
              <a:t>있는게</a:t>
            </a:r>
            <a:r>
              <a:rPr lang="ko-KR" altLang="en-US" sz="2800" b="1" dirty="0" smtClean="0"/>
              <a:t> 더 </a:t>
            </a:r>
            <a:r>
              <a:rPr lang="ko-KR" altLang="en-US" sz="2800" b="1" dirty="0" err="1" smtClean="0"/>
              <a:t>예쁘더라구요</a:t>
            </a:r>
            <a:r>
              <a:rPr lang="en-US" altLang="ko-KR" sz="2800" b="1" dirty="0" smtClean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2555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4300" y="139700"/>
            <a:ext cx="8166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002060"/>
                </a:solidFill>
              </a:rPr>
              <a:t>2</a:t>
            </a:r>
            <a:r>
              <a:rPr lang="en-US" altLang="ko-KR" sz="4800" b="1" dirty="0" smtClean="0">
                <a:solidFill>
                  <a:srgbClr val="002060"/>
                </a:solidFill>
              </a:rPr>
              <a:t>. Text </a:t>
            </a:r>
            <a:r>
              <a:rPr lang="en-US" altLang="ko-KR" sz="4800" b="1" dirty="0" err="1" smtClean="0">
                <a:solidFill>
                  <a:srgbClr val="002060"/>
                </a:solidFill>
              </a:rPr>
              <a:t>Editor+CMD</a:t>
            </a:r>
            <a:r>
              <a:rPr lang="ko-KR" altLang="en-US" sz="4800" b="1" dirty="0" smtClean="0">
                <a:solidFill>
                  <a:srgbClr val="002060"/>
                </a:solidFill>
              </a:rPr>
              <a:t> 사용</a:t>
            </a:r>
            <a:endParaRPr lang="ko-KR" altLang="en-US" sz="4800" b="1" dirty="0">
              <a:solidFill>
                <a:srgbClr val="00206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5" y="3506746"/>
            <a:ext cx="10157076" cy="13954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8050" y="4902200"/>
            <a:ext cx="387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dirty="0" smtClean="0">
                <a:solidFill>
                  <a:srgbClr val="0070C0"/>
                </a:solidFill>
              </a:rPr>
              <a:t>* </a:t>
            </a:r>
            <a:r>
              <a:rPr lang="ko-KR" altLang="en-US" sz="2400" i="1" dirty="0" smtClean="0">
                <a:solidFill>
                  <a:srgbClr val="0070C0"/>
                </a:solidFill>
              </a:rPr>
              <a:t>환경 변수 설정 필요</a:t>
            </a:r>
            <a:endParaRPr lang="ko-KR" altLang="en-US" sz="2400" i="1" dirty="0">
              <a:solidFill>
                <a:srgbClr val="0070C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5" y="1475151"/>
            <a:ext cx="5606147" cy="178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9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87575" y="2379960"/>
            <a:ext cx="78168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초반부에는 </a:t>
            </a:r>
            <a:r>
              <a:rPr lang="en-US" altLang="ko-KR" sz="2800" b="1" dirty="0" smtClean="0"/>
              <a:t>IDLE</a:t>
            </a:r>
            <a:r>
              <a:rPr lang="ko-KR" altLang="en-US" sz="2800" b="1" dirty="0" smtClean="0"/>
              <a:t>을 사용하고</a:t>
            </a:r>
            <a:r>
              <a:rPr lang="en-US" altLang="ko-KR" sz="2800" b="1" dirty="0" smtClean="0"/>
              <a:t>,</a:t>
            </a:r>
          </a:p>
          <a:p>
            <a:pPr algn="ctr"/>
            <a:r>
              <a:rPr lang="ko-KR" altLang="en-US" sz="2800" b="1" dirty="0" smtClean="0"/>
              <a:t>더 나아갈수록</a:t>
            </a:r>
            <a:endParaRPr lang="en-US" altLang="ko-KR" sz="2800" b="1" dirty="0" smtClean="0"/>
          </a:p>
          <a:p>
            <a:pPr algn="ctr"/>
            <a:r>
              <a:rPr lang="en-US" altLang="ko-KR" sz="2800" b="1" dirty="0" smtClean="0"/>
              <a:t>Text-Editor</a:t>
            </a:r>
            <a:r>
              <a:rPr lang="ko-KR" altLang="en-US" sz="2800" b="1" dirty="0" smtClean="0"/>
              <a:t>와 </a:t>
            </a:r>
            <a:r>
              <a:rPr lang="en-US" altLang="ko-KR" sz="2800" b="1" dirty="0" err="1" smtClean="0"/>
              <a:t>cmd</a:t>
            </a:r>
            <a:r>
              <a:rPr lang="ko-KR" altLang="en-US" sz="2800" b="1" dirty="0" smtClean="0"/>
              <a:t>를 사용하고자 합니다</a:t>
            </a:r>
            <a:r>
              <a:rPr lang="en-US" altLang="ko-KR" sz="2800" b="1" dirty="0" smtClean="0"/>
              <a:t>.</a:t>
            </a:r>
            <a:endParaRPr lang="ko-KR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606800" y="3764955"/>
            <a:ext cx="5194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 smtClean="0">
                <a:solidFill>
                  <a:srgbClr val="00B0F0"/>
                </a:solidFill>
              </a:rPr>
              <a:t>*Mac </a:t>
            </a:r>
            <a:r>
              <a:rPr lang="ko-KR" altLang="en-US" sz="2000" i="1" dirty="0" smtClean="0">
                <a:solidFill>
                  <a:srgbClr val="00B0F0"/>
                </a:solidFill>
              </a:rPr>
              <a:t>사용자는</a:t>
            </a:r>
            <a:r>
              <a:rPr lang="en-US" altLang="ko-KR" sz="2000" i="1" dirty="0" smtClean="0">
                <a:solidFill>
                  <a:srgbClr val="00B0F0"/>
                </a:solidFill>
              </a:rPr>
              <a:t>.. </a:t>
            </a:r>
            <a:r>
              <a:rPr lang="ko-KR" altLang="en-US" sz="2000" i="1" dirty="0" smtClean="0">
                <a:solidFill>
                  <a:srgbClr val="00B0F0"/>
                </a:solidFill>
              </a:rPr>
              <a:t>저도 몰라요</a:t>
            </a:r>
            <a:r>
              <a:rPr lang="en-US" altLang="ko-KR" sz="2000" i="1" dirty="0" smtClean="0">
                <a:solidFill>
                  <a:srgbClr val="00B0F0"/>
                </a:solidFill>
              </a:rPr>
              <a:t>..</a:t>
            </a:r>
            <a:r>
              <a:rPr lang="ko-KR" altLang="en-US" sz="2000" i="1" dirty="0" err="1" smtClean="0">
                <a:solidFill>
                  <a:srgbClr val="00B0F0"/>
                </a:solidFill>
              </a:rPr>
              <a:t>ㅈㅅㅈㅅ</a:t>
            </a:r>
            <a:endParaRPr lang="ko-KR" altLang="en-US" sz="20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49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99390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 smtClean="0">
                <a:solidFill>
                  <a:schemeClr val="accent5">
                    <a:lumMod val="75000"/>
                  </a:schemeClr>
                </a:solidFill>
              </a:rPr>
              <a:t>기본 문법</a:t>
            </a:r>
            <a:endParaRPr lang="ko-KR" altLang="en-US" sz="8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62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1600" y="88900"/>
            <a:ext cx="572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0070C0"/>
                </a:solidFill>
              </a:rPr>
              <a:t>1. </a:t>
            </a:r>
            <a:r>
              <a:rPr lang="ko-KR" altLang="en-US" sz="3600" b="1" dirty="0" smtClean="0">
                <a:solidFill>
                  <a:srgbClr val="0070C0"/>
                </a:solidFill>
              </a:rPr>
              <a:t>변수 사용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57" y="1093565"/>
            <a:ext cx="3638916" cy="25472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628" y="1093565"/>
            <a:ext cx="2660743" cy="25962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383" y="1959162"/>
            <a:ext cx="4007455" cy="8650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8257" y="3786580"/>
            <a:ext cx="279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자유롭게 선언하여 사용합니다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407173" y="3786580"/>
            <a:ext cx="3397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</a:rPr>
              <a:t>type( ) </a:t>
            </a:r>
            <a:r>
              <a:rPr lang="ko-KR" altLang="en-US" sz="2400" b="1" dirty="0" smtClean="0"/>
              <a:t>함수로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어떤 </a:t>
            </a:r>
            <a:r>
              <a:rPr lang="ko-KR" altLang="en-US" sz="2400" b="1" dirty="0" err="1" smtClean="0"/>
              <a:t>자료형인지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확인할 수 있습니다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927482" y="2933083"/>
            <a:ext cx="3591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변수선언 시</a:t>
            </a:r>
            <a:r>
              <a:rPr lang="en-US" altLang="ko-KR" sz="2400" b="1" dirty="0" smtClean="0"/>
              <a:t>,</a:t>
            </a:r>
          </a:p>
          <a:p>
            <a:r>
              <a:rPr lang="ko-KR" altLang="en-US" sz="2400" b="1" dirty="0" err="1" smtClean="0"/>
              <a:t>첫글자로</a:t>
            </a:r>
            <a:r>
              <a:rPr lang="ko-KR" altLang="en-US" sz="2400" b="1" dirty="0" smtClean="0"/>
              <a:t> 숫자는 불가능</a:t>
            </a:r>
            <a:r>
              <a:rPr lang="en-US" altLang="ko-KR" sz="2400" b="1" dirty="0" smtClean="0"/>
              <a:t>,</a:t>
            </a:r>
          </a:p>
          <a:p>
            <a:r>
              <a:rPr lang="ko-KR" altLang="en-US" sz="2400" b="1" dirty="0" err="1" smtClean="0"/>
              <a:t>언더바</a:t>
            </a:r>
            <a:r>
              <a:rPr lang="en-US" altLang="ko-KR" sz="2400" b="1" dirty="0" smtClean="0"/>
              <a:t>(_)</a:t>
            </a:r>
            <a:r>
              <a:rPr lang="ko-KR" altLang="en-US" sz="2400" b="1" dirty="0" smtClean="0"/>
              <a:t>는 가능</a:t>
            </a:r>
            <a:r>
              <a:rPr lang="en-US" altLang="ko-KR" sz="2400" b="1" dirty="0" smtClean="0"/>
              <a:t>!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57" y="5232401"/>
            <a:ext cx="3667258" cy="3482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8257" y="5520844"/>
            <a:ext cx="421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여러 변수를 한꺼번에 선언</a:t>
            </a:r>
            <a:r>
              <a:rPr lang="en-US" altLang="ko-KR" sz="2400" b="1" dirty="0" smtClean="0"/>
              <a:t>!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5050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1600" y="88900"/>
            <a:ext cx="737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0070C0"/>
                </a:solidFill>
              </a:rPr>
              <a:t>2. </a:t>
            </a:r>
            <a:r>
              <a:rPr lang="ko-KR" altLang="en-US" sz="3600" b="1" dirty="0" smtClean="0">
                <a:solidFill>
                  <a:srgbClr val="0070C0"/>
                </a:solidFill>
              </a:rPr>
              <a:t>사칙 연산</a:t>
            </a:r>
            <a:r>
              <a:rPr lang="en-US" altLang="ko-KR" sz="3600" b="1" dirty="0" smtClean="0">
                <a:solidFill>
                  <a:srgbClr val="0070C0"/>
                </a:solidFill>
              </a:rPr>
              <a:t>, </a:t>
            </a:r>
            <a:r>
              <a:rPr lang="ko-KR" altLang="en-US" sz="3600" b="1" dirty="0" smtClean="0">
                <a:solidFill>
                  <a:srgbClr val="0070C0"/>
                </a:solidFill>
              </a:rPr>
              <a:t>논리연산과 비교연산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35" y="3934296"/>
            <a:ext cx="1735018" cy="10510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075" y="988968"/>
            <a:ext cx="1932649" cy="11936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35" y="988968"/>
            <a:ext cx="2101634" cy="12843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35" y="2502777"/>
            <a:ext cx="1966978" cy="12020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35" y="5214794"/>
            <a:ext cx="2850183" cy="10087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34000" y="3169435"/>
            <a:ext cx="5638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사칙연산입니다</a:t>
            </a:r>
            <a:r>
              <a:rPr lang="en-US" altLang="ko-KR" sz="2800" b="1" dirty="0" smtClean="0"/>
              <a:t>.</a:t>
            </a:r>
          </a:p>
          <a:p>
            <a:endParaRPr lang="en-US" altLang="ko-KR" sz="2800" b="1" dirty="0"/>
          </a:p>
          <a:p>
            <a:r>
              <a:rPr lang="ko-KR" altLang="en-US" sz="2800" b="1" dirty="0" smtClean="0"/>
              <a:t>근데 아쉬워서</a:t>
            </a:r>
            <a:endParaRPr lang="en-US" altLang="ko-KR" sz="2800" b="1" dirty="0" smtClean="0"/>
          </a:p>
          <a:p>
            <a:r>
              <a:rPr lang="ko-KR" altLang="en-US" sz="2800" b="1" dirty="0" smtClean="0"/>
              <a:t>나머지 연산도 예시로 넣어줬어요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960224" y="5921930"/>
            <a:ext cx="495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 smtClean="0">
                <a:solidFill>
                  <a:srgbClr val="00B0F0"/>
                </a:solidFill>
              </a:rPr>
              <a:t>-&gt; </a:t>
            </a:r>
            <a:r>
              <a:rPr lang="en-US" altLang="ko-KR" b="1" i="1" dirty="0" err="1" smtClean="0">
                <a:solidFill>
                  <a:srgbClr val="00B0F0"/>
                </a:solidFill>
              </a:rPr>
              <a:t>int</a:t>
            </a:r>
            <a:r>
              <a:rPr lang="ko-KR" altLang="en-US" b="1" i="1" dirty="0" smtClean="0">
                <a:solidFill>
                  <a:srgbClr val="00B0F0"/>
                </a:solidFill>
              </a:rPr>
              <a:t>형</a:t>
            </a:r>
            <a:r>
              <a:rPr lang="en-US" altLang="ko-KR" b="1" i="1" dirty="0" smtClean="0">
                <a:solidFill>
                  <a:srgbClr val="00B0F0"/>
                </a:solidFill>
              </a:rPr>
              <a:t>/</a:t>
            </a:r>
            <a:r>
              <a:rPr lang="en-US" altLang="ko-KR" b="1" i="1" dirty="0" err="1" smtClean="0">
                <a:solidFill>
                  <a:srgbClr val="00B0F0"/>
                </a:solidFill>
              </a:rPr>
              <a:t>int</a:t>
            </a:r>
            <a:r>
              <a:rPr lang="ko-KR" altLang="en-US" b="1" i="1" dirty="0" smtClean="0">
                <a:solidFill>
                  <a:srgbClr val="00B0F0"/>
                </a:solidFill>
              </a:rPr>
              <a:t>형의 결과는 </a:t>
            </a:r>
            <a:r>
              <a:rPr lang="en-US" altLang="ko-KR" b="1" i="1" dirty="0" smtClean="0">
                <a:solidFill>
                  <a:srgbClr val="00B0F0"/>
                </a:solidFill>
              </a:rPr>
              <a:t>float</a:t>
            </a:r>
            <a:r>
              <a:rPr lang="ko-KR" altLang="en-US" b="1" i="1" dirty="0" smtClean="0">
                <a:solidFill>
                  <a:srgbClr val="00B0F0"/>
                </a:solidFill>
              </a:rPr>
              <a:t>형이 됩니다</a:t>
            </a:r>
            <a:r>
              <a:rPr lang="en-US" altLang="ko-KR" b="1" i="1" dirty="0" smtClean="0">
                <a:solidFill>
                  <a:srgbClr val="00B0F0"/>
                </a:solidFill>
              </a:rPr>
              <a:t>.</a:t>
            </a:r>
            <a:endParaRPr lang="ko-KR" altLang="en-US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75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1600" y="88900"/>
            <a:ext cx="737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0070C0"/>
                </a:solidFill>
              </a:rPr>
              <a:t>2. </a:t>
            </a:r>
            <a:r>
              <a:rPr lang="ko-KR" altLang="en-US" sz="3600" b="1" dirty="0" smtClean="0">
                <a:solidFill>
                  <a:srgbClr val="0070C0"/>
                </a:solidFill>
              </a:rPr>
              <a:t>사칙 연산</a:t>
            </a:r>
            <a:r>
              <a:rPr lang="en-US" altLang="ko-KR" sz="3600" b="1" dirty="0" smtClean="0">
                <a:solidFill>
                  <a:srgbClr val="0070C0"/>
                </a:solidFill>
              </a:rPr>
              <a:t>, </a:t>
            </a:r>
            <a:r>
              <a:rPr lang="ko-KR" altLang="en-US" sz="3600" b="1" dirty="0" smtClean="0">
                <a:solidFill>
                  <a:srgbClr val="0070C0"/>
                </a:solidFill>
              </a:rPr>
              <a:t>논리연산과 비교연산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25" y="1029272"/>
            <a:ext cx="3472075" cy="165176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53" y="3336773"/>
            <a:ext cx="3508047" cy="204489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84" y="915940"/>
            <a:ext cx="3021816" cy="18784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23000" y="4095991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0</a:t>
            </a:r>
            <a:r>
              <a:rPr lang="ko-KR" altLang="en-US" sz="2400" b="1" dirty="0" smtClean="0"/>
              <a:t>의 경우는 </a:t>
            </a:r>
            <a:r>
              <a:rPr lang="en-US" altLang="ko-KR" sz="2400" b="1" dirty="0" smtClean="0"/>
              <a:t>False,</a:t>
            </a:r>
          </a:p>
          <a:p>
            <a:r>
              <a:rPr lang="en-US" altLang="ko-KR" sz="2400" b="1" dirty="0" smtClean="0"/>
              <a:t>0 </a:t>
            </a:r>
            <a:r>
              <a:rPr lang="ko-KR" altLang="en-US" sz="2400" b="1" dirty="0" smtClean="0"/>
              <a:t>이외의 경우는 </a:t>
            </a:r>
            <a:r>
              <a:rPr lang="en-US" altLang="ko-KR" sz="2400" b="1" dirty="0" smtClean="0"/>
              <a:t>True </a:t>
            </a:r>
            <a:r>
              <a:rPr lang="ko-KR" altLang="en-US" sz="2400" b="1" dirty="0" smtClean="0"/>
              <a:t>처리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0205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1600" y="88900"/>
            <a:ext cx="737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0070C0"/>
                </a:solidFill>
              </a:rPr>
              <a:t>2. </a:t>
            </a:r>
            <a:r>
              <a:rPr lang="ko-KR" altLang="en-US" sz="3600" b="1" dirty="0" smtClean="0">
                <a:solidFill>
                  <a:srgbClr val="0070C0"/>
                </a:solidFill>
              </a:rPr>
              <a:t>사칙 연산</a:t>
            </a:r>
            <a:r>
              <a:rPr lang="en-US" altLang="ko-KR" sz="3600" b="1" dirty="0" smtClean="0">
                <a:solidFill>
                  <a:srgbClr val="0070C0"/>
                </a:solidFill>
              </a:rPr>
              <a:t>, </a:t>
            </a:r>
            <a:r>
              <a:rPr lang="ko-KR" altLang="en-US" sz="3600" b="1" dirty="0" smtClean="0">
                <a:solidFill>
                  <a:srgbClr val="0070C0"/>
                </a:solidFill>
              </a:rPr>
              <a:t>논리연산과 비교연산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3" y="1068262"/>
            <a:ext cx="1452617" cy="33894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528" y="1068262"/>
            <a:ext cx="2230843" cy="184003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571" y="1068262"/>
            <a:ext cx="2196636" cy="184003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571" y="3279431"/>
            <a:ext cx="2084485" cy="228300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53983" y="5759339"/>
            <a:ext cx="515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 smtClean="0">
                <a:solidFill>
                  <a:srgbClr val="00B0F0"/>
                </a:solidFill>
              </a:rPr>
              <a:t>* id( )</a:t>
            </a:r>
            <a:r>
              <a:rPr lang="ko-KR" altLang="en-US" sz="2000" b="1" i="1" dirty="0" smtClean="0">
                <a:solidFill>
                  <a:srgbClr val="00B0F0"/>
                </a:solidFill>
              </a:rPr>
              <a:t>함수는 메모리 주소 값을 반환합니다</a:t>
            </a:r>
            <a:r>
              <a:rPr lang="en-US" altLang="ko-KR" sz="2000" b="1" i="1" dirty="0" smtClean="0">
                <a:solidFill>
                  <a:srgbClr val="00B0F0"/>
                </a:solidFill>
              </a:rPr>
              <a:t>.</a:t>
            </a:r>
            <a:endParaRPr lang="ko-KR" altLang="en-US" sz="2000" b="1" i="1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00375" y="1430692"/>
            <a:ext cx="52223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‘is’</a:t>
            </a:r>
            <a:r>
              <a:rPr lang="ko-KR" altLang="en-US" sz="2400" b="1" dirty="0" smtClean="0"/>
              <a:t>는 동일한 객체인지 판별합니다</a:t>
            </a:r>
            <a:r>
              <a:rPr lang="en-US" altLang="ko-KR" sz="2400" b="1" dirty="0" smtClean="0"/>
              <a:t>.</a:t>
            </a:r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즉</a:t>
            </a:r>
            <a:r>
              <a:rPr lang="en-US" altLang="ko-KR" sz="2400" b="1" dirty="0" smtClean="0"/>
              <a:t>, a</a:t>
            </a:r>
            <a:r>
              <a:rPr lang="ko-KR" altLang="en-US" sz="2400" b="1" dirty="0" smtClean="0"/>
              <a:t>와 </a:t>
            </a:r>
            <a:r>
              <a:rPr lang="en-US" altLang="ko-KR" sz="2400" b="1" dirty="0" smtClean="0"/>
              <a:t>b</a:t>
            </a:r>
            <a:r>
              <a:rPr lang="ko-KR" altLang="en-US" sz="2400" b="1" dirty="0" smtClean="0"/>
              <a:t>가 같은 참조인지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판별하는 것 입니다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988682" y="4829892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‘is not’</a:t>
            </a:r>
            <a:r>
              <a:rPr lang="ko-KR" altLang="en-US" sz="2400" b="1" dirty="0" smtClean="0"/>
              <a:t>은 다른 객체인지 판별합니다</a:t>
            </a:r>
            <a:r>
              <a:rPr lang="en-US" altLang="ko-KR" sz="2400" b="1" dirty="0" smtClean="0"/>
              <a:t>.</a:t>
            </a:r>
          </a:p>
          <a:p>
            <a:r>
              <a:rPr lang="en-US" altLang="ko-KR" sz="2400" b="1" dirty="0" smtClean="0"/>
              <a:t>‘is’</a:t>
            </a:r>
            <a:r>
              <a:rPr lang="ko-KR" altLang="en-US" sz="2400" b="1" dirty="0" smtClean="0"/>
              <a:t>의 반대라고 보면 간단합니다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9497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1600" y="88900"/>
            <a:ext cx="572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0070C0"/>
                </a:solidFill>
              </a:rPr>
              <a:t>3. </a:t>
            </a:r>
            <a:r>
              <a:rPr lang="ko-KR" altLang="en-US" sz="3600" b="1" dirty="0" smtClean="0">
                <a:solidFill>
                  <a:srgbClr val="0070C0"/>
                </a:solidFill>
              </a:rPr>
              <a:t>출력 하기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82" y="1171478"/>
            <a:ext cx="4049989" cy="23464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82" y="3714719"/>
            <a:ext cx="4138774" cy="8033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482" y="4811712"/>
            <a:ext cx="4255233" cy="831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31580" y="4197334"/>
            <a:ext cx="572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%s=</a:t>
            </a:r>
            <a:r>
              <a:rPr lang="ko-KR" altLang="en-US" sz="2400" b="1" dirty="0" smtClean="0"/>
              <a:t>문자열 </a:t>
            </a:r>
            <a:r>
              <a:rPr lang="en-US" altLang="ko-KR" sz="2400" b="1" dirty="0" smtClean="0"/>
              <a:t>/ %d=</a:t>
            </a:r>
            <a:r>
              <a:rPr lang="ko-KR" altLang="en-US" sz="2400" b="1" dirty="0" smtClean="0"/>
              <a:t>정수 </a:t>
            </a:r>
            <a:r>
              <a:rPr lang="en-US" altLang="ko-KR" sz="2400" b="1" dirty="0" smtClean="0"/>
              <a:t>/ %f=</a:t>
            </a:r>
            <a:r>
              <a:rPr lang="ko-KR" altLang="en-US" sz="2400" b="1" dirty="0" smtClean="0"/>
              <a:t>실수</a:t>
            </a:r>
            <a:endParaRPr lang="en-US" altLang="ko-KR" sz="2400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995" y="1069788"/>
            <a:ext cx="4867770" cy="7820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31580" y="2777201"/>
            <a:ext cx="3962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\t</a:t>
            </a:r>
            <a:r>
              <a:rPr lang="ko-KR" altLang="en-US" sz="3200" b="1" dirty="0" smtClean="0"/>
              <a:t>는 </a:t>
            </a:r>
            <a:r>
              <a:rPr lang="en-US" altLang="ko-KR" sz="3200" b="1" dirty="0" smtClean="0"/>
              <a:t>‘Tab’</a:t>
            </a:r>
          </a:p>
          <a:p>
            <a:r>
              <a:rPr lang="en-US" altLang="ko-KR" sz="3200" b="1" dirty="0" smtClean="0"/>
              <a:t>\n</a:t>
            </a:r>
            <a:r>
              <a:rPr lang="ko-KR" altLang="en-US" sz="3200" b="1" dirty="0" smtClean="0"/>
              <a:t>은 </a:t>
            </a:r>
            <a:r>
              <a:rPr lang="en-US" altLang="ko-KR" sz="3200" b="1" dirty="0" smtClean="0"/>
              <a:t>‘</a:t>
            </a:r>
            <a:r>
              <a:rPr lang="ko-KR" altLang="en-US" sz="3200" b="1" dirty="0" err="1" smtClean="0"/>
              <a:t>개행</a:t>
            </a:r>
            <a:r>
              <a:rPr lang="en-US" altLang="ko-KR" sz="3200" b="1" dirty="0" smtClean="0"/>
              <a:t>’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6908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1600" y="88900"/>
            <a:ext cx="572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0070C0"/>
                </a:solidFill>
              </a:rPr>
              <a:t>4. </a:t>
            </a:r>
            <a:r>
              <a:rPr lang="ko-KR" altLang="en-US" sz="3600" b="1" dirty="0" smtClean="0">
                <a:solidFill>
                  <a:srgbClr val="0070C0"/>
                </a:solidFill>
              </a:rPr>
              <a:t>데이터 형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930400"/>
            <a:ext cx="3860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0070C0"/>
                </a:solidFill>
              </a:rPr>
              <a:t>bool : </a:t>
            </a:r>
            <a:r>
              <a:rPr lang="en-US" altLang="ko-KR" sz="2800" dirty="0" smtClean="0"/>
              <a:t>True / False</a:t>
            </a:r>
          </a:p>
          <a:p>
            <a:r>
              <a:rPr lang="en-US" altLang="ko-KR" sz="2800" b="1" dirty="0" err="1" smtClean="0">
                <a:solidFill>
                  <a:srgbClr val="0070C0"/>
                </a:solidFill>
              </a:rPr>
              <a:t>int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 : </a:t>
            </a:r>
            <a:r>
              <a:rPr lang="ko-KR" altLang="en-US" sz="2800" dirty="0" smtClean="0"/>
              <a:t>정수</a:t>
            </a:r>
            <a:endParaRPr lang="en-US" altLang="ko-KR" sz="2800" dirty="0" smtClean="0"/>
          </a:p>
          <a:p>
            <a:r>
              <a:rPr lang="en-US" altLang="ko-KR" sz="2800" b="1" dirty="0" smtClean="0">
                <a:solidFill>
                  <a:srgbClr val="0070C0"/>
                </a:solidFill>
              </a:rPr>
              <a:t>float : </a:t>
            </a:r>
            <a:r>
              <a:rPr lang="ko-KR" altLang="en-US" sz="2800" dirty="0" smtClean="0"/>
              <a:t>실수</a:t>
            </a:r>
            <a:endParaRPr lang="en-US" altLang="ko-KR" sz="2800" dirty="0" smtClean="0"/>
          </a:p>
          <a:p>
            <a:r>
              <a:rPr lang="en-US" altLang="ko-KR" sz="2800" b="1" dirty="0" err="1" smtClean="0">
                <a:solidFill>
                  <a:srgbClr val="0070C0"/>
                </a:solidFill>
              </a:rPr>
              <a:t>str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 : </a:t>
            </a:r>
            <a:r>
              <a:rPr lang="ko-KR" altLang="en-US" sz="2800" dirty="0" smtClean="0"/>
              <a:t>문자열</a:t>
            </a:r>
            <a:endParaRPr lang="en-US" altLang="ko-KR" sz="2800" dirty="0" smtClean="0"/>
          </a:p>
          <a:p>
            <a:r>
              <a:rPr lang="en-US" altLang="ko-KR" sz="2800" b="1" dirty="0" smtClean="0">
                <a:solidFill>
                  <a:srgbClr val="FF0000"/>
                </a:solidFill>
              </a:rPr>
              <a:t>List : </a:t>
            </a:r>
            <a:r>
              <a:rPr lang="en-US" altLang="ko-KR" sz="2800" dirty="0" smtClean="0"/>
              <a:t>[ ]</a:t>
            </a:r>
          </a:p>
          <a:p>
            <a:r>
              <a:rPr lang="en-US" altLang="ko-KR" sz="2800" b="1" dirty="0" smtClean="0">
                <a:solidFill>
                  <a:srgbClr val="FF0000"/>
                </a:solidFill>
              </a:rPr>
              <a:t>Dictionary : </a:t>
            </a:r>
            <a:r>
              <a:rPr lang="en-US" altLang="ko-KR" sz="2800" dirty="0" smtClean="0"/>
              <a:t>{ }</a:t>
            </a:r>
          </a:p>
          <a:p>
            <a:r>
              <a:rPr lang="en-US" altLang="ko-KR" sz="2800" b="1" dirty="0" smtClean="0">
                <a:solidFill>
                  <a:srgbClr val="FF0000"/>
                </a:solidFill>
              </a:rPr>
              <a:t>Tuple : </a:t>
            </a:r>
            <a:r>
              <a:rPr lang="en-US" altLang="ko-KR" sz="2800" dirty="0" smtClean="0"/>
              <a:t>( 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913" y="3163857"/>
            <a:ext cx="6047290" cy="725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913" y="2094961"/>
            <a:ext cx="5733565" cy="7535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913" y="4204874"/>
            <a:ext cx="7056848" cy="79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2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1300" y="215900"/>
            <a:ext cx="172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Index</a:t>
            </a:r>
            <a:endParaRPr lang="ko-KR" altLang="en-US" sz="4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8500" y="1409700"/>
            <a:ext cx="5041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600" b="1" dirty="0" smtClean="0"/>
              <a:t>진행 방향</a:t>
            </a:r>
            <a:endParaRPr lang="en-US" altLang="ko-KR" sz="3600" b="1" dirty="0" smtClean="0"/>
          </a:p>
          <a:p>
            <a:pPr marL="342900" indent="-342900">
              <a:buAutoNum type="arabicPeriod"/>
            </a:pPr>
            <a:endParaRPr lang="en-US" altLang="ko-KR" sz="3600" b="1" dirty="0" smtClean="0"/>
          </a:p>
          <a:p>
            <a:pPr marL="342900" indent="-342900">
              <a:buAutoNum type="arabicPeriod"/>
            </a:pPr>
            <a:r>
              <a:rPr lang="en-US" altLang="ko-KR" sz="3600" b="1" dirty="0" smtClean="0"/>
              <a:t>Python </a:t>
            </a:r>
            <a:r>
              <a:rPr lang="ko-KR" altLang="en-US" sz="3600" b="1" dirty="0" smtClean="0"/>
              <a:t>소개</a:t>
            </a:r>
            <a:endParaRPr lang="en-US" altLang="ko-KR" sz="3600" b="1" dirty="0" smtClean="0"/>
          </a:p>
          <a:p>
            <a:pPr marL="342900" indent="-342900">
              <a:buAutoNum type="arabicPeriod"/>
            </a:pPr>
            <a:endParaRPr lang="en-US" altLang="ko-KR" sz="3600" b="1" dirty="0" smtClean="0"/>
          </a:p>
          <a:p>
            <a:pPr marL="342900" indent="-342900">
              <a:buAutoNum type="arabicPeriod"/>
            </a:pPr>
            <a:r>
              <a:rPr lang="en-US" altLang="ko-KR" sz="3600" b="1" dirty="0" smtClean="0"/>
              <a:t>Python </a:t>
            </a:r>
            <a:r>
              <a:rPr lang="ko-KR" altLang="en-US" sz="3600" b="1" dirty="0" smtClean="0"/>
              <a:t>사용법</a:t>
            </a:r>
            <a:endParaRPr lang="en-US" altLang="ko-KR" sz="3600" b="1" dirty="0" smtClean="0"/>
          </a:p>
          <a:p>
            <a:pPr marL="342900" indent="-342900">
              <a:buAutoNum type="arabicPeriod"/>
            </a:pPr>
            <a:endParaRPr lang="en-US" altLang="ko-KR" sz="3600" b="1" dirty="0" smtClean="0"/>
          </a:p>
          <a:p>
            <a:pPr marL="342900" indent="-342900">
              <a:buAutoNum type="arabicPeriod"/>
            </a:pPr>
            <a:r>
              <a:rPr lang="ko-KR" altLang="en-US" sz="3600" b="1" dirty="0" smtClean="0"/>
              <a:t>기본 문법</a:t>
            </a:r>
            <a:endParaRPr lang="ko-KR" altLang="en-US" sz="3600" b="1" dirty="0"/>
          </a:p>
        </p:txBody>
      </p:sp>
      <p:sp>
        <p:nvSpPr>
          <p:cNvPr id="6" name="직사각형 5"/>
          <p:cNvSpPr/>
          <p:nvPr/>
        </p:nvSpPr>
        <p:spPr>
          <a:xfrm>
            <a:off x="1663700" y="1409700"/>
            <a:ext cx="88900" cy="39703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6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1600" y="88900"/>
            <a:ext cx="572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0070C0"/>
                </a:solidFill>
              </a:rPr>
              <a:t>5. </a:t>
            </a:r>
            <a:r>
              <a:rPr lang="ko-KR" altLang="en-US" sz="3600" b="1" dirty="0" err="1" smtClean="0">
                <a:solidFill>
                  <a:srgbClr val="0070C0"/>
                </a:solidFill>
              </a:rPr>
              <a:t>분기</a:t>
            </a:r>
            <a:r>
              <a:rPr lang="ko-KR" altLang="en-US" sz="3600" b="1" dirty="0" err="1">
                <a:solidFill>
                  <a:srgbClr val="0070C0"/>
                </a:solidFill>
              </a:rPr>
              <a:t>문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013" y="1092200"/>
            <a:ext cx="4860473" cy="36529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12" y="1092200"/>
            <a:ext cx="5762419" cy="17161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031" y="3241538"/>
            <a:ext cx="622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if</a:t>
            </a:r>
            <a:r>
              <a:rPr lang="ko-KR" altLang="en-US" sz="2400" b="1" dirty="0" smtClean="0"/>
              <a:t>만 사용해도 되고</a:t>
            </a:r>
            <a:r>
              <a:rPr lang="en-US" altLang="ko-KR" sz="2400" b="1" dirty="0" smtClean="0"/>
              <a:t>, </a:t>
            </a:r>
            <a:r>
              <a:rPr lang="en-US" altLang="ko-KR" sz="2400" b="1" dirty="0" err="1" smtClean="0"/>
              <a:t>if~elif</a:t>
            </a:r>
            <a:r>
              <a:rPr lang="ko-KR" altLang="en-US" sz="2400" b="1" dirty="0" smtClean="0"/>
              <a:t>를 사용해도 되고</a:t>
            </a:r>
            <a:r>
              <a:rPr lang="en-US" altLang="ko-KR" sz="2400" b="1" dirty="0" smtClean="0"/>
              <a:t>, </a:t>
            </a:r>
            <a:r>
              <a:rPr lang="en-US" altLang="ko-KR" sz="2400" b="1" dirty="0" err="1" smtClean="0"/>
              <a:t>if~else</a:t>
            </a:r>
            <a:r>
              <a:rPr lang="ko-KR" altLang="en-US" sz="2400" b="1" dirty="0" smtClean="0"/>
              <a:t>만 사용해도 됩니다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5253545"/>
            <a:ext cx="612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 smtClean="0">
                <a:solidFill>
                  <a:srgbClr val="00B0F0"/>
                </a:solidFill>
              </a:rPr>
              <a:t>*</a:t>
            </a:r>
            <a:r>
              <a:rPr lang="ko-KR" altLang="en-US" sz="2000" i="1" dirty="0" smtClean="0">
                <a:solidFill>
                  <a:srgbClr val="00B0F0"/>
                </a:solidFill>
              </a:rPr>
              <a:t>기존에 </a:t>
            </a:r>
            <a:r>
              <a:rPr lang="en-US" altLang="ko-KR" sz="2000" i="1" dirty="0" smtClean="0">
                <a:solidFill>
                  <a:srgbClr val="00B0F0"/>
                </a:solidFill>
              </a:rPr>
              <a:t>C</a:t>
            </a:r>
            <a:r>
              <a:rPr lang="ko-KR" altLang="en-US" sz="2000" i="1" dirty="0" smtClean="0">
                <a:solidFill>
                  <a:srgbClr val="00B0F0"/>
                </a:solidFill>
              </a:rPr>
              <a:t>나 </a:t>
            </a:r>
            <a:r>
              <a:rPr lang="en-US" altLang="ko-KR" sz="2000" i="1" dirty="0" smtClean="0">
                <a:solidFill>
                  <a:srgbClr val="00B0F0"/>
                </a:solidFill>
              </a:rPr>
              <a:t>JAVA</a:t>
            </a:r>
            <a:r>
              <a:rPr lang="ko-KR" altLang="en-US" sz="2000" i="1" dirty="0" smtClean="0">
                <a:solidFill>
                  <a:srgbClr val="00B0F0"/>
                </a:solidFill>
              </a:rPr>
              <a:t>에서 </a:t>
            </a:r>
            <a:r>
              <a:rPr lang="en-US" altLang="ko-KR" sz="2000" i="1" dirty="0" smtClean="0">
                <a:solidFill>
                  <a:srgbClr val="00B0F0"/>
                </a:solidFill>
              </a:rPr>
              <a:t>‘else if’</a:t>
            </a:r>
            <a:r>
              <a:rPr lang="ko-KR" altLang="en-US" sz="2000" i="1" dirty="0" smtClean="0">
                <a:solidFill>
                  <a:srgbClr val="00B0F0"/>
                </a:solidFill>
              </a:rPr>
              <a:t>쓰던 것과는 다르게</a:t>
            </a:r>
            <a:endParaRPr lang="en-US" altLang="ko-KR" sz="2000" i="1" dirty="0" smtClean="0">
              <a:solidFill>
                <a:srgbClr val="00B0F0"/>
              </a:solidFill>
            </a:endParaRPr>
          </a:p>
          <a:p>
            <a:r>
              <a:rPr lang="en-US" altLang="ko-KR" sz="2000" i="1" dirty="0" smtClean="0">
                <a:solidFill>
                  <a:srgbClr val="00B0F0"/>
                </a:solidFill>
              </a:rPr>
              <a:t>‘</a:t>
            </a:r>
            <a:r>
              <a:rPr lang="en-US" altLang="ko-KR" sz="2000" i="1" dirty="0" err="1" smtClean="0">
                <a:solidFill>
                  <a:srgbClr val="00B0F0"/>
                </a:solidFill>
              </a:rPr>
              <a:t>elif</a:t>
            </a:r>
            <a:r>
              <a:rPr lang="en-US" altLang="ko-KR" sz="2000" i="1" dirty="0" smtClean="0">
                <a:solidFill>
                  <a:srgbClr val="00B0F0"/>
                </a:solidFill>
              </a:rPr>
              <a:t>’</a:t>
            </a:r>
            <a:r>
              <a:rPr lang="ko-KR" altLang="en-US" sz="2000" i="1" dirty="0" smtClean="0">
                <a:solidFill>
                  <a:srgbClr val="00B0F0"/>
                </a:solidFill>
              </a:rPr>
              <a:t>로 짧게 </a:t>
            </a:r>
            <a:r>
              <a:rPr lang="ko-KR" altLang="en-US" sz="2000" i="1" dirty="0" err="1" smtClean="0">
                <a:solidFill>
                  <a:srgbClr val="00B0F0"/>
                </a:solidFill>
              </a:rPr>
              <a:t>줄여쓰는</a:t>
            </a:r>
            <a:r>
              <a:rPr lang="ko-KR" altLang="en-US" sz="2000" i="1" dirty="0" smtClean="0">
                <a:solidFill>
                  <a:srgbClr val="00B0F0"/>
                </a:solidFill>
              </a:rPr>
              <a:t> 것을 확인할 수 있습니다</a:t>
            </a:r>
            <a:r>
              <a:rPr lang="en-US" altLang="ko-KR" sz="2000" i="1" dirty="0" smtClean="0">
                <a:solidFill>
                  <a:srgbClr val="00B0F0"/>
                </a:solidFill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3031" y="4494798"/>
            <a:ext cx="568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python</a:t>
            </a:r>
            <a:r>
              <a:rPr lang="ko-KR" altLang="en-US" sz="2400" b="1" dirty="0" smtClean="0"/>
              <a:t>에서는 들여쓰기가 중요한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문법요소이기 때문에 주의해야 합니다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3076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1600" y="88900"/>
            <a:ext cx="572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0070C0"/>
                </a:solidFill>
              </a:rPr>
              <a:t>6. </a:t>
            </a:r>
            <a:r>
              <a:rPr lang="ko-KR" altLang="en-US" sz="3600" b="1" dirty="0" err="1" smtClean="0">
                <a:solidFill>
                  <a:srgbClr val="0070C0"/>
                </a:solidFill>
              </a:rPr>
              <a:t>반복문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71" y="1132695"/>
            <a:ext cx="3443645" cy="19915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0" y="1132695"/>
            <a:ext cx="5653524" cy="17248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2985" y="3169808"/>
            <a:ext cx="8425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dirty="0" smtClean="0">
                <a:solidFill>
                  <a:srgbClr val="00B0F0"/>
                </a:solidFill>
              </a:rPr>
              <a:t>range(x, y)</a:t>
            </a:r>
            <a:r>
              <a:rPr lang="ko-KR" altLang="en-US" sz="2400" i="1" dirty="0" smtClean="0">
                <a:solidFill>
                  <a:srgbClr val="00B0F0"/>
                </a:solidFill>
              </a:rPr>
              <a:t>인 경우</a:t>
            </a:r>
            <a:r>
              <a:rPr lang="en-US" altLang="ko-KR" sz="2400" i="1" dirty="0" smtClean="0">
                <a:solidFill>
                  <a:srgbClr val="00B0F0"/>
                </a:solidFill>
              </a:rPr>
              <a:t>, </a:t>
            </a:r>
            <a:r>
              <a:rPr lang="en-US" altLang="ko-KR" sz="2400" i="1" dirty="0" err="1" smtClean="0">
                <a:solidFill>
                  <a:srgbClr val="00B0F0"/>
                </a:solidFill>
              </a:rPr>
              <a:t>i</a:t>
            </a:r>
            <a:r>
              <a:rPr lang="en-US" altLang="ko-KR" sz="2400" i="1" dirty="0" smtClean="0">
                <a:solidFill>
                  <a:srgbClr val="00B0F0"/>
                </a:solidFill>
              </a:rPr>
              <a:t>=x~(y-1)</a:t>
            </a:r>
            <a:r>
              <a:rPr lang="ko-KR" altLang="en-US" sz="2400" i="1" dirty="0" smtClean="0">
                <a:solidFill>
                  <a:srgbClr val="00B0F0"/>
                </a:solidFill>
              </a:rPr>
              <a:t>까지의 값을 가지고 반복됩니다</a:t>
            </a:r>
            <a:r>
              <a:rPr lang="en-US" altLang="ko-KR" sz="2400" i="1" dirty="0" smtClean="0">
                <a:solidFill>
                  <a:srgbClr val="00B0F0"/>
                </a:solidFill>
              </a:rPr>
              <a:t>.</a:t>
            </a:r>
            <a:endParaRPr lang="ko-KR" altLang="en-US" sz="2400" i="1" dirty="0">
              <a:solidFill>
                <a:srgbClr val="00B0F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71" y="4068048"/>
            <a:ext cx="3443645" cy="18665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877" y="3728021"/>
            <a:ext cx="1184408" cy="31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3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1600" y="88900"/>
            <a:ext cx="572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0070C0"/>
                </a:solidFill>
              </a:rPr>
              <a:t>7. </a:t>
            </a:r>
            <a:r>
              <a:rPr lang="ko-KR" altLang="en-US" sz="3600" b="1" dirty="0" smtClean="0">
                <a:solidFill>
                  <a:srgbClr val="0070C0"/>
                </a:solidFill>
              </a:rPr>
              <a:t>함수 사용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059" y="1006005"/>
            <a:ext cx="3051890" cy="12875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598" y="1006005"/>
            <a:ext cx="4370170" cy="24582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19" y="1006005"/>
            <a:ext cx="3664488" cy="14877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83" y="4597857"/>
            <a:ext cx="6197600" cy="10791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5600" y="2764498"/>
            <a:ext cx="318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매개변수 </a:t>
            </a:r>
            <a:r>
              <a:rPr lang="en-US" altLang="ko-KR" sz="2400" b="1" dirty="0"/>
              <a:t>x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반환 값 </a:t>
            </a:r>
            <a:r>
              <a:rPr lang="en-US" altLang="ko-KR" sz="2400" b="1" dirty="0" smtClean="0"/>
              <a:t>x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829300" y="3503049"/>
            <a:ext cx="318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매개변수 </a:t>
            </a:r>
            <a:r>
              <a:rPr lang="en-US" altLang="ko-KR" sz="2400" b="1" dirty="0" smtClean="0"/>
              <a:t>o</a:t>
            </a:r>
          </a:p>
          <a:p>
            <a:r>
              <a:rPr lang="ko-KR" altLang="en-US" sz="2400" b="1" dirty="0" smtClean="0"/>
              <a:t>반환 값 </a:t>
            </a:r>
            <a:r>
              <a:rPr lang="en-US" altLang="ko-KR" sz="2400" b="1" dirty="0" smtClean="0"/>
              <a:t>x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708059" y="2482787"/>
            <a:ext cx="318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매개변수 </a:t>
            </a:r>
            <a:r>
              <a:rPr lang="en-US" altLang="ko-KR" sz="2400" b="1" dirty="0" smtClean="0"/>
              <a:t>o</a:t>
            </a:r>
          </a:p>
          <a:p>
            <a:r>
              <a:rPr lang="ko-KR" altLang="en-US" sz="2400" b="1" dirty="0" smtClean="0"/>
              <a:t>반환 값 </a:t>
            </a:r>
            <a:r>
              <a:rPr lang="en-US" altLang="ko-KR" sz="2400" b="1" dirty="0"/>
              <a:t>o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5724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1600" y="88900"/>
            <a:ext cx="656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0070C0"/>
                </a:solidFill>
              </a:rPr>
              <a:t>8. List, Dictionary and Tuple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889000"/>
            <a:ext cx="49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002060"/>
                </a:solidFill>
              </a:rPr>
              <a:t>(1) List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88" y="1565989"/>
            <a:ext cx="3613312" cy="35688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660" y="1412220"/>
            <a:ext cx="3631680" cy="1701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660" y="3576410"/>
            <a:ext cx="3149339" cy="1055028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865365"/>
              </p:ext>
            </p:extLst>
          </p:nvPr>
        </p:nvGraphicFramePr>
        <p:xfrm>
          <a:off x="9625107" y="4527550"/>
          <a:ext cx="171972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72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rgbClr val="FFC000"/>
                          </a:solidFill>
                        </a:rPr>
                        <a:t>google</a:t>
                      </a:r>
                      <a:endParaRPr lang="ko-KR" altLang="en-US" sz="24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rgbClr val="FFC000"/>
                          </a:solidFill>
                        </a:rPr>
                        <a:t>2.1</a:t>
                      </a:r>
                      <a:endParaRPr lang="ko-KR" altLang="en-US" sz="24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아래로 구부러진 화살표 9"/>
          <p:cNvSpPr/>
          <p:nvPr/>
        </p:nvSpPr>
        <p:spPr>
          <a:xfrm rot="2271203" flipH="1">
            <a:off x="9462247" y="3541037"/>
            <a:ext cx="847164" cy="65890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아래로 구부러진 화살표 10"/>
          <p:cNvSpPr/>
          <p:nvPr/>
        </p:nvSpPr>
        <p:spPr>
          <a:xfrm rot="20294919" flipH="1">
            <a:off x="10694896" y="3709924"/>
            <a:ext cx="847164" cy="658906"/>
          </a:xfrm>
          <a:prstGeom prst="curved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47703" y="3088821"/>
            <a:ext cx="1253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C000"/>
                </a:solidFill>
              </a:rPr>
              <a:t>push</a:t>
            </a:r>
            <a:endParaRPr lang="ko-KR" altLang="en-US" sz="2800" b="1" dirty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66002" y="3053190"/>
            <a:ext cx="1185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pop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16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1600" y="88900"/>
            <a:ext cx="656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0070C0"/>
                </a:solidFill>
              </a:rPr>
              <a:t>8. List, Dictionary and Tuple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889000"/>
            <a:ext cx="49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002060"/>
                </a:solidFill>
              </a:rPr>
              <a:t>(2) Dictionary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99" y="4832495"/>
            <a:ext cx="5254615" cy="12115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99" y="1588821"/>
            <a:ext cx="6642445" cy="299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9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94329" y="1734668"/>
            <a:ext cx="86464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이름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핸드폰 번호와 같이 </a:t>
            </a:r>
            <a:r>
              <a:rPr lang="en-US" altLang="ko-KR" sz="2800" b="1" dirty="0" smtClean="0"/>
              <a:t>Key</a:t>
            </a:r>
            <a:r>
              <a:rPr lang="ko-KR" altLang="en-US" sz="2800" b="1" dirty="0" smtClean="0"/>
              <a:t>가 될 만한 </a:t>
            </a:r>
            <a:r>
              <a:rPr lang="ko-KR" altLang="en-US" sz="2800" b="1" dirty="0" err="1" smtClean="0"/>
              <a:t>식별자를</a:t>
            </a:r>
            <a:r>
              <a:rPr lang="ko-KR" altLang="en-US" sz="2800" b="1" dirty="0" smtClean="0"/>
              <a:t> 이용해서 값을 </a:t>
            </a:r>
            <a:r>
              <a:rPr lang="ko-KR" altLang="en-US" sz="2800" b="1" dirty="0" err="1" smtClean="0"/>
              <a:t>꺼내야할</a:t>
            </a:r>
            <a:r>
              <a:rPr lang="ko-KR" altLang="en-US" sz="2800" b="1" dirty="0" smtClean="0"/>
              <a:t> 때</a:t>
            </a:r>
            <a:endParaRPr lang="en-US" altLang="ko-KR" sz="2800" b="1" dirty="0" smtClean="0"/>
          </a:p>
          <a:p>
            <a:pPr algn="ctr"/>
            <a:endParaRPr lang="en-US" altLang="ko-KR" sz="2800" b="1" dirty="0"/>
          </a:p>
          <a:p>
            <a:pPr algn="ctr"/>
            <a:r>
              <a:rPr lang="ko-KR" altLang="en-US" sz="2800" b="1" dirty="0" smtClean="0"/>
              <a:t>순서를 지키지 않아도 될 때</a:t>
            </a:r>
            <a:endParaRPr lang="en-US" altLang="ko-KR" sz="28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370293" y="3628860"/>
            <a:ext cx="4935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rgbClr val="0070C0"/>
                </a:solidFill>
              </a:rPr>
              <a:t>Dictionary</a:t>
            </a:r>
            <a:endParaRPr lang="ko-KR" altLang="en-US" sz="4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32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72770" y="2460808"/>
            <a:ext cx="8646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순서를 지켜야 할 때</a:t>
            </a:r>
            <a:endParaRPr lang="en-US" altLang="ko-KR" sz="28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484159" y="2979462"/>
            <a:ext cx="4935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rgbClr val="0070C0"/>
                </a:solidFill>
              </a:rPr>
              <a:t>List</a:t>
            </a:r>
            <a:endParaRPr lang="ko-KR" altLang="en-US" sz="4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62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1600" y="88900"/>
            <a:ext cx="656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0070C0"/>
                </a:solidFill>
              </a:rPr>
              <a:t>8. List, Dictionary and Tuple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889000"/>
            <a:ext cx="49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002060"/>
                </a:solidFill>
              </a:rPr>
              <a:t>(3) Tuple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34" y="1681067"/>
            <a:ext cx="3860965" cy="222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5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1600" y="88900"/>
            <a:ext cx="656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0070C0"/>
                </a:solidFill>
              </a:rPr>
              <a:t>9</a:t>
            </a:r>
            <a:r>
              <a:rPr lang="en-US" altLang="ko-KR" sz="3600" b="1" smtClean="0">
                <a:solidFill>
                  <a:srgbClr val="0070C0"/>
                </a:solidFill>
              </a:rPr>
              <a:t>. </a:t>
            </a:r>
            <a:r>
              <a:rPr lang="ko-KR" altLang="en-US" sz="3600" b="1" dirty="0" smtClean="0">
                <a:solidFill>
                  <a:srgbClr val="0070C0"/>
                </a:solidFill>
              </a:rPr>
              <a:t>비트연산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351" y="3213845"/>
            <a:ext cx="2218298" cy="10985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318" y="3213845"/>
            <a:ext cx="1997649" cy="11795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318" y="930942"/>
            <a:ext cx="2090182" cy="11943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56" y="930942"/>
            <a:ext cx="2127951" cy="13375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25" y="3213845"/>
            <a:ext cx="2353733" cy="98242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25" y="930942"/>
            <a:ext cx="2124996" cy="94865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8825" y="1978218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우측 </a:t>
            </a:r>
            <a:r>
              <a:rPr lang="en-US" altLang="ko-KR" sz="2400" b="1" dirty="0" smtClean="0"/>
              <a:t>Shift</a:t>
            </a:r>
            <a:endParaRPr lang="ko-KR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38825" y="4393408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좌</a:t>
            </a:r>
            <a:r>
              <a:rPr lang="ko-KR" altLang="en-US" sz="2400" b="1" dirty="0" smtClean="0"/>
              <a:t>측 </a:t>
            </a:r>
            <a:r>
              <a:rPr lang="en-US" altLang="ko-KR" sz="2400" b="1" dirty="0" smtClean="0"/>
              <a:t>Shift</a:t>
            </a:r>
            <a:endParaRPr lang="ko-KR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532156" y="2268511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OR </a:t>
            </a:r>
            <a:r>
              <a:rPr lang="ko-KR" altLang="en-US" sz="2400" b="1" dirty="0" smtClean="0"/>
              <a:t>연산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768318" y="226851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AND </a:t>
            </a:r>
            <a:r>
              <a:rPr lang="ko-KR" altLang="en-US" sz="2400" b="1" dirty="0" smtClean="0"/>
              <a:t>연산</a:t>
            </a:r>
            <a:endParaRPr lang="ko-KR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32156" y="431243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NOT </a:t>
            </a:r>
            <a:r>
              <a:rPr lang="ko-KR" altLang="en-US" sz="2400" b="1" dirty="0" smtClean="0"/>
              <a:t>연산</a:t>
            </a:r>
            <a:endParaRPr lang="ko-KR" alt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768318" y="4519345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XOR </a:t>
            </a:r>
            <a:r>
              <a:rPr lang="ko-KR" altLang="en-US" sz="2400" b="1" dirty="0" smtClean="0"/>
              <a:t>연산</a:t>
            </a:r>
            <a:endParaRPr lang="ko-KR" alt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01600" y="5404174"/>
            <a:ext cx="723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 smtClean="0">
                <a:solidFill>
                  <a:srgbClr val="00B0F0"/>
                </a:solidFill>
              </a:rPr>
              <a:t>bin( )</a:t>
            </a:r>
            <a:r>
              <a:rPr lang="ko-KR" altLang="en-US" sz="2000" b="1" i="1" dirty="0" smtClean="0">
                <a:solidFill>
                  <a:srgbClr val="00B0F0"/>
                </a:solidFill>
              </a:rPr>
              <a:t>는 결과를 </a:t>
            </a:r>
            <a:r>
              <a:rPr lang="en-US" altLang="ko-KR" sz="2000" b="1" i="1" dirty="0" smtClean="0">
                <a:solidFill>
                  <a:srgbClr val="00B0F0"/>
                </a:solidFill>
              </a:rPr>
              <a:t>binary(2</a:t>
            </a:r>
            <a:r>
              <a:rPr lang="ko-KR" altLang="en-US" sz="2000" b="1" i="1" dirty="0" smtClean="0">
                <a:solidFill>
                  <a:srgbClr val="00B0F0"/>
                </a:solidFill>
              </a:rPr>
              <a:t>진</a:t>
            </a:r>
            <a:r>
              <a:rPr lang="en-US" altLang="ko-KR" sz="2000" b="1" i="1" dirty="0" smtClean="0">
                <a:solidFill>
                  <a:srgbClr val="00B0F0"/>
                </a:solidFill>
              </a:rPr>
              <a:t>)</a:t>
            </a:r>
            <a:r>
              <a:rPr lang="ko-KR" altLang="en-US" sz="2000" b="1" i="1" dirty="0" smtClean="0">
                <a:solidFill>
                  <a:srgbClr val="00B0F0"/>
                </a:solidFill>
              </a:rPr>
              <a:t>으로 보여주도록 해줍니다</a:t>
            </a:r>
            <a:r>
              <a:rPr lang="en-US" altLang="ko-KR" sz="2000" b="1" i="1" dirty="0" smtClean="0">
                <a:solidFill>
                  <a:srgbClr val="00B0F0"/>
                </a:solidFill>
              </a:rPr>
              <a:t>.</a:t>
            </a:r>
            <a:endParaRPr lang="ko-KR" altLang="en-US" sz="2000" b="1" i="1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600" y="5764402"/>
            <a:ext cx="599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B0F0"/>
                </a:solidFill>
              </a:rPr>
              <a:t>* 0b : 2</a:t>
            </a:r>
            <a:r>
              <a:rPr lang="ko-KR" altLang="en-US" sz="2000" b="1" dirty="0" smtClean="0">
                <a:solidFill>
                  <a:srgbClr val="00B0F0"/>
                </a:solidFill>
              </a:rPr>
              <a:t>진수 </a:t>
            </a:r>
            <a:r>
              <a:rPr lang="en-US" altLang="ko-KR" sz="2000" b="1" dirty="0" smtClean="0">
                <a:solidFill>
                  <a:srgbClr val="00B0F0"/>
                </a:solidFill>
              </a:rPr>
              <a:t>/ 0o : 8</a:t>
            </a:r>
            <a:r>
              <a:rPr lang="ko-KR" altLang="en-US" sz="2000" b="1" dirty="0" smtClean="0">
                <a:solidFill>
                  <a:srgbClr val="00B0F0"/>
                </a:solidFill>
              </a:rPr>
              <a:t>진수 </a:t>
            </a:r>
            <a:r>
              <a:rPr lang="en-US" altLang="ko-KR" sz="2000" b="1" dirty="0" smtClean="0">
                <a:solidFill>
                  <a:srgbClr val="00B0F0"/>
                </a:solidFill>
              </a:rPr>
              <a:t>/ 0x : 16</a:t>
            </a:r>
            <a:r>
              <a:rPr lang="ko-KR" altLang="en-US" sz="2000" b="1" dirty="0" smtClean="0">
                <a:solidFill>
                  <a:srgbClr val="00B0F0"/>
                </a:solidFill>
              </a:rPr>
              <a:t>진수 표기</a:t>
            </a:r>
            <a:endParaRPr lang="ko-KR" altLang="en-US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2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" y="2489200"/>
            <a:ext cx="551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accent5">
                    <a:lumMod val="75000"/>
                  </a:schemeClr>
                </a:solidFill>
              </a:rPr>
              <a:t>See </a:t>
            </a:r>
            <a:r>
              <a:rPr lang="en-US" altLang="ko-KR" sz="5400" b="1" dirty="0" smtClean="0">
                <a:solidFill>
                  <a:schemeClr val="accent4"/>
                </a:solidFill>
              </a:rPr>
              <a:t>you later.</a:t>
            </a:r>
            <a:endParaRPr lang="ko-KR" altLang="en-US" sz="54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08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99390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 smtClean="0">
                <a:solidFill>
                  <a:schemeClr val="accent5">
                    <a:lumMod val="75000"/>
                  </a:schemeClr>
                </a:solidFill>
              </a:rPr>
              <a:t>진행 방향</a:t>
            </a:r>
            <a:endParaRPr lang="ko-KR" altLang="en-US" sz="8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7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0" y="1193800"/>
            <a:ext cx="457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/>
              <a:t>1</a:t>
            </a:r>
            <a:r>
              <a:rPr lang="ko-KR" altLang="en-US" sz="4400" b="1" dirty="0" smtClean="0"/>
              <a:t>회 </a:t>
            </a:r>
            <a:r>
              <a:rPr lang="en-US" altLang="ko-KR" sz="4400" b="1" dirty="0" smtClean="0"/>
              <a:t>~3</a:t>
            </a:r>
            <a:r>
              <a:rPr lang="ko-KR" altLang="en-US" sz="4400" b="1" dirty="0" smtClean="0"/>
              <a:t>시간</a:t>
            </a:r>
            <a:endParaRPr lang="en-US" altLang="ko-KR" sz="4400" b="1" dirty="0" smtClean="0"/>
          </a:p>
          <a:p>
            <a:pPr algn="ctr"/>
            <a:r>
              <a:rPr lang="ko-KR" altLang="en-US" sz="4400" b="1" dirty="0" smtClean="0"/>
              <a:t>주 </a:t>
            </a:r>
            <a:r>
              <a:rPr lang="en-US" altLang="ko-KR" sz="4400" b="1" dirty="0" smtClean="0"/>
              <a:t>1</a:t>
            </a:r>
            <a:r>
              <a:rPr lang="ko-KR" altLang="en-US" sz="4400" b="1" dirty="0" smtClean="0"/>
              <a:t>회</a:t>
            </a:r>
            <a:endParaRPr lang="en-US" altLang="ko-KR" sz="4400" b="1" dirty="0" smtClean="0"/>
          </a:p>
          <a:p>
            <a:pPr algn="ctr"/>
            <a:r>
              <a:rPr lang="ko-KR" altLang="en-US" sz="4400" b="1" dirty="0" smtClean="0"/>
              <a:t>총 </a:t>
            </a:r>
            <a:r>
              <a:rPr lang="en-US" altLang="ko-KR" sz="4400" b="1" dirty="0" smtClean="0"/>
              <a:t>6</a:t>
            </a:r>
            <a:r>
              <a:rPr lang="ko-KR" altLang="en-US" sz="4400" b="1" dirty="0" smtClean="0"/>
              <a:t>주</a:t>
            </a:r>
            <a:endParaRPr lang="ko-KR" alt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24100" y="3987800"/>
            <a:ext cx="803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accent5">
                    <a:lumMod val="75000"/>
                  </a:schemeClr>
                </a:solidFill>
              </a:rPr>
              <a:t>기본적으로 </a:t>
            </a:r>
            <a:r>
              <a:rPr lang="en-US" altLang="ko-KR" sz="2400" b="1" dirty="0" smtClean="0">
                <a:solidFill>
                  <a:schemeClr val="accent5">
                    <a:lumMod val="75000"/>
                  </a:schemeClr>
                </a:solidFill>
              </a:rPr>
              <a:t>C, JAVA</a:t>
            </a:r>
            <a:r>
              <a:rPr lang="ko-KR" altLang="en-US" sz="2400" b="1" dirty="0" smtClean="0">
                <a:solidFill>
                  <a:schemeClr val="accent5">
                    <a:lumMod val="75000"/>
                  </a:schemeClr>
                </a:solidFill>
              </a:rPr>
              <a:t>등과 같은 다른 프로그래밍 언어를</a:t>
            </a:r>
            <a:endParaRPr lang="en-US" altLang="ko-KR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accent5">
                    <a:lumMod val="75000"/>
                  </a:schemeClr>
                </a:solidFill>
              </a:rPr>
              <a:t>한 번 이상 접한 사람을</a:t>
            </a:r>
            <a:endParaRPr lang="en-US" altLang="ko-KR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accent5">
                    <a:lumMod val="75000"/>
                  </a:schemeClr>
                </a:solidFill>
              </a:rPr>
              <a:t>대상으로 합니다</a:t>
            </a:r>
            <a:r>
              <a:rPr lang="en-US" altLang="ko-KR" sz="24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ko-KR" alt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31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99390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accent5">
                    <a:lumMod val="75000"/>
                  </a:schemeClr>
                </a:solidFill>
              </a:rPr>
              <a:t>Python </a:t>
            </a:r>
            <a:r>
              <a:rPr lang="ko-KR" altLang="en-US" sz="8000" b="1" dirty="0" smtClean="0">
                <a:solidFill>
                  <a:schemeClr val="accent5">
                    <a:lumMod val="75000"/>
                  </a:schemeClr>
                </a:solidFill>
              </a:rPr>
              <a:t>소개</a:t>
            </a:r>
            <a:endParaRPr lang="ko-KR" altLang="en-US" sz="8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45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" y="1287988"/>
            <a:ext cx="2857500" cy="381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32300" y="2971056"/>
            <a:ext cx="767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1989</a:t>
            </a:r>
            <a:r>
              <a:rPr lang="ko-KR" altLang="en-US" sz="2800" b="1" dirty="0" smtClean="0"/>
              <a:t>년도에 </a:t>
            </a:r>
            <a:r>
              <a:rPr lang="en-US" altLang="ko-KR" sz="2800" b="1" dirty="0" smtClean="0"/>
              <a:t> Guido </a:t>
            </a:r>
            <a:r>
              <a:rPr lang="en-US" altLang="ko-KR" sz="2800" b="1" dirty="0"/>
              <a:t>V</a:t>
            </a:r>
            <a:r>
              <a:rPr lang="en-US" altLang="ko-KR" sz="2800" b="1" dirty="0" smtClean="0"/>
              <a:t>an Rossum</a:t>
            </a:r>
            <a:r>
              <a:rPr lang="ko-KR" altLang="en-US" sz="2800" b="1" dirty="0" smtClean="0"/>
              <a:t>이 만든 언어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57850" y="2183993"/>
            <a:ext cx="439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Interpreter </a:t>
            </a:r>
            <a:r>
              <a:rPr lang="ko-KR" altLang="en-US" sz="2800" dirty="0" smtClean="0"/>
              <a:t>언어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832600" y="3949700"/>
            <a:ext cx="302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객체지향 언어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772150" y="4663703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대화형 언어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048750" y="1640731"/>
            <a:ext cx="245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간결한 언어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635750" y="1287988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스크립트 언어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8317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0200" y="274875"/>
            <a:ext cx="85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5">
                    <a:lumMod val="75000"/>
                  </a:schemeClr>
                </a:solidFill>
              </a:rPr>
              <a:t>장점 </a:t>
            </a:r>
            <a:r>
              <a:rPr lang="en-US" altLang="ko-KR" sz="3200" b="1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sz="3200" b="1" dirty="0" smtClean="0"/>
              <a:t>매우 간결 하다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그래서 배우기 쉽다</a:t>
            </a:r>
            <a:r>
              <a:rPr lang="en-US" altLang="ko-KR" sz="3200" b="1" dirty="0" smtClean="0"/>
              <a:t>.</a:t>
            </a:r>
            <a:endParaRPr lang="ko-KR" altLang="en-US" sz="32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005522"/>
            <a:ext cx="5098688" cy="20590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581" y="4647154"/>
            <a:ext cx="6974055" cy="7064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044" y="1422975"/>
            <a:ext cx="370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/>
              <a:t>자바에서는 </a:t>
            </a:r>
            <a:r>
              <a:rPr lang="en-US" altLang="ko-KR" sz="2800" b="1" dirty="0" smtClean="0"/>
              <a:t>..</a:t>
            </a:r>
            <a:endParaRPr lang="ko-KR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795581" y="4042753"/>
            <a:ext cx="370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/>
              <a:t>파이썬에서는</a:t>
            </a:r>
            <a:r>
              <a:rPr lang="en-US" altLang="ko-KR" sz="2800" b="1" dirty="0"/>
              <a:t>!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897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4300" y="88900"/>
            <a:ext cx="61500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Py</a:t>
            </a:r>
            <a:r>
              <a:rPr lang="en-US" altLang="ko-KR" sz="4400" b="1" dirty="0" smtClean="0">
                <a:solidFill>
                  <a:schemeClr val="accent4"/>
                </a:solidFill>
              </a:rPr>
              <a:t>thon</a:t>
            </a:r>
            <a:r>
              <a:rPr lang="en-US" altLang="ko-KR" sz="4400" b="1" dirty="0" smtClean="0"/>
              <a:t> 3 </a:t>
            </a:r>
            <a:r>
              <a:rPr lang="en-US" altLang="ko-KR" sz="4400" b="1" dirty="0" smtClean="0">
                <a:solidFill>
                  <a:srgbClr val="FF0000"/>
                </a:solidFill>
              </a:rPr>
              <a:t>vs.</a:t>
            </a:r>
            <a:r>
              <a:rPr lang="en-US" altLang="ko-KR" sz="4400" b="1" dirty="0" smtClean="0"/>
              <a:t> </a:t>
            </a:r>
            <a:r>
              <a:rPr lang="en-US" altLang="ko-KR" sz="4400" b="1" dirty="0" smtClean="0">
                <a:solidFill>
                  <a:schemeClr val="accent5">
                    <a:lumMod val="75000"/>
                  </a:schemeClr>
                </a:solidFill>
              </a:rPr>
              <a:t>Py</a:t>
            </a:r>
            <a:r>
              <a:rPr lang="en-US" altLang="ko-KR" sz="4400" b="1" dirty="0" smtClean="0">
                <a:solidFill>
                  <a:schemeClr val="accent4"/>
                </a:solidFill>
              </a:rPr>
              <a:t>thon</a:t>
            </a:r>
            <a:r>
              <a:rPr lang="en-US" altLang="ko-KR" sz="4400" b="1" dirty="0" smtClean="0"/>
              <a:t> 2</a:t>
            </a:r>
            <a:endParaRPr lang="ko-KR" alt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73100" y="1371600"/>
            <a:ext cx="990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002060"/>
                </a:solidFill>
              </a:rPr>
              <a:t>1. print</a:t>
            </a:r>
            <a:r>
              <a:rPr lang="ko-KR" altLang="en-US" sz="2800" b="1" dirty="0" smtClean="0">
                <a:solidFill>
                  <a:srgbClr val="002060"/>
                </a:solidFill>
              </a:rPr>
              <a:t>의 함수화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7300" y="1894820"/>
            <a:ext cx="474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</a:rPr>
              <a:t>Python 2 : </a:t>
            </a:r>
            <a:r>
              <a:rPr lang="en-US" altLang="ko-KR" sz="2400" dirty="0" smtClean="0"/>
              <a:t>print “</a:t>
            </a:r>
            <a:r>
              <a:rPr lang="ko-KR" altLang="en-US" sz="2400" dirty="0" smtClean="0"/>
              <a:t>안녕하세요</a:t>
            </a:r>
            <a:r>
              <a:rPr lang="en-US" altLang="ko-KR" sz="2400" dirty="0" smtClean="0"/>
              <a:t>?”</a:t>
            </a:r>
          </a:p>
          <a:p>
            <a:r>
              <a:rPr lang="en-US" altLang="ko-KR" sz="2400" b="1" dirty="0" smtClean="0">
                <a:solidFill>
                  <a:srgbClr val="0070C0"/>
                </a:solidFill>
              </a:rPr>
              <a:t>Python 3 : </a:t>
            </a:r>
            <a:r>
              <a:rPr lang="en-US" altLang="ko-KR" sz="2400" dirty="0" smtClean="0"/>
              <a:t>print(“</a:t>
            </a:r>
            <a:r>
              <a:rPr lang="ko-KR" altLang="en-US" sz="2400" dirty="0" smtClean="0"/>
              <a:t>안녕하세요</a:t>
            </a:r>
            <a:r>
              <a:rPr lang="en-US" altLang="ko-KR" sz="2400" dirty="0" smtClean="0"/>
              <a:t>?”)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73100" y="3189446"/>
            <a:ext cx="990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2060"/>
                </a:solidFill>
              </a:rPr>
              <a:t>2</a:t>
            </a:r>
            <a:r>
              <a:rPr lang="en-US" altLang="ko-KR" sz="2800" b="1" dirty="0" smtClean="0">
                <a:solidFill>
                  <a:srgbClr val="002060"/>
                </a:solidFill>
              </a:rPr>
              <a:t>. long</a:t>
            </a:r>
            <a:r>
              <a:rPr lang="ko-KR" altLang="en-US" sz="2800" b="1" dirty="0">
                <a:solidFill>
                  <a:srgbClr val="002060"/>
                </a:solidFill>
              </a:rPr>
              <a:t> </a:t>
            </a:r>
            <a:r>
              <a:rPr lang="ko-KR" altLang="en-US" sz="2800" b="1" dirty="0" err="1" smtClean="0">
                <a:solidFill>
                  <a:srgbClr val="002060"/>
                </a:solidFill>
              </a:rPr>
              <a:t>자료형이</a:t>
            </a:r>
            <a:r>
              <a:rPr lang="ko-KR" altLang="en-US" sz="2800" b="1" dirty="0" smtClean="0">
                <a:solidFill>
                  <a:srgbClr val="002060"/>
                </a:solidFill>
              </a:rPr>
              <a:t> 사라지고</a:t>
            </a:r>
            <a:r>
              <a:rPr lang="en-US" altLang="ko-KR" sz="2800" b="1" dirty="0" smtClean="0">
                <a:solidFill>
                  <a:srgbClr val="002060"/>
                </a:solidFill>
              </a:rPr>
              <a:t>, </a:t>
            </a:r>
            <a:r>
              <a:rPr lang="en-US" altLang="ko-KR" sz="2800" b="1" dirty="0" err="1" smtClean="0">
                <a:solidFill>
                  <a:srgbClr val="002060"/>
                </a:solidFill>
              </a:rPr>
              <a:t>int</a:t>
            </a:r>
            <a:r>
              <a:rPr lang="en-US" altLang="ko-KR" sz="28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800" b="1" dirty="0" err="1" smtClean="0">
                <a:solidFill>
                  <a:srgbClr val="002060"/>
                </a:solidFill>
              </a:rPr>
              <a:t>자료형으로</a:t>
            </a:r>
            <a:r>
              <a:rPr lang="ko-KR" altLang="en-US" sz="2800" b="1" dirty="0" smtClean="0">
                <a:solidFill>
                  <a:srgbClr val="002060"/>
                </a:solidFill>
              </a:rPr>
              <a:t> 통합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7300" y="3712666"/>
            <a:ext cx="638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</a:rPr>
              <a:t>Python 2 : </a:t>
            </a:r>
            <a:r>
              <a:rPr lang="en-US" altLang="ko-KR" sz="2400" dirty="0" smtClean="0"/>
              <a:t>type(2**40) 	#type ‘long’</a:t>
            </a:r>
          </a:p>
          <a:p>
            <a:r>
              <a:rPr lang="en-US" altLang="ko-KR" sz="2400" b="1" dirty="0" smtClean="0">
                <a:solidFill>
                  <a:srgbClr val="0070C0"/>
                </a:solidFill>
              </a:rPr>
              <a:t>Python 3 : </a:t>
            </a:r>
            <a:r>
              <a:rPr lang="en-US" altLang="ko-KR" sz="2400" dirty="0" smtClean="0"/>
              <a:t>type(2**40)	#class ‘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’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73100" y="5369501"/>
            <a:ext cx="1115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이외에도 몇 가지 차이가 있으며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나머지는 궁금하시면 찾아보세요</a:t>
            </a:r>
            <a:r>
              <a:rPr lang="en-US" altLang="ko-KR" sz="2800" b="1" dirty="0" smtClean="0"/>
              <a:t>.</a:t>
            </a:r>
            <a:endParaRPr lang="ko-KR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4717" y="5892721"/>
            <a:ext cx="1137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solidFill>
                  <a:schemeClr val="accent1">
                    <a:lumMod val="75000"/>
                  </a:schemeClr>
                </a:solidFill>
              </a:rPr>
              <a:t>* python 2.7 </a:t>
            </a:r>
            <a:r>
              <a:rPr lang="ko-KR" altLang="en-US" i="1" dirty="0" smtClean="0">
                <a:solidFill>
                  <a:schemeClr val="accent1">
                    <a:lumMod val="75000"/>
                  </a:schemeClr>
                </a:solidFill>
              </a:rPr>
              <a:t>기준으로 수명 다함</a:t>
            </a:r>
            <a:r>
              <a:rPr lang="en-US" altLang="ko-KR" i="1" dirty="0" smtClean="0">
                <a:solidFill>
                  <a:schemeClr val="accent1">
                    <a:lumMod val="75000"/>
                  </a:schemeClr>
                </a:solidFill>
              </a:rPr>
              <a:t>.. python 3.x </a:t>
            </a:r>
            <a:r>
              <a:rPr lang="ko-KR" altLang="en-US" i="1" dirty="0" smtClean="0">
                <a:solidFill>
                  <a:schemeClr val="accent1">
                    <a:lumMod val="75000"/>
                  </a:schemeClr>
                </a:solidFill>
              </a:rPr>
              <a:t>버전 사용 권장</a:t>
            </a:r>
            <a:r>
              <a:rPr lang="en-US" altLang="ko-KR" i="1" dirty="0" smtClean="0">
                <a:solidFill>
                  <a:schemeClr val="accent1">
                    <a:lumMod val="75000"/>
                  </a:schemeClr>
                </a:solidFill>
              </a:rPr>
              <a:t>!</a:t>
            </a:r>
            <a:r>
              <a:rPr lang="ko-KR" altLang="en-US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i="1" dirty="0" smtClean="0">
                <a:solidFill>
                  <a:schemeClr val="accent1">
                    <a:lumMod val="75000"/>
                  </a:schemeClr>
                </a:solidFill>
              </a:rPr>
              <a:t>(python 2</a:t>
            </a:r>
            <a:r>
              <a:rPr lang="ko-KR" altLang="en-US" i="1" dirty="0" smtClean="0">
                <a:solidFill>
                  <a:schemeClr val="accent1">
                    <a:lumMod val="75000"/>
                  </a:schemeClr>
                </a:solidFill>
              </a:rPr>
              <a:t>와 </a:t>
            </a:r>
            <a:r>
              <a:rPr lang="en-US" altLang="ko-KR" i="1" dirty="0" smtClean="0">
                <a:solidFill>
                  <a:schemeClr val="accent1">
                    <a:lumMod val="75000"/>
                  </a:schemeClr>
                </a:solidFill>
              </a:rPr>
              <a:t>python 3</a:t>
            </a:r>
            <a:r>
              <a:rPr lang="ko-KR" altLang="en-US" i="1" dirty="0" smtClean="0">
                <a:solidFill>
                  <a:schemeClr val="accent1">
                    <a:lumMod val="75000"/>
                  </a:schemeClr>
                </a:solidFill>
              </a:rPr>
              <a:t>은 서로 호환 안 됨</a:t>
            </a:r>
            <a:r>
              <a:rPr lang="en-US" altLang="ko-KR" i="1" dirty="0" smtClean="0">
                <a:solidFill>
                  <a:schemeClr val="accent1">
                    <a:lumMod val="75000"/>
                  </a:schemeClr>
                </a:solidFill>
              </a:rPr>
              <a:t>.)</a:t>
            </a:r>
            <a:endParaRPr lang="ko-KR" alt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91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spy@securityfact.com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99390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accent5">
                    <a:lumMod val="75000"/>
                  </a:schemeClr>
                </a:solidFill>
              </a:rPr>
              <a:t>Python </a:t>
            </a:r>
            <a:r>
              <a:rPr lang="ko-KR" altLang="en-US" sz="8000" b="1" dirty="0" smtClean="0">
                <a:solidFill>
                  <a:schemeClr val="accent5">
                    <a:lumMod val="75000"/>
                  </a:schemeClr>
                </a:solidFill>
              </a:rPr>
              <a:t>사용법</a:t>
            </a:r>
            <a:endParaRPr lang="ko-KR" altLang="en-US" sz="8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23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723</Words>
  <Application>Microsoft Office PowerPoint</Application>
  <PresentationFormat>와이드스크린</PresentationFormat>
  <Paragraphs>172</Paragraphs>
  <Slides>29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Jiyoon</dc:creator>
  <cp:lastModifiedBy>Jiyoon</cp:lastModifiedBy>
  <cp:revision>96</cp:revision>
  <dcterms:created xsi:type="dcterms:W3CDTF">2015-06-26T13:49:39Z</dcterms:created>
  <dcterms:modified xsi:type="dcterms:W3CDTF">2015-07-15T16:59:22Z</dcterms:modified>
</cp:coreProperties>
</file>