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69" r:id="rId14"/>
    <p:sldId id="271" r:id="rId15"/>
    <p:sldId id="267" r:id="rId16"/>
    <p:sldId id="272" r:id="rId17"/>
    <p:sldId id="273" r:id="rId18"/>
    <p:sldId id="276" r:id="rId19"/>
    <p:sldId id="274" r:id="rId20"/>
    <p:sldId id="275" r:id="rId21"/>
    <p:sldId id="277" r:id="rId22"/>
    <p:sldId id="278" r:id="rId23"/>
    <p:sldId id="279" r:id="rId24"/>
    <p:sldId id="280" r:id="rId25"/>
    <p:sldId id="288" r:id="rId26"/>
    <p:sldId id="281" r:id="rId27"/>
    <p:sldId id="282" r:id="rId28"/>
    <p:sldId id="283" r:id="rId29"/>
    <p:sldId id="285" r:id="rId30"/>
    <p:sldId id="286" r:id="rId31"/>
    <p:sldId id="284" r:id="rId32"/>
    <p:sldId id="287" r:id="rId33"/>
    <p:sldId id="26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23" autoAdjust="0"/>
  </p:normalViewPr>
  <p:slideViewPr>
    <p:cSldViewPr snapToGrid="0">
      <p:cViewPr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44DF8-9CBB-45F9-BF06-7B35169BB813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ACBFF-FD04-479A-82C2-8E4E1851A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11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ACBFF-FD04-479A-82C2-8E4E1851ABA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5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클래스 이름과 파일 이름이 같을 필요 없음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파일 내에 다양한 클래스들이 들어갈 수 있음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ACBFF-FD04-479A-82C2-8E4E1851AB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02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클래스 내부의 함수는 무조건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인자로 </a:t>
            </a:r>
            <a:r>
              <a:rPr lang="en-US" altLang="ko-KR" dirty="0" smtClean="0"/>
              <a:t>self</a:t>
            </a:r>
            <a:r>
              <a:rPr lang="ko-KR" altLang="en-US" dirty="0" smtClean="0"/>
              <a:t>를 받아들임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ACBFF-FD04-479A-82C2-8E4E1851ABA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36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r>
              <a:rPr lang="en-US" altLang="ko-KR" baseline="0" dirty="0" smtClean="0"/>
              <a:t> [</a:t>
            </a:r>
            <a:r>
              <a:rPr lang="ko-KR" altLang="en-US" baseline="0" dirty="0" smtClean="0"/>
              <a:t>이름</a:t>
            </a:r>
            <a:r>
              <a:rPr lang="en-US" altLang="ko-KR" baseline="0" dirty="0" smtClean="0"/>
              <a:t>] (object) -&gt; </a:t>
            </a:r>
            <a:r>
              <a:rPr lang="ko-KR" altLang="en-US" baseline="0" dirty="0" err="1" smtClean="0"/>
              <a:t>파이썬에서의</a:t>
            </a:r>
            <a:r>
              <a:rPr lang="ko-KR" altLang="en-US" baseline="0" dirty="0" smtClean="0"/>
              <a:t> 클래스는 별도로 다른 클래스를 상속하지 않는 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항상 </a:t>
            </a:r>
            <a:r>
              <a:rPr lang="en-US" altLang="ko-KR" baseline="0" dirty="0" smtClean="0"/>
              <a:t>object </a:t>
            </a:r>
            <a:r>
              <a:rPr lang="ko-KR" altLang="en-US" baseline="0" dirty="0" smtClean="0"/>
              <a:t>클래스 필요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클래스는 </a:t>
            </a:r>
            <a:r>
              <a:rPr lang="en-US" altLang="ko-KR" baseline="0" dirty="0" err="1" smtClean="0"/>
              <a:t>objec</a:t>
            </a:r>
            <a:r>
              <a:rPr lang="ko-KR" altLang="en-US" baseline="0" dirty="0" smtClean="0"/>
              <a:t>의 일종이며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실제로는 클래스지만</a:t>
            </a:r>
            <a:r>
              <a:rPr lang="en-US" altLang="ko-KR" baseline="0" dirty="0" smtClean="0"/>
              <a:t>.. object</a:t>
            </a:r>
            <a:r>
              <a:rPr lang="ko-KR" altLang="en-US" baseline="0" dirty="0" smtClean="0"/>
              <a:t>에서 상속함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ACBFF-FD04-479A-82C2-8E4E1851ABA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39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A21-E19E-4B29-8430-BCDC5F884C29}" type="datetime1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C3A0-AD2A-4169-9BCF-31A64580C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5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A30-1550-48D2-A698-41DD8CAD03B1}" type="datetime1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C3A0-AD2A-4169-9BCF-31A64580C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6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D74-9F09-4F7C-8159-8E4E4E096BE9}" type="datetime1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C3A0-AD2A-4169-9BCF-31A64580C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36D-654F-4CC3-BDDD-82BCDCFD1ECE}" type="datetime1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C3A0-AD2A-4169-9BCF-31A64580C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1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A82D-80BC-463B-9AC5-AF031DBBA816}" type="datetime1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C3A0-AD2A-4169-9BCF-31A64580C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3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2869-156D-40C9-8C15-CB6BD57A8CB5}" type="datetime1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C3A0-AD2A-4169-9BCF-31A64580C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C372-7B19-42D9-9C6A-3A0A8ADE4800}" type="datetime1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C3A0-AD2A-4169-9BCF-31A64580C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25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0EB3-E345-42CF-AE3A-6CD541817AB2}" type="datetime1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C3A0-AD2A-4169-9BCF-31A64580C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1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F402-2E69-48EA-B2FD-279669A0DA93}" type="datetime1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C3A0-AD2A-4169-9BCF-31A64580C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83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3B9A-9369-4C06-B313-B8C3B9DDA079}" type="datetime1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C3A0-AD2A-4169-9BCF-31A64580C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05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7A0E-25A7-4774-BAD4-A8437B5E81D6}" type="datetime1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C3A0-AD2A-4169-9BCF-31A64580C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65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27AD9-DBAB-4B58-AA26-7441448EC8DE}" type="datetime1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AC3A0-AD2A-4169-9BCF-31A64580C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6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1600" y="1651000"/>
            <a:ext cx="812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/>
              <a:t>초심자를 위한 </a:t>
            </a:r>
            <a:r>
              <a:rPr lang="en-US" altLang="ko-KR" sz="7200" b="1" dirty="0" smtClean="0">
                <a:solidFill>
                  <a:schemeClr val="accent5">
                    <a:lumMod val="75000"/>
                  </a:schemeClr>
                </a:solidFill>
              </a:rPr>
              <a:t>Py</a:t>
            </a:r>
            <a:r>
              <a:rPr lang="en-US" altLang="ko-KR" sz="7200" b="1" dirty="0" smtClean="0">
                <a:solidFill>
                  <a:schemeClr val="accent4"/>
                </a:solidFill>
              </a:rPr>
              <a:t>thon</a:t>
            </a:r>
            <a:endParaRPr lang="ko-KR" altLang="en-US" sz="7200" b="1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600" y="4187924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</a:t>
            </a:r>
            <a:r>
              <a:rPr lang="ko-KR" altLang="en-US" sz="3600" b="1" dirty="0" smtClean="0"/>
              <a:t>주차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398000" y="0"/>
            <a:ext cx="279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00B050"/>
                </a:solidFill>
              </a:rPr>
              <a:t>KU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SecurityFACT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pPr algn="r"/>
            <a:r>
              <a:rPr lang="en-US" altLang="ko-KR" sz="2400" b="1" dirty="0" smtClean="0">
                <a:solidFill>
                  <a:srgbClr val="00B050"/>
                </a:solidFill>
              </a:rPr>
              <a:t>F-Shield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spy@securityfact.com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클래스사용 예제코드 작성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88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>
                <a:solidFill>
                  <a:srgbClr val="FFC000"/>
                </a:solidFill>
              </a:rPr>
              <a:t>* </a:t>
            </a:r>
            <a:r>
              <a:rPr lang="ko-KR" altLang="en-US" sz="2000" i="1" dirty="0" smtClean="0">
                <a:solidFill>
                  <a:srgbClr val="FFC000"/>
                </a:solidFill>
              </a:rPr>
              <a:t>임의의 폴더 안에 다음의 코드들을 함께 넣어주세요</a:t>
            </a:r>
            <a:r>
              <a:rPr lang="en-US" altLang="ko-KR" sz="2000" i="1" dirty="0" smtClean="0">
                <a:solidFill>
                  <a:srgbClr val="FFC000"/>
                </a:solidFill>
              </a:rPr>
              <a:t>.</a:t>
            </a:r>
            <a:endParaRPr lang="ko-KR" altLang="en-US" sz="2000" i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108455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class_ex.py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550" y="1669325"/>
            <a:ext cx="51117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class example:</a:t>
            </a:r>
          </a:p>
          <a:p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def</a:t>
            </a:r>
            <a:r>
              <a:rPr lang="en-US" altLang="ko-KR" sz="2000" dirty="0" smtClean="0"/>
              <a:t> __</a:t>
            </a:r>
            <a:r>
              <a:rPr lang="en-US" altLang="ko-KR" sz="2000" dirty="0" err="1" smtClean="0"/>
              <a:t>init</a:t>
            </a:r>
            <a:r>
              <a:rPr lang="en-US" altLang="ko-KR" sz="2000" dirty="0" smtClean="0"/>
              <a:t>__(self, username):</a:t>
            </a:r>
          </a:p>
          <a:p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self.username</a:t>
            </a:r>
            <a:r>
              <a:rPr lang="en-US" altLang="ko-KR" sz="2000" dirty="0" smtClean="0"/>
              <a:t>=username</a:t>
            </a:r>
          </a:p>
          <a:p>
            <a:r>
              <a:rPr lang="en-US" altLang="ko-KR" sz="2000" dirty="0" smtClean="0"/>
              <a:t>        print("Your name is %</a:t>
            </a:r>
            <a:r>
              <a:rPr lang="en-US" altLang="ko-KR" sz="2000" dirty="0" err="1" smtClean="0"/>
              <a:t>s"%username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        print("\n")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def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textViewer</a:t>
            </a:r>
            <a:r>
              <a:rPr lang="en-US" altLang="ko-KR" sz="2000" dirty="0" smtClean="0"/>
              <a:t>(self, sentence):</a:t>
            </a:r>
          </a:p>
          <a:p>
            <a:r>
              <a:rPr lang="en-US" altLang="ko-KR" sz="2000" dirty="0" smtClean="0"/>
              <a:t>        print("Hi %s"%</a:t>
            </a:r>
            <a:r>
              <a:rPr lang="en-US" altLang="ko-KR" sz="2000" dirty="0" err="1" smtClean="0"/>
              <a:t>self.username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        print("***** Text Viewer *****")</a:t>
            </a:r>
          </a:p>
          <a:p>
            <a:r>
              <a:rPr lang="en-US" altLang="ko-KR" sz="2000" dirty="0" smtClean="0"/>
              <a:t>        print(sentence)</a:t>
            </a:r>
          </a:p>
          <a:p>
            <a:r>
              <a:rPr lang="en-US" altLang="ko-KR" sz="2000" dirty="0" smtClean="0"/>
              <a:t>        print("***** End Of Text *****")</a:t>
            </a:r>
          </a:p>
          <a:p>
            <a:r>
              <a:rPr lang="en-US" altLang="ko-KR" sz="2000" dirty="0" smtClean="0"/>
              <a:t>        print("\n")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19800" y="1669325"/>
            <a:ext cx="72771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new_example</a:t>
            </a:r>
            <a:r>
              <a:rPr lang="en-US" altLang="ko-KR" sz="2000" dirty="0" smtClean="0"/>
              <a:t>:</a:t>
            </a:r>
          </a:p>
          <a:p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def</a:t>
            </a:r>
            <a:r>
              <a:rPr lang="en-US" altLang="ko-KR" sz="2000" dirty="0" smtClean="0"/>
              <a:t> __</a:t>
            </a:r>
            <a:r>
              <a:rPr lang="en-US" altLang="ko-KR" sz="2000" dirty="0" err="1" smtClean="0"/>
              <a:t>init</a:t>
            </a:r>
            <a:r>
              <a:rPr lang="en-US" altLang="ko-KR" sz="2000" dirty="0" smtClean="0"/>
              <a:t>__(self, username):</a:t>
            </a:r>
          </a:p>
          <a:p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self.username</a:t>
            </a:r>
            <a:r>
              <a:rPr lang="en-US" altLang="ko-KR" sz="2000" dirty="0" smtClean="0"/>
              <a:t>=username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def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printName</a:t>
            </a:r>
            <a:r>
              <a:rPr lang="en-US" altLang="ko-KR" sz="2000" dirty="0" smtClean="0"/>
              <a:t>(self):</a:t>
            </a:r>
          </a:p>
          <a:p>
            <a:r>
              <a:rPr lang="en-US" altLang="ko-KR" sz="2000" dirty="0" smtClean="0"/>
              <a:t>        print("%s, you can print your </a:t>
            </a:r>
            <a:r>
              <a:rPr lang="en-US" altLang="ko-KR" sz="2000" dirty="0" smtClean="0"/>
              <a:t>name\n“</a:t>
            </a:r>
          </a:p>
          <a:p>
            <a:r>
              <a:rPr lang="en-US" altLang="ko-KR" sz="2000" dirty="0"/>
              <a:t>	 </a:t>
            </a:r>
            <a:r>
              <a:rPr lang="en-US" altLang="ko-KR" sz="2000" dirty="0" smtClean="0"/>
              <a:t>    </a:t>
            </a:r>
            <a:r>
              <a:rPr lang="en-US" altLang="ko-KR" sz="2000" dirty="0" smtClean="0"/>
              <a:t>%</a:t>
            </a:r>
            <a:r>
              <a:rPr lang="en-US" altLang="ko-KR" sz="2000" dirty="0" err="1" smtClean="0"/>
              <a:t>self.username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5750" y="1497097"/>
            <a:ext cx="124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C000"/>
                </a:solidFill>
              </a:rPr>
              <a:t>①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08650" y="1497097"/>
            <a:ext cx="124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C000"/>
                </a:solidFill>
              </a:rPr>
              <a:t>②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00" y="5733074"/>
            <a:ext cx="368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 smtClean="0">
                <a:solidFill>
                  <a:srgbClr val="0070C0"/>
                </a:solidFill>
              </a:rPr>
              <a:t>코드 작성 순서 </a:t>
            </a:r>
            <a:r>
              <a:rPr lang="en-US" altLang="ko-KR" sz="2000" b="1" i="1" dirty="0" smtClean="0">
                <a:solidFill>
                  <a:srgbClr val="0070C0"/>
                </a:solidFill>
              </a:rPr>
              <a:t>: </a:t>
            </a:r>
            <a:r>
              <a:rPr lang="ko-KR" altLang="en-US" sz="2000" b="1" i="1" dirty="0" smtClean="0">
                <a:solidFill>
                  <a:srgbClr val="0070C0"/>
                </a:solidFill>
              </a:rPr>
              <a:t>① </a:t>
            </a:r>
            <a:r>
              <a:rPr lang="en-US" altLang="ko-KR" sz="2000" b="1" i="1" dirty="0" smtClean="0">
                <a:solidFill>
                  <a:srgbClr val="0070C0"/>
                </a:solidFill>
              </a:rPr>
              <a:t>-&gt; </a:t>
            </a:r>
            <a:r>
              <a:rPr lang="ko-KR" altLang="en-US" sz="2000" b="1" i="1" dirty="0" smtClean="0">
                <a:solidFill>
                  <a:srgbClr val="0070C0"/>
                </a:solidFill>
              </a:rPr>
              <a:t>②</a:t>
            </a:r>
            <a:r>
              <a:rPr lang="en-US" altLang="ko-KR" sz="2000" b="1" i="1" dirty="0" smtClean="0">
                <a:solidFill>
                  <a:srgbClr val="0070C0"/>
                </a:solidFill>
              </a:rPr>
              <a:t>  </a:t>
            </a:r>
            <a:endParaRPr lang="ko-KR" altLang="en-US" sz="20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1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1800" y="47495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using_class.py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6950" y="1059725"/>
            <a:ext cx="101663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from </a:t>
            </a:r>
            <a:r>
              <a:rPr lang="en-US" altLang="ko-KR" sz="2000" dirty="0" err="1" smtClean="0"/>
              <a:t>class_ex</a:t>
            </a:r>
            <a:r>
              <a:rPr lang="en-US" altLang="ko-KR" sz="2000" dirty="0" smtClean="0"/>
              <a:t> import example</a:t>
            </a:r>
          </a:p>
          <a:p>
            <a:r>
              <a:rPr lang="en-US" altLang="ko-KR" sz="2000" dirty="0" smtClean="0"/>
              <a:t>from </a:t>
            </a:r>
            <a:r>
              <a:rPr lang="en-US" altLang="ko-KR" sz="2000" dirty="0" err="1" smtClean="0"/>
              <a:t>class_ex</a:t>
            </a:r>
            <a:r>
              <a:rPr lang="en-US" altLang="ko-KR" sz="2000" dirty="0" smtClean="0"/>
              <a:t> import </a:t>
            </a:r>
            <a:r>
              <a:rPr lang="en-US" altLang="ko-KR" sz="2000" dirty="0" err="1" smtClean="0"/>
              <a:t>new_example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A=example("atom")</a:t>
            </a:r>
          </a:p>
          <a:p>
            <a:r>
              <a:rPr lang="en-US" altLang="ko-KR" sz="2000" dirty="0" smtClean="0"/>
              <a:t>B=example("Bob")</a:t>
            </a:r>
          </a:p>
          <a:p>
            <a:endParaRPr lang="en-US" altLang="ko-KR" sz="2000" dirty="0"/>
          </a:p>
          <a:p>
            <a:r>
              <a:rPr lang="en-US" altLang="ko-KR" sz="2000" dirty="0" err="1" smtClean="0"/>
              <a:t>sentence_A</a:t>
            </a:r>
            <a:r>
              <a:rPr lang="en-US" altLang="ko-KR" sz="2000" dirty="0" smtClean="0"/>
              <a:t>="class! class! help me!“</a:t>
            </a:r>
          </a:p>
          <a:p>
            <a:r>
              <a:rPr lang="en-US" altLang="ko-KR" sz="2000" dirty="0" err="1" smtClean="0"/>
              <a:t>A.textViewer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sentence_A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 err="1" smtClean="0"/>
              <a:t>sentence_B</a:t>
            </a:r>
            <a:r>
              <a:rPr lang="en-US" altLang="ko-KR" sz="2000" dirty="0" smtClean="0"/>
              <a:t>="major </a:t>
            </a:r>
            <a:r>
              <a:rPr lang="en-US" altLang="ko-KR" sz="2000" dirty="0" err="1" smtClean="0"/>
              <a:t>lazer</a:t>
            </a:r>
            <a:r>
              <a:rPr lang="en-US" altLang="ko-KR" sz="2000" dirty="0" smtClean="0"/>
              <a:t>“</a:t>
            </a:r>
          </a:p>
          <a:p>
            <a:r>
              <a:rPr lang="en-US" altLang="ko-KR" sz="2000" dirty="0" err="1" smtClean="0"/>
              <a:t>B.textViewer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sentence_B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C=</a:t>
            </a:r>
            <a:r>
              <a:rPr lang="en-US" altLang="ko-KR" sz="2000" dirty="0" err="1" smtClean="0"/>
              <a:t>new_example</a:t>
            </a:r>
            <a:r>
              <a:rPr lang="en-US" altLang="ko-KR" sz="2000" dirty="0" smtClean="0"/>
              <a:t>("Jerry")</a:t>
            </a:r>
          </a:p>
          <a:p>
            <a:r>
              <a:rPr lang="en-US" altLang="ko-KR" sz="2000" dirty="0" smtClean="0"/>
              <a:t>D=</a:t>
            </a:r>
            <a:r>
              <a:rPr lang="en-US" altLang="ko-KR" sz="2000" dirty="0" err="1" smtClean="0"/>
              <a:t>new_example</a:t>
            </a:r>
            <a:r>
              <a:rPr lang="en-US" altLang="ko-KR" sz="2000" dirty="0" smtClean="0"/>
              <a:t>("Tom")</a:t>
            </a:r>
          </a:p>
          <a:p>
            <a:r>
              <a:rPr lang="en-US" altLang="ko-KR" sz="2000" dirty="0" err="1" smtClean="0"/>
              <a:t>C.printName</a:t>
            </a:r>
            <a:r>
              <a:rPr lang="en-US" altLang="ko-KR" sz="2000" dirty="0" smtClean="0"/>
              <a:t>()</a:t>
            </a:r>
          </a:p>
          <a:p>
            <a:r>
              <a:rPr lang="en-US" altLang="ko-KR" sz="2000" dirty="0" err="1" smtClean="0"/>
              <a:t>D.printName</a:t>
            </a:r>
            <a:r>
              <a:rPr lang="en-US" altLang="ko-KR" sz="2000" dirty="0" smtClean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클래스사용 예제코드 작성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87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860556"/>
            <a:ext cx="8485188" cy="48877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클래스사용 예제코드 실행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0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19380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accent1">
                    <a:lumMod val="75000"/>
                  </a:schemeClr>
                </a:solidFill>
              </a:rPr>
              <a:t>Object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550" y="2577763"/>
            <a:ext cx="720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Class</a:t>
            </a:r>
            <a:r>
              <a:rPr lang="ko-KR" altLang="en-US" sz="2400" dirty="0" smtClean="0"/>
              <a:t>가 형상화 된 것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err="1" smtClean="0"/>
              <a:t>인스턴스화</a:t>
            </a:r>
            <a:r>
              <a:rPr lang="ko-KR" altLang="en-US" sz="2400" dirty="0" smtClean="0"/>
              <a:t> 된 클래스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396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7100" y="1510189"/>
            <a:ext cx="443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class example: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…(</a:t>
            </a:r>
            <a:r>
              <a:rPr lang="ko-KR" altLang="en-US" sz="2800" dirty="0" smtClean="0"/>
              <a:t>내용 생략</a:t>
            </a:r>
            <a:r>
              <a:rPr lang="en-US" altLang="ko-KR" sz="2800" dirty="0" smtClean="0"/>
              <a:t>)…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197100" y="3327400"/>
            <a:ext cx="679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A=example( )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2197100" y="3302000"/>
            <a:ext cx="2336800" cy="6223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3900" y="385062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‘example’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클래스의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인스턴스화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연산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!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A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는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example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클래스의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인스턴스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객체</a:t>
            </a:r>
            <a:r>
              <a:rPr lang="en-US" altLang="ko-KR" sz="2400" b="1" dirty="0">
                <a:solidFill>
                  <a:srgbClr val="0070C0"/>
                </a:solidFill>
              </a:rPr>
              <a:t>)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7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143000"/>
            <a:ext cx="2578100" cy="2578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8000" y="558225"/>
            <a:ext cx="443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결과적으로</a:t>
            </a:r>
            <a:r>
              <a:rPr lang="en-US" altLang="ko-KR" sz="3200" b="1" dirty="0" smtClean="0"/>
              <a:t>..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40300" y="2016551"/>
            <a:ext cx="679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Class</a:t>
            </a:r>
            <a:r>
              <a:rPr lang="ko-KR" altLang="en-US" sz="2400" dirty="0" smtClean="0"/>
              <a:t>가 붕어빵을 언제든지 만들어낼 수 있는</a:t>
            </a:r>
            <a:endParaRPr lang="en-US" altLang="ko-KR" sz="2400" dirty="0" smtClean="0"/>
          </a:p>
          <a:p>
            <a:r>
              <a:rPr lang="en-US" altLang="ko-KR" sz="2400" b="1" i="1" dirty="0" smtClean="0">
                <a:solidFill>
                  <a:srgbClr val="0070C0"/>
                </a:solidFill>
              </a:rPr>
              <a:t>‘</a:t>
            </a:r>
            <a:r>
              <a:rPr lang="ko-KR" altLang="en-US" sz="2400" b="1" i="1" dirty="0" smtClean="0">
                <a:solidFill>
                  <a:srgbClr val="0070C0"/>
                </a:solidFill>
              </a:rPr>
              <a:t>붕어빵 틀</a:t>
            </a:r>
            <a:r>
              <a:rPr lang="en-US" altLang="ko-KR" sz="2400" b="1" i="1" dirty="0" smtClean="0">
                <a:solidFill>
                  <a:srgbClr val="0070C0"/>
                </a:solidFill>
              </a:rPr>
              <a:t>’</a:t>
            </a:r>
            <a:r>
              <a:rPr lang="ko-KR" altLang="en-US" sz="2400" dirty="0" smtClean="0"/>
              <a:t>이라면</a:t>
            </a:r>
            <a:r>
              <a:rPr lang="en-US" altLang="ko-KR" sz="2400" dirty="0" smtClean="0"/>
              <a:t>,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50" y="3819939"/>
            <a:ext cx="2647950" cy="2017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4013200"/>
            <a:ext cx="711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C000"/>
                </a:solidFill>
              </a:rPr>
              <a:t>객체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(Object)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Class</a:t>
            </a:r>
            <a:r>
              <a:rPr lang="ko-KR" altLang="en-US" sz="2400" dirty="0" smtClean="0"/>
              <a:t>라는 붕어빵 틀에서 만들어진</a:t>
            </a:r>
            <a:endParaRPr lang="en-US" altLang="ko-KR" sz="2400" dirty="0" smtClean="0"/>
          </a:p>
          <a:p>
            <a:r>
              <a:rPr lang="en-US" altLang="ko-KR" sz="2400" b="1" i="1" dirty="0" smtClean="0">
                <a:solidFill>
                  <a:srgbClr val="FFC000"/>
                </a:solidFill>
              </a:rPr>
              <a:t>‘</a:t>
            </a:r>
            <a:r>
              <a:rPr lang="ko-KR" altLang="en-US" sz="2400" b="1" i="1" dirty="0" smtClean="0">
                <a:solidFill>
                  <a:srgbClr val="FFC000"/>
                </a:solidFill>
              </a:rPr>
              <a:t>붕어빵</a:t>
            </a:r>
            <a:r>
              <a:rPr lang="en-US" altLang="ko-KR" sz="2400" b="1" i="1" dirty="0" smtClean="0">
                <a:solidFill>
                  <a:srgbClr val="FFC000"/>
                </a:solidFill>
              </a:rPr>
              <a:t>’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각각의 붕어빵은 모양은 같지만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서로 독립적이다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11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99390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 smtClean="0">
                <a:solidFill>
                  <a:schemeClr val="accent5">
                    <a:lumMod val="75000"/>
                  </a:schemeClr>
                </a:solidFill>
              </a:rPr>
              <a:t>상속과 합성</a:t>
            </a:r>
            <a:endParaRPr lang="ko-KR" altLang="en-US" sz="8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4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74930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solidFill>
                  <a:schemeClr val="accent1">
                    <a:lumMod val="75000"/>
                  </a:schemeClr>
                </a:solidFill>
              </a:rPr>
              <a:t>상속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550" y="2133263"/>
            <a:ext cx="7200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한 클래스가 다른 클래스의 특성을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자식이 부모에게 물려받듯 상속</a:t>
            </a:r>
            <a:r>
              <a:rPr lang="en-US" altLang="ko-KR" sz="2400" dirty="0" smtClean="0"/>
              <a:t>!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한 클래스가 부모 클래스에서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부모 기능의 대부분 </a:t>
            </a:r>
            <a:r>
              <a:rPr lang="en-US" altLang="ko-KR" sz="2400" dirty="0" smtClean="0"/>
              <a:t>or </a:t>
            </a:r>
            <a:r>
              <a:rPr lang="ko-KR" altLang="en-US" sz="2400" dirty="0" smtClean="0"/>
              <a:t>전체를 가져옴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err="1" smtClean="0"/>
              <a:t>OverLoading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불가능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OverRiding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가능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여러 부모를 두는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다중 상속</a:t>
            </a:r>
            <a:r>
              <a:rPr lang="en-US" altLang="ko-KR" sz="2400" dirty="0" smtClean="0"/>
              <a:t>‘ </a:t>
            </a:r>
            <a:r>
              <a:rPr lang="ko-KR" altLang="en-US" sz="2400" dirty="0" smtClean="0"/>
              <a:t>권장 </a:t>
            </a:r>
            <a:r>
              <a:rPr lang="en-US" altLang="ko-KR" sz="2400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766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33600" y="2616200"/>
            <a:ext cx="8445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class </a:t>
            </a:r>
            <a:r>
              <a:rPr lang="en-US" altLang="ko-KR" sz="2800" dirty="0" smtClean="0">
                <a:solidFill>
                  <a:srgbClr val="0070C0"/>
                </a:solidFill>
              </a:rPr>
              <a:t>[</a:t>
            </a:r>
            <a:r>
              <a:rPr lang="ko-KR" altLang="en-US" sz="2800" dirty="0" smtClean="0">
                <a:solidFill>
                  <a:srgbClr val="0070C0"/>
                </a:solidFill>
              </a:rPr>
              <a:t>클래스 이름</a:t>
            </a:r>
            <a:r>
              <a:rPr lang="en-US" altLang="ko-KR" sz="2800" dirty="0" smtClean="0">
                <a:solidFill>
                  <a:srgbClr val="0070C0"/>
                </a:solidFill>
              </a:rPr>
              <a:t>] </a:t>
            </a:r>
            <a:r>
              <a:rPr lang="en-US" altLang="ko-KR" sz="2800" dirty="0" smtClean="0">
                <a:solidFill>
                  <a:srgbClr val="FFC000"/>
                </a:solidFill>
              </a:rPr>
              <a:t>(</a:t>
            </a:r>
            <a:r>
              <a:rPr lang="ko-KR" altLang="en-US" sz="2800" dirty="0" smtClean="0">
                <a:solidFill>
                  <a:srgbClr val="FFC000"/>
                </a:solidFill>
              </a:rPr>
              <a:t>상속받을 부모 클래스 이름</a:t>
            </a:r>
            <a:r>
              <a:rPr lang="en-US" altLang="ko-KR" sz="2800" dirty="0" smtClean="0">
                <a:solidFill>
                  <a:srgbClr val="FFC000"/>
                </a:solidFill>
              </a:rPr>
              <a:t>)</a:t>
            </a:r>
            <a:r>
              <a:rPr lang="en-US" altLang="ko-KR" sz="2800" dirty="0" smtClean="0"/>
              <a:t> :</a:t>
            </a:r>
          </a:p>
          <a:p>
            <a:r>
              <a:rPr lang="en-US" altLang="ko-KR" sz="2800" dirty="0"/>
              <a:t>	</a:t>
            </a:r>
            <a:r>
              <a:rPr lang="ko-KR" altLang="en-US" sz="2800" dirty="0" smtClean="0"/>
              <a:t>클래스 내용 </a:t>
            </a:r>
            <a:r>
              <a:rPr lang="en-US" altLang="ko-KR" sz="2800" dirty="0" smtClean="0"/>
              <a:t>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32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상속 예제코드 작성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800" y="47495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inherit_ex</a:t>
            </a:r>
            <a:r>
              <a:rPr lang="en-US" altLang="ko-KR" sz="3200" b="1" dirty="0" smtClean="0">
                <a:solidFill>
                  <a:srgbClr val="002060"/>
                </a:solidFill>
              </a:rPr>
              <a:t>.py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6950" y="1059725"/>
            <a:ext cx="53276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class Mother</a:t>
            </a:r>
            <a:r>
              <a:rPr lang="en-US" altLang="ko-KR" sz="2000" dirty="0" smtClean="0"/>
              <a:t>():</a:t>
            </a:r>
          </a:p>
          <a:p>
            <a:r>
              <a:rPr lang="en-US" altLang="ko-KR" sz="2000" dirty="0" smtClean="0"/>
              <a:t>    </a:t>
            </a:r>
            <a:r>
              <a:rPr lang="en-US" altLang="ko-KR" sz="2000" dirty="0" err="1"/>
              <a:t>def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normalMethod</a:t>
            </a:r>
            <a:r>
              <a:rPr lang="en-US" altLang="ko-KR" sz="2000" dirty="0"/>
              <a:t>(self</a:t>
            </a:r>
            <a:r>
              <a:rPr lang="en-US" altLang="ko-KR" sz="2000" dirty="0" smtClean="0"/>
              <a:t>):</a:t>
            </a:r>
          </a:p>
          <a:p>
            <a:r>
              <a:rPr lang="en-US" altLang="ko-KR" sz="2000" dirty="0" smtClean="0"/>
              <a:t>        </a:t>
            </a:r>
            <a:r>
              <a:rPr lang="en-US" altLang="ko-KR" sz="2000" dirty="0"/>
              <a:t>print("I'm your father. -Darth Vader</a:t>
            </a:r>
            <a:r>
              <a:rPr lang="en-US" altLang="ko-KR" sz="2000" dirty="0" smtClean="0"/>
              <a:t>")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 </a:t>
            </a:r>
            <a:r>
              <a:rPr lang="en-US" altLang="ko-KR" sz="2000" dirty="0" err="1"/>
              <a:t>def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MotherPower</a:t>
            </a:r>
            <a:r>
              <a:rPr lang="en-US" altLang="ko-KR" sz="2000" dirty="0"/>
              <a:t>(self</a:t>
            </a:r>
            <a:r>
              <a:rPr lang="en-US" altLang="ko-KR" sz="2000" dirty="0" smtClean="0"/>
              <a:t>):</a:t>
            </a:r>
          </a:p>
          <a:p>
            <a:r>
              <a:rPr lang="en-US" altLang="ko-KR" sz="2000" dirty="0" smtClean="0"/>
              <a:t>        </a:t>
            </a:r>
            <a:r>
              <a:rPr lang="en-US" altLang="ko-KR" sz="2000" dirty="0"/>
              <a:t>print("Power</a:t>
            </a:r>
            <a:r>
              <a:rPr lang="en-US" altLang="ko-KR" sz="2000" dirty="0" smtClean="0"/>
              <a:t>!!!!!!!!!!!!!!!!")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class </a:t>
            </a:r>
            <a:r>
              <a:rPr lang="en-US" altLang="ko-KR" sz="2000" dirty="0"/>
              <a:t>Son(Mother</a:t>
            </a:r>
            <a:r>
              <a:rPr lang="en-US" altLang="ko-KR" sz="2000" dirty="0" smtClean="0"/>
              <a:t>):</a:t>
            </a:r>
          </a:p>
          <a:p>
            <a:r>
              <a:rPr lang="en-US" altLang="ko-KR" sz="2000" dirty="0" smtClean="0"/>
              <a:t>    </a:t>
            </a:r>
            <a:r>
              <a:rPr lang="en-US" altLang="ko-KR" sz="2000" dirty="0" err="1"/>
              <a:t>def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normalMethod</a:t>
            </a:r>
            <a:r>
              <a:rPr lang="en-US" altLang="ko-KR" sz="2000" dirty="0"/>
              <a:t>(self, name</a:t>
            </a:r>
            <a:r>
              <a:rPr lang="en-US" altLang="ko-KR" sz="2000" dirty="0" smtClean="0"/>
              <a:t>):</a:t>
            </a:r>
          </a:p>
          <a:p>
            <a:r>
              <a:rPr lang="en-US" altLang="ko-KR" sz="2000" dirty="0" smtClean="0"/>
              <a:t>        </a:t>
            </a:r>
            <a:r>
              <a:rPr lang="en-US" altLang="ko-KR" sz="2000" dirty="0"/>
              <a:t>print("I'm your son. -%</a:t>
            </a:r>
            <a:r>
              <a:rPr lang="en-US" altLang="ko-KR" sz="2000" dirty="0" err="1"/>
              <a:t>s"%name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 </a:t>
            </a:r>
            <a:r>
              <a:rPr lang="en-US" altLang="ko-KR" sz="2000" dirty="0" err="1"/>
              <a:t>def</a:t>
            </a:r>
            <a:r>
              <a:rPr lang="en-US" altLang="ko-KR" sz="2000" dirty="0"/>
              <a:t> </a:t>
            </a:r>
            <a:r>
              <a:rPr lang="en-US" altLang="ko-KR" sz="2000" dirty="0" err="1"/>
              <a:t>OneOfKind</a:t>
            </a:r>
            <a:r>
              <a:rPr lang="en-US" altLang="ko-KR" sz="2000" dirty="0"/>
              <a:t>(self</a:t>
            </a:r>
            <a:r>
              <a:rPr lang="en-US" altLang="ko-KR" sz="2000" dirty="0" smtClean="0"/>
              <a:t>):</a:t>
            </a:r>
          </a:p>
          <a:p>
            <a:r>
              <a:rPr lang="en-US" altLang="ko-KR" sz="2000" dirty="0" smtClean="0"/>
              <a:t>        </a:t>
            </a:r>
            <a:r>
              <a:rPr lang="en-US" altLang="ko-KR" sz="2000" dirty="0"/>
              <a:t>print("But.. You're not the only one")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91450" y="1059725"/>
            <a:ext cx="33337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A=Mother()</a:t>
            </a:r>
          </a:p>
          <a:p>
            <a:r>
              <a:rPr lang="en-US" altLang="ko-KR" sz="2000" dirty="0" err="1" smtClean="0"/>
              <a:t>A.normalMethod</a:t>
            </a:r>
            <a:r>
              <a:rPr lang="en-US" altLang="ko-KR" sz="2000" dirty="0" smtClean="0"/>
              <a:t>()</a:t>
            </a:r>
          </a:p>
          <a:p>
            <a:r>
              <a:rPr lang="en-US" altLang="ko-KR" sz="2000" dirty="0" err="1" smtClean="0"/>
              <a:t>A.MotherPower</a:t>
            </a:r>
            <a:r>
              <a:rPr lang="en-US" altLang="ko-KR" sz="2000" dirty="0" smtClean="0"/>
              <a:t>()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B=Son()</a:t>
            </a:r>
          </a:p>
          <a:p>
            <a:r>
              <a:rPr lang="en-US" altLang="ko-KR" sz="2000" dirty="0" err="1" smtClean="0"/>
              <a:t>B.normalMethod</a:t>
            </a:r>
            <a:r>
              <a:rPr lang="en-US" altLang="ko-KR" sz="2000" dirty="0"/>
              <a:t>("Kim</a:t>
            </a:r>
            <a:r>
              <a:rPr lang="en-US" altLang="ko-KR" sz="2000" dirty="0" smtClean="0"/>
              <a:t>")</a:t>
            </a:r>
          </a:p>
          <a:p>
            <a:r>
              <a:rPr lang="en-US" altLang="ko-KR" sz="2000" dirty="0" err="1" smtClean="0"/>
              <a:t>B.MotherPower</a:t>
            </a:r>
            <a:r>
              <a:rPr lang="en-US" altLang="ko-KR" sz="2000" dirty="0" smtClean="0"/>
              <a:t>()</a:t>
            </a:r>
          </a:p>
          <a:p>
            <a:r>
              <a:rPr lang="en-US" altLang="ko-KR" sz="2000" dirty="0" err="1" smtClean="0"/>
              <a:t>B.OneOfKind</a:t>
            </a:r>
            <a:r>
              <a:rPr lang="en-US" altLang="ko-KR" sz="2000" dirty="0"/>
              <a:t>()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60400" y="912753"/>
            <a:ext cx="124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C000"/>
                </a:solidFill>
              </a:rPr>
              <a:t>①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48550" y="912897"/>
            <a:ext cx="124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C000"/>
                </a:solidFill>
              </a:rPr>
              <a:t>②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00" y="5733074"/>
            <a:ext cx="368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 smtClean="0">
                <a:solidFill>
                  <a:srgbClr val="0070C0"/>
                </a:solidFill>
              </a:rPr>
              <a:t>코드 작성 순서 </a:t>
            </a:r>
            <a:r>
              <a:rPr lang="en-US" altLang="ko-KR" sz="2000" b="1" i="1" dirty="0" smtClean="0">
                <a:solidFill>
                  <a:srgbClr val="0070C0"/>
                </a:solidFill>
              </a:rPr>
              <a:t>: </a:t>
            </a:r>
            <a:r>
              <a:rPr lang="ko-KR" altLang="en-US" sz="2000" b="1" i="1" dirty="0" smtClean="0">
                <a:solidFill>
                  <a:srgbClr val="0070C0"/>
                </a:solidFill>
              </a:rPr>
              <a:t>① </a:t>
            </a:r>
            <a:r>
              <a:rPr lang="en-US" altLang="ko-KR" sz="2000" b="1" i="1" dirty="0" smtClean="0">
                <a:solidFill>
                  <a:srgbClr val="0070C0"/>
                </a:solidFill>
              </a:rPr>
              <a:t>-&gt; </a:t>
            </a:r>
            <a:r>
              <a:rPr lang="ko-KR" altLang="en-US" sz="2000" b="1" i="1" dirty="0" smtClean="0">
                <a:solidFill>
                  <a:srgbClr val="0070C0"/>
                </a:solidFill>
              </a:rPr>
              <a:t>②</a:t>
            </a:r>
            <a:r>
              <a:rPr lang="en-US" altLang="ko-KR" sz="2000" b="1" i="1" dirty="0" smtClean="0">
                <a:solidFill>
                  <a:srgbClr val="0070C0"/>
                </a:solidFill>
              </a:rPr>
              <a:t>  </a:t>
            </a:r>
            <a:endParaRPr lang="ko-KR" altLang="en-US" sz="20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4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300" y="215900"/>
            <a:ext cx="172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Index</a:t>
            </a:r>
            <a:endParaRPr lang="ko-KR" altLang="en-US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8500" y="1968500"/>
            <a:ext cx="7200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600" b="1" dirty="0"/>
              <a:t> </a:t>
            </a:r>
            <a:r>
              <a:rPr lang="en-US" altLang="ko-KR" sz="3600" b="1" dirty="0" smtClean="0"/>
              <a:t>Module / Class / Object</a:t>
            </a:r>
          </a:p>
          <a:p>
            <a:pPr marL="342900" indent="-342900">
              <a:buAutoNum type="arabicPeriod"/>
            </a:pPr>
            <a:endParaRPr lang="en-US" altLang="ko-KR" sz="3600" b="1" dirty="0" smtClean="0"/>
          </a:p>
          <a:p>
            <a:pPr marL="342900" indent="-342900">
              <a:buAutoNum type="arabicPeriod"/>
            </a:pPr>
            <a:r>
              <a:rPr lang="en-US" altLang="ko-KR" sz="3600" b="1" dirty="0"/>
              <a:t> </a:t>
            </a:r>
            <a:r>
              <a:rPr lang="ko-KR" altLang="en-US" sz="3600" b="1" dirty="0" smtClean="0"/>
              <a:t>상속과 합성</a:t>
            </a:r>
            <a:endParaRPr lang="en-US" altLang="ko-KR" sz="3600" b="1" dirty="0" smtClean="0"/>
          </a:p>
          <a:p>
            <a:pPr marL="342900" indent="-342900">
              <a:buAutoNum type="arabicPeriod"/>
            </a:pPr>
            <a:endParaRPr lang="en-US" altLang="ko-KR" sz="3600" b="1" dirty="0" smtClean="0"/>
          </a:p>
          <a:p>
            <a:pPr marL="342900" indent="-342900">
              <a:buAutoNum type="arabicPeriod"/>
            </a:pPr>
            <a:r>
              <a:rPr lang="en-US" altLang="ko-KR" sz="3600" b="1" dirty="0"/>
              <a:t> </a:t>
            </a:r>
            <a:r>
              <a:rPr lang="en-US" altLang="ko-KR" sz="3600" b="1" dirty="0" smtClean="0"/>
              <a:t>self / is-a / has-a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1663700" y="1409700"/>
            <a:ext cx="88900" cy="39703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상속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예제코드 실행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49" y="1549400"/>
            <a:ext cx="10527737" cy="26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19380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solidFill>
                  <a:schemeClr val="accent1">
                    <a:lumMod val="75000"/>
                  </a:schemeClr>
                </a:solidFill>
              </a:rPr>
              <a:t>합성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550" y="2577763"/>
            <a:ext cx="720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차가 바퀴를 가지듯</a:t>
            </a:r>
            <a:r>
              <a:rPr lang="en-US" altLang="ko-KR" sz="2400" dirty="0" smtClean="0"/>
              <a:t>,</a:t>
            </a:r>
          </a:p>
          <a:p>
            <a:pPr algn="ctr"/>
            <a:r>
              <a:rPr lang="ko-KR" altLang="en-US" sz="2400" dirty="0" smtClean="0"/>
              <a:t>한 클래스를 다른 클래스의 일부로서 합성</a:t>
            </a:r>
            <a:r>
              <a:rPr lang="en-US" altLang="ko-KR" sz="2400" dirty="0" smtClean="0"/>
              <a:t>!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569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24000" y="939800"/>
            <a:ext cx="3340100" cy="510540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731000" y="939800"/>
            <a:ext cx="3340100" cy="5105400"/>
          </a:xfrm>
          <a:prstGeom prst="round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419100"/>
            <a:ext cx="222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70C0"/>
                </a:solidFill>
              </a:rPr>
              <a:t>class A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4400" y="419100"/>
            <a:ext cx="222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class B</a:t>
            </a:r>
            <a:endParaRPr lang="ko-KR" altLang="en-US" sz="3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41500" y="1473200"/>
            <a:ext cx="2705100" cy="1066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41500" y="2961591"/>
            <a:ext cx="2705100" cy="1066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41500" y="4471645"/>
            <a:ext cx="2705100" cy="106680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61200" y="2197100"/>
            <a:ext cx="2705100" cy="1066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61200" y="3685491"/>
            <a:ext cx="2705100" cy="1066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endCxn id="9" idx="3"/>
          </p:cNvCxnSpPr>
          <p:nvPr/>
        </p:nvCxnSpPr>
        <p:spPr>
          <a:xfrm flipH="1">
            <a:off x="4546600" y="4471645"/>
            <a:ext cx="2184400" cy="533400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0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합성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예제코드 작성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800" y="47495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inherit_ex</a:t>
            </a:r>
            <a:r>
              <a:rPr lang="en-US" altLang="ko-KR" sz="3200" b="1" dirty="0" smtClean="0">
                <a:solidFill>
                  <a:srgbClr val="002060"/>
                </a:solidFill>
              </a:rPr>
              <a:t>.py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6950" y="1059725"/>
            <a:ext cx="5327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class other(object</a:t>
            </a:r>
            <a:r>
              <a:rPr lang="ko-KR" altLang="en-US" sz="2000" dirty="0" smtClean="0"/>
              <a:t>):</a:t>
            </a:r>
            <a:endParaRPr lang="en-US" altLang="ko-KR" sz="2000" dirty="0" smtClean="0"/>
          </a:p>
          <a:p>
            <a:r>
              <a:rPr lang="ko-KR" altLang="en-US" sz="2000" dirty="0" smtClean="0"/>
              <a:t>    </a:t>
            </a:r>
            <a:r>
              <a:rPr lang="ko-KR" altLang="en-US" sz="2000" dirty="0"/>
              <a:t>def overried(self</a:t>
            </a:r>
            <a:r>
              <a:rPr lang="ko-KR" altLang="en-US" sz="2000" dirty="0" smtClean="0"/>
              <a:t>):</a:t>
            </a:r>
            <a:endParaRPr lang="en-US" altLang="ko-KR" sz="2000" dirty="0" smtClean="0"/>
          </a:p>
          <a:p>
            <a:r>
              <a:rPr lang="ko-KR" altLang="en-US" sz="2000" dirty="0" smtClean="0"/>
              <a:t>        </a:t>
            </a:r>
            <a:r>
              <a:rPr lang="ko-KR" altLang="en-US" sz="2000" dirty="0"/>
              <a:t>print("other </a:t>
            </a:r>
            <a:r>
              <a:rPr lang="ko-KR" altLang="en-US" sz="2000" dirty="0" smtClean="0"/>
              <a:t>override")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    </a:t>
            </a:r>
            <a:r>
              <a:rPr lang="ko-KR" altLang="en-US" sz="2000" dirty="0"/>
              <a:t>def implicit(self</a:t>
            </a:r>
            <a:r>
              <a:rPr lang="ko-KR" altLang="en-US" sz="2000" dirty="0" smtClean="0"/>
              <a:t>):</a:t>
            </a:r>
            <a:endParaRPr lang="en-US" altLang="ko-KR" sz="2000" dirty="0" smtClean="0"/>
          </a:p>
          <a:p>
            <a:r>
              <a:rPr lang="ko-KR" altLang="en-US" sz="2000" dirty="0" smtClean="0"/>
              <a:t>        </a:t>
            </a:r>
            <a:r>
              <a:rPr lang="ko-KR" altLang="en-US" sz="2000" dirty="0"/>
              <a:t>print("other </a:t>
            </a:r>
            <a:r>
              <a:rPr lang="ko-KR" altLang="en-US" sz="2000" dirty="0" smtClean="0"/>
              <a:t>implicit")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    </a:t>
            </a:r>
            <a:r>
              <a:rPr lang="ko-KR" altLang="en-US" sz="2000" dirty="0"/>
              <a:t>def altered(self</a:t>
            </a:r>
            <a:r>
              <a:rPr lang="ko-KR" altLang="en-US" sz="2000" dirty="0" smtClean="0"/>
              <a:t>):</a:t>
            </a:r>
            <a:endParaRPr lang="en-US" altLang="ko-KR" sz="2000" dirty="0" smtClean="0"/>
          </a:p>
          <a:p>
            <a:r>
              <a:rPr lang="ko-KR" altLang="en-US" sz="2000" dirty="0" smtClean="0"/>
              <a:t>        </a:t>
            </a:r>
            <a:r>
              <a:rPr lang="ko-KR" altLang="en-US" sz="2000" dirty="0"/>
              <a:t>print("other </a:t>
            </a:r>
            <a:r>
              <a:rPr lang="ko-KR" altLang="en-US" sz="2000" dirty="0" smtClean="0"/>
              <a:t>altered")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632450" y="983525"/>
            <a:ext cx="63436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class child(object):</a:t>
            </a:r>
            <a:endParaRPr lang="en-US" altLang="ko-KR" sz="2000" dirty="0"/>
          </a:p>
          <a:p>
            <a:r>
              <a:rPr lang="ko-KR" altLang="en-US" sz="2000" dirty="0"/>
              <a:t>    def __init__(self):</a:t>
            </a:r>
            <a:endParaRPr lang="en-US" altLang="ko-KR" sz="2000" dirty="0"/>
          </a:p>
          <a:p>
            <a:r>
              <a:rPr lang="ko-KR" altLang="en-US" sz="2000" dirty="0"/>
              <a:t>        self.other=other</a:t>
            </a:r>
            <a:r>
              <a:rPr lang="ko-KR" altLang="en-US" sz="2000" dirty="0" smtClean="0"/>
              <a:t>( )</a:t>
            </a:r>
            <a:endParaRPr lang="en-US" altLang="ko-KR" sz="2000" dirty="0"/>
          </a:p>
          <a:p>
            <a:r>
              <a:rPr lang="ko-KR" altLang="en-US" sz="2000" dirty="0"/>
              <a:t>    def implicit(self):</a:t>
            </a:r>
            <a:endParaRPr lang="en-US" altLang="ko-KR" sz="2000" dirty="0"/>
          </a:p>
          <a:p>
            <a:r>
              <a:rPr lang="ko-KR" altLang="en-US" sz="2000" dirty="0"/>
              <a:t>        self.other.implicit</a:t>
            </a:r>
            <a:r>
              <a:rPr lang="ko-KR" altLang="en-US" sz="2000" dirty="0" smtClean="0"/>
              <a:t>( )</a:t>
            </a:r>
            <a:endParaRPr lang="en-US" altLang="ko-KR" sz="2000" dirty="0"/>
          </a:p>
          <a:p>
            <a:r>
              <a:rPr lang="ko-KR" altLang="en-US" sz="2000" dirty="0"/>
              <a:t>    def override(self):</a:t>
            </a:r>
            <a:endParaRPr lang="en-US" altLang="ko-KR" sz="2000" dirty="0"/>
          </a:p>
          <a:p>
            <a:r>
              <a:rPr lang="ko-KR" altLang="en-US" sz="2000" dirty="0"/>
              <a:t>        print("child  </a:t>
            </a:r>
            <a:r>
              <a:rPr lang="ko-KR" altLang="en-US" sz="2000" dirty="0" smtClean="0"/>
              <a:t>override")</a:t>
            </a:r>
            <a:endParaRPr lang="en-US" altLang="ko-KR" sz="2000" dirty="0"/>
          </a:p>
          <a:p>
            <a:r>
              <a:rPr lang="ko-KR" altLang="en-US" sz="2000" dirty="0"/>
              <a:t>    def altered(self):</a:t>
            </a:r>
            <a:endParaRPr lang="en-US" altLang="ko-KR" sz="2000" dirty="0"/>
          </a:p>
          <a:p>
            <a:r>
              <a:rPr lang="ko-KR" altLang="en-US" sz="2000" dirty="0"/>
              <a:t>        print("child, before other </a:t>
            </a:r>
            <a:r>
              <a:rPr lang="ko-KR" altLang="en-US" sz="2000" dirty="0" smtClean="0"/>
              <a:t>altered")</a:t>
            </a:r>
            <a:endParaRPr lang="en-US" altLang="ko-KR" sz="2000" dirty="0"/>
          </a:p>
          <a:p>
            <a:r>
              <a:rPr lang="ko-KR" altLang="en-US" sz="2000" dirty="0"/>
              <a:t>        self.other.altered</a:t>
            </a:r>
            <a:r>
              <a:rPr lang="ko-KR" altLang="en-US" sz="2000" dirty="0" smtClean="0"/>
              <a:t>( )</a:t>
            </a:r>
            <a:endParaRPr lang="en-US" altLang="ko-KR" sz="2000" dirty="0"/>
          </a:p>
          <a:p>
            <a:r>
              <a:rPr lang="ko-KR" altLang="en-US" sz="2000" dirty="0"/>
              <a:t>        print("child, after other altered</a:t>
            </a:r>
            <a:r>
              <a:rPr lang="ko-KR" altLang="en-US" sz="2000" dirty="0" smtClean="0"/>
              <a:t>")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son=child</a:t>
            </a:r>
            <a:r>
              <a:rPr lang="ko-KR" altLang="en-US" sz="2000" dirty="0" smtClean="0"/>
              <a:t>( )</a:t>
            </a:r>
            <a:endParaRPr lang="en-US" altLang="ko-KR" sz="2000" dirty="0" smtClean="0"/>
          </a:p>
          <a:p>
            <a:r>
              <a:rPr lang="ko-KR" altLang="en-US" sz="2000" dirty="0" smtClean="0"/>
              <a:t>son.implicit( )</a:t>
            </a:r>
            <a:endParaRPr lang="en-US" altLang="ko-KR" sz="2000" dirty="0" smtClean="0"/>
          </a:p>
          <a:p>
            <a:r>
              <a:rPr lang="ko-KR" altLang="en-US" sz="2000" dirty="0" smtClean="0"/>
              <a:t>son.override( )</a:t>
            </a:r>
            <a:endParaRPr lang="en-US" altLang="ko-KR" sz="2000" dirty="0" smtClean="0"/>
          </a:p>
          <a:p>
            <a:r>
              <a:rPr lang="ko-KR" altLang="en-US" sz="2000" dirty="0" smtClean="0"/>
              <a:t>son.altered( )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60400" y="912753"/>
            <a:ext cx="124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C000"/>
                </a:solidFill>
              </a:rPr>
              <a:t>①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9550" y="836697"/>
            <a:ext cx="124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C000"/>
                </a:solidFill>
              </a:rPr>
              <a:t>②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00" y="5733074"/>
            <a:ext cx="368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 smtClean="0">
                <a:solidFill>
                  <a:srgbClr val="0070C0"/>
                </a:solidFill>
              </a:rPr>
              <a:t>코드 작성 순서 </a:t>
            </a:r>
            <a:r>
              <a:rPr lang="en-US" altLang="ko-KR" sz="2000" b="1" i="1" dirty="0" smtClean="0">
                <a:solidFill>
                  <a:srgbClr val="0070C0"/>
                </a:solidFill>
              </a:rPr>
              <a:t>: </a:t>
            </a:r>
            <a:r>
              <a:rPr lang="ko-KR" altLang="en-US" sz="2000" b="1" i="1" dirty="0" smtClean="0">
                <a:solidFill>
                  <a:srgbClr val="0070C0"/>
                </a:solidFill>
              </a:rPr>
              <a:t>① </a:t>
            </a:r>
            <a:r>
              <a:rPr lang="en-US" altLang="ko-KR" sz="2000" b="1" i="1" dirty="0" smtClean="0">
                <a:solidFill>
                  <a:srgbClr val="0070C0"/>
                </a:solidFill>
              </a:rPr>
              <a:t>-&gt; </a:t>
            </a:r>
            <a:r>
              <a:rPr lang="ko-KR" altLang="en-US" sz="2000" b="1" i="1" dirty="0" smtClean="0">
                <a:solidFill>
                  <a:srgbClr val="0070C0"/>
                </a:solidFill>
              </a:rPr>
              <a:t>②</a:t>
            </a:r>
            <a:r>
              <a:rPr lang="en-US" altLang="ko-KR" sz="2000" b="1" i="1" dirty="0" smtClean="0">
                <a:solidFill>
                  <a:srgbClr val="0070C0"/>
                </a:solidFill>
              </a:rPr>
              <a:t>  </a:t>
            </a:r>
            <a:endParaRPr lang="ko-KR" altLang="en-US" sz="20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4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합성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예제코드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실행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49" y="2260600"/>
            <a:ext cx="9859007" cy="176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256" y="419100"/>
            <a:ext cx="7371488" cy="550703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35500" y="2590800"/>
            <a:ext cx="4076700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99390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accent5">
                    <a:lumMod val="75000"/>
                  </a:schemeClr>
                </a:solidFill>
              </a:rPr>
              <a:t>self / is-a / has-a</a:t>
            </a:r>
            <a:endParaRPr lang="ko-KR" altLang="en-US" sz="8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7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19380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accent1">
                    <a:lumMod val="75000"/>
                  </a:schemeClr>
                </a:solidFill>
              </a:rPr>
              <a:t>self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550" y="2577763"/>
            <a:ext cx="7200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클래스의 함수 안에서 사용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접근한 </a:t>
            </a:r>
            <a:r>
              <a:rPr lang="ko-KR" altLang="en-US" sz="2400" dirty="0" err="1" smtClean="0"/>
              <a:t>인스턴스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가리키는 변수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smtClean="0"/>
              <a:t>Java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this</a:t>
            </a:r>
            <a:r>
              <a:rPr lang="ko-KR" altLang="en-US" sz="2400" dirty="0" smtClean="0"/>
              <a:t>와 비슷함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smtClean="0"/>
              <a:t>클래스 내부의 </a:t>
            </a:r>
            <a:r>
              <a:rPr lang="en-US" altLang="ko-KR" sz="2400" dirty="0" smtClean="0"/>
              <a:t>object</a:t>
            </a:r>
            <a:r>
              <a:rPr lang="ko-KR" altLang="en-US" sz="2400" dirty="0" smtClean="0"/>
              <a:t>를 가리키는</a:t>
            </a:r>
            <a:r>
              <a:rPr lang="en-US" altLang="ko-KR" sz="2400" dirty="0" smtClean="0"/>
              <a:t>..)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6396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343400" y="2151925"/>
            <a:ext cx="76962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class </a:t>
            </a:r>
            <a:r>
              <a:rPr lang="en-US" altLang="ko-KR" sz="2400" b="1" dirty="0" err="1" smtClean="0"/>
              <a:t>new_example</a:t>
            </a:r>
            <a:r>
              <a:rPr lang="en-US" altLang="ko-KR" sz="2400" b="1" dirty="0" smtClean="0"/>
              <a:t>:</a:t>
            </a:r>
          </a:p>
          <a:p>
            <a:r>
              <a:rPr lang="en-US" altLang="ko-KR" sz="2000" dirty="0" smtClean="0"/>
              <a:t>    </a:t>
            </a:r>
            <a:r>
              <a:rPr lang="en-US" altLang="ko-KR" sz="2000" b="1" i="1" dirty="0" err="1" smtClean="0">
                <a:solidFill>
                  <a:srgbClr val="00B0F0"/>
                </a:solidFill>
              </a:rPr>
              <a:t>def</a:t>
            </a:r>
            <a:r>
              <a:rPr lang="en-US" altLang="ko-KR" sz="2000" b="1" i="1" dirty="0" smtClean="0">
                <a:solidFill>
                  <a:srgbClr val="00B0F0"/>
                </a:solidFill>
              </a:rPr>
              <a:t> </a:t>
            </a:r>
            <a:r>
              <a:rPr lang="en-US" altLang="ko-KR" sz="2000" i="1" dirty="0" smtClean="0"/>
              <a:t>__</a:t>
            </a:r>
            <a:r>
              <a:rPr lang="en-US" altLang="ko-KR" sz="2000" i="1" dirty="0" err="1" smtClean="0"/>
              <a:t>init</a:t>
            </a:r>
            <a:r>
              <a:rPr lang="en-US" altLang="ko-KR" sz="2000" i="1" dirty="0" smtClean="0"/>
              <a:t>__(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self</a:t>
            </a:r>
            <a:r>
              <a:rPr lang="en-US" altLang="ko-KR" sz="2000" i="1" dirty="0" smtClean="0"/>
              <a:t>, username):</a:t>
            </a:r>
          </a:p>
          <a:p>
            <a:r>
              <a:rPr lang="en-US" altLang="ko-KR" sz="2000" dirty="0" smtClean="0"/>
              <a:t>       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self</a:t>
            </a:r>
            <a:r>
              <a:rPr lang="en-US" altLang="ko-KR" sz="2000" dirty="0" err="1" smtClean="0"/>
              <a:t>.username</a:t>
            </a:r>
            <a:r>
              <a:rPr lang="en-US" altLang="ko-KR" sz="2000" dirty="0" smtClean="0"/>
              <a:t>=username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 </a:t>
            </a:r>
            <a:r>
              <a:rPr lang="en-US" altLang="ko-KR" sz="2000" b="1" i="1" dirty="0" err="1" smtClean="0">
                <a:solidFill>
                  <a:srgbClr val="00B0F0"/>
                </a:solidFill>
              </a:rPr>
              <a:t>def</a:t>
            </a:r>
            <a:r>
              <a:rPr lang="en-US" altLang="ko-KR" sz="2000" b="1" i="1" dirty="0" smtClean="0">
                <a:solidFill>
                  <a:srgbClr val="00B0F0"/>
                </a:solidFill>
              </a:rPr>
              <a:t> </a:t>
            </a:r>
            <a:r>
              <a:rPr lang="en-US" altLang="ko-KR" sz="2000" i="1" dirty="0" err="1" smtClean="0"/>
              <a:t>printName</a:t>
            </a:r>
            <a:r>
              <a:rPr lang="en-US" altLang="ko-KR" sz="2000" i="1" dirty="0" smtClean="0"/>
              <a:t>(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self</a:t>
            </a:r>
            <a:r>
              <a:rPr lang="en-US" altLang="ko-KR" sz="2000" i="1" dirty="0" smtClean="0"/>
              <a:t>):</a:t>
            </a:r>
          </a:p>
          <a:p>
            <a:r>
              <a:rPr lang="en-US" altLang="ko-KR" sz="2000" dirty="0" smtClean="0"/>
              <a:t>        print("%s, you can print your name\n"%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self</a:t>
            </a:r>
            <a:r>
              <a:rPr lang="en-US" altLang="ko-KR" sz="2000" dirty="0" err="1" smtClean="0"/>
              <a:t>.username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0050" y="1690260"/>
            <a:ext cx="379095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class other(object</a:t>
            </a:r>
            <a:r>
              <a:rPr lang="ko-KR" altLang="en-US" sz="2400" b="1" dirty="0" smtClean="0"/>
              <a:t>):</a:t>
            </a:r>
            <a:endParaRPr lang="en-US" altLang="ko-KR" sz="2400" b="1" dirty="0" smtClean="0"/>
          </a:p>
          <a:p>
            <a:r>
              <a:rPr lang="ko-KR" altLang="en-US" sz="2000" dirty="0" smtClean="0"/>
              <a:t>   </a:t>
            </a:r>
            <a:r>
              <a:rPr lang="ko-KR" altLang="en-US" sz="20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2000" b="1" i="1" dirty="0">
                <a:solidFill>
                  <a:srgbClr val="00B0F0"/>
                </a:solidFill>
              </a:rPr>
              <a:t>def </a:t>
            </a:r>
            <a:r>
              <a:rPr lang="ko-KR" altLang="en-US" sz="2000" i="1" dirty="0"/>
              <a:t>overried(</a:t>
            </a:r>
            <a:r>
              <a:rPr lang="ko-KR" altLang="en-US" sz="2000" i="1" dirty="0">
                <a:solidFill>
                  <a:srgbClr val="FF0000"/>
                </a:solidFill>
              </a:rPr>
              <a:t>self</a:t>
            </a:r>
            <a:r>
              <a:rPr lang="ko-KR" altLang="en-US" sz="2000" i="1" dirty="0" smtClean="0"/>
              <a:t>):</a:t>
            </a:r>
            <a:endParaRPr lang="en-US" altLang="ko-KR" sz="2000" i="1" dirty="0" smtClean="0"/>
          </a:p>
          <a:p>
            <a:r>
              <a:rPr lang="ko-KR" altLang="en-US" sz="2000" dirty="0" smtClean="0"/>
              <a:t>        </a:t>
            </a:r>
            <a:r>
              <a:rPr lang="ko-KR" altLang="en-US" sz="2000" dirty="0"/>
              <a:t>print("other </a:t>
            </a:r>
            <a:r>
              <a:rPr lang="ko-KR" altLang="en-US" sz="2000" dirty="0" smtClean="0"/>
              <a:t>override")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    </a:t>
            </a:r>
            <a:r>
              <a:rPr lang="ko-KR" altLang="en-US" sz="2000" b="1" i="1" dirty="0">
                <a:solidFill>
                  <a:srgbClr val="00B0F0"/>
                </a:solidFill>
              </a:rPr>
              <a:t>def </a:t>
            </a:r>
            <a:r>
              <a:rPr lang="ko-KR" altLang="en-US" sz="2000" i="1" dirty="0"/>
              <a:t>implicit(</a:t>
            </a:r>
            <a:r>
              <a:rPr lang="ko-KR" altLang="en-US" sz="2000" i="1" dirty="0">
                <a:solidFill>
                  <a:srgbClr val="FF0000"/>
                </a:solidFill>
              </a:rPr>
              <a:t>self</a:t>
            </a:r>
            <a:r>
              <a:rPr lang="ko-KR" altLang="en-US" sz="2000" i="1" dirty="0" smtClean="0"/>
              <a:t>):</a:t>
            </a:r>
            <a:endParaRPr lang="en-US" altLang="ko-KR" sz="2000" i="1" dirty="0" smtClean="0"/>
          </a:p>
          <a:p>
            <a:r>
              <a:rPr lang="ko-KR" altLang="en-US" sz="2000" dirty="0" smtClean="0"/>
              <a:t>        </a:t>
            </a:r>
            <a:r>
              <a:rPr lang="ko-KR" altLang="en-US" sz="2000" dirty="0"/>
              <a:t>print("other </a:t>
            </a:r>
            <a:r>
              <a:rPr lang="ko-KR" altLang="en-US" sz="2000" dirty="0" smtClean="0"/>
              <a:t>implicit")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    </a:t>
            </a:r>
            <a:r>
              <a:rPr lang="ko-KR" altLang="en-US" sz="2000" b="1" i="1" dirty="0">
                <a:solidFill>
                  <a:srgbClr val="00B0F0"/>
                </a:solidFill>
              </a:rPr>
              <a:t>def </a:t>
            </a:r>
            <a:r>
              <a:rPr lang="ko-KR" altLang="en-US" sz="2000" i="1" dirty="0"/>
              <a:t>altered(</a:t>
            </a:r>
            <a:r>
              <a:rPr lang="ko-KR" altLang="en-US" sz="2000" i="1" dirty="0">
                <a:solidFill>
                  <a:srgbClr val="FF0000"/>
                </a:solidFill>
              </a:rPr>
              <a:t>self</a:t>
            </a:r>
            <a:r>
              <a:rPr lang="ko-KR" altLang="en-US" sz="2000" i="1" dirty="0" smtClean="0"/>
              <a:t>):</a:t>
            </a:r>
            <a:endParaRPr lang="en-US" altLang="ko-KR" sz="2000" i="1" dirty="0" smtClean="0"/>
          </a:p>
          <a:p>
            <a:r>
              <a:rPr lang="ko-KR" altLang="en-US" sz="2000" dirty="0" smtClean="0"/>
              <a:t>        </a:t>
            </a:r>
            <a:r>
              <a:rPr lang="ko-KR" altLang="en-US" sz="2000" dirty="0"/>
              <a:t>print("other </a:t>
            </a:r>
            <a:r>
              <a:rPr lang="ko-KR" altLang="en-US" sz="2000" dirty="0" smtClean="0"/>
              <a:t>altered")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647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19380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accent1">
                    <a:lumMod val="75000"/>
                  </a:schemeClr>
                </a:solidFill>
              </a:rPr>
              <a:t>is-a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550" y="2577763"/>
            <a:ext cx="7200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연어 </a:t>
            </a:r>
            <a:r>
              <a:rPr lang="en-US" altLang="ko-KR" sz="2400" dirty="0" smtClean="0"/>
              <a:t>is-a </a:t>
            </a:r>
            <a:r>
              <a:rPr lang="ko-KR" altLang="en-US" sz="2400" dirty="0" smtClean="0"/>
              <a:t>물고기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한 항목이 다른 항목 상속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(~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…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4826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9390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accent5">
                    <a:lumMod val="75000"/>
                  </a:schemeClr>
                </a:solidFill>
              </a:rPr>
              <a:t>Module / Class / Object</a:t>
            </a:r>
            <a:endParaRPr lang="ko-KR" altLang="en-US" sz="8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0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19500" y="407560"/>
            <a:ext cx="54419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class other(</a:t>
            </a:r>
            <a:r>
              <a:rPr lang="ko-KR" altLang="en-US" sz="3200" b="1" dirty="0">
                <a:solidFill>
                  <a:srgbClr val="FF0000"/>
                </a:solidFill>
              </a:rPr>
              <a:t>object</a:t>
            </a:r>
            <a:r>
              <a:rPr lang="ko-KR" altLang="en-US" sz="3200" b="1" dirty="0" smtClean="0"/>
              <a:t>):</a:t>
            </a:r>
            <a:endParaRPr lang="en-US" altLang="ko-KR" sz="3200" b="1" dirty="0" smtClean="0"/>
          </a:p>
          <a:p>
            <a:r>
              <a:rPr lang="ko-KR" altLang="en-US" sz="2800" dirty="0" smtClean="0"/>
              <a:t>   </a:t>
            </a:r>
            <a:r>
              <a:rPr lang="ko-KR" altLang="en-US" sz="2800" b="1" dirty="0" smtClean="0"/>
              <a:t> </a:t>
            </a:r>
            <a:r>
              <a:rPr lang="ko-KR" altLang="en-US" sz="2800" i="1" dirty="0"/>
              <a:t>def overried(self</a:t>
            </a:r>
            <a:r>
              <a:rPr lang="ko-KR" altLang="en-US" sz="2800" i="1" dirty="0" smtClean="0"/>
              <a:t>):</a:t>
            </a:r>
            <a:endParaRPr lang="en-US" altLang="ko-KR" sz="2800" i="1" dirty="0" smtClean="0"/>
          </a:p>
          <a:p>
            <a:r>
              <a:rPr lang="ko-KR" altLang="en-US" sz="2800" dirty="0" smtClean="0"/>
              <a:t>        </a:t>
            </a:r>
            <a:r>
              <a:rPr lang="ko-KR" altLang="en-US" sz="2800" dirty="0"/>
              <a:t>print("other </a:t>
            </a:r>
            <a:r>
              <a:rPr lang="ko-KR" altLang="en-US" sz="2800" dirty="0" smtClean="0"/>
              <a:t>override")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    </a:t>
            </a:r>
            <a:r>
              <a:rPr lang="ko-KR" altLang="en-US" sz="2800" i="1" dirty="0"/>
              <a:t>def implicit(self</a:t>
            </a:r>
            <a:r>
              <a:rPr lang="ko-KR" altLang="en-US" sz="2800" i="1" dirty="0" smtClean="0"/>
              <a:t>):</a:t>
            </a:r>
            <a:endParaRPr lang="en-US" altLang="ko-KR" sz="2800" i="1" dirty="0" smtClean="0"/>
          </a:p>
          <a:p>
            <a:r>
              <a:rPr lang="ko-KR" altLang="en-US" sz="2800" dirty="0" smtClean="0"/>
              <a:t>        </a:t>
            </a:r>
            <a:r>
              <a:rPr lang="ko-KR" altLang="en-US" sz="2800" dirty="0"/>
              <a:t>print("other </a:t>
            </a:r>
            <a:r>
              <a:rPr lang="ko-KR" altLang="en-US" sz="2800" dirty="0" smtClean="0"/>
              <a:t>implicit")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    </a:t>
            </a:r>
            <a:r>
              <a:rPr lang="ko-KR" altLang="en-US" sz="2800" i="1" dirty="0"/>
              <a:t>def altered(self</a:t>
            </a:r>
            <a:r>
              <a:rPr lang="ko-KR" altLang="en-US" sz="2800" i="1" dirty="0" smtClean="0"/>
              <a:t>):</a:t>
            </a:r>
            <a:endParaRPr lang="en-US" altLang="ko-KR" sz="2800" i="1" dirty="0" smtClean="0"/>
          </a:p>
          <a:p>
            <a:r>
              <a:rPr lang="ko-KR" altLang="en-US" sz="2800" dirty="0" smtClean="0"/>
              <a:t>        </a:t>
            </a:r>
            <a:r>
              <a:rPr lang="ko-KR" altLang="en-US" sz="2800" dirty="0"/>
              <a:t>print("other </a:t>
            </a:r>
            <a:r>
              <a:rPr lang="ko-KR" altLang="en-US" sz="2800" dirty="0" smtClean="0"/>
              <a:t>altered")</a:t>
            </a:r>
            <a:endParaRPr lang="en-US" altLang="ko-KR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51000" y="5043948"/>
            <a:ext cx="889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70C0"/>
                </a:solidFill>
              </a:rPr>
              <a:t>class is-a object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0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19380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accent1">
                    <a:lumMod val="75000"/>
                  </a:schemeClr>
                </a:solidFill>
              </a:rPr>
              <a:t>has-a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550" y="2577763"/>
            <a:ext cx="7200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연어 </a:t>
            </a:r>
            <a:r>
              <a:rPr lang="en-US" altLang="ko-KR" sz="2400" dirty="0" smtClean="0"/>
              <a:t>has-a </a:t>
            </a:r>
            <a:r>
              <a:rPr lang="ko-KR" altLang="en-US" sz="2400" dirty="0" smtClean="0"/>
              <a:t>입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한 항목이 다른 항목 합성 </a:t>
            </a:r>
            <a:r>
              <a:rPr lang="en-US" altLang="ko-KR" sz="2400" dirty="0" smtClean="0"/>
              <a:t>or </a:t>
            </a:r>
            <a:r>
              <a:rPr lang="ko-KR" altLang="en-US" sz="2400" dirty="0" smtClean="0"/>
              <a:t>특성을 가짐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(~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…</a:t>
            </a:r>
            <a:r>
              <a:rPr lang="ko-KR" altLang="en-US" sz="2400" dirty="0" smtClean="0"/>
              <a:t>을 가졌다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08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67100" y="640625"/>
            <a:ext cx="63436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class child(object):</a:t>
            </a:r>
            <a:endParaRPr lang="en-US" altLang="ko-KR" sz="2000" dirty="0"/>
          </a:p>
          <a:p>
            <a:r>
              <a:rPr lang="ko-KR" altLang="en-US" sz="2000" dirty="0"/>
              <a:t>    def __init__(self):</a:t>
            </a:r>
            <a:endParaRPr lang="en-US" altLang="ko-KR" sz="2000" dirty="0"/>
          </a:p>
          <a:p>
            <a:r>
              <a:rPr lang="ko-KR" altLang="en-US" sz="2000" dirty="0"/>
              <a:t>        </a:t>
            </a:r>
            <a:r>
              <a:rPr lang="ko-KR" altLang="en-US" sz="2800" b="1" dirty="0">
                <a:solidFill>
                  <a:srgbClr val="FF0000"/>
                </a:solidFill>
              </a:rPr>
              <a:t>self.other=other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( )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ko-KR" altLang="en-US" sz="2000" dirty="0"/>
              <a:t>    def implicit(self):</a:t>
            </a:r>
            <a:endParaRPr lang="en-US" altLang="ko-KR" sz="2000" dirty="0"/>
          </a:p>
          <a:p>
            <a:r>
              <a:rPr lang="ko-KR" altLang="en-US" sz="2000" dirty="0"/>
              <a:t>        self.other.implicit</a:t>
            </a:r>
            <a:r>
              <a:rPr lang="ko-KR" altLang="en-US" sz="2000" dirty="0" smtClean="0"/>
              <a:t>( )</a:t>
            </a:r>
            <a:endParaRPr lang="en-US" altLang="ko-KR" sz="2000" dirty="0"/>
          </a:p>
          <a:p>
            <a:r>
              <a:rPr lang="ko-KR" altLang="en-US" sz="2000" dirty="0"/>
              <a:t>    def override(self):</a:t>
            </a:r>
            <a:endParaRPr lang="en-US" altLang="ko-KR" sz="2000" dirty="0"/>
          </a:p>
          <a:p>
            <a:r>
              <a:rPr lang="ko-KR" altLang="en-US" sz="2000" dirty="0"/>
              <a:t>        print("child  </a:t>
            </a:r>
            <a:r>
              <a:rPr lang="ko-KR" altLang="en-US" sz="2000" dirty="0" smtClean="0"/>
              <a:t>override")</a:t>
            </a:r>
            <a:endParaRPr lang="en-US" altLang="ko-KR" sz="2000" dirty="0"/>
          </a:p>
          <a:p>
            <a:r>
              <a:rPr lang="ko-KR" altLang="en-US" sz="2000" dirty="0"/>
              <a:t>    def altered(self):</a:t>
            </a:r>
            <a:endParaRPr lang="en-US" altLang="ko-KR" sz="2000" dirty="0"/>
          </a:p>
          <a:p>
            <a:r>
              <a:rPr lang="ko-KR" altLang="en-US" sz="2000" dirty="0"/>
              <a:t>        print("child, before other </a:t>
            </a:r>
            <a:r>
              <a:rPr lang="ko-KR" altLang="en-US" sz="2000" dirty="0" smtClean="0"/>
              <a:t>altered")</a:t>
            </a:r>
            <a:endParaRPr lang="en-US" altLang="ko-KR" sz="2000" dirty="0"/>
          </a:p>
          <a:p>
            <a:r>
              <a:rPr lang="ko-KR" altLang="en-US" sz="2000" dirty="0"/>
              <a:t>        self.other.altered</a:t>
            </a:r>
            <a:r>
              <a:rPr lang="ko-KR" altLang="en-US" sz="2000" dirty="0" smtClean="0"/>
              <a:t>( )</a:t>
            </a:r>
            <a:endParaRPr lang="en-US" altLang="ko-KR" sz="2000" dirty="0"/>
          </a:p>
          <a:p>
            <a:r>
              <a:rPr lang="ko-KR" altLang="en-US" sz="2000" dirty="0"/>
              <a:t>        print("child, after other altered</a:t>
            </a:r>
            <a:r>
              <a:rPr lang="ko-KR" altLang="en-US" sz="2000" dirty="0" smtClean="0"/>
              <a:t>")</a:t>
            </a:r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51000" y="5043948"/>
            <a:ext cx="889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70C0"/>
                </a:solidFill>
              </a:rPr>
              <a:t>child has-a other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6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2489200"/>
            <a:ext cx="551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accent5">
                    <a:lumMod val="75000"/>
                  </a:schemeClr>
                </a:solidFill>
              </a:rPr>
              <a:t>See </a:t>
            </a:r>
            <a:r>
              <a:rPr lang="en-US" altLang="ko-KR" sz="5400" b="1" dirty="0" smtClean="0">
                <a:solidFill>
                  <a:schemeClr val="accent4"/>
                </a:solidFill>
              </a:rPr>
              <a:t>you later.</a:t>
            </a:r>
            <a:endParaRPr lang="ko-KR" altLang="en-US" sz="5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66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19380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accent1">
                    <a:lumMod val="75000"/>
                  </a:schemeClr>
                </a:solidFill>
              </a:rPr>
              <a:t>Module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550" y="2577763"/>
            <a:ext cx="7200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함수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변수가 포함된 </a:t>
            </a:r>
            <a:r>
              <a:rPr lang="en-US" altLang="ko-KR" sz="2400" dirty="0" smtClean="0"/>
              <a:t>Python File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smtClean="0"/>
              <a:t>‘import’</a:t>
            </a:r>
            <a:r>
              <a:rPr lang="ko-KR" altLang="en-US" sz="2400" dirty="0" smtClean="0"/>
              <a:t>하여 사용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모듈 안의 함수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변수에 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연산자로 접근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5051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5588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>
                <a:solidFill>
                  <a:srgbClr val="FFC000"/>
                </a:solidFill>
              </a:rPr>
              <a:t>* </a:t>
            </a:r>
            <a:r>
              <a:rPr lang="ko-KR" altLang="en-US" sz="2000" i="1" dirty="0" smtClean="0">
                <a:solidFill>
                  <a:srgbClr val="FFC000"/>
                </a:solidFill>
              </a:rPr>
              <a:t>바탕화면에 따로 폴더를 만들어서</a:t>
            </a:r>
            <a:r>
              <a:rPr lang="en-US" altLang="ko-KR" sz="2000" i="1" dirty="0">
                <a:solidFill>
                  <a:srgbClr val="FFC000"/>
                </a:solidFill>
              </a:rPr>
              <a:t> </a:t>
            </a:r>
            <a:r>
              <a:rPr lang="ko-KR" altLang="en-US" sz="2000" i="1" dirty="0" smtClean="0">
                <a:solidFill>
                  <a:srgbClr val="FFC000"/>
                </a:solidFill>
              </a:rPr>
              <a:t>다음의 코드들을 함께 넣어주세요</a:t>
            </a:r>
            <a:r>
              <a:rPr lang="en-US" altLang="ko-KR" sz="2000" i="1" dirty="0" smtClean="0">
                <a:solidFill>
                  <a:srgbClr val="FFC000"/>
                </a:solidFill>
              </a:rPr>
              <a:t>.</a:t>
            </a:r>
            <a:endParaRPr lang="ko-KR" altLang="en-US" sz="2000" i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모듈사용 예제코드 작성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800" y="108455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module_ex.py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6950" y="1669325"/>
            <a:ext cx="83477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# -*- coding : utf-8 -*-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im_in_module</a:t>
            </a:r>
            <a:r>
              <a:rPr lang="en-US" altLang="ko-KR" sz="2400" dirty="0" smtClean="0"/>
              <a:t>="I'm variable in module.“</a:t>
            </a:r>
          </a:p>
          <a:p>
            <a:endParaRPr lang="en-US" altLang="ko-KR" sz="2400" dirty="0"/>
          </a:p>
          <a:p>
            <a:r>
              <a:rPr lang="en-US" altLang="ko-KR" sz="2400" dirty="0" err="1" smtClean="0"/>
              <a:t>def</a:t>
            </a:r>
            <a:r>
              <a:rPr lang="en-US" altLang="ko-KR" sz="2400" dirty="0" smtClean="0"/>
              <a:t> printer (content):</a:t>
            </a:r>
          </a:p>
          <a:p>
            <a:r>
              <a:rPr lang="en-US" altLang="ko-KR" sz="2400" dirty="0" smtClean="0"/>
              <a:t>    print("Running Printer...")</a:t>
            </a:r>
          </a:p>
          <a:p>
            <a:r>
              <a:rPr lang="en-US" altLang="ko-KR" sz="2400" dirty="0" smtClean="0"/>
              <a:t>    print("**** Printing Result ****")</a:t>
            </a:r>
          </a:p>
          <a:p>
            <a:r>
              <a:rPr lang="en-US" altLang="ko-KR" sz="2400" dirty="0" smtClean="0"/>
              <a:t>    print(content)</a:t>
            </a:r>
          </a:p>
          <a:p>
            <a:r>
              <a:rPr lang="en-US" altLang="ko-KR" sz="2400" dirty="0" smtClean="0"/>
              <a:t>    print("# End of File")</a:t>
            </a:r>
          </a:p>
          <a:p>
            <a:endParaRPr lang="en-US" altLang="ko-KR" sz="2400" dirty="0"/>
          </a:p>
          <a:p>
            <a:r>
              <a:rPr lang="en-US" altLang="ko-KR" sz="2400" dirty="0" err="1" smtClean="0"/>
              <a:t>def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call_me</a:t>
            </a:r>
            <a:r>
              <a:rPr lang="en-US" altLang="ko-KR" sz="2400" dirty="0" smtClean="0"/>
              <a:t> ():</a:t>
            </a:r>
          </a:p>
          <a:p>
            <a:r>
              <a:rPr lang="en-US" altLang="ko-KR" sz="2400" dirty="0" smtClean="0"/>
              <a:t>    print("Hello! Why are you calling me?")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671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1800" y="843250"/>
            <a:ext cx="477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using_module.py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6950" y="1428025"/>
            <a:ext cx="83477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# -*- coding : utf-8 -*-</a:t>
            </a:r>
          </a:p>
          <a:p>
            <a:r>
              <a:rPr lang="en-US" altLang="ko-KR" sz="2400" dirty="0" smtClean="0"/>
              <a:t>import </a:t>
            </a:r>
            <a:r>
              <a:rPr lang="en-US" altLang="ko-KR" sz="2400" dirty="0" err="1" smtClean="0"/>
              <a:t>module_ex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variable="I don't like python. \</a:t>
            </a:r>
            <a:r>
              <a:rPr lang="en-US" altLang="ko-KR" sz="2400" dirty="0" err="1" smtClean="0"/>
              <a:t>nDo</a:t>
            </a:r>
            <a:r>
              <a:rPr lang="en-US" altLang="ko-KR" sz="2400" dirty="0" smtClean="0"/>
              <a:t> you like python?“</a:t>
            </a:r>
          </a:p>
          <a:p>
            <a:endParaRPr lang="en-US" altLang="ko-KR" sz="2400" dirty="0"/>
          </a:p>
          <a:p>
            <a:r>
              <a:rPr lang="en-US" altLang="ko-KR" sz="2400" dirty="0" err="1" smtClean="0"/>
              <a:t>module_ex.printer</a:t>
            </a:r>
            <a:r>
              <a:rPr lang="en-US" altLang="ko-KR" sz="2400" dirty="0" smtClean="0"/>
              <a:t>(variable)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module_ex.call_me</a:t>
            </a:r>
            <a:r>
              <a:rPr lang="en-US" altLang="ko-KR" sz="2400" dirty="0" smtClean="0"/>
              <a:t>()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print(</a:t>
            </a:r>
            <a:r>
              <a:rPr lang="en-US" altLang="ko-KR" sz="2400" dirty="0" err="1" smtClean="0"/>
              <a:t>module_ex.im_in_module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모듈사용 예제코드 작성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3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모듈사용 예제코드 실행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87" y="1803400"/>
            <a:ext cx="10692151" cy="25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4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19380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550" y="2577763"/>
            <a:ext cx="7200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함수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자료를 묶어서 다룸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. </a:t>
            </a:r>
            <a:r>
              <a:rPr lang="ko-KR" altLang="en-US" sz="2400" dirty="0" smtClean="0"/>
              <a:t>연산자로 접근가능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여러 객체 생성 가능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649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71850" y="1739900"/>
            <a:ext cx="519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FFC000"/>
                </a:solidFill>
              </a:rPr>
              <a:t>Module vs. Class</a:t>
            </a:r>
            <a:endParaRPr lang="ko-KR" altLang="en-US" sz="4800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6800" y="2743200"/>
            <a:ext cx="7734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모듈은 프로그램 전체에서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딱 하나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만 존재 가능하지만</a:t>
            </a:r>
            <a:r>
              <a:rPr lang="en-US" altLang="ko-KR" sz="2400" dirty="0" smtClean="0"/>
              <a:t>,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클래스는 독립적인 여러 객체를 생성할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35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1028</Words>
  <Application>Microsoft Office PowerPoint</Application>
  <PresentationFormat>와이드스크린</PresentationFormat>
  <Paragraphs>290</Paragraphs>
  <Slides>33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Jiyoon</dc:creator>
  <cp:lastModifiedBy>Jiyoon</cp:lastModifiedBy>
  <cp:revision>70</cp:revision>
  <dcterms:created xsi:type="dcterms:W3CDTF">2015-07-20T10:35:14Z</dcterms:created>
  <dcterms:modified xsi:type="dcterms:W3CDTF">2015-07-22T17:31:08Z</dcterms:modified>
</cp:coreProperties>
</file>