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6F1974-6230-4B28-AC20-CB024E7CA8E1}"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3E773C-648B-4CFD-AA22-B253C6273037}" type="slidenum">
              <a:rPr lang="en-IN" smtClean="0"/>
              <a:t>‹#›</a:t>
            </a:fld>
            <a:endParaRPr lang="en-IN"/>
          </a:p>
        </p:txBody>
      </p:sp>
    </p:spTree>
    <p:extLst>
      <p:ext uri="{BB962C8B-B14F-4D97-AF65-F5344CB8AC3E}">
        <p14:creationId xmlns:p14="http://schemas.microsoft.com/office/powerpoint/2010/main" val="3148207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6F1974-6230-4B28-AC20-CB024E7CA8E1}"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3E773C-648B-4CFD-AA22-B253C6273037}" type="slidenum">
              <a:rPr lang="en-IN" smtClean="0"/>
              <a:t>‹#›</a:t>
            </a:fld>
            <a:endParaRPr lang="en-IN"/>
          </a:p>
        </p:txBody>
      </p:sp>
    </p:spTree>
    <p:extLst>
      <p:ext uri="{BB962C8B-B14F-4D97-AF65-F5344CB8AC3E}">
        <p14:creationId xmlns:p14="http://schemas.microsoft.com/office/powerpoint/2010/main" val="2158121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16F1974-6230-4B28-AC20-CB024E7CA8E1}"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3E773C-648B-4CFD-AA22-B253C6273037}" type="slidenum">
              <a:rPr lang="en-IN" smtClean="0"/>
              <a:t>‹#›</a:t>
            </a:fld>
            <a:endParaRPr lang="en-IN"/>
          </a:p>
        </p:txBody>
      </p:sp>
    </p:spTree>
    <p:extLst>
      <p:ext uri="{BB962C8B-B14F-4D97-AF65-F5344CB8AC3E}">
        <p14:creationId xmlns:p14="http://schemas.microsoft.com/office/powerpoint/2010/main" val="3164575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16F1974-6230-4B28-AC20-CB024E7CA8E1}"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3E773C-648B-4CFD-AA22-B253C627303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09023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6F1974-6230-4B28-AC20-CB024E7CA8E1}"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3E773C-648B-4CFD-AA22-B253C6273037}" type="slidenum">
              <a:rPr lang="en-IN" smtClean="0"/>
              <a:t>‹#›</a:t>
            </a:fld>
            <a:endParaRPr lang="en-IN"/>
          </a:p>
        </p:txBody>
      </p:sp>
    </p:spTree>
    <p:extLst>
      <p:ext uri="{BB962C8B-B14F-4D97-AF65-F5344CB8AC3E}">
        <p14:creationId xmlns:p14="http://schemas.microsoft.com/office/powerpoint/2010/main" val="2271791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6F1974-6230-4B28-AC20-CB024E7CA8E1}" type="datetimeFigureOut">
              <a:rPr lang="en-IN" smtClean="0"/>
              <a:t>07-05-2025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3E773C-648B-4CFD-AA22-B253C6273037}" type="slidenum">
              <a:rPr lang="en-IN" smtClean="0"/>
              <a:t>‹#›</a:t>
            </a:fld>
            <a:endParaRPr lang="en-IN"/>
          </a:p>
        </p:txBody>
      </p:sp>
    </p:spTree>
    <p:extLst>
      <p:ext uri="{BB962C8B-B14F-4D97-AF65-F5344CB8AC3E}">
        <p14:creationId xmlns:p14="http://schemas.microsoft.com/office/powerpoint/2010/main" val="3344084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6F1974-6230-4B28-AC20-CB024E7CA8E1}" type="datetimeFigureOut">
              <a:rPr lang="en-IN" smtClean="0"/>
              <a:t>07-05-2025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3E773C-648B-4CFD-AA22-B253C6273037}" type="slidenum">
              <a:rPr lang="en-IN" smtClean="0"/>
              <a:t>‹#›</a:t>
            </a:fld>
            <a:endParaRPr lang="en-IN"/>
          </a:p>
        </p:txBody>
      </p:sp>
    </p:spTree>
    <p:extLst>
      <p:ext uri="{BB962C8B-B14F-4D97-AF65-F5344CB8AC3E}">
        <p14:creationId xmlns:p14="http://schemas.microsoft.com/office/powerpoint/2010/main" val="1208692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6F1974-6230-4B28-AC20-CB024E7CA8E1}"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3E773C-648B-4CFD-AA22-B253C6273037}" type="slidenum">
              <a:rPr lang="en-IN" smtClean="0"/>
              <a:t>‹#›</a:t>
            </a:fld>
            <a:endParaRPr lang="en-IN"/>
          </a:p>
        </p:txBody>
      </p:sp>
    </p:spTree>
    <p:extLst>
      <p:ext uri="{BB962C8B-B14F-4D97-AF65-F5344CB8AC3E}">
        <p14:creationId xmlns:p14="http://schemas.microsoft.com/office/powerpoint/2010/main" val="4286894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6F1974-6230-4B28-AC20-CB024E7CA8E1}"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3E773C-648B-4CFD-AA22-B253C6273037}" type="slidenum">
              <a:rPr lang="en-IN" smtClean="0"/>
              <a:t>‹#›</a:t>
            </a:fld>
            <a:endParaRPr lang="en-IN"/>
          </a:p>
        </p:txBody>
      </p:sp>
    </p:spTree>
    <p:extLst>
      <p:ext uri="{BB962C8B-B14F-4D97-AF65-F5344CB8AC3E}">
        <p14:creationId xmlns:p14="http://schemas.microsoft.com/office/powerpoint/2010/main" val="2896151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16F1974-6230-4B28-AC20-CB024E7CA8E1}"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3E773C-648B-4CFD-AA22-B253C6273037}" type="slidenum">
              <a:rPr lang="en-IN" smtClean="0"/>
              <a:t>‹#›</a:t>
            </a:fld>
            <a:endParaRPr lang="en-IN"/>
          </a:p>
        </p:txBody>
      </p:sp>
    </p:spTree>
    <p:extLst>
      <p:ext uri="{BB962C8B-B14F-4D97-AF65-F5344CB8AC3E}">
        <p14:creationId xmlns:p14="http://schemas.microsoft.com/office/powerpoint/2010/main" val="118535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6F1974-6230-4B28-AC20-CB024E7CA8E1}"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3E773C-648B-4CFD-AA22-B253C6273037}" type="slidenum">
              <a:rPr lang="en-IN" smtClean="0"/>
              <a:t>‹#›</a:t>
            </a:fld>
            <a:endParaRPr lang="en-IN"/>
          </a:p>
        </p:txBody>
      </p:sp>
    </p:spTree>
    <p:extLst>
      <p:ext uri="{BB962C8B-B14F-4D97-AF65-F5344CB8AC3E}">
        <p14:creationId xmlns:p14="http://schemas.microsoft.com/office/powerpoint/2010/main" val="2578885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6F1974-6230-4B28-AC20-CB024E7CA8E1}"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3E773C-648B-4CFD-AA22-B253C6273037}" type="slidenum">
              <a:rPr lang="en-IN" smtClean="0"/>
              <a:t>‹#›</a:t>
            </a:fld>
            <a:endParaRPr lang="en-IN"/>
          </a:p>
        </p:txBody>
      </p:sp>
    </p:spTree>
    <p:extLst>
      <p:ext uri="{BB962C8B-B14F-4D97-AF65-F5344CB8AC3E}">
        <p14:creationId xmlns:p14="http://schemas.microsoft.com/office/powerpoint/2010/main" val="3608584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6F1974-6230-4B28-AC20-CB024E7CA8E1}" type="datetimeFigureOut">
              <a:rPr lang="en-IN" smtClean="0"/>
              <a:t>07-05-2025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3E773C-648B-4CFD-AA22-B253C6273037}" type="slidenum">
              <a:rPr lang="en-IN" smtClean="0"/>
              <a:t>‹#›</a:t>
            </a:fld>
            <a:endParaRPr lang="en-IN"/>
          </a:p>
        </p:txBody>
      </p:sp>
    </p:spTree>
    <p:extLst>
      <p:ext uri="{BB962C8B-B14F-4D97-AF65-F5344CB8AC3E}">
        <p14:creationId xmlns:p14="http://schemas.microsoft.com/office/powerpoint/2010/main" val="366994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16F1974-6230-4B28-AC20-CB024E7CA8E1}" type="datetimeFigureOut">
              <a:rPr lang="en-IN" smtClean="0"/>
              <a:t>07-05-2025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13E773C-648B-4CFD-AA22-B253C6273037}" type="slidenum">
              <a:rPr lang="en-IN" smtClean="0"/>
              <a:t>‹#›</a:t>
            </a:fld>
            <a:endParaRPr lang="en-IN"/>
          </a:p>
        </p:txBody>
      </p:sp>
    </p:spTree>
    <p:extLst>
      <p:ext uri="{BB962C8B-B14F-4D97-AF65-F5344CB8AC3E}">
        <p14:creationId xmlns:p14="http://schemas.microsoft.com/office/powerpoint/2010/main" val="595218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16F1974-6230-4B28-AC20-CB024E7CA8E1}" type="datetimeFigureOut">
              <a:rPr lang="en-IN" smtClean="0"/>
              <a:t>07-05-2025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13E773C-648B-4CFD-AA22-B253C6273037}" type="slidenum">
              <a:rPr lang="en-IN" smtClean="0"/>
              <a:t>‹#›</a:t>
            </a:fld>
            <a:endParaRPr lang="en-IN"/>
          </a:p>
        </p:txBody>
      </p:sp>
    </p:spTree>
    <p:extLst>
      <p:ext uri="{BB962C8B-B14F-4D97-AF65-F5344CB8AC3E}">
        <p14:creationId xmlns:p14="http://schemas.microsoft.com/office/powerpoint/2010/main" val="3788900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16F1974-6230-4B28-AC20-CB024E7CA8E1}" type="datetimeFigureOut">
              <a:rPr lang="en-IN" smtClean="0"/>
              <a:t>07-05-2025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13E773C-648B-4CFD-AA22-B253C6273037}" type="slidenum">
              <a:rPr lang="en-IN" smtClean="0"/>
              <a:t>‹#›</a:t>
            </a:fld>
            <a:endParaRPr lang="en-IN"/>
          </a:p>
        </p:txBody>
      </p:sp>
    </p:spTree>
    <p:extLst>
      <p:ext uri="{BB962C8B-B14F-4D97-AF65-F5344CB8AC3E}">
        <p14:creationId xmlns:p14="http://schemas.microsoft.com/office/powerpoint/2010/main" val="75688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6F1974-6230-4B28-AC20-CB024E7CA8E1}"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3E773C-648B-4CFD-AA22-B253C6273037}" type="slidenum">
              <a:rPr lang="en-IN" smtClean="0"/>
              <a:t>‹#›</a:t>
            </a:fld>
            <a:endParaRPr lang="en-IN"/>
          </a:p>
        </p:txBody>
      </p:sp>
    </p:spTree>
    <p:extLst>
      <p:ext uri="{BB962C8B-B14F-4D97-AF65-F5344CB8AC3E}">
        <p14:creationId xmlns:p14="http://schemas.microsoft.com/office/powerpoint/2010/main" val="3009551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16F1974-6230-4B28-AC20-CB024E7CA8E1}" type="datetimeFigureOut">
              <a:rPr lang="en-IN" smtClean="0"/>
              <a:t>07-05-2025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13E773C-648B-4CFD-AA22-B253C6273037}" type="slidenum">
              <a:rPr lang="en-IN" smtClean="0"/>
              <a:t>‹#›</a:t>
            </a:fld>
            <a:endParaRPr lang="en-IN"/>
          </a:p>
        </p:txBody>
      </p:sp>
    </p:spTree>
    <p:extLst>
      <p:ext uri="{BB962C8B-B14F-4D97-AF65-F5344CB8AC3E}">
        <p14:creationId xmlns:p14="http://schemas.microsoft.com/office/powerpoint/2010/main" val="364405859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90B358-9849-EA36-654D-E2A7F0F375B6}"/>
              </a:ext>
            </a:extLst>
          </p:cNvPr>
          <p:cNvSpPr>
            <a:spLocks noGrp="1"/>
          </p:cNvSpPr>
          <p:nvPr>
            <p:ph type="ctrTitle"/>
          </p:nvPr>
        </p:nvSpPr>
        <p:spPr/>
        <p:txBody>
          <a:bodyPr/>
          <a:lstStyle/>
          <a:p>
            <a:r>
              <a:rPr lang="en-IN" dirty="0"/>
              <a:t>Crime rate analysis</a:t>
            </a:r>
          </a:p>
        </p:txBody>
      </p:sp>
      <p:sp>
        <p:nvSpPr>
          <p:cNvPr id="5" name="Subtitle 4">
            <a:extLst>
              <a:ext uri="{FF2B5EF4-FFF2-40B4-BE49-F238E27FC236}">
                <a16:creationId xmlns:a16="http://schemas.microsoft.com/office/drawing/2014/main" id="{9B9F813E-FF4A-A501-5327-2F105B716494}"/>
              </a:ext>
            </a:extLst>
          </p:cNvPr>
          <p:cNvSpPr>
            <a:spLocks noGrp="1"/>
          </p:cNvSpPr>
          <p:nvPr>
            <p:ph type="subTitle" idx="1"/>
          </p:nvPr>
        </p:nvSpPr>
        <p:spPr/>
        <p:txBody>
          <a:bodyPr/>
          <a:lstStyle/>
          <a:p>
            <a:r>
              <a:rPr lang="en-IN" dirty="0"/>
              <a:t>Kota </a:t>
            </a:r>
            <a:r>
              <a:rPr lang="en-IN" dirty="0" err="1"/>
              <a:t>punnam</a:t>
            </a:r>
            <a:r>
              <a:rPr lang="en-IN" dirty="0"/>
              <a:t>     roll number:160123737118</a:t>
            </a:r>
          </a:p>
          <a:p>
            <a:r>
              <a:rPr lang="en-IN" dirty="0"/>
              <a:t>Guided by: </a:t>
            </a:r>
            <a:r>
              <a:rPr lang="en-IN" dirty="0" err="1"/>
              <a:t>DR.rama</a:t>
            </a:r>
            <a:r>
              <a:rPr lang="en-IN" dirty="0"/>
              <a:t> </a:t>
            </a:r>
            <a:r>
              <a:rPr lang="en-IN" dirty="0" err="1"/>
              <a:t>krishna</a:t>
            </a:r>
            <a:endParaRPr lang="en-IN" dirty="0"/>
          </a:p>
        </p:txBody>
      </p:sp>
    </p:spTree>
    <p:extLst>
      <p:ext uri="{BB962C8B-B14F-4D97-AF65-F5344CB8AC3E}">
        <p14:creationId xmlns:p14="http://schemas.microsoft.com/office/powerpoint/2010/main" val="3150305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11E3F-D681-68D9-3DAF-A3B158F305B7}"/>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34CE551D-C5B6-A61C-1993-B0DC6AFDF57A}"/>
              </a:ext>
            </a:extLst>
          </p:cNvPr>
          <p:cNvSpPr>
            <a:spLocks noGrp="1"/>
          </p:cNvSpPr>
          <p:nvPr>
            <p:ph idx="1"/>
          </p:nvPr>
        </p:nvSpPr>
        <p:spPr/>
        <p:txBody>
          <a:bodyPr/>
          <a:lstStyle/>
          <a:p>
            <a:r>
              <a:rPr lang="en-US" dirty="0"/>
              <a:t>This project studies crime data in India to find patterns and trends over the years. We used Python to clean the data and make graphs that show how crime has changed in different states and over time. The aim is to understand which areas have more crime and how it has increased or decreased. These insights can help the police and government make better plans to reduce crime.</a:t>
            </a:r>
            <a:endParaRPr lang="en-IN" dirty="0"/>
          </a:p>
        </p:txBody>
      </p:sp>
    </p:spTree>
    <p:extLst>
      <p:ext uri="{BB962C8B-B14F-4D97-AF65-F5344CB8AC3E}">
        <p14:creationId xmlns:p14="http://schemas.microsoft.com/office/powerpoint/2010/main" val="4212470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48D54-AB29-00C1-5DAB-68411C9F3C5F}"/>
              </a:ext>
            </a:extLst>
          </p:cNvPr>
          <p:cNvSpPr>
            <a:spLocks noGrp="1"/>
          </p:cNvSpPr>
          <p:nvPr>
            <p:ph type="title"/>
          </p:nvPr>
        </p:nvSpPr>
        <p:spPr/>
        <p:txBody>
          <a:bodyPr/>
          <a:lstStyle/>
          <a:p>
            <a:r>
              <a:rPr lang="en-IN" dirty="0"/>
              <a:t>Data analysis &amp; models</a:t>
            </a:r>
          </a:p>
        </p:txBody>
      </p:sp>
      <p:sp>
        <p:nvSpPr>
          <p:cNvPr id="3" name="Content Placeholder 2">
            <a:extLst>
              <a:ext uri="{FF2B5EF4-FFF2-40B4-BE49-F238E27FC236}">
                <a16:creationId xmlns:a16="http://schemas.microsoft.com/office/drawing/2014/main" id="{5F6DA9B3-0EDA-08D4-140E-0F3325F2F6EA}"/>
              </a:ext>
            </a:extLst>
          </p:cNvPr>
          <p:cNvSpPr>
            <a:spLocks noGrp="1"/>
          </p:cNvSpPr>
          <p:nvPr>
            <p:ph idx="1"/>
          </p:nvPr>
        </p:nvSpPr>
        <p:spPr/>
        <p:txBody>
          <a:bodyPr/>
          <a:lstStyle/>
          <a:p>
            <a:pPr>
              <a:buNone/>
            </a:pPr>
            <a:r>
              <a:rPr lang="en-US" b="1" dirty="0"/>
              <a:t>Descriptive Analysis</a:t>
            </a:r>
            <a:endParaRPr lang="en-US" dirty="0"/>
          </a:p>
          <a:p>
            <a:pPr>
              <a:buFont typeface="Arial" panose="020B0604020202020204" pitchFamily="34" charset="0"/>
              <a:buChar char="•"/>
            </a:pPr>
            <a:r>
              <a:rPr lang="en-US" dirty="0"/>
              <a:t>Summarizes and visualizes crime counts by year, state, and type.</a:t>
            </a:r>
          </a:p>
          <a:p>
            <a:pPr>
              <a:buFont typeface="Arial" panose="020B0604020202020204" pitchFamily="34" charset="0"/>
              <a:buChar char="•"/>
            </a:pPr>
            <a:r>
              <a:rPr lang="en-US" dirty="0"/>
              <a:t>Tools: Pandas, Matplotlib, Seaborn.</a:t>
            </a:r>
          </a:p>
          <a:p>
            <a:pPr>
              <a:buNone/>
            </a:pPr>
            <a:r>
              <a:rPr lang="en-US" b="1" dirty="0"/>
              <a:t>Trend Analysis (Time Series)</a:t>
            </a:r>
            <a:endParaRPr lang="en-US" dirty="0"/>
          </a:p>
          <a:p>
            <a:pPr>
              <a:buFont typeface="Arial" panose="020B0604020202020204" pitchFamily="34" charset="0"/>
              <a:buChar char="•"/>
            </a:pPr>
            <a:r>
              <a:rPr lang="en-US" dirty="0"/>
              <a:t>Analyzes how total crime changes over time.</a:t>
            </a:r>
          </a:p>
          <a:p>
            <a:pPr>
              <a:buFont typeface="Arial" panose="020B0604020202020204" pitchFamily="34" charset="0"/>
              <a:buChar char="•"/>
            </a:pPr>
            <a:r>
              <a:rPr lang="en-US" dirty="0"/>
              <a:t>Helps identify rising or declining crime years</a:t>
            </a:r>
          </a:p>
          <a:p>
            <a:pPr>
              <a:buNone/>
            </a:pPr>
            <a:r>
              <a:rPr lang="en-US" b="1" dirty="0"/>
              <a:t>Comparative Analysis</a:t>
            </a:r>
            <a:endParaRPr lang="en-US" dirty="0"/>
          </a:p>
          <a:p>
            <a:pPr>
              <a:buFont typeface="Arial" panose="020B0604020202020204" pitchFamily="34" charset="0"/>
              <a:buChar char="•"/>
            </a:pPr>
            <a:r>
              <a:rPr lang="en-US" dirty="0"/>
              <a:t>Compares crime rates between states or regions.</a:t>
            </a:r>
          </a:p>
          <a:p>
            <a:pPr>
              <a:buFont typeface="Arial" panose="020B0604020202020204" pitchFamily="34" charset="0"/>
              <a:buChar char="•"/>
            </a:pPr>
            <a:r>
              <a:rPr lang="en-US" dirty="0"/>
              <a:t>Visualized using bar graphs or heatmaps.</a:t>
            </a:r>
          </a:p>
          <a:p>
            <a:endParaRPr lang="en-IN" dirty="0"/>
          </a:p>
        </p:txBody>
      </p:sp>
    </p:spTree>
    <p:extLst>
      <p:ext uri="{BB962C8B-B14F-4D97-AF65-F5344CB8AC3E}">
        <p14:creationId xmlns:p14="http://schemas.microsoft.com/office/powerpoint/2010/main" val="3450586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908CE-D0FE-9514-DDF4-746CFFD448EA}"/>
              </a:ext>
            </a:extLst>
          </p:cNvPr>
          <p:cNvSpPr>
            <a:spLocks noGrp="1"/>
          </p:cNvSpPr>
          <p:nvPr>
            <p:ph type="title"/>
          </p:nvPr>
        </p:nvSpPr>
        <p:spPr/>
        <p:txBody>
          <a:bodyPr/>
          <a:lstStyle/>
          <a:p>
            <a:r>
              <a:rPr lang="en-IN" dirty="0"/>
              <a:t>Tools and libraries used</a:t>
            </a:r>
          </a:p>
        </p:txBody>
      </p:sp>
      <p:sp>
        <p:nvSpPr>
          <p:cNvPr id="3" name="Content Placeholder 2">
            <a:extLst>
              <a:ext uri="{FF2B5EF4-FFF2-40B4-BE49-F238E27FC236}">
                <a16:creationId xmlns:a16="http://schemas.microsoft.com/office/drawing/2014/main" id="{463D3BB2-CEB9-E68E-411A-E5604005C154}"/>
              </a:ext>
            </a:extLst>
          </p:cNvPr>
          <p:cNvSpPr>
            <a:spLocks noGrp="1"/>
          </p:cNvSpPr>
          <p:nvPr>
            <p:ph idx="1"/>
          </p:nvPr>
        </p:nvSpPr>
        <p:spPr/>
        <p:txBody>
          <a:bodyPr/>
          <a:lstStyle/>
          <a:p>
            <a:pPr>
              <a:buFont typeface="Arial" panose="020B0604020202020204" pitchFamily="34" charset="0"/>
              <a:buChar char="•"/>
            </a:pPr>
            <a:r>
              <a:rPr lang="en-US" sz="2000" b="1" dirty="0"/>
              <a:t>Python:</a:t>
            </a:r>
            <a:r>
              <a:rPr lang="en-US" sz="2000" dirty="0"/>
              <a:t> Used for coding</a:t>
            </a:r>
          </a:p>
          <a:p>
            <a:pPr>
              <a:buFont typeface="Arial" panose="020B0604020202020204" pitchFamily="34" charset="0"/>
              <a:buChar char="•"/>
            </a:pPr>
            <a:r>
              <a:rPr lang="en-US" sz="2000" b="1" dirty="0"/>
              <a:t>Pandas:</a:t>
            </a:r>
            <a:r>
              <a:rPr lang="en-US" sz="2000" dirty="0"/>
              <a:t> Helps to read and work with data</a:t>
            </a:r>
          </a:p>
          <a:p>
            <a:pPr>
              <a:buFont typeface="Arial" panose="020B0604020202020204" pitchFamily="34" charset="0"/>
              <a:buChar char="•"/>
            </a:pPr>
            <a:r>
              <a:rPr lang="en-US" sz="2000" b="1" dirty="0"/>
              <a:t>NumPy:</a:t>
            </a:r>
            <a:r>
              <a:rPr lang="en-US" sz="2000" dirty="0"/>
              <a:t> Helps with math and numbers</a:t>
            </a:r>
          </a:p>
          <a:p>
            <a:pPr>
              <a:buFont typeface="Arial" panose="020B0604020202020204" pitchFamily="34" charset="0"/>
              <a:buChar char="•"/>
            </a:pPr>
            <a:r>
              <a:rPr lang="en-US" sz="2000" b="1" dirty="0"/>
              <a:t>Matplotlib :</a:t>
            </a:r>
            <a:r>
              <a:rPr lang="en-US" sz="2000" dirty="0"/>
              <a:t> Used to make graphs</a:t>
            </a:r>
          </a:p>
          <a:p>
            <a:pPr>
              <a:buFont typeface="Arial" panose="020B0604020202020204" pitchFamily="34" charset="0"/>
              <a:buChar char="•"/>
            </a:pPr>
            <a:r>
              <a:rPr lang="en-US" sz="2000" b="1" dirty="0"/>
              <a:t>Power point:</a:t>
            </a:r>
            <a:r>
              <a:rPr lang="en-US" sz="2000" dirty="0"/>
              <a:t> Used to make this presentation</a:t>
            </a:r>
          </a:p>
          <a:p>
            <a:r>
              <a:rPr lang="en-IN" sz="2000" dirty="0" err="1"/>
              <a:t>Kaggle:for</a:t>
            </a:r>
            <a:r>
              <a:rPr lang="en-IN" sz="2000" dirty="0"/>
              <a:t> Hospital </a:t>
            </a:r>
            <a:r>
              <a:rPr lang="en-IN" sz="2000" dirty="0" err="1"/>
              <a:t>DataSet</a:t>
            </a:r>
            <a:endParaRPr lang="en-IN" sz="2000" dirty="0"/>
          </a:p>
          <a:p>
            <a:endParaRPr lang="en-IN" dirty="0"/>
          </a:p>
        </p:txBody>
      </p:sp>
    </p:spTree>
    <p:extLst>
      <p:ext uri="{BB962C8B-B14F-4D97-AF65-F5344CB8AC3E}">
        <p14:creationId xmlns:p14="http://schemas.microsoft.com/office/powerpoint/2010/main" val="3462191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EB963-2DC2-821F-C7D5-1F699B15AB23}"/>
              </a:ext>
            </a:extLst>
          </p:cNvPr>
          <p:cNvSpPr>
            <a:spLocks noGrp="1"/>
          </p:cNvSpPr>
          <p:nvPr>
            <p:ph type="title"/>
          </p:nvPr>
        </p:nvSpPr>
        <p:spPr/>
        <p:txBody>
          <a:bodyPr/>
          <a:lstStyle/>
          <a:p>
            <a:r>
              <a:rPr lang="en-IN" dirty="0"/>
              <a:t>Visuals and Graphs</a:t>
            </a:r>
          </a:p>
        </p:txBody>
      </p:sp>
      <p:sp>
        <p:nvSpPr>
          <p:cNvPr id="3" name="Content Placeholder 2">
            <a:extLst>
              <a:ext uri="{FF2B5EF4-FFF2-40B4-BE49-F238E27FC236}">
                <a16:creationId xmlns:a16="http://schemas.microsoft.com/office/drawing/2014/main" id="{926A842F-F1DC-5B7F-A471-7124F953936C}"/>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Bar Chart:</a:t>
            </a:r>
            <a:r>
              <a:rPr kumimoji="0" lang="en-US" altLang="en-US" sz="3200" b="0" i="0" u="none" strike="noStrike" cap="none" normalizeH="0" baseline="0" dirty="0">
                <a:ln>
                  <a:noFill/>
                </a:ln>
                <a:solidFill>
                  <a:schemeClr val="tx1"/>
                </a:solidFill>
                <a:effectLst/>
                <a:latin typeface="Arial" panose="020B0604020202020204" pitchFamily="34" charset="0"/>
              </a:rPr>
              <a:t> Average bill for each age group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Pie Chart:</a:t>
            </a:r>
            <a:r>
              <a:rPr kumimoji="0" lang="en-US" altLang="en-US" sz="3200" b="0" i="0" u="none" strike="noStrike" cap="none" normalizeH="0" baseline="0" dirty="0">
                <a:ln>
                  <a:noFill/>
                </a:ln>
                <a:solidFill>
                  <a:schemeClr val="tx1"/>
                </a:solidFill>
                <a:effectLst/>
                <a:latin typeface="Arial" panose="020B0604020202020204" pitchFamily="34" charset="0"/>
              </a:rPr>
              <a:t> Number of male vs female patients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Line Graph:</a:t>
            </a:r>
            <a:r>
              <a:rPr kumimoji="0" lang="en-US" altLang="en-US" sz="3200" b="0" i="0" u="none" strike="noStrike" cap="none" normalizeH="0" baseline="0" dirty="0">
                <a:ln>
                  <a:noFill/>
                </a:ln>
                <a:solidFill>
                  <a:schemeClr val="tx1"/>
                </a:solidFill>
                <a:effectLst/>
                <a:latin typeface="Arial" panose="020B0604020202020204" pitchFamily="34" charset="0"/>
              </a:rPr>
              <a:t> Number of patients each month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Box Plot:</a:t>
            </a:r>
            <a:r>
              <a:rPr kumimoji="0" lang="en-US" altLang="en-US" sz="3200" b="0" i="0" u="none" strike="noStrike" cap="none" normalizeH="0" baseline="0" dirty="0">
                <a:ln>
                  <a:noFill/>
                </a:ln>
                <a:solidFill>
                  <a:schemeClr val="tx1"/>
                </a:solidFill>
                <a:effectLst/>
                <a:latin typeface="Arial" panose="020B0604020202020204" pitchFamily="34" charset="0"/>
              </a:rPr>
              <a:t> Shows bills with very high or low values</a:t>
            </a:r>
          </a:p>
          <a:p>
            <a:endParaRPr lang="en-IN" dirty="0"/>
          </a:p>
        </p:txBody>
      </p:sp>
    </p:spTree>
    <p:extLst>
      <p:ext uri="{BB962C8B-B14F-4D97-AF65-F5344CB8AC3E}">
        <p14:creationId xmlns:p14="http://schemas.microsoft.com/office/powerpoint/2010/main" val="3276582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889A4-32DB-CBBE-CD59-DF53E7CD41B1}"/>
              </a:ext>
            </a:extLst>
          </p:cNvPr>
          <p:cNvSpPr>
            <a:spLocks noGrp="1"/>
          </p:cNvSpPr>
          <p:nvPr>
            <p:ph type="title"/>
          </p:nvPr>
        </p:nvSpPr>
        <p:spPr/>
        <p:txBody>
          <a:bodyPr/>
          <a:lstStyle/>
          <a:p>
            <a:r>
              <a:rPr lang="en-IN" dirty="0"/>
              <a:t>Result</a:t>
            </a:r>
          </a:p>
        </p:txBody>
      </p:sp>
      <p:pic>
        <p:nvPicPr>
          <p:cNvPr id="5" name="Content Placeholder 4">
            <a:extLst>
              <a:ext uri="{FF2B5EF4-FFF2-40B4-BE49-F238E27FC236}">
                <a16:creationId xmlns:a16="http://schemas.microsoft.com/office/drawing/2014/main" id="{9C3BCFB2-2085-35C6-C9BF-A8A2B78BF0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3104" y="1170039"/>
            <a:ext cx="9430645" cy="5078361"/>
          </a:xfrm>
        </p:spPr>
      </p:pic>
    </p:spTree>
    <p:extLst>
      <p:ext uri="{BB962C8B-B14F-4D97-AF65-F5344CB8AC3E}">
        <p14:creationId xmlns:p14="http://schemas.microsoft.com/office/powerpoint/2010/main" val="153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A3EB-7540-C10B-497D-158841E0F089}"/>
              </a:ext>
            </a:extLst>
          </p:cNvPr>
          <p:cNvSpPr>
            <a:spLocks noGrp="1"/>
          </p:cNvSpPr>
          <p:nvPr>
            <p:ph type="title"/>
          </p:nvPr>
        </p:nvSpPr>
        <p:spPr/>
        <p:txBody>
          <a:bodyPr/>
          <a:lstStyle/>
          <a:p>
            <a:r>
              <a:rPr lang="en-IN" dirty="0"/>
              <a:t>Result</a:t>
            </a:r>
          </a:p>
        </p:txBody>
      </p:sp>
      <p:pic>
        <p:nvPicPr>
          <p:cNvPr id="5" name="Content Placeholder 4">
            <a:extLst>
              <a:ext uri="{FF2B5EF4-FFF2-40B4-BE49-F238E27FC236}">
                <a16:creationId xmlns:a16="http://schemas.microsoft.com/office/drawing/2014/main" id="{370487D3-65E0-2FB5-89B8-532EE413EA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1818" y="1278193"/>
            <a:ext cx="7728155" cy="5250425"/>
          </a:xfrm>
        </p:spPr>
      </p:pic>
    </p:spTree>
    <p:extLst>
      <p:ext uri="{BB962C8B-B14F-4D97-AF65-F5344CB8AC3E}">
        <p14:creationId xmlns:p14="http://schemas.microsoft.com/office/powerpoint/2010/main" val="652974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E374D-F6A1-B7AC-6DC8-F538A4BBE03B}"/>
              </a:ext>
            </a:extLst>
          </p:cNvPr>
          <p:cNvSpPr>
            <a:spLocks noGrp="1"/>
          </p:cNvSpPr>
          <p:nvPr>
            <p:ph type="title"/>
          </p:nvPr>
        </p:nvSpPr>
        <p:spPr/>
        <p:txBody>
          <a:bodyPr/>
          <a:lstStyle/>
          <a:p>
            <a:r>
              <a:rPr lang="en-IN" dirty="0"/>
              <a:t>Result</a:t>
            </a:r>
          </a:p>
        </p:txBody>
      </p:sp>
      <p:pic>
        <p:nvPicPr>
          <p:cNvPr id="5" name="Content Placeholder 4">
            <a:extLst>
              <a:ext uri="{FF2B5EF4-FFF2-40B4-BE49-F238E27FC236}">
                <a16:creationId xmlns:a16="http://schemas.microsoft.com/office/drawing/2014/main" id="{18C080B5-C61F-6F2D-311A-00665EA8C0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5406" y="1425678"/>
            <a:ext cx="10471355" cy="5122606"/>
          </a:xfrm>
        </p:spPr>
      </p:pic>
    </p:spTree>
    <p:extLst>
      <p:ext uri="{BB962C8B-B14F-4D97-AF65-F5344CB8AC3E}">
        <p14:creationId xmlns:p14="http://schemas.microsoft.com/office/powerpoint/2010/main" val="3648335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228C-0310-E983-3DBB-BD9650E8ACEC}"/>
              </a:ext>
            </a:extLst>
          </p:cNvPr>
          <p:cNvSpPr>
            <a:spLocks noGrp="1"/>
          </p:cNvSpPr>
          <p:nvPr>
            <p:ph type="title"/>
          </p:nvPr>
        </p:nvSpPr>
        <p:spPr/>
        <p:txBody>
          <a:bodyPr/>
          <a:lstStyle/>
          <a:p>
            <a:r>
              <a:rPr lang="en-IN" dirty="0"/>
              <a:t>Summary and conclusion</a:t>
            </a:r>
          </a:p>
        </p:txBody>
      </p:sp>
      <p:sp>
        <p:nvSpPr>
          <p:cNvPr id="3" name="Content Placeholder 2">
            <a:extLst>
              <a:ext uri="{FF2B5EF4-FFF2-40B4-BE49-F238E27FC236}">
                <a16:creationId xmlns:a16="http://schemas.microsoft.com/office/drawing/2014/main" id="{C87E6363-CADD-52A6-C55D-60AFD7DABDB0}"/>
              </a:ext>
            </a:extLst>
          </p:cNvPr>
          <p:cNvSpPr>
            <a:spLocks noGrp="1"/>
          </p:cNvSpPr>
          <p:nvPr>
            <p:ph idx="1"/>
          </p:nvPr>
        </p:nvSpPr>
        <p:spPr/>
        <p:txBody>
          <a:bodyPr>
            <a:normAutofit/>
          </a:bodyPr>
          <a:lstStyle/>
          <a:p>
            <a:r>
              <a:rPr lang="en-US" sz="2400" dirty="0"/>
              <a:t>The analysis of India's crime data reveals key trends and patterns over time. Certain states consistently report higher crime numbers, highlighting regional hotspots. The yearly trend shows how crime levels have changed, helping us understand the effectiveness of law enforcement and policy changes. Visualizing this data makes it easier to identify problem areas and supports better decision-making for safety and crime prevention. Overall, data analysis plays a crucial role in creating a more informed and secure society</a:t>
            </a:r>
            <a:endParaRPr lang="en-IN" sz="2400" dirty="0"/>
          </a:p>
        </p:txBody>
      </p:sp>
    </p:spTree>
    <p:extLst>
      <p:ext uri="{BB962C8B-B14F-4D97-AF65-F5344CB8AC3E}">
        <p14:creationId xmlns:p14="http://schemas.microsoft.com/office/powerpoint/2010/main" val="19935761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TotalTime>
  <Words>328</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Crime rate analysis</vt:lpstr>
      <vt:lpstr>Abstract</vt:lpstr>
      <vt:lpstr>Data analysis &amp; models</vt:lpstr>
      <vt:lpstr>Tools and libraries used</vt:lpstr>
      <vt:lpstr>Visuals and Graphs</vt:lpstr>
      <vt:lpstr>Result</vt:lpstr>
      <vt:lpstr>Result</vt:lpstr>
      <vt:lpstr>Result</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kamble sandeep</dc:creator>
  <cp:lastModifiedBy>kamble sandeep</cp:lastModifiedBy>
  <cp:revision>1</cp:revision>
  <dcterms:created xsi:type="dcterms:W3CDTF">2025-05-06T20:07:48Z</dcterms:created>
  <dcterms:modified xsi:type="dcterms:W3CDTF">2025-05-06T20:28:03Z</dcterms:modified>
</cp:coreProperties>
</file>