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5" r:id="rId1"/>
  </p:sldMasterIdLst>
  <p:notesMasterIdLst>
    <p:notesMasterId r:id="rId25"/>
  </p:notesMasterIdLst>
  <p:sldIdLst>
    <p:sldId id="256" r:id="rId2"/>
    <p:sldId id="257" r:id="rId3"/>
    <p:sldId id="258" r:id="rId4"/>
    <p:sldId id="292" r:id="rId5"/>
    <p:sldId id="281" r:id="rId6"/>
    <p:sldId id="293" r:id="rId7"/>
    <p:sldId id="259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65" r:id="rId18"/>
    <p:sldId id="266" r:id="rId19"/>
    <p:sldId id="275" r:id="rId20"/>
    <p:sldId id="277" r:id="rId21"/>
    <p:sldId id="278" r:id="rId22"/>
    <p:sldId id="279" r:id="rId23"/>
    <p:sldId id="291" r:id="rId24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6"/>
      <p:bold r:id="rId27"/>
      <p:italic r:id="rId28"/>
      <p:boldItalic r:id="rId29"/>
    </p:embeddedFont>
    <p:embeddedFont>
      <p:font typeface="Lora" pitchFamily="2" charset="0"/>
      <p:regular r:id="rId30"/>
      <p:bold r:id="rId31"/>
      <p:italic r:id="rId32"/>
      <p:boldItalic r:id="rId33"/>
    </p:embeddedFont>
    <p:embeddedFont>
      <p:font typeface="Wingdings 2" panose="050201020105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19E4A-5BFC-42B0-853A-0F4D5DB0C5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C82C2A-B90B-455C-8F00-6A51E6618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Predicting Construction Accident Severity Using Classification Techniques</a:t>
          </a:r>
        </a:p>
      </dgm:t>
    </dgm:pt>
    <dgm:pt modelId="{71D7FEE3-348B-4955-A437-299882C17D1A}" type="parTrans" cxnId="{BBFD5DA9-8D74-4B3A-8EF4-1BFC3E599449}">
      <dgm:prSet/>
      <dgm:spPr/>
      <dgm:t>
        <a:bodyPr/>
        <a:lstStyle/>
        <a:p>
          <a:endParaRPr lang="en-US"/>
        </a:p>
      </dgm:t>
    </dgm:pt>
    <dgm:pt modelId="{B5A67DDC-8A27-49F2-8E72-31183FF7B343}" type="sibTrans" cxnId="{BBFD5DA9-8D74-4B3A-8EF4-1BFC3E599449}">
      <dgm:prSet/>
      <dgm:spPr/>
      <dgm:t>
        <a:bodyPr/>
        <a:lstStyle/>
        <a:p>
          <a:endParaRPr lang="en-US"/>
        </a:p>
      </dgm:t>
    </dgm:pt>
    <dgm:pt modelId="{3567FC0D-B530-4BE1-9713-94B7D0CBF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 the guidance of</a:t>
          </a:r>
        </a:p>
      </dgm:t>
    </dgm:pt>
    <dgm:pt modelId="{82A8EE97-19D3-4CB6-9C8F-D4FB80431E9E}" type="parTrans" cxnId="{A6AB63C1-16DC-408C-8661-27ED43C39EB5}">
      <dgm:prSet/>
      <dgm:spPr/>
      <dgm:t>
        <a:bodyPr/>
        <a:lstStyle/>
        <a:p>
          <a:endParaRPr lang="en-US"/>
        </a:p>
      </dgm:t>
    </dgm:pt>
    <dgm:pt modelId="{D76B040E-11FE-4E12-9F76-1EC24B5D0792}" type="sibTrans" cxnId="{A6AB63C1-16DC-408C-8661-27ED43C39EB5}">
      <dgm:prSet/>
      <dgm:spPr/>
      <dgm:t>
        <a:bodyPr/>
        <a:lstStyle/>
        <a:p>
          <a:endParaRPr lang="en-US"/>
        </a:p>
      </dgm:t>
    </dgm:pt>
    <dgm:pt modelId="{9FDEB175-CC94-4A30-A7DF-3CCE5A1746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Dr.Lu</a:t>
          </a:r>
          <a:r>
            <a:rPr lang="en-US" dirty="0"/>
            <a:t> Gao Professor</a:t>
          </a:r>
        </a:p>
      </dgm:t>
    </dgm:pt>
    <dgm:pt modelId="{39D7311B-35F3-462E-BCC0-AF61E21E9393}" type="parTrans" cxnId="{3145125D-D207-4AB2-A922-C6AB81CBFBAD}">
      <dgm:prSet/>
      <dgm:spPr/>
      <dgm:t>
        <a:bodyPr/>
        <a:lstStyle/>
        <a:p>
          <a:endParaRPr lang="en-US"/>
        </a:p>
      </dgm:t>
    </dgm:pt>
    <dgm:pt modelId="{3F653EB4-9593-4A08-9B7C-BEF546892A4A}" type="sibTrans" cxnId="{3145125D-D207-4AB2-A922-C6AB81CBFBAD}">
      <dgm:prSet/>
      <dgm:spPr/>
      <dgm:t>
        <a:bodyPr/>
        <a:lstStyle/>
        <a:p>
          <a:endParaRPr lang="en-US"/>
        </a:p>
      </dgm:t>
    </dgm:pt>
    <dgm:pt modelId="{BF07A48A-C708-4C62-AF83-3D1C931BDBD0}" type="pres">
      <dgm:prSet presAssocID="{EC319E4A-5BFC-42B0-853A-0F4D5DB0C543}" presName="root" presStyleCnt="0">
        <dgm:presLayoutVars>
          <dgm:dir/>
          <dgm:resizeHandles val="exact"/>
        </dgm:presLayoutVars>
      </dgm:prSet>
      <dgm:spPr/>
    </dgm:pt>
    <dgm:pt modelId="{5008D1F7-3569-4BAF-8932-1884D314275E}" type="pres">
      <dgm:prSet presAssocID="{68C82C2A-B90B-455C-8F00-6A51E6618B90}" presName="compNode" presStyleCnt="0"/>
      <dgm:spPr/>
    </dgm:pt>
    <dgm:pt modelId="{90AD075E-B999-48C6-9859-022F16B700E6}" type="pres">
      <dgm:prSet presAssocID="{68C82C2A-B90B-455C-8F00-6A51E6618B90}" presName="bgRect" presStyleLbl="bgShp" presStyleIdx="0" presStyleCnt="2" custLinFactNeighborX="2265" custLinFactNeighborY="3439"/>
      <dgm:spPr/>
    </dgm:pt>
    <dgm:pt modelId="{6374C416-8D11-4FB9-8F49-194BDA291ECB}" type="pres">
      <dgm:prSet presAssocID="{68C82C2A-B90B-455C-8F00-6A51E6618B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F7513A9-5CF0-4716-8D50-05137B82351D}" type="pres">
      <dgm:prSet presAssocID="{68C82C2A-B90B-455C-8F00-6A51E6618B90}" presName="spaceRect" presStyleCnt="0"/>
      <dgm:spPr/>
    </dgm:pt>
    <dgm:pt modelId="{6B4A6802-D208-4818-AEF0-614FC412FFFA}" type="pres">
      <dgm:prSet presAssocID="{68C82C2A-B90B-455C-8F00-6A51E6618B90}" presName="parTx" presStyleLbl="revTx" presStyleIdx="0" presStyleCnt="3" custScaleX="91519" custScaleY="86375" custLinFactNeighborX="-8397" custLinFactNeighborY="4059">
        <dgm:presLayoutVars>
          <dgm:chMax val="0"/>
          <dgm:chPref val="0"/>
        </dgm:presLayoutVars>
      </dgm:prSet>
      <dgm:spPr/>
    </dgm:pt>
    <dgm:pt modelId="{4B2E8590-6BAF-4E63-9008-1F94E3ADE4D1}" type="pres">
      <dgm:prSet presAssocID="{B5A67DDC-8A27-49F2-8E72-31183FF7B343}" presName="sibTrans" presStyleCnt="0"/>
      <dgm:spPr/>
    </dgm:pt>
    <dgm:pt modelId="{8EB3B875-255E-4EEB-A252-6C953C6A830D}" type="pres">
      <dgm:prSet presAssocID="{3567FC0D-B530-4BE1-9713-94B7D0CBFFFA}" presName="compNode" presStyleCnt="0"/>
      <dgm:spPr/>
    </dgm:pt>
    <dgm:pt modelId="{2C255B6D-987E-41B0-954B-6FCD5C1CC9A2}" type="pres">
      <dgm:prSet presAssocID="{3567FC0D-B530-4BE1-9713-94B7D0CBFFFA}" presName="bgRect" presStyleLbl="bgShp" presStyleIdx="1" presStyleCnt="2" custLinFactNeighborX="-6838" custLinFactNeighborY="2060"/>
      <dgm:spPr/>
    </dgm:pt>
    <dgm:pt modelId="{F2B9DF8A-814A-4950-ACEE-D9BED9238CD5}" type="pres">
      <dgm:prSet presAssocID="{3567FC0D-B530-4BE1-9713-94B7D0CBFF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72B146-8BC7-41BF-B7EA-51EEBB7634E8}" type="pres">
      <dgm:prSet presAssocID="{3567FC0D-B530-4BE1-9713-94B7D0CBFFFA}" presName="spaceRect" presStyleCnt="0"/>
      <dgm:spPr/>
    </dgm:pt>
    <dgm:pt modelId="{ECEF9511-B50F-4BB5-88BB-D5B24AD55113}" type="pres">
      <dgm:prSet presAssocID="{3567FC0D-B530-4BE1-9713-94B7D0CBFFFA}" presName="parTx" presStyleLbl="revTx" presStyleIdx="1" presStyleCnt="3" custLinFactNeighborX="-14703" custLinFactNeighborY="1030">
        <dgm:presLayoutVars>
          <dgm:chMax val="0"/>
          <dgm:chPref val="0"/>
        </dgm:presLayoutVars>
      </dgm:prSet>
      <dgm:spPr/>
    </dgm:pt>
    <dgm:pt modelId="{90DE94B5-1BA0-4CD7-8DEB-843896553AE8}" type="pres">
      <dgm:prSet presAssocID="{3567FC0D-B530-4BE1-9713-94B7D0CBFFFA}" presName="desTx" presStyleLbl="revTx" presStyleIdx="2" presStyleCnt="3" custScaleY="121096" custLinFactNeighborX="-7284" custLinFactNeighborY="-2296">
        <dgm:presLayoutVars/>
      </dgm:prSet>
      <dgm:spPr/>
    </dgm:pt>
  </dgm:ptLst>
  <dgm:cxnLst>
    <dgm:cxn modelId="{8EA4B916-38D7-4CE8-AC88-CD09AF9946A2}" type="presOf" srcId="{3567FC0D-B530-4BE1-9713-94B7D0CBFFFA}" destId="{ECEF9511-B50F-4BB5-88BB-D5B24AD55113}" srcOrd="0" destOrd="0" presId="urn:microsoft.com/office/officeart/2018/2/layout/IconVerticalSolidList"/>
    <dgm:cxn modelId="{3113405C-1C4A-406B-A7FC-65D4A66729AD}" type="presOf" srcId="{68C82C2A-B90B-455C-8F00-6A51E6618B90}" destId="{6B4A6802-D208-4818-AEF0-614FC412FFFA}" srcOrd="0" destOrd="0" presId="urn:microsoft.com/office/officeart/2018/2/layout/IconVerticalSolidList"/>
    <dgm:cxn modelId="{3145125D-D207-4AB2-A922-C6AB81CBFBAD}" srcId="{3567FC0D-B530-4BE1-9713-94B7D0CBFFFA}" destId="{9FDEB175-CC94-4A30-A7DF-3CCE5A1746AE}" srcOrd="0" destOrd="0" parTransId="{39D7311B-35F3-462E-BCC0-AF61E21E9393}" sibTransId="{3F653EB4-9593-4A08-9B7C-BEF546892A4A}"/>
    <dgm:cxn modelId="{38A0DE9B-FB3A-4477-BDF7-308FEF05D711}" type="presOf" srcId="{EC319E4A-5BFC-42B0-853A-0F4D5DB0C543}" destId="{BF07A48A-C708-4C62-AF83-3D1C931BDBD0}" srcOrd="0" destOrd="0" presId="urn:microsoft.com/office/officeart/2018/2/layout/IconVerticalSolidList"/>
    <dgm:cxn modelId="{BBFD5DA9-8D74-4B3A-8EF4-1BFC3E599449}" srcId="{EC319E4A-5BFC-42B0-853A-0F4D5DB0C543}" destId="{68C82C2A-B90B-455C-8F00-6A51E6618B90}" srcOrd="0" destOrd="0" parTransId="{71D7FEE3-348B-4955-A437-299882C17D1A}" sibTransId="{B5A67DDC-8A27-49F2-8E72-31183FF7B343}"/>
    <dgm:cxn modelId="{65ACC4B9-61A1-4071-8C73-A756E69CB769}" type="presOf" srcId="{9FDEB175-CC94-4A30-A7DF-3CCE5A1746AE}" destId="{90DE94B5-1BA0-4CD7-8DEB-843896553AE8}" srcOrd="0" destOrd="0" presId="urn:microsoft.com/office/officeart/2018/2/layout/IconVerticalSolidList"/>
    <dgm:cxn modelId="{A6AB63C1-16DC-408C-8661-27ED43C39EB5}" srcId="{EC319E4A-5BFC-42B0-853A-0F4D5DB0C543}" destId="{3567FC0D-B530-4BE1-9713-94B7D0CBFFFA}" srcOrd="1" destOrd="0" parTransId="{82A8EE97-19D3-4CB6-9C8F-D4FB80431E9E}" sibTransId="{D76B040E-11FE-4E12-9F76-1EC24B5D0792}"/>
    <dgm:cxn modelId="{C3EF044F-E887-4B4D-B152-97B1F49B60CD}" type="presParOf" srcId="{BF07A48A-C708-4C62-AF83-3D1C931BDBD0}" destId="{5008D1F7-3569-4BAF-8932-1884D314275E}" srcOrd="0" destOrd="0" presId="urn:microsoft.com/office/officeart/2018/2/layout/IconVerticalSolidList"/>
    <dgm:cxn modelId="{E87C6699-C657-4F82-83CA-2696746DD7F2}" type="presParOf" srcId="{5008D1F7-3569-4BAF-8932-1884D314275E}" destId="{90AD075E-B999-48C6-9859-022F16B700E6}" srcOrd="0" destOrd="0" presId="urn:microsoft.com/office/officeart/2018/2/layout/IconVerticalSolidList"/>
    <dgm:cxn modelId="{4FD1266E-B3E7-4935-9222-C28D75B6953F}" type="presParOf" srcId="{5008D1F7-3569-4BAF-8932-1884D314275E}" destId="{6374C416-8D11-4FB9-8F49-194BDA291ECB}" srcOrd="1" destOrd="0" presId="urn:microsoft.com/office/officeart/2018/2/layout/IconVerticalSolidList"/>
    <dgm:cxn modelId="{C83DC097-627D-4F8B-B2AF-EB32C1D7F1E9}" type="presParOf" srcId="{5008D1F7-3569-4BAF-8932-1884D314275E}" destId="{5F7513A9-5CF0-4716-8D50-05137B82351D}" srcOrd="2" destOrd="0" presId="urn:microsoft.com/office/officeart/2018/2/layout/IconVerticalSolidList"/>
    <dgm:cxn modelId="{3F794679-ADAC-4187-9E81-7746BDC0D305}" type="presParOf" srcId="{5008D1F7-3569-4BAF-8932-1884D314275E}" destId="{6B4A6802-D208-4818-AEF0-614FC412FFFA}" srcOrd="3" destOrd="0" presId="urn:microsoft.com/office/officeart/2018/2/layout/IconVerticalSolidList"/>
    <dgm:cxn modelId="{CE422CA3-B618-4BB8-9742-26EFA3AFE6B1}" type="presParOf" srcId="{BF07A48A-C708-4C62-AF83-3D1C931BDBD0}" destId="{4B2E8590-6BAF-4E63-9008-1F94E3ADE4D1}" srcOrd="1" destOrd="0" presId="urn:microsoft.com/office/officeart/2018/2/layout/IconVerticalSolidList"/>
    <dgm:cxn modelId="{2389ED36-3807-44DC-898C-16349594DBD0}" type="presParOf" srcId="{BF07A48A-C708-4C62-AF83-3D1C931BDBD0}" destId="{8EB3B875-255E-4EEB-A252-6C953C6A830D}" srcOrd="2" destOrd="0" presId="urn:microsoft.com/office/officeart/2018/2/layout/IconVerticalSolidList"/>
    <dgm:cxn modelId="{32603B5D-A0F7-406F-BA40-804BF536CAE7}" type="presParOf" srcId="{8EB3B875-255E-4EEB-A252-6C953C6A830D}" destId="{2C255B6D-987E-41B0-954B-6FCD5C1CC9A2}" srcOrd="0" destOrd="0" presId="urn:microsoft.com/office/officeart/2018/2/layout/IconVerticalSolidList"/>
    <dgm:cxn modelId="{445FECFB-8545-4CD8-B029-C8A0E5BCAEF1}" type="presParOf" srcId="{8EB3B875-255E-4EEB-A252-6C953C6A830D}" destId="{F2B9DF8A-814A-4950-ACEE-D9BED9238CD5}" srcOrd="1" destOrd="0" presId="urn:microsoft.com/office/officeart/2018/2/layout/IconVerticalSolidList"/>
    <dgm:cxn modelId="{CC440F2C-6B1E-4484-BE1A-28B9CA590883}" type="presParOf" srcId="{8EB3B875-255E-4EEB-A252-6C953C6A830D}" destId="{2F72B146-8BC7-41BF-B7EA-51EEBB7634E8}" srcOrd="2" destOrd="0" presId="urn:microsoft.com/office/officeart/2018/2/layout/IconVerticalSolidList"/>
    <dgm:cxn modelId="{62066DDD-B0A9-406E-82ED-C5E27ED8906D}" type="presParOf" srcId="{8EB3B875-255E-4EEB-A252-6C953C6A830D}" destId="{ECEF9511-B50F-4BB5-88BB-D5B24AD55113}" srcOrd="3" destOrd="0" presId="urn:microsoft.com/office/officeart/2018/2/layout/IconVerticalSolidList"/>
    <dgm:cxn modelId="{C60FAE29-0BD5-4856-A008-7AF3A3FC5875}" type="presParOf" srcId="{8EB3B875-255E-4EEB-A252-6C953C6A830D}" destId="{90DE94B5-1BA0-4CD7-8DEB-843896553AE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34C1D3-5087-49F3-A657-5A5DA70742A2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09C18D-A6D1-438B-B8C3-2FFB569AFB98}">
      <dgm:prSet/>
      <dgm:spPr/>
      <dgm:t>
        <a:bodyPr/>
        <a:lstStyle/>
        <a:p>
          <a:r>
            <a:rPr lang="en-US" b="1" i="0"/>
            <a:t>Traditional Methods:</a:t>
          </a:r>
          <a:endParaRPr lang="en-US"/>
        </a:p>
      </dgm:t>
    </dgm:pt>
    <dgm:pt modelId="{0643F026-7F26-4D45-8FB2-D97A4AF9A9D4}" type="parTrans" cxnId="{DD3BC312-629A-4811-97BF-74FD287CA419}">
      <dgm:prSet/>
      <dgm:spPr/>
      <dgm:t>
        <a:bodyPr/>
        <a:lstStyle/>
        <a:p>
          <a:endParaRPr lang="en-US"/>
        </a:p>
      </dgm:t>
    </dgm:pt>
    <dgm:pt modelId="{279B94D9-7778-4E40-854A-B11539645AF4}" type="sibTrans" cxnId="{DD3BC312-629A-4811-97BF-74FD287CA419}">
      <dgm:prSet/>
      <dgm:spPr/>
      <dgm:t>
        <a:bodyPr/>
        <a:lstStyle/>
        <a:p>
          <a:endParaRPr lang="en-US"/>
        </a:p>
      </dgm:t>
    </dgm:pt>
    <dgm:pt modelId="{99E528FD-F90B-4E5D-A4F4-FE8327067368}">
      <dgm:prSet/>
      <dgm:spPr/>
      <dgm:t>
        <a:bodyPr/>
        <a:lstStyle/>
        <a:p>
          <a:r>
            <a:rPr lang="en-US" b="0" i="0"/>
            <a:t>Reliance on expert opinions and simple statistical models for evaluating safety risks.</a:t>
          </a:r>
          <a:endParaRPr lang="en-US"/>
        </a:p>
      </dgm:t>
    </dgm:pt>
    <dgm:pt modelId="{80CC9083-DDB4-482B-9AF7-0D953419640E}" type="parTrans" cxnId="{8F0B4E5C-71D0-46BD-BE44-183560575E54}">
      <dgm:prSet/>
      <dgm:spPr/>
      <dgm:t>
        <a:bodyPr/>
        <a:lstStyle/>
        <a:p>
          <a:endParaRPr lang="en-US"/>
        </a:p>
      </dgm:t>
    </dgm:pt>
    <dgm:pt modelId="{1952DEFC-D78A-4DA9-A73D-BD52F2EA8FAA}" type="sibTrans" cxnId="{8F0B4E5C-71D0-46BD-BE44-183560575E54}">
      <dgm:prSet/>
      <dgm:spPr/>
      <dgm:t>
        <a:bodyPr/>
        <a:lstStyle/>
        <a:p>
          <a:endParaRPr lang="en-US"/>
        </a:p>
      </dgm:t>
    </dgm:pt>
    <dgm:pt modelId="{C38CBA27-2B6C-4FB8-BF85-A601C5686334}">
      <dgm:prSet/>
      <dgm:spPr/>
      <dgm:t>
        <a:bodyPr/>
        <a:lstStyle/>
        <a:p>
          <a:r>
            <a:rPr lang="en-US" b="0" i="0"/>
            <a:t>Limitations in handling non-linear relationships between variables.</a:t>
          </a:r>
          <a:endParaRPr lang="en-US"/>
        </a:p>
      </dgm:t>
    </dgm:pt>
    <dgm:pt modelId="{DB69ECE3-5418-44C5-AC5C-C42960DC0588}" type="parTrans" cxnId="{0EADE661-137A-4792-80E7-242C7A3913FA}">
      <dgm:prSet/>
      <dgm:spPr/>
      <dgm:t>
        <a:bodyPr/>
        <a:lstStyle/>
        <a:p>
          <a:endParaRPr lang="en-US"/>
        </a:p>
      </dgm:t>
    </dgm:pt>
    <dgm:pt modelId="{DB92ABFD-5817-43AA-9AC0-24D418B28323}" type="sibTrans" cxnId="{0EADE661-137A-4792-80E7-242C7A3913FA}">
      <dgm:prSet/>
      <dgm:spPr/>
      <dgm:t>
        <a:bodyPr/>
        <a:lstStyle/>
        <a:p>
          <a:endParaRPr lang="en-US"/>
        </a:p>
      </dgm:t>
    </dgm:pt>
    <dgm:pt modelId="{07845C04-93B5-46E7-ADB7-0028474BA48F}">
      <dgm:prSet/>
      <dgm:spPr/>
      <dgm:t>
        <a:bodyPr/>
        <a:lstStyle/>
        <a:p>
          <a:r>
            <a:rPr lang="en-US" b="1" i="0"/>
            <a:t>Machine Learning Applications:</a:t>
          </a:r>
          <a:endParaRPr lang="en-US"/>
        </a:p>
      </dgm:t>
    </dgm:pt>
    <dgm:pt modelId="{C5C80D59-8B7E-42A9-AD5B-8A48B174C8D4}" type="parTrans" cxnId="{8BB7C63C-EAB0-4A84-874A-17A4594F1B2A}">
      <dgm:prSet/>
      <dgm:spPr/>
      <dgm:t>
        <a:bodyPr/>
        <a:lstStyle/>
        <a:p>
          <a:endParaRPr lang="en-US"/>
        </a:p>
      </dgm:t>
    </dgm:pt>
    <dgm:pt modelId="{1B4765C7-8E48-442F-9F5D-AE81379EB850}" type="sibTrans" cxnId="{8BB7C63C-EAB0-4A84-874A-17A4594F1B2A}">
      <dgm:prSet/>
      <dgm:spPr/>
      <dgm:t>
        <a:bodyPr/>
        <a:lstStyle/>
        <a:p>
          <a:endParaRPr lang="en-US"/>
        </a:p>
      </dgm:t>
    </dgm:pt>
    <dgm:pt modelId="{C8CE61C7-12FF-43A1-BAE5-9CA08CCE8FDA}">
      <dgm:prSet/>
      <dgm:spPr/>
      <dgm:t>
        <a:bodyPr/>
        <a:lstStyle/>
        <a:p>
          <a:r>
            <a:rPr lang="en-US" b="1" i="0" dirty="0"/>
            <a:t>Random Forest, XGBoost, and LightGBM</a:t>
          </a:r>
          <a:r>
            <a:rPr lang="en-US" b="0" i="0" dirty="0"/>
            <a:t> provide improved predictive capabilities.</a:t>
          </a:r>
          <a:endParaRPr lang="en-US" dirty="0"/>
        </a:p>
      </dgm:t>
    </dgm:pt>
    <dgm:pt modelId="{8EA893D1-18ED-4E52-8BE9-0EA6EE444F1C}" type="parTrans" cxnId="{84E4BCAB-CD83-4946-8854-1389F2C74BF0}">
      <dgm:prSet/>
      <dgm:spPr/>
      <dgm:t>
        <a:bodyPr/>
        <a:lstStyle/>
        <a:p>
          <a:endParaRPr lang="en-US"/>
        </a:p>
      </dgm:t>
    </dgm:pt>
    <dgm:pt modelId="{FFA2E6FA-576B-4426-8712-1FAD393E304F}" type="sibTrans" cxnId="{84E4BCAB-CD83-4946-8854-1389F2C74BF0}">
      <dgm:prSet/>
      <dgm:spPr/>
      <dgm:t>
        <a:bodyPr/>
        <a:lstStyle/>
        <a:p>
          <a:endParaRPr lang="en-US"/>
        </a:p>
      </dgm:t>
    </dgm:pt>
    <dgm:pt modelId="{958F018E-DEBC-47B1-AEC0-192171ED6181}">
      <dgm:prSet/>
      <dgm:spPr/>
      <dgm:t>
        <a:bodyPr/>
        <a:lstStyle/>
        <a:p>
          <a:r>
            <a:rPr lang="en-US" b="1" i="0"/>
            <a:t>Key Studies:</a:t>
          </a:r>
          <a:endParaRPr lang="en-US"/>
        </a:p>
      </dgm:t>
    </dgm:pt>
    <dgm:pt modelId="{6C7D069E-A848-4222-810C-A527715E4F28}" type="parTrans" cxnId="{4285E3AD-D2A5-4FF4-839A-B09BA68EC724}">
      <dgm:prSet/>
      <dgm:spPr/>
      <dgm:t>
        <a:bodyPr/>
        <a:lstStyle/>
        <a:p>
          <a:endParaRPr lang="en-US"/>
        </a:p>
      </dgm:t>
    </dgm:pt>
    <dgm:pt modelId="{45B42DDE-82A7-4415-9D0A-5D1C18AE798C}" type="sibTrans" cxnId="{4285E3AD-D2A5-4FF4-839A-B09BA68EC724}">
      <dgm:prSet/>
      <dgm:spPr/>
      <dgm:t>
        <a:bodyPr/>
        <a:lstStyle/>
        <a:p>
          <a:endParaRPr lang="en-US"/>
        </a:p>
      </dgm:t>
    </dgm:pt>
    <dgm:pt modelId="{02B0A9FE-5288-4D78-8D41-37CDD7C636FC}">
      <dgm:prSet/>
      <dgm:spPr/>
      <dgm:t>
        <a:bodyPr/>
        <a:lstStyle/>
        <a:p>
          <a:r>
            <a:rPr lang="en-US" b="0" i="0"/>
            <a:t>Breiman (2001): Developed Random Forest for classifying data.</a:t>
          </a:r>
          <a:endParaRPr lang="en-US"/>
        </a:p>
      </dgm:t>
    </dgm:pt>
    <dgm:pt modelId="{702EB871-4C57-4CD2-B10F-3B72DC400AA8}" type="parTrans" cxnId="{1FBC46AA-BAB1-477E-83B9-B5788C39D448}">
      <dgm:prSet/>
      <dgm:spPr/>
      <dgm:t>
        <a:bodyPr/>
        <a:lstStyle/>
        <a:p>
          <a:endParaRPr lang="en-US"/>
        </a:p>
      </dgm:t>
    </dgm:pt>
    <dgm:pt modelId="{85A1F3CC-A964-4542-99FB-5FF965729C8B}" type="sibTrans" cxnId="{1FBC46AA-BAB1-477E-83B9-B5788C39D448}">
      <dgm:prSet/>
      <dgm:spPr/>
      <dgm:t>
        <a:bodyPr/>
        <a:lstStyle/>
        <a:p>
          <a:endParaRPr lang="en-US"/>
        </a:p>
      </dgm:t>
    </dgm:pt>
    <dgm:pt modelId="{55562FD6-750C-4EC9-B3DD-A1AF51ECBBBE}">
      <dgm:prSet/>
      <dgm:spPr/>
      <dgm:t>
        <a:bodyPr/>
        <a:lstStyle/>
        <a:p>
          <a:r>
            <a:rPr lang="en-US" b="0" i="0"/>
            <a:t>Chen et al.: Applied Random Forest to assess the impact of tasks, context, and behaviors on accident severity.</a:t>
          </a:r>
          <a:endParaRPr lang="en-US"/>
        </a:p>
      </dgm:t>
    </dgm:pt>
    <dgm:pt modelId="{CBD42AE2-AFBA-4A75-9E45-4797E93D81EF}" type="parTrans" cxnId="{F93ED8B5-B95A-4DCE-911D-43CD76FDFAD4}">
      <dgm:prSet/>
      <dgm:spPr/>
      <dgm:t>
        <a:bodyPr/>
        <a:lstStyle/>
        <a:p>
          <a:endParaRPr lang="en-US"/>
        </a:p>
      </dgm:t>
    </dgm:pt>
    <dgm:pt modelId="{2CABF150-C83D-43A7-A257-7626158587B8}" type="sibTrans" cxnId="{F93ED8B5-B95A-4DCE-911D-43CD76FDFAD4}">
      <dgm:prSet/>
      <dgm:spPr/>
      <dgm:t>
        <a:bodyPr/>
        <a:lstStyle/>
        <a:p>
          <a:endParaRPr lang="en-US"/>
        </a:p>
      </dgm:t>
    </dgm:pt>
    <dgm:pt modelId="{FE5BEFAB-A934-2140-A10C-07AA0C209955}" type="pres">
      <dgm:prSet presAssocID="{5534C1D3-5087-49F3-A657-5A5DA70742A2}" presName="Name0" presStyleCnt="0">
        <dgm:presLayoutVars>
          <dgm:dir/>
          <dgm:animLvl val="lvl"/>
          <dgm:resizeHandles val="exact"/>
        </dgm:presLayoutVars>
      </dgm:prSet>
      <dgm:spPr/>
    </dgm:pt>
    <dgm:pt modelId="{9DE194A4-DB24-F148-A5CF-2578E19EB118}" type="pres">
      <dgm:prSet presAssocID="{1609C18D-A6D1-438B-B8C3-2FFB569AFB98}" presName="linNode" presStyleCnt="0"/>
      <dgm:spPr/>
    </dgm:pt>
    <dgm:pt modelId="{2F44C019-6C71-DC48-962E-FAB50AB41602}" type="pres">
      <dgm:prSet presAssocID="{1609C18D-A6D1-438B-B8C3-2FFB569AFB9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519F234-384D-DE42-A972-8CCF2FBED22C}" type="pres">
      <dgm:prSet presAssocID="{1609C18D-A6D1-438B-B8C3-2FFB569AFB98}" presName="descendantText" presStyleLbl="alignAccFollowNode1" presStyleIdx="0" presStyleCnt="2">
        <dgm:presLayoutVars>
          <dgm:bulletEnabled val="1"/>
        </dgm:presLayoutVars>
      </dgm:prSet>
      <dgm:spPr/>
    </dgm:pt>
    <dgm:pt modelId="{8C925685-7844-2649-84BD-ADE591903BBC}" type="pres">
      <dgm:prSet presAssocID="{279B94D9-7778-4E40-854A-B11539645AF4}" presName="sp" presStyleCnt="0"/>
      <dgm:spPr/>
    </dgm:pt>
    <dgm:pt modelId="{CC535ED4-99FB-1248-8556-9451CF6963CB}" type="pres">
      <dgm:prSet presAssocID="{07845C04-93B5-46E7-ADB7-0028474BA48F}" presName="linNode" presStyleCnt="0"/>
      <dgm:spPr/>
    </dgm:pt>
    <dgm:pt modelId="{8C212AAA-23B7-DD40-91A2-18778270CDB3}" type="pres">
      <dgm:prSet presAssocID="{07845C04-93B5-46E7-ADB7-0028474BA48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222C877-1231-0C42-A72A-03756C4EF5CB}" type="pres">
      <dgm:prSet presAssocID="{07845C04-93B5-46E7-ADB7-0028474BA48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7487103-FAD7-C648-8DAA-11E9E39DC792}" type="presOf" srcId="{5534C1D3-5087-49F3-A657-5A5DA70742A2}" destId="{FE5BEFAB-A934-2140-A10C-07AA0C209955}" srcOrd="0" destOrd="0" presId="urn:microsoft.com/office/officeart/2005/8/layout/vList5"/>
    <dgm:cxn modelId="{DD3BC312-629A-4811-97BF-74FD287CA419}" srcId="{5534C1D3-5087-49F3-A657-5A5DA70742A2}" destId="{1609C18D-A6D1-438B-B8C3-2FFB569AFB98}" srcOrd="0" destOrd="0" parTransId="{0643F026-7F26-4D45-8FB2-D97A4AF9A9D4}" sibTransId="{279B94D9-7778-4E40-854A-B11539645AF4}"/>
    <dgm:cxn modelId="{B5E4D519-C848-6C4E-BAE6-6332A78294A0}" type="presOf" srcId="{55562FD6-750C-4EC9-B3DD-A1AF51ECBBBE}" destId="{2222C877-1231-0C42-A72A-03756C4EF5CB}" srcOrd="0" destOrd="3" presId="urn:microsoft.com/office/officeart/2005/8/layout/vList5"/>
    <dgm:cxn modelId="{659A602D-2EE1-C345-8DB1-82F8DEB61FFC}" type="presOf" srcId="{1609C18D-A6D1-438B-B8C3-2FFB569AFB98}" destId="{2F44C019-6C71-DC48-962E-FAB50AB41602}" srcOrd="0" destOrd="0" presId="urn:microsoft.com/office/officeart/2005/8/layout/vList5"/>
    <dgm:cxn modelId="{8BB7C63C-EAB0-4A84-874A-17A4594F1B2A}" srcId="{5534C1D3-5087-49F3-A657-5A5DA70742A2}" destId="{07845C04-93B5-46E7-ADB7-0028474BA48F}" srcOrd="1" destOrd="0" parTransId="{C5C80D59-8B7E-42A9-AD5B-8A48B174C8D4}" sibTransId="{1B4765C7-8E48-442F-9F5D-AE81379EB850}"/>
    <dgm:cxn modelId="{8F0B4E5C-71D0-46BD-BE44-183560575E54}" srcId="{1609C18D-A6D1-438B-B8C3-2FFB569AFB98}" destId="{99E528FD-F90B-4E5D-A4F4-FE8327067368}" srcOrd="0" destOrd="0" parTransId="{80CC9083-DDB4-482B-9AF7-0D953419640E}" sibTransId="{1952DEFC-D78A-4DA9-A73D-BD52F2EA8FAA}"/>
    <dgm:cxn modelId="{0EADE661-137A-4792-80E7-242C7A3913FA}" srcId="{1609C18D-A6D1-438B-B8C3-2FFB569AFB98}" destId="{C38CBA27-2B6C-4FB8-BF85-A601C5686334}" srcOrd="1" destOrd="0" parTransId="{DB69ECE3-5418-44C5-AC5C-C42960DC0588}" sibTransId="{DB92ABFD-5817-43AA-9AC0-24D418B28323}"/>
    <dgm:cxn modelId="{8321E763-B03D-A649-B05A-18ADB0BEA865}" type="presOf" srcId="{99E528FD-F90B-4E5D-A4F4-FE8327067368}" destId="{7519F234-384D-DE42-A972-8CCF2FBED22C}" srcOrd="0" destOrd="0" presId="urn:microsoft.com/office/officeart/2005/8/layout/vList5"/>
    <dgm:cxn modelId="{7D407266-5843-E343-AAAC-9A00C5CCE64B}" type="presOf" srcId="{C38CBA27-2B6C-4FB8-BF85-A601C5686334}" destId="{7519F234-384D-DE42-A972-8CCF2FBED22C}" srcOrd="0" destOrd="1" presId="urn:microsoft.com/office/officeart/2005/8/layout/vList5"/>
    <dgm:cxn modelId="{C3485179-0AC3-0D41-B721-1390DD17191C}" type="presOf" srcId="{958F018E-DEBC-47B1-AEC0-192171ED6181}" destId="{2222C877-1231-0C42-A72A-03756C4EF5CB}" srcOrd="0" destOrd="1" presId="urn:microsoft.com/office/officeart/2005/8/layout/vList5"/>
    <dgm:cxn modelId="{1FBC46AA-BAB1-477E-83B9-B5788C39D448}" srcId="{958F018E-DEBC-47B1-AEC0-192171ED6181}" destId="{02B0A9FE-5288-4D78-8D41-37CDD7C636FC}" srcOrd="0" destOrd="0" parTransId="{702EB871-4C57-4CD2-B10F-3B72DC400AA8}" sibTransId="{85A1F3CC-A964-4542-99FB-5FF965729C8B}"/>
    <dgm:cxn modelId="{84E4BCAB-CD83-4946-8854-1389F2C74BF0}" srcId="{07845C04-93B5-46E7-ADB7-0028474BA48F}" destId="{C8CE61C7-12FF-43A1-BAE5-9CA08CCE8FDA}" srcOrd="0" destOrd="0" parTransId="{8EA893D1-18ED-4E52-8BE9-0EA6EE444F1C}" sibTransId="{FFA2E6FA-576B-4426-8712-1FAD393E304F}"/>
    <dgm:cxn modelId="{4285E3AD-D2A5-4FF4-839A-B09BA68EC724}" srcId="{07845C04-93B5-46E7-ADB7-0028474BA48F}" destId="{958F018E-DEBC-47B1-AEC0-192171ED6181}" srcOrd="1" destOrd="0" parTransId="{6C7D069E-A848-4222-810C-A527715E4F28}" sibTransId="{45B42DDE-82A7-4415-9D0A-5D1C18AE798C}"/>
    <dgm:cxn modelId="{59B88CAF-655E-B248-BD4E-E71F97436E56}" type="presOf" srcId="{02B0A9FE-5288-4D78-8D41-37CDD7C636FC}" destId="{2222C877-1231-0C42-A72A-03756C4EF5CB}" srcOrd="0" destOrd="2" presId="urn:microsoft.com/office/officeart/2005/8/layout/vList5"/>
    <dgm:cxn modelId="{F93ED8B5-B95A-4DCE-911D-43CD76FDFAD4}" srcId="{958F018E-DEBC-47B1-AEC0-192171ED6181}" destId="{55562FD6-750C-4EC9-B3DD-A1AF51ECBBBE}" srcOrd="1" destOrd="0" parTransId="{CBD42AE2-AFBA-4A75-9E45-4797E93D81EF}" sibTransId="{2CABF150-C83D-43A7-A257-7626158587B8}"/>
    <dgm:cxn modelId="{4811DFDD-2844-2E48-91A1-BBCCD048383C}" type="presOf" srcId="{C8CE61C7-12FF-43A1-BAE5-9CA08CCE8FDA}" destId="{2222C877-1231-0C42-A72A-03756C4EF5CB}" srcOrd="0" destOrd="0" presId="urn:microsoft.com/office/officeart/2005/8/layout/vList5"/>
    <dgm:cxn modelId="{7CD42BE9-4AC6-1C4C-931C-014F5C17F18C}" type="presOf" srcId="{07845C04-93B5-46E7-ADB7-0028474BA48F}" destId="{8C212AAA-23B7-DD40-91A2-18778270CDB3}" srcOrd="0" destOrd="0" presId="urn:microsoft.com/office/officeart/2005/8/layout/vList5"/>
    <dgm:cxn modelId="{F7E3921A-AEF3-EF42-B7FB-BB9CA54D8B9A}" type="presParOf" srcId="{FE5BEFAB-A934-2140-A10C-07AA0C209955}" destId="{9DE194A4-DB24-F148-A5CF-2578E19EB118}" srcOrd="0" destOrd="0" presId="urn:microsoft.com/office/officeart/2005/8/layout/vList5"/>
    <dgm:cxn modelId="{09E460D5-391D-E649-968F-74C8B73351DD}" type="presParOf" srcId="{9DE194A4-DB24-F148-A5CF-2578E19EB118}" destId="{2F44C019-6C71-DC48-962E-FAB50AB41602}" srcOrd="0" destOrd="0" presId="urn:microsoft.com/office/officeart/2005/8/layout/vList5"/>
    <dgm:cxn modelId="{6666D81E-9A33-8349-85D0-6C7B68FF8A50}" type="presParOf" srcId="{9DE194A4-DB24-F148-A5CF-2578E19EB118}" destId="{7519F234-384D-DE42-A972-8CCF2FBED22C}" srcOrd="1" destOrd="0" presId="urn:microsoft.com/office/officeart/2005/8/layout/vList5"/>
    <dgm:cxn modelId="{34EDE7DF-5CC5-0B47-8145-8C97AD6AAF0D}" type="presParOf" srcId="{FE5BEFAB-A934-2140-A10C-07AA0C209955}" destId="{8C925685-7844-2649-84BD-ADE591903BBC}" srcOrd="1" destOrd="0" presId="urn:microsoft.com/office/officeart/2005/8/layout/vList5"/>
    <dgm:cxn modelId="{87D1F34C-081F-D14A-94B1-6BE53E421166}" type="presParOf" srcId="{FE5BEFAB-A934-2140-A10C-07AA0C209955}" destId="{CC535ED4-99FB-1248-8556-9451CF6963CB}" srcOrd="2" destOrd="0" presId="urn:microsoft.com/office/officeart/2005/8/layout/vList5"/>
    <dgm:cxn modelId="{C8AE017A-6A91-A143-9709-AD596CA1248E}" type="presParOf" srcId="{CC535ED4-99FB-1248-8556-9451CF6963CB}" destId="{8C212AAA-23B7-DD40-91A2-18778270CDB3}" srcOrd="0" destOrd="0" presId="urn:microsoft.com/office/officeart/2005/8/layout/vList5"/>
    <dgm:cxn modelId="{4B9E0453-AE24-4D4C-8928-0D88C9A4E222}" type="presParOf" srcId="{CC535ED4-99FB-1248-8556-9451CF6963CB}" destId="{2222C877-1231-0C42-A72A-03756C4EF5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8FD563-203E-43DD-B1F3-ED704820EC9B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5912C1-6B3D-466C-9D32-65DDC3CDED2B}">
      <dgm:prSet/>
      <dgm:spPr/>
      <dgm:t>
        <a:bodyPr/>
        <a:lstStyle/>
        <a:p>
          <a:r>
            <a:rPr lang="en-US" b="1" i="0" dirty="0"/>
            <a:t>Model Architecture:</a:t>
          </a:r>
          <a:r>
            <a:rPr lang="en-US" b="0" i="0" dirty="0"/>
            <a:t> Ensemble of classifiers to predict accident outcomes, focusing on both numerical and categorical data.</a:t>
          </a:r>
          <a:endParaRPr lang="en-US" dirty="0"/>
        </a:p>
      </dgm:t>
    </dgm:pt>
    <dgm:pt modelId="{28F917E1-0A1C-4E01-A6E3-AE399BD0C308}" type="parTrans" cxnId="{1A9A7D8D-031E-47B3-BD23-DD3A9358F44B}">
      <dgm:prSet/>
      <dgm:spPr/>
      <dgm:t>
        <a:bodyPr/>
        <a:lstStyle/>
        <a:p>
          <a:endParaRPr lang="en-US"/>
        </a:p>
      </dgm:t>
    </dgm:pt>
    <dgm:pt modelId="{879A096D-EFE6-48D6-B310-81D59B897F6E}" type="sibTrans" cxnId="{1A9A7D8D-031E-47B3-BD23-DD3A9358F44B}">
      <dgm:prSet/>
      <dgm:spPr/>
      <dgm:t>
        <a:bodyPr/>
        <a:lstStyle/>
        <a:p>
          <a:endParaRPr lang="en-US"/>
        </a:p>
      </dgm:t>
    </dgm:pt>
    <dgm:pt modelId="{32238B01-5400-4C56-B31F-9F416C993045}">
      <dgm:prSet/>
      <dgm:spPr/>
      <dgm:t>
        <a:bodyPr/>
        <a:lstStyle/>
        <a:p>
          <a:r>
            <a:rPr lang="en-US" b="1" i="0"/>
            <a:t>Models Used:</a:t>
          </a:r>
          <a:endParaRPr lang="en-US"/>
        </a:p>
      </dgm:t>
    </dgm:pt>
    <dgm:pt modelId="{2389137A-E80D-46FB-92EB-702542947B89}" type="parTrans" cxnId="{1718C66B-F92C-4FE6-B157-8C6DC7CF178E}">
      <dgm:prSet/>
      <dgm:spPr/>
      <dgm:t>
        <a:bodyPr/>
        <a:lstStyle/>
        <a:p>
          <a:endParaRPr lang="en-US"/>
        </a:p>
      </dgm:t>
    </dgm:pt>
    <dgm:pt modelId="{F51CC552-039F-460D-9A15-8D723EBAADF7}" type="sibTrans" cxnId="{1718C66B-F92C-4FE6-B157-8C6DC7CF178E}">
      <dgm:prSet/>
      <dgm:spPr/>
      <dgm:t>
        <a:bodyPr/>
        <a:lstStyle/>
        <a:p>
          <a:endParaRPr lang="en-US"/>
        </a:p>
      </dgm:t>
    </dgm:pt>
    <dgm:pt modelId="{6A2537C5-15E0-456A-8186-BDC9E8DA9BEA}">
      <dgm:prSet/>
      <dgm:spPr/>
      <dgm:t>
        <a:bodyPr/>
        <a:lstStyle/>
        <a:p>
          <a:r>
            <a:rPr lang="en-US"/>
            <a:t>Here are the top 10 models you have used in your project:</a:t>
          </a:r>
          <a:endParaRPr lang="en-US" dirty="0"/>
        </a:p>
      </dgm:t>
    </dgm:pt>
    <dgm:pt modelId="{DB0A97D7-2711-400A-9E23-5276DEA9B9C0}" type="parTrans" cxnId="{EA9A1605-A4E4-4708-862D-9A64FFC78ACA}">
      <dgm:prSet/>
      <dgm:spPr/>
      <dgm:t>
        <a:bodyPr/>
        <a:lstStyle/>
        <a:p>
          <a:endParaRPr lang="en-US"/>
        </a:p>
      </dgm:t>
    </dgm:pt>
    <dgm:pt modelId="{E62767C6-A962-46EF-A40C-E0B8A679B29A}" type="sibTrans" cxnId="{EA9A1605-A4E4-4708-862D-9A64FFC78ACA}">
      <dgm:prSet/>
      <dgm:spPr/>
      <dgm:t>
        <a:bodyPr/>
        <a:lstStyle/>
        <a:p>
          <a:endParaRPr lang="en-US"/>
        </a:p>
      </dgm:t>
    </dgm:pt>
    <dgm:pt modelId="{6E34370E-5CA3-4BD0-8C5D-873101BCD0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Logistic Regression (L2 and L1 Regularization)</a:t>
          </a:r>
        </a:p>
      </dgm:t>
    </dgm:pt>
    <dgm:pt modelId="{E6934458-FCB1-440C-87DE-6048D7DBD931}" type="parTrans" cxnId="{B3AAD90F-A2C2-4007-8960-5E84294445C3}">
      <dgm:prSet/>
      <dgm:spPr/>
      <dgm:t>
        <a:bodyPr/>
        <a:lstStyle/>
        <a:p>
          <a:endParaRPr lang="en-US"/>
        </a:p>
      </dgm:t>
    </dgm:pt>
    <dgm:pt modelId="{38AB9A49-D586-41BB-BA11-3FED67863EFA}" type="sibTrans" cxnId="{B3AAD90F-A2C2-4007-8960-5E84294445C3}">
      <dgm:prSet/>
      <dgm:spPr/>
      <dgm:t>
        <a:bodyPr/>
        <a:lstStyle/>
        <a:p>
          <a:endParaRPr lang="en-US"/>
        </a:p>
      </dgm:t>
    </dgm:pt>
    <dgm:pt modelId="{6F6B3462-EFD4-4E1C-A7EA-E38720C22D9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Random Forest Classifier</a:t>
          </a:r>
        </a:p>
      </dgm:t>
    </dgm:pt>
    <dgm:pt modelId="{178F232B-88AE-494E-9EC9-54890A3A8D81}" type="parTrans" cxnId="{3618E6A5-B68E-4C4A-BDA9-9DC7EBACF4E0}">
      <dgm:prSet/>
      <dgm:spPr/>
      <dgm:t>
        <a:bodyPr/>
        <a:lstStyle/>
        <a:p>
          <a:endParaRPr lang="en-US"/>
        </a:p>
      </dgm:t>
    </dgm:pt>
    <dgm:pt modelId="{88AF7249-FBCB-4785-AC0D-FD66FE2F048A}" type="sibTrans" cxnId="{3618E6A5-B68E-4C4A-BDA9-9DC7EBACF4E0}">
      <dgm:prSet/>
      <dgm:spPr/>
      <dgm:t>
        <a:bodyPr/>
        <a:lstStyle/>
        <a:p>
          <a:endParaRPr lang="en-US"/>
        </a:p>
      </dgm:t>
    </dgm:pt>
    <dgm:pt modelId="{E4B48C0E-9B2A-4996-8EA2-35374E4C6E7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Decision Tree Classifier</a:t>
          </a:r>
        </a:p>
      </dgm:t>
    </dgm:pt>
    <dgm:pt modelId="{E914D23E-EF28-4EE8-B0F5-27FC756C28ED}" type="parTrans" cxnId="{DD98AFEE-03D5-40F3-912C-B7E6502814BA}">
      <dgm:prSet/>
      <dgm:spPr/>
      <dgm:t>
        <a:bodyPr/>
        <a:lstStyle/>
        <a:p>
          <a:endParaRPr lang="en-US"/>
        </a:p>
      </dgm:t>
    </dgm:pt>
    <dgm:pt modelId="{D75B3ED5-DC05-40C2-8C98-2EFBEF29DC8C}" type="sibTrans" cxnId="{DD98AFEE-03D5-40F3-912C-B7E6502814BA}">
      <dgm:prSet/>
      <dgm:spPr/>
      <dgm:t>
        <a:bodyPr/>
        <a:lstStyle/>
        <a:p>
          <a:endParaRPr lang="en-US"/>
        </a:p>
      </dgm:t>
    </dgm:pt>
    <dgm:pt modelId="{84191EFA-E24B-4FD7-9E72-392FBA45E79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Support Vector Machine (SVM)</a:t>
          </a:r>
        </a:p>
      </dgm:t>
    </dgm:pt>
    <dgm:pt modelId="{BE90B32B-E103-4AF5-BE10-D7DFD7748B57}" type="parTrans" cxnId="{BE0778A1-2D67-46D4-BEC3-ADE3C32B8BEE}">
      <dgm:prSet/>
      <dgm:spPr/>
      <dgm:t>
        <a:bodyPr/>
        <a:lstStyle/>
        <a:p>
          <a:endParaRPr lang="en-US"/>
        </a:p>
      </dgm:t>
    </dgm:pt>
    <dgm:pt modelId="{B20A1AFE-A5A1-407D-BF09-C78D9DFED179}" type="sibTrans" cxnId="{BE0778A1-2D67-46D4-BEC3-ADE3C32B8BEE}">
      <dgm:prSet/>
      <dgm:spPr/>
      <dgm:t>
        <a:bodyPr/>
        <a:lstStyle/>
        <a:p>
          <a:endParaRPr lang="en-US"/>
        </a:p>
      </dgm:t>
    </dgm:pt>
    <dgm:pt modelId="{085E7A28-20DD-4950-AF67-8A001A7F7CC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K-Nearest Neighbors (KNN)</a:t>
          </a:r>
        </a:p>
      </dgm:t>
    </dgm:pt>
    <dgm:pt modelId="{DC0040CD-6024-4782-BC0C-065C6CF10C47}" type="parTrans" cxnId="{2CBA2A6E-A8DD-4C42-B45D-B29E1FE4C976}">
      <dgm:prSet/>
      <dgm:spPr/>
      <dgm:t>
        <a:bodyPr/>
        <a:lstStyle/>
        <a:p>
          <a:endParaRPr lang="en-US"/>
        </a:p>
      </dgm:t>
    </dgm:pt>
    <dgm:pt modelId="{193DCA59-C005-485A-A7AD-E6A07DF27AF0}" type="sibTrans" cxnId="{2CBA2A6E-A8DD-4C42-B45D-B29E1FE4C976}">
      <dgm:prSet/>
      <dgm:spPr/>
      <dgm:t>
        <a:bodyPr/>
        <a:lstStyle/>
        <a:p>
          <a:endParaRPr lang="en-US"/>
        </a:p>
      </dgm:t>
    </dgm:pt>
    <dgm:pt modelId="{28DC14AE-66F4-4F7C-B239-BBDA90796D5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Naive Bayes</a:t>
          </a:r>
        </a:p>
      </dgm:t>
    </dgm:pt>
    <dgm:pt modelId="{B1FE946B-B400-425C-BDFF-8DCFA69720A1}" type="parTrans" cxnId="{AED6CB21-CE63-4B91-8D5D-BBB72E72C76A}">
      <dgm:prSet/>
      <dgm:spPr/>
      <dgm:t>
        <a:bodyPr/>
        <a:lstStyle/>
        <a:p>
          <a:endParaRPr lang="en-US"/>
        </a:p>
      </dgm:t>
    </dgm:pt>
    <dgm:pt modelId="{BF4AE7EC-A8DE-49DD-B395-60A7625E5F27}" type="sibTrans" cxnId="{AED6CB21-CE63-4B91-8D5D-BBB72E72C76A}">
      <dgm:prSet/>
      <dgm:spPr/>
      <dgm:t>
        <a:bodyPr/>
        <a:lstStyle/>
        <a:p>
          <a:endParaRPr lang="en-US"/>
        </a:p>
      </dgm:t>
    </dgm:pt>
    <dgm:pt modelId="{A599BDD2-6230-46BB-A7FC-99BD519B12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XGBoost</a:t>
          </a:r>
        </a:p>
      </dgm:t>
    </dgm:pt>
    <dgm:pt modelId="{14BE5C5B-3FA6-4C16-8365-38C50E0B3E06}" type="parTrans" cxnId="{07B33E71-B5BE-4DA2-AAC4-2D6616545203}">
      <dgm:prSet/>
      <dgm:spPr/>
      <dgm:t>
        <a:bodyPr/>
        <a:lstStyle/>
        <a:p>
          <a:endParaRPr lang="en-US"/>
        </a:p>
      </dgm:t>
    </dgm:pt>
    <dgm:pt modelId="{FCDC797E-3204-430F-9589-D39B5F43A4D1}" type="sibTrans" cxnId="{07B33E71-B5BE-4DA2-AAC4-2D6616545203}">
      <dgm:prSet/>
      <dgm:spPr/>
      <dgm:t>
        <a:bodyPr/>
        <a:lstStyle/>
        <a:p>
          <a:endParaRPr lang="en-US"/>
        </a:p>
      </dgm:t>
    </dgm:pt>
    <dgm:pt modelId="{063147B8-0912-4AC4-BDD5-B814F78ACC1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LightGBM</a:t>
          </a:r>
        </a:p>
      </dgm:t>
    </dgm:pt>
    <dgm:pt modelId="{EB5D8651-189A-46FB-81B7-E465847BAFA1}" type="parTrans" cxnId="{1BB95449-358B-4FF5-8BEE-135925BF0140}">
      <dgm:prSet/>
      <dgm:spPr/>
      <dgm:t>
        <a:bodyPr/>
        <a:lstStyle/>
        <a:p>
          <a:endParaRPr lang="en-US"/>
        </a:p>
      </dgm:t>
    </dgm:pt>
    <dgm:pt modelId="{90461E23-7553-49EC-AA9C-6D41507914B3}" type="sibTrans" cxnId="{1BB95449-358B-4FF5-8BEE-135925BF0140}">
      <dgm:prSet/>
      <dgm:spPr/>
      <dgm:t>
        <a:bodyPr/>
        <a:lstStyle/>
        <a:p>
          <a:endParaRPr lang="en-US"/>
        </a:p>
      </dgm:t>
    </dgm:pt>
    <dgm:pt modelId="{2C53FC8F-F47A-46DD-A348-2C6A38901A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CatBoost</a:t>
          </a:r>
        </a:p>
      </dgm:t>
    </dgm:pt>
    <dgm:pt modelId="{D1340423-4225-4DC6-B131-FDE185969CD2}" type="parTrans" cxnId="{79F303D0-390A-4BE5-9C17-A27F31C44A68}">
      <dgm:prSet/>
      <dgm:spPr/>
      <dgm:t>
        <a:bodyPr/>
        <a:lstStyle/>
        <a:p>
          <a:endParaRPr lang="en-US"/>
        </a:p>
      </dgm:t>
    </dgm:pt>
    <dgm:pt modelId="{E5976348-E7EB-4B5B-9196-E973AF9E6EF6}" type="sibTrans" cxnId="{79F303D0-390A-4BE5-9C17-A27F31C44A68}">
      <dgm:prSet/>
      <dgm:spPr/>
      <dgm:t>
        <a:bodyPr/>
        <a:lstStyle/>
        <a:p>
          <a:endParaRPr lang="en-US"/>
        </a:p>
      </dgm:t>
    </dgm:pt>
    <dgm:pt modelId="{2E7A5B4F-92F8-4454-8E5F-D31B463334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Neural Networks (MLP or Deep Learning Models)</a:t>
          </a:r>
        </a:p>
      </dgm:t>
    </dgm:pt>
    <dgm:pt modelId="{3BB430B5-EE8B-4353-A176-3530B7408F83}" type="parTrans" cxnId="{F0FED38A-90A0-4801-919B-5F178030469F}">
      <dgm:prSet/>
      <dgm:spPr/>
      <dgm:t>
        <a:bodyPr/>
        <a:lstStyle/>
        <a:p>
          <a:endParaRPr lang="en-US"/>
        </a:p>
      </dgm:t>
    </dgm:pt>
    <dgm:pt modelId="{81E63C7E-BE52-45E8-9CEC-723FFFC4AD3D}" type="sibTrans" cxnId="{F0FED38A-90A0-4801-919B-5F178030469F}">
      <dgm:prSet/>
      <dgm:spPr/>
      <dgm:t>
        <a:bodyPr/>
        <a:lstStyle/>
        <a:p>
          <a:endParaRPr lang="en-US"/>
        </a:p>
      </dgm:t>
    </dgm:pt>
    <dgm:pt modelId="{D6377A05-9A26-5E4F-B965-628FD3CFD8A1}" type="pres">
      <dgm:prSet presAssocID="{C08FD563-203E-43DD-B1F3-ED704820EC9B}" presName="Name0" presStyleCnt="0">
        <dgm:presLayoutVars>
          <dgm:dir/>
          <dgm:animLvl val="lvl"/>
          <dgm:resizeHandles val="exact"/>
        </dgm:presLayoutVars>
      </dgm:prSet>
      <dgm:spPr/>
    </dgm:pt>
    <dgm:pt modelId="{DDD65449-D8BE-7F4E-9539-45D6127C4BED}" type="pres">
      <dgm:prSet presAssocID="{32238B01-5400-4C56-B31F-9F416C993045}" presName="boxAndChildren" presStyleCnt="0"/>
      <dgm:spPr/>
    </dgm:pt>
    <dgm:pt modelId="{2ED6D28C-6A40-6E41-A424-82A2CBA22FD3}" type="pres">
      <dgm:prSet presAssocID="{32238B01-5400-4C56-B31F-9F416C993045}" presName="parentTextBox" presStyleLbl="node1" presStyleIdx="0" presStyleCnt="2"/>
      <dgm:spPr/>
    </dgm:pt>
    <dgm:pt modelId="{625CA488-EDBE-B649-BC13-6A97D41F7682}" type="pres">
      <dgm:prSet presAssocID="{32238B01-5400-4C56-B31F-9F416C993045}" presName="entireBox" presStyleLbl="node1" presStyleIdx="0" presStyleCnt="2"/>
      <dgm:spPr/>
    </dgm:pt>
    <dgm:pt modelId="{B243887C-3462-F44F-A96B-26BF717CA42A}" type="pres">
      <dgm:prSet presAssocID="{32238B01-5400-4C56-B31F-9F416C993045}" presName="descendantBox" presStyleCnt="0"/>
      <dgm:spPr/>
    </dgm:pt>
    <dgm:pt modelId="{176619A1-6991-0347-95C4-E8C6632E37A1}" type="pres">
      <dgm:prSet presAssocID="{6A2537C5-15E0-456A-8186-BDC9E8DA9BEA}" presName="childTextBox" presStyleLbl="fgAccFollowNode1" presStyleIdx="0" presStyleCnt="11">
        <dgm:presLayoutVars>
          <dgm:bulletEnabled val="1"/>
        </dgm:presLayoutVars>
      </dgm:prSet>
      <dgm:spPr/>
    </dgm:pt>
    <dgm:pt modelId="{9C368785-36EE-45D7-84A6-C816D6794AD3}" type="pres">
      <dgm:prSet presAssocID="{6E34370E-5CA3-4BD0-8C5D-873101BCD05B}" presName="childTextBox" presStyleLbl="fgAccFollowNode1" presStyleIdx="1" presStyleCnt="11">
        <dgm:presLayoutVars>
          <dgm:bulletEnabled val="1"/>
        </dgm:presLayoutVars>
      </dgm:prSet>
      <dgm:spPr/>
    </dgm:pt>
    <dgm:pt modelId="{5D69F6B2-7957-4A06-9A30-79EA6318DBA4}" type="pres">
      <dgm:prSet presAssocID="{6F6B3462-EFD4-4E1C-A7EA-E38720C22D90}" presName="childTextBox" presStyleLbl="fgAccFollowNode1" presStyleIdx="2" presStyleCnt="11">
        <dgm:presLayoutVars>
          <dgm:bulletEnabled val="1"/>
        </dgm:presLayoutVars>
      </dgm:prSet>
      <dgm:spPr/>
    </dgm:pt>
    <dgm:pt modelId="{35D8CA28-1142-4F62-AEE2-617EE4E69595}" type="pres">
      <dgm:prSet presAssocID="{E4B48C0E-9B2A-4996-8EA2-35374E4C6E74}" presName="childTextBox" presStyleLbl="fgAccFollowNode1" presStyleIdx="3" presStyleCnt="11">
        <dgm:presLayoutVars>
          <dgm:bulletEnabled val="1"/>
        </dgm:presLayoutVars>
      </dgm:prSet>
      <dgm:spPr/>
    </dgm:pt>
    <dgm:pt modelId="{806A9DEC-0A56-429A-A5A7-ED41F590896E}" type="pres">
      <dgm:prSet presAssocID="{84191EFA-E24B-4FD7-9E72-392FBA45E79E}" presName="childTextBox" presStyleLbl="fgAccFollowNode1" presStyleIdx="4" presStyleCnt="11">
        <dgm:presLayoutVars>
          <dgm:bulletEnabled val="1"/>
        </dgm:presLayoutVars>
      </dgm:prSet>
      <dgm:spPr/>
    </dgm:pt>
    <dgm:pt modelId="{77CF10C2-4712-4568-ABFA-C79AD3883E02}" type="pres">
      <dgm:prSet presAssocID="{085E7A28-20DD-4950-AF67-8A001A7F7CC3}" presName="childTextBox" presStyleLbl="fgAccFollowNode1" presStyleIdx="5" presStyleCnt="11">
        <dgm:presLayoutVars>
          <dgm:bulletEnabled val="1"/>
        </dgm:presLayoutVars>
      </dgm:prSet>
      <dgm:spPr/>
    </dgm:pt>
    <dgm:pt modelId="{1807A502-D9CF-4EA7-8B81-0A04292BC129}" type="pres">
      <dgm:prSet presAssocID="{28DC14AE-66F4-4F7C-B239-BBDA90796D53}" presName="childTextBox" presStyleLbl="fgAccFollowNode1" presStyleIdx="6" presStyleCnt="11">
        <dgm:presLayoutVars>
          <dgm:bulletEnabled val="1"/>
        </dgm:presLayoutVars>
      </dgm:prSet>
      <dgm:spPr/>
    </dgm:pt>
    <dgm:pt modelId="{306EBAB2-225A-4A31-823C-D67EF8C36744}" type="pres">
      <dgm:prSet presAssocID="{A599BDD2-6230-46BB-A7FC-99BD519B129F}" presName="childTextBox" presStyleLbl="fgAccFollowNode1" presStyleIdx="7" presStyleCnt="11">
        <dgm:presLayoutVars>
          <dgm:bulletEnabled val="1"/>
        </dgm:presLayoutVars>
      </dgm:prSet>
      <dgm:spPr/>
    </dgm:pt>
    <dgm:pt modelId="{FEF3E598-7276-481F-BC9B-FD78755362C4}" type="pres">
      <dgm:prSet presAssocID="{063147B8-0912-4AC4-BDD5-B814F78ACC1C}" presName="childTextBox" presStyleLbl="fgAccFollowNode1" presStyleIdx="8" presStyleCnt="11">
        <dgm:presLayoutVars>
          <dgm:bulletEnabled val="1"/>
        </dgm:presLayoutVars>
      </dgm:prSet>
      <dgm:spPr/>
    </dgm:pt>
    <dgm:pt modelId="{D706249F-F377-4604-A364-609DA3769F91}" type="pres">
      <dgm:prSet presAssocID="{2C53FC8F-F47A-46DD-A348-2C6A38901AF3}" presName="childTextBox" presStyleLbl="fgAccFollowNode1" presStyleIdx="9" presStyleCnt="11">
        <dgm:presLayoutVars>
          <dgm:bulletEnabled val="1"/>
        </dgm:presLayoutVars>
      </dgm:prSet>
      <dgm:spPr/>
    </dgm:pt>
    <dgm:pt modelId="{A08F8851-2EB1-4B03-A4D2-69559F4312A4}" type="pres">
      <dgm:prSet presAssocID="{2E7A5B4F-92F8-4454-8E5F-D31B4633349D}" presName="childTextBox" presStyleLbl="fgAccFollowNode1" presStyleIdx="10" presStyleCnt="11">
        <dgm:presLayoutVars>
          <dgm:bulletEnabled val="1"/>
        </dgm:presLayoutVars>
      </dgm:prSet>
      <dgm:spPr/>
    </dgm:pt>
    <dgm:pt modelId="{C7B8CB6A-668E-174D-82EC-D127F7B4628A}" type="pres">
      <dgm:prSet presAssocID="{879A096D-EFE6-48D6-B310-81D59B897F6E}" presName="sp" presStyleCnt="0"/>
      <dgm:spPr/>
    </dgm:pt>
    <dgm:pt modelId="{DE55E839-1C38-3248-8A87-91C45AD4834B}" type="pres">
      <dgm:prSet presAssocID="{8A5912C1-6B3D-466C-9D32-65DDC3CDED2B}" presName="arrowAndChildren" presStyleCnt="0"/>
      <dgm:spPr/>
    </dgm:pt>
    <dgm:pt modelId="{CA093B84-F926-3C4A-819C-EFDF2CA74630}" type="pres">
      <dgm:prSet presAssocID="{8A5912C1-6B3D-466C-9D32-65DDC3CDED2B}" presName="parentTextArrow" presStyleLbl="node1" presStyleIdx="1" presStyleCnt="2"/>
      <dgm:spPr/>
    </dgm:pt>
  </dgm:ptLst>
  <dgm:cxnLst>
    <dgm:cxn modelId="{EA9A1605-A4E4-4708-862D-9A64FFC78ACA}" srcId="{32238B01-5400-4C56-B31F-9F416C993045}" destId="{6A2537C5-15E0-456A-8186-BDC9E8DA9BEA}" srcOrd="0" destOrd="0" parTransId="{DB0A97D7-2711-400A-9E23-5276DEA9B9C0}" sibTransId="{E62767C6-A962-46EF-A40C-E0B8A679B29A}"/>
    <dgm:cxn modelId="{2FAB6A0C-D8F9-460D-B5E8-154792E7C9E0}" type="presOf" srcId="{2E7A5B4F-92F8-4454-8E5F-D31B4633349D}" destId="{A08F8851-2EB1-4B03-A4D2-69559F4312A4}" srcOrd="0" destOrd="0" presId="urn:microsoft.com/office/officeart/2005/8/layout/process4"/>
    <dgm:cxn modelId="{B3AAD90F-A2C2-4007-8960-5E84294445C3}" srcId="{32238B01-5400-4C56-B31F-9F416C993045}" destId="{6E34370E-5CA3-4BD0-8C5D-873101BCD05B}" srcOrd="1" destOrd="0" parTransId="{E6934458-FCB1-440C-87DE-6048D7DBD931}" sibTransId="{38AB9A49-D586-41BB-BA11-3FED67863EFA}"/>
    <dgm:cxn modelId="{AED6CB21-CE63-4B91-8D5D-BBB72E72C76A}" srcId="{32238B01-5400-4C56-B31F-9F416C993045}" destId="{28DC14AE-66F4-4F7C-B239-BBDA90796D53}" srcOrd="6" destOrd="0" parTransId="{B1FE946B-B400-425C-BDFF-8DCFA69720A1}" sibTransId="{BF4AE7EC-A8DE-49DD-B395-60A7625E5F27}"/>
    <dgm:cxn modelId="{60882C24-6AB4-084D-A893-416A1E1EF037}" type="presOf" srcId="{8A5912C1-6B3D-466C-9D32-65DDC3CDED2B}" destId="{CA093B84-F926-3C4A-819C-EFDF2CA74630}" srcOrd="0" destOrd="0" presId="urn:microsoft.com/office/officeart/2005/8/layout/process4"/>
    <dgm:cxn modelId="{41224635-8015-4FFA-9BAA-AE15F4411C79}" type="presOf" srcId="{84191EFA-E24B-4FD7-9E72-392FBA45E79E}" destId="{806A9DEC-0A56-429A-A5A7-ED41F590896E}" srcOrd="0" destOrd="0" presId="urn:microsoft.com/office/officeart/2005/8/layout/process4"/>
    <dgm:cxn modelId="{853BA641-C577-46F3-B7AF-E3F97A1BA4D6}" type="presOf" srcId="{063147B8-0912-4AC4-BDD5-B814F78ACC1C}" destId="{FEF3E598-7276-481F-BC9B-FD78755362C4}" srcOrd="0" destOrd="0" presId="urn:microsoft.com/office/officeart/2005/8/layout/process4"/>
    <dgm:cxn modelId="{D07F7344-6929-4201-81CE-8AE09CC144BA}" type="presOf" srcId="{6F6B3462-EFD4-4E1C-A7EA-E38720C22D90}" destId="{5D69F6B2-7957-4A06-9A30-79EA6318DBA4}" srcOrd="0" destOrd="0" presId="urn:microsoft.com/office/officeart/2005/8/layout/process4"/>
    <dgm:cxn modelId="{1BB95449-358B-4FF5-8BEE-135925BF0140}" srcId="{32238B01-5400-4C56-B31F-9F416C993045}" destId="{063147B8-0912-4AC4-BDD5-B814F78ACC1C}" srcOrd="8" destOrd="0" parTransId="{EB5D8651-189A-46FB-81B7-E465847BAFA1}" sibTransId="{90461E23-7553-49EC-AA9C-6D41507914B3}"/>
    <dgm:cxn modelId="{1718C66B-F92C-4FE6-B157-8C6DC7CF178E}" srcId="{C08FD563-203E-43DD-B1F3-ED704820EC9B}" destId="{32238B01-5400-4C56-B31F-9F416C993045}" srcOrd="1" destOrd="0" parTransId="{2389137A-E80D-46FB-92EB-702542947B89}" sibTransId="{F51CC552-039F-460D-9A15-8D723EBAADF7}"/>
    <dgm:cxn modelId="{2CBA2A6E-A8DD-4C42-B45D-B29E1FE4C976}" srcId="{32238B01-5400-4C56-B31F-9F416C993045}" destId="{085E7A28-20DD-4950-AF67-8A001A7F7CC3}" srcOrd="5" destOrd="0" parTransId="{DC0040CD-6024-4782-BC0C-065C6CF10C47}" sibTransId="{193DCA59-C005-485A-A7AD-E6A07DF27AF0}"/>
    <dgm:cxn modelId="{07B33E71-B5BE-4DA2-AAC4-2D6616545203}" srcId="{32238B01-5400-4C56-B31F-9F416C993045}" destId="{A599BDD2-6230-46BB-A7FC-99BD519B129F}" srcOrd="7" destOrd="0" parTransId="{14BE5C5B-3FA6-4C16-8365-38C50E0B3E06}" sibTransId="{FCDC797E-3204-430F-9589-D39B5F43A4D1}"/>
    <dgm:cxn modelId="{A4700B56-530B-E541-92BB-5352DD0B9994}" type="presOf" srcId="{6A2537C5-15E0-456A-8186-BDC9E8DA9BEA}" destId="{176619A1-6991-0347-95C4-E8C6632E37A1}" srcOrd="0" destOrd="0" presId="urn:microsoft.com/office/officeart/2005/8/layout/process4"/>
    <dgm:cxn modelId="{1BD13088-C55E-4F0A-85AC-A7B26CB72137}" type="presOf" srcId="{085E7A28-20DD-4950-AF67-8A001A7F7CC3}" destId="{77CF10C2-4712-4568-ABFA-C79AD3883E02}" srcOrd="0" destOrd="0" presId="urn:microsoft.com/office/officeart/2005/8/layout/process4"/>
    <dgm:cxn modelId="{F0FED38A-90A0-4801-919B-5F178030469F}" srcId="{32238B01-5400-4C56-B31F-9F416C993045}" destId="{2E7A5B4F-92F8-4454-8E5F-D31B4633349D}" srcOrd="10" destOrd="0" parTransId="{3BB430B5-EE8B-4353-A176-3530B7408F83}" sibTransId="{81E63C7E-BE52-45E8-9CEC-723FFFC4AD3D}"/>
    <dgm:cxn modelId="{1A9A7D8D-031E-47B3-BD23-DD3A9358F44B}" srcId="{C08FD563-203E-43DD-B1F3-ED704820EC9B}" destId="{8A5912C1-6B3D-466C-9D32-65DDC3CDED2B}" srcOrd="0" destOrd="0" parTransId="{28F917E1-0A1C-4E01-A6E3-AE399BD0C308}" sibTransId="{879A096D-EFE6-48D6-B310-81D59B897F6E}"/>
    <dgm:cxn modelId="{4272F48D-1E12-4609-96CC-B9FA33DEAD46}" type="presOf" srcId="{2C53FC8F-F47A-46DD-A348-2C6A38901AF3}" destId="{D706249F-F377-4604-A364-609DA3769F91}" srcOrd="0" destOrd="0" presId="urn:microsoft.com/office/officeart/2005/8/layout/process4"/>
    <dgm:cxn modelId="{C3978F90-E3D7-4CDF-A875-2865D8B625D2}" type="presOf" srcId="{6E34370E-5CA3-4BD0-8C5D-873101BCD05B}" destId="{9C368785-36EE-45D7-84A6-C816D6794AD3}" srcOrd="0" destOrd="0" presId="urn:microsoft.com/office/officeart/2005/8/layout/process4"/>
    <dgm:cxn modelId="{6E3797A0-1813-4733-99C1-3C68CE216B27}" type="presOf" srcId="{28DC14AE-66F4-4F7C-B239-BBDA90796D53}" destId="{1807A502-D9CF-4EA7-8B81-0A04292BC129}" srcOrd="0" destOrd="0" presId="urn:microsoft.com/office/officeart/2005/8/layout/process4"/>
    <dgm:cxn modelId="{BE0778A1-2D67-46D4-BEC3-ADE3C32B8BEE}" srcId="{32238B01-5400-4C56-B31F-9F416C993045}" destId="{84191EFA-E24B-4FD7-9E72-392FBA45E79E}" srcOrd="4" destOrd="0" parTransId="{BE90B32B-E103-4AF5-BE10-D7DFD7748B57}" sibTransId="{B20A1AFE-A5A1-407D-BF09-C78D9DFED179}"/>
    <dgm:cxn modelId="{3618E6A5-B68E-4C4A-BDA9-9DC7EBACF4E0}" srcId="{32238B01-5400-4C56-B31F-9F416C993045}" destId="{6F6B3462-EFD4-4E1C-A7EA-E38720C22D90}" srcOrd="2" destOrd="0" parTransId="{178F232B-88AE-494E-9EC9-54890A3A8D81}" sibTransId="{88AF7249-FBCB-4785-AC0D-FD66FE2F048A}"/>
    <dgm:cxn modelId="{B1BF16AF-48C2-3640-AB63-741FAF6257DC}" type="presOf" srcId="{C08FD563-203E-43DD-B1F3-ED704820EC9B}" destId="{D6377A05-9A26-5E4F-B965-628FD3CFD8A1}" srcOrd="0" destOrd="0" presId="urn:microsoft.com/office/officeart/2005/8/layout/process4"/>
    <dgm:cxn modelId="{79F303D0-390A-4BE5-9C17-A27F31C44A68}" srcId="{32238B01-5400-4C56-B31F-9F416C993045}" destId="{2C53FC8F-F47A-46DD-A348-2C6A38901AF3}" srcOrd="9" destOrd="0" parTransId="{D1340423-4225-4DC6-B131-FDE185969CD2}" sibTransId="{E5976348-E7EB-4B5B-9196-E973AF9E6EF6}"/>
    <dgm:cxn modelId="{6B067DD4-A9C9-48BC-866A-0A9CB7CF74D8}" type="presOf" srcId="{E4B48C0E-9B2A-4996-8EA2-35374E4C6E74}" destId="{35D8CA28-1142-4F62-AEE2-617EE4E69595}" srcOrd="0" destOrd="0" presId="urn:microsoft.com/office/officeart/2005/8/layout/process4"/>
    <dgm:cxn modelId="{CAD969DE-C2D0-BF45-BADE-5EBEF74C8547}" type="presOf" srcId="{32238B01-5400-4C56-B31F-9F416C993045}" destId="{625CA488-EDBE-B649-BC13-6A97D41F7682}" srcOrd="1" destOrd="0" presId="urn:microsoft.com/office/officeart/2005/8/layout/process4"/>
    <dgm:cxn modelId="{F2F7B0DE-FBC6-40D1-B901-E5BFBE8CEA02}" type="presOf" srcId="{A599BDD2-6230-46BB-A7FC-99BD519B129F}" destId="{306EBAB2-225A-4A31-823C-D67EF8C36744}" srcOrd="0" destOrd="0" presId="urn:microsoft.com/office/officeart/2005/8/layout/process4"/>
    <dgm:cxn modelId="{DD98AFEE-03D5-40F3-912C-B7E6502814BA}" srcId="{32238B01-5400-4C56-B31F-9F416C993045}" destId="{E4B48C0E-9B2A-4996-8EA2-35374E4C6E74}" srcOrd="3" destOrd="0" parTransId="{E914D23E-EF28-4EE8-B0F5-27FC756C28ED}" sibTransId="{D75B3ED5-DC05-40C2-8C98-2EFBEF29DC8C}"/>
    <dgm:cxn modelId="{FA1EF3F0-95AD-4048-A9D6-AA71D418B50F}" type="presOf" srcId="{32238B01-5400-4C56-B31F-9F416C993045}" destId="{2ED6D28C-6A40-6E41-A424-82A2CBA22FD3}" srcOrd="0" destOrd="0" presId="urn:microsoft.com/office/officeart/2005/8/layout/process4"/>
    <dgm:cxn modelId="{5C97E0D4-F4FE-954E-8618-03B05029B241}" type="presParOf" srcId="{D6377A05-9A26-5E4F-B965-628FD3CFD8A1}" destId="{DDD65449-D8BE-7F4E-9539-45D6127C4BED}" srcOrd="0" destOrd="0" presId="urn:microsoft.com/office/officeart/2005/8/layout/process4"/>
    <dgm:cxn modelId="{E5D8F844-96CA-854E-B603-B6D5B2D818DD}" type="presParOf" srcId="{DDD65449-D8BE-7F4E-9539-45D6127C4BED}" destId="{2ED6D28C-6A40-6E41-A424-82A2CBA22FD3}" srcOrd="0" destOrd="0" presId="urn:microsoft.com/office/officeart/2005/8/layout/process4"/>
    <dgm:cxn modelId="{566A456F-1C38-6B46-9A1A-50B34FC9A01E}" type="presParOf" srcId="{DDD65449-D8BE-7F4E-9539-45D6127C4BED}" destId="{625CA488-EDBE-B649-BC13-6A97D41F7682}" srcOrd="1" destOrd="0" presId="urn:microsoft.com/office/officeart/2005/8/layout/process4"/>
    <dgm:cxn modelId="{D54BC967-F36C-234F-BCB6-29E3E192A903}" type="presParOf" srcId="{DDD65449-D8BE-7F4E-9539-45D6127C4BED}" destId="{B243887C-3462-F44F-A96B-26BF717CA42A}" srcOrd="2" destOrd="0" presId="urn:microsoft.com/office/officeart/2005/8/layout/process4"/>
    <dgm:cxn modelId="{8D77AAEC-27C4-CE4F-9987-276F0CF03D70}" type="presParOf" srcId="{B243887C-3462-F44F-A96B-26BF717CA42A}" destId="{176619A1-6991-0347-95C4-E8C6632E37A1}" srcOrd="0" destOrd="0" presId="urn:microsoft.com/office/officeart/2005/8/layout/process4"/>
    <dgm:cxn modelId="{EB2620E1-5509-4B4C-841A-8E5A8C480A79}" type="presParOf" srcId="{B243887C-3462-F44F-A96B-26BF717CA42A}" destId="{9C368785-36EE-45D7-84A6-C816D6794AD3}" srcOrd="1" destOrd="0" presId="urn:microsoft.com/office/officeart/2005/8/layout/process4"/>
    <dgm:cxn modelId="{D00443C2-8133-4E94-822E-B67CC2207DFE}" type="presParOf" srcId="{B243887C-3462-F44F-A96B-26BF717CA42A}" destId="{5D69F6B2-7957-4A06-9A30-79EA6318DBA4}" srcOrd="2" destOrd="0" presId="urn:microsoft.com/office/officeart/2005/8/layout/process4"/>
    <dgm:cxn modelId="{3BA35DBF-ECA9-4C24-9E43-C4B924A08EE3}" type="presParOf" srcId="{B243887C-3462-F44F-A96B-26BF717CA42A}" destId="{35D8CA28-1142-4F62-AEE2-617EE4E69595}" srcOrd="3" destOrd="0" presId="urn:microsoft.com/office/officeart/2005/8/layout/process4"/>
    <dgm:cxn modelId="{8735B5B3-7784-4B16-815D-28B7F546828F}" type="presParOf" srcId="{B243887C-3462-F44F-A96B-26BF717CA42A}" destId="{806A9DEC-0A56-429A-A5A7-ED41F590896E}" srcOrd="4" destOrd="0" presId="urn:microsoft.com/office/officeart/2005/8/layout/process4"/>
    <dgm:cxn modelId="{4D741CA4-1572-460B-9DED-AC478F030044}" type="presParOf" srcId="{B243887C-3462-F44F-A96B-26BF717CA42A}" destId="{77CF10C2-4712-4568-ABFA-C79AD3883E02}" srcOrd="5" destOrd="0" presId="urn:microsoft.com/office/officeart/2005/8/layout/process4"/>
    <dgm:cxn modelId="{53E030E5-A1E6-4414-AB41-8A9509625E88}" type="presParOf" srcId="{B243887C-3462-F44F-A96B-26BF717CA42A}" destId="{1807A502-D9CF-4EA7-8B81-0A04292BC129}" srcOrd="6" destOrd="0" presId="urn:microsoft.com/office/officeart/2005/8/layout/process4"/>
    <dgm:cxn modelId="{2D7B85A6-05AD-4C75-8E54-E4981C30AFF0}" type="presParOf" srcId="{B243887C-3462-F44F-A96B-26BF717CA42A}" destId="{306EBAB2-225A-4A31-823C-D67EF8C36744}" srcOrd="7" destOrd="0" presId="urn:microsoft.com/office/officeart/2005/8/layout/process4"/>
    <dgm:cxn modelId="{8370096D-DB3D-4697-B380-BF102EDE864D}" type="presParOf" srcId="{B243887C-3462-F44F-A96B-26BF717CA42A}" destId="{FEF3E598-7276-481F-BC9B-FD78755362C4}" srcOrd="8" destOrd="0" presId="urn:microsoft.com/office/officeart/2005/8/layout/process4"/>
    <dgm:cxn modelId="{A7BB90E7-8FD9-4CCB-8F5F-024B2273AADE}" type="presParOf" srcId="{B243887C-3462-F44F-A96B-26BF717CA42A}" destId="{D706249F-F377-4604-A364-609DA3769F91}" srcOrd="9" destOrd="0" presId="urn:microsoft.com/office/officeart/2005/8/layout/process4"/>
    <dgm:cxn modelId="{5156F283-BE21-4123-90FD-C96624292C7B}" type="presParOf" srcId="{B243887C-3462-F44F-A96B-26BF717CA42A}" destId="{A08F8851-2EB1-4B03-A4D2-69559F4312A4}" srcOrd="10" destOrd="0" presId="urn:microsoft.com/office/officeart/2005/8/layout/process4"/>
    <dgm:cxn modelId="{B0F0D1B5-00F6-4F42-AAA4-CA09950FA45B}" type="presParOf" srcId="{D6377A05-9A26-5E4F-B965-628FD3CFD8A1}" destId="{C7B8CB6A-668E-174D-82EC-D127F7B4628A}" srcOrd="1" destOrd="0" presId="urn:microsoft.com/office/officeart/2005/8/layout/process4"/>
    <dgm:cxn modelId="{4B302552-5BE4-E64D-B8DC-E853F8CBC550}" type="presParOf" srcId="{D6377A05-9A26-5E4F-B965-628FD3CFD8A1}" destId="{DE55E839-1C38-3248-8A87-91C45AD4834B}" srcOrd="2" destOrd="0" presId="urn:microsoft.com/office/officeart/2005/8/layout/process4"/>
    <dgm:cxn modelId="{9F44E7F1-20B7-FB48-89F3-96B81405AE58}" type="presParOf" srcId="{DE55E839-1C38-3248-8A87-91C45AD4834B}" destId="{CA093B84-F926-3C4A-819C-EFDF2CA746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D075E-B999-48C6-9859-022F16B700E6}">
      <dsp:nvSpPr>
        <dsp:cNvPr id="0" name=""/>
        <dsp:cNvSpPr/>
      </dsp:nvSpPr>
      <dsp:spPr>
        <a:xfrm>
          <a:off x="0" y="708005"/>
          <a:ext cx="7767561" cy="1504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4C416-8D11-4FB9-8F49-194BDA291ECB}">
      <dsp:nvSpPr>
        <dsp:cNvPr id="0" name=""/>
        <dsp:cNvSpPr/>
      </dsp:nvSpPr>
      <dsp:spPr>
        <a:xfrm>
          <a:off x="455126" y="994787"/>
          <a:ext cx="827501" cy="8275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A6802-D208-4818-AEF0-614FC412FFFA}">
      <dsp:nvSpPr>
        <dsp:cNvPr id="0" name=""/>
        <dsp:cNvSpPr/>
      </dsp:nvSpPr>
      <dsp:spPr>
        <a:xfrm>
          <a:off x="1487125" y="819831"/>
          <a:ext cx="5518419" cy="129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31" tIns="159231" rIns="159231" bIns="1592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Predicting Construction Accident Severity Using Classification Techniques</a:t>
          </a:r>
        </a:p>
      </dsp:txBody>
      <dsp:txXfrm>
        <a:off x="1487125" y="819831"/>
        <a:ext cx="5518419" cy="1299554"/>
      </dsp:txXfrm>
    </dsp:sp>
    <dsp:sp modelId="{2C255B6D-987E-41B0-954B-6FCD5C1CC9A2}">
      <dsp:nvSpPr>
        <dsp:cNvPr id="0" name=""/>
        <dsp:cNvSpPr/>
      </dsp:nvSpPr>
      <dsp:spPr>
        <a:xfrm>
          <a:off x="0" y="2726643"/>
          <a:ext cx="7767561" cy="1504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9DF8A-814A-4950-ACEE-D9BED9238CD5}">
      <dsp:nvSpPr>
        <dsp:cNvPr id="0" name=""/>
        <dsp:cNvSpPr/>
      </dsp:nvSpPr>
      <dsp:spPr>
        <a:xfrm>
          <a:off x="455126" y="3034173"/>
          <a:ext cx="827501" cy="8275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F9511-B50F-4BB5-88BB-D5B24AD55113}">
      <dsp:nvSpPr>
        <dsp:cNvPr id="0" name=""/>
        <dsp:cNvSpPr/>
      </dsp:nvSpPr>
      <dsp:spPr>
        <a:xfrm>
          <a:off x="1223824" y="2711146"/>
          <a:ext cx="3495402" cy="15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31" tIns="159231" rIns="159231" bIns="1592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 the guidance of</a:t>
          </a:r>
        </a:p>
      </dsp:txBody>
      <dsp:txXfrm>
        <a:off x="1223824" y="2711146"/>
        <a:ext cx="3495402" cy="1504548"/>
      </dsp:txXfrm>
    </dsp:sp>
    <dsp:sp modelId="{90DE94B5-1BA0-4CD7-8DEB-843896553AE8}">
      <dsp:nvSpPr>
        <dsp:cNvPr id="0" name=""/>
        <dsp:cNvSpPr/>
      </dsp:nvSpPr>
      <dsp:spPr>
        <a:xfrm>
          <a:off x="5048550" y="2502405"/>
          <a:ext cx="2534404" cy="182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31" tIns="159231" rIns="159231" bIns="1592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Dr.Lu</a:t>
          </a:r>
          <a:r>
            <a:rPr lang="en-US" sz="1800" kern="1200" dirty="0"/>
            <a:t> Gao Professor</a:t>
          </a:r>
        </a:p>
      </dsp:txBody>
      <dsp:txXfrm>
        <a:off x="5048550" y="2502405"/>
        <a:ext cx="2534404" cy="1821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9F234-384D-DE42-A972-8CCF2FBED22C}">
      <dsp:nvSpPr>
        <dsp:cNvPr id="0" name=""/>
        <dsp:cNvSpPr/>
      </dsp:nvSpPr>
      <dsp:spPr>
        <a:xfrm rot="5400000">
          <a:off x="4559811" y="-1695204"/>
          <a:ext cx="1156135" cy="483565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Reliance on expert opinions and simple statistical models for evaluating safety risks.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Limitations in handling non-linear relationships between variables.</a:t>
          </a:r>
          <a:endParaRPr lang="en-US" sz="1100" kern="1200"/>
        </a:p>
      </dsp:txBody>
      <dsp:txXfrm rot="-5400000">
        <a:off x="2720053" y="200992"/>
        <a:ext cx="4779213" cy="1043259"/>
      </dsp:txXfrm>
    </dsp:sp>
    <dsp:sp modelId="{2F44C019-6C71-DC48-962E-FAB50AB41602}">
      <dsp:nvSpPr>
        <dsp:cNvPr id="0" name=""/>
        <dsp:cNvSpPr/>
      </dsp:nvSpPr>
      <dsp:spPr>
        <a:xfrm>
          <a:off x="0" y="36"/>
          <a:ext cx="2720053" cy="14451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Traditional Methods:</a:t>
          </a:r>
          <a:endParaRPr lang="en-US" sz="2800" kern="1200"/>
        </a:p>
      </dsp:txBody>
      <dsp:txXfrm>
        <a:off x="70547" y="70583"/>
        <a:ext cx="2578959" cy="1304075"/>
      </dsp:txXfrm>
    </dsp:sp>
    <dsp:sp modelId="{2222C877-1231-0C42-A72A-03756C4EF5CB}">
      <dsp:nvSpPr>
        <dsp:cNvPr id="0" name=""/>
        <dsp:cNvSpPr/>
      </dsp:nvSpPr>
      <dsp:spPr>
        <a:xfrm rot="5400000">
          <a:off x="4559811" y="-177776"/>
          <a:ext cx="1156135" cy="4835651"/>
        </a:xfrm>
        <a:prstGeom prst="round2Same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Random Forest, XGBoost, and LightGBM</a:t>
          </a:r>
          <a:r>
            <a:rPr lang="en-US" sz="1100" b="0" i="0" kern="1200" dirty="0"/>
            <a:t> provide improved predictive capabilities.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Key Studies: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Breiman (2001): Developed Random Forest for classifying data.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Chen et al.: Applied Random Forest to assess the impact of tasks, context, and behaviors on accident severity.</a:t>
          </a:r>
          <a:endParaRPr lang="en-US" sz="1100" kern="1200"/>
        </a:p>
      </dsp:txBody>
      <dsp:txXfrm rot="-5400000">
        <a:off x="2720053" y="1718420"/>
        <a:ext cx="4779213" cy="1043259"/>
      </dsp:txXfrm>
    </dsp:sp>
    <dsp:sp modelId="{8C212AAA-23B7-DD40-91A2-18778270CDB3}">
      <dsp:nvSpPr>
        <dsp:cNvPr id="0" name=""/>
        <dsp:cNvSpPr/>
      </dsp:nvSpPr>
      <dsp:spPr>
        <a:xfrm>
          <a:off x="0" y="1517464"/>
          <a:ext cx="2720053" cy="1445169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/>
            <a:t>Machine Learning Applications:</a:t>
          </a:r>
          <a:endParaRPr lang="en-US" sz="2800" kern="1200"/>
        </a:p>
      </dsp:txBody>
      <dsp:txXfrm>
        <a:off x="70547" y="1588011"/>
        <a:ext cx="2578959" cy="1304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CA488-EDBE-B649-BC13-6A97D41F7682}">
      <dsp:nvSpPr>
        <dsp:cNvPr id="0" name=""/>
        <dsp:cNvSpPr/>
      </dsp:nvSpPr>
      <dsp:spPr>
        <a:xfrm>
          <a:off x="0" y="1603208"/>
          <a:ext cx="7429500" cy="10518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Models Used:</a:t>
          </a:r>
          <a:endParaRPr lang="en-US" sz="2000" kern="1200"/>
        </a:p>
      </dsp:txBody>
      <dsp:txXfrm>
        <a:off x="0" y="1603208"/>
        <a:ext cx="7429500" cy="568014"/>
      </dsp:txXfrm>
    </dsp:sp>
    <dsp:sp modelId="{176619A1-6991-0347-95C4-E8C6632E37A1}">
      <dsp:nvSpPr>
        <dsp:cNvPr id="0" name=""/>
        <dsp:cNvSpPr/>
      </dsp:nvSpPr>
      <dsp:spPr>
        <a:xfrm>
          <a:off x="3627" y="2150184"/>
          <a:ext cx="674749" cy="483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Here are the top 10 models you have used in your project:</a:t>
          </a:r>
          <a:endParaRPr lang="en-US" sz="700" kern="1200" dirty="0"/>
        </a:p>
      </dsp:txBody>
      <dsp:txXfrm>
        <a:off x="3627" y="2150184"/>
        <a:ext cx="674749" cy="483863"/>
      </dsp:txXfrm>
    </dsp:sp>
    <dsp:sp modelId="{9C368785-36EE-45D7-84A6-C816D6794AD3}">
      <dsp:nvSpPr>
        <dsp:cNvPr id="0" name=""/>
        <dsp:cNvSpPr/>
      </dsp:nvSpPr>
      <dsp:spPr>
        <a:xfrm>
          <a:off x="678377" y="2150184"/>
          <a:ext cx="674749" cy="4838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/>
            <a:t>Logistic Regression (L2 and L1 Regularization)</a:t>
          </a:r>
        </a:p>
      </dsp:txBody>
      <dsp:txXfrm>
        <a:off x="678377" y="2150184"/>
        <a:ext cx="674749" cy="483863"/>
      </dsp:txXfrm>
    </dsp:sp>
    <dsp:sp modelId="{5D69F6B2-7957-4A06-9A30-79EA6318DBA4}">
      <dsp:nvSpPr>
        <dsp:cNvPr id="0" name=""/>
        <dsp:cNvSpPr/>
      </dsp:nvSpPr>
      <dsp:spPr>
        <a:xfrm>
          <a:off x="1353126" y="2150184"/>
          <a:ext cx="674749" cy="4838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/>
            <a:t>Random Forest Classifier</a:t>
          </a:r>
        </a:p>
      </dsp:txBody>
      <dsp:txXfrm>
        <a:off x="1353126" y="2150184"/>
        <a:ext cx="674749" cy="483863"/>
      </dsp:txXfrm>
    </dsp:sp>
    <dsp:sp modelId="{35D8CA28-1142-4F62-AEE2-617EE4E69595}">
      <dsp:nvSpPr>
        <dsp:cNvPr id="0" name=""/>
        <dsp:cNvSpPr/>
      </dsp:nvSpPr>
      <dsp:spPr>
        <a:xfrm>
          <a:off x="2027876" y="2150184"/>
          <a:ext cx="674749" cy="48386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/>
            <a:t>Decision Tree Classifier</a:t>
          </a:r>
        </a:p>
      </dsp:txBody>
      <dsp:txXfrm>
        <a:off x="2027876" y="2150184"/>
        <a:ext cx="674749" cy="483863"/>
      </dsp:txXfrm>
    </dsp:sp>
    <dsp:sp modelId="{806A9DEC-0A56-429A-A5A7-ED41F590896E}">
      <dsp:nvSpPr>
        <dsp:cNvPr id="0" name=""/>
        <dsp:cNvSpPr/>
      </dsp:nvSpPr>
      <dsp:spPr>
        <a:xfrm>
          <a:off x="2702625" y="2150184"/>
          <a:ext cx="674749" cy="48386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/>
            <a:t>Support Vector Machine (SVM)</a:t>
          </a:r>
        </a:p>
      </dsp:txBody>
      <dsp:txXfrm>
        <a:off x="2702625" y="2150184"/>
        <a:ext cx="674749" cy="483863"/>
      </dsp:txXfrm>
    </dsp:sp>
    <dsp:sp modelId="{77CF10C2-4712-4568-ABFA-C79AD3883E02}">
      <dsp:nvSpPr>
        <dsp:cNvPr id="0" name=""/>
        <dsp:cNvSpPr/>
      </dsp:nvSpPr>
      <dsp:spPr>
        <a:xfrm>
          <a:off x="3377375" y="2150184"/>
          <a:ext cx="674749" cy="483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/>
            <a:t>K-Nearest Neighbors (KNN)</a:t>
          </a:r>
        </a:p>
      </dsp:txBody>
      <dsp:txXfrm>
        <a:off x="3377375" y="2150184"/>
        <a:ext cx="674749" cy="483863"/>
      </dsp:txXfrm>
    </dsp:sp>
    <dsp:sp modelId="{1807A502-D9CF-4EA7-8B81-0A04292BC129}">
      <dsp:nvSpPr>
        <dsp:cNvPr id="0" name=""/>
        <dsp:cNvSpPr/>
      </dsp:nvSpPr>
      <dsp:spPr>
        <a:xfrm>
          <a:off x="4052124" y="2150184"/>
          <a:ext cx="674749" cy="4838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/>
            <a:t>Naive Bayes</a:t>
          </a:r>
        </a:p>
      </dsp:txBody>
      <dsp:txXfrm>
        <a:off x="4052124" y="2150184"/>
        <a:ext cx="674749" cy="483863"/>
      </dsp:txXfrm>
    </dsp:sp>
    <dsp:sp modelId="{306EBAB2-225A-4A31-823C-D67EF8C36744}">
      <dsp:nvSpPr>
        <dsp:cNvPr id="0" name=""/>
        <dsp:cNvSpPr/>
      </dsp:nvSpPr>
      <dsp:spPr>
        <a:xfrm>
          <a:off x="4726874" y="2150184"/>
          <a:ext cx="674749" cy="4838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 dirty="0"/>
            <a:t>XGBoost</a:t>
          </a:r>
        </a:p>
      </dsp:txBody>
      <dsp:txXfrm>
        <a:off x="4726874" y="2150184"/>
        <a:ext cx="674749" cy="483863"/>
      </dsp:txXfrm>
    </dsp:sp>
    <dsp:sp modelId="{FEF3E598-7276-481F-BC9B-FD78755362C4}">
      <dsp:nvSpPr>
        <dsp:cNvPr id="0" name=""/>
        <dsp:cNvSpPr/>
      </dsp:nvSpPr>
      <dsp:spPr>
        <a:xfrm>
          <a:off x="5401623" y="2150184"/>
          <a:ext cx="674749" cy="48386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 dirty="0"/>
            <a:t>LightGBM</a:t>
          </a:r>
        </a:p>
      </dsp:txBody>
      <dsp:txXfrm>
        <a:off x="5401623" y="2150184"/>
        <a:ext cx="674749" cy="483863"/>
      </dsp:txXfrm>
    </dsp:sp>
    <dsp:sp modelId="{D706249F-F377-4604-A364-609DA3769F91}">
      <dsp:nvSpPr>
        <dsp:cNvPr id="0" name=""/>
        <dsp:cNvSpPr/>
      </dsp:nvSpPr>
      <dsp:spPr>
        <a:xfrm>
          <a:off x="6076373" y="2150184"/>
          <a:ext cx="674749" cy="48386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 dirty="0"/>
            <a:t>CatBoost</a:t>
          </a:r>
        </a:p>
      </dsp:txBody>
      <dsp:txXfrm>
        <a:off x="6076373" y="2150184"/>
        <a:ext cx="674749" cy="483863"/>
      </dsp:txXfrm>
    </dsp:sp>
    <dsp:sp modelId="{A08F8851-2EB1-4B03-A4D2-69559F4312A4}">
      <dsp:nvSpPr>
        <dsp:cNvPr id="0" name=""/>
        <dsp:cNvSpPr/>
      </dsp:nvSpPr>
      <dsp:spPr>
        <a:xfrm>
          <a:off x="6751122" y="2150184"/>
          <a:ext cx="674749" cy="483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700" kern="1200"/>
            <a:t>Neural Networks (MLP or Deep Learning Models)</a:t>
          </a:r>
        </a:p>
      </dsp:txBody>
      <dsp:txXfrm>
        <a:off x="6751122" y="2150184"/>
        <a:ext cx="674749" cy="483863"/>
      </dsp:txXfrm>
    </dsp:sp>
    <dsp:sp modelId="{CA093B84-F926-3C4A-819C-EFDF2CA74630}">
      <dsp:nvSpPr>
        <dsp:cNvPr id="0" name=""/>
        <dsp:cNvSpPr/>
      </dsp:nvSpPr>
      <dsp:spPr>
        <a:xfrm rot="10800000">
          <a:off x="0" y="1197"/>
          <a:ext cx="7429500" cy="161778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Model Architecture:</a:t>
          </a:r>
          <a:r>
            <a:rPr lang="en-US" sz="2000" b="0" i="0" kern="1200" dirty="0"/>
            <a:t> Ensemble of classifiers to predict accident outcomes, focusing on both numerical and categorical data.</a:t>
          </a:r>
          <a:endParaRPr lang="en-US" sz="2000" kern="1200" dirty="0"/>
        </a:p>
      </dsp:txBody>
      <dsp:txXfrm rot="10800000">
        <a:off x="0" y="1197"/>
        <a:ext cx="7429500" cy="105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80783f5321e48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80783f5321e48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bf1271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bf1271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ff794dc17985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ff794dc17985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bce199e0801eaf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bce199e0801eaf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bce199e0801eaf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bce199e0801eaf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f12710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f12710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f127105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bf127105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bf127105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bf127105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bf127105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bf127105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bce199e0801eaf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bce199e0801eaf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750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22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633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8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50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6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023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070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68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902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221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300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6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6528335" y="3807811"/>
            <a:ext cx="4023913" cy="367501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ym typeface="Lora"/>
              </a:rPr>
              <a:t>Presented by: </a:t>
            </a:r>
            <a:br>
              <a:rPr lang="en-US" b="1" dirty="0">
                <a:sym typeface="Lora"/>
              </a:rPr>
            </a:br>
            <a:r>
              <a:rPr lang="en-US" b="1" dirty="0">
                <a:sym typeface="Lora"/>
              </a:rPr>
              <a:t>    Surya </a:t>
            </a:r>
            <a:r>
              <a:rPr lang="en-US" b="1" dirty="0" err="1">
                <a:sym typeface="Lora"/>
              </a:rPr>
              <a:t>Punna</a:t>
            </a:r>
            <a:br>
              <a:rPr lang="en-US" b="1" dirty="0">
                <a:sym typeface="Lora"/>
              </a:rPr>
            </a:br>
            <a:r>
              <a:rPr lang="en-US" b="1" dirty="0">
                <a:sym typeface="Lora"/>
              </a:rPr>
              <a:t>    PS ID: 2348592</a:t>
            </a: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b="1" dirty="0">
              <a:sym typeface="Lora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sym typeface="Lora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sym typeface="Lora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sym typeface="Lora"/>
            </a:endParaRPr>
          </a:p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sym typeface="Lora"/>
            </a:endParaRPr>
          </a:p>
        </p:txBody>
      </p:sp>
      <p:graphicFrame>
        <p:nvGraphicFramePr>
          <p:cNvPr id="75" name="Google Shape;63;p13">
            <a:extLst>
              <a:ext uri="{FF2B5EF4-FFF2-40B4-BE49-F238E27FC236}">
                <a16:creationId xmlns:a16="http://schemas.microsoft.com/office/drawing/2014/main" id="{8965E6E2-0B68-4F02-227E-576064B72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907535"/>
              </p:ext>
            </p:extLst>
          </p:nvPr>
        </p:nvGraphicFramePr>
        <p:xfrm>
          <a:off x="957338" y="0"/>
          <a:ext cx="7767561" cy="501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F0D-8524-EF80-D94C-C2801E2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325" y="1866900"/>
            <a:ext cx="3867150" cy="11727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300" b="1" dirty="0">
                <a:effectLst/>
              </a:rPr>
              <a:t>Correlation     of numerical     fields</a:t>
            </a:r>
            <a:br>
              <a:rPr lang="en-US" sz="2300" dirty="0">
                <a:solidFill>
                  <a:srgbClr val="FFFFFF"/>
                </a:solidFill>
                <a:effectLst/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heat map&#10;&#10;Description automatically generated">
            <a:extLst>
              <a:ext uri="{FF2B5EF4-FFF2-40B4-BE49-F238E27FC236}">
                <a16:creationId xmlns:a16="http://schemas.microsoft.com/office/drawing/2014/main" id="{1B639E00-0B02-EBDC-C92D-329D6582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2" y="1511811"/>
            <a:ext cx="2383979" cy="21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9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FF09-72BF-78BF-C230-0D4C6763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132" y="796895"/>
            <a:ext cx="2900498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target feature against numerical features</a:t>
            </a:r>
            <a:r>
              <a:rPr lang="en-US" sz="16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98DF-2898-6352-33C7-E2D6F577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5" y="3243829"/>
            <a:ext cx="2867926" cy="1226402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0" defTabSz="914400">
              <a:buSzPct val="125000"/>
              <a:buNone/>
            </a:pP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target feature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 descr="A graph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09F353E1-0EC6-FCD0-3E16-F11B6CF2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28" r="8280"/>
          <a:stretch/>
        </p:blipFill>
        <p:spPr>
          <a:xfrm>
            <a:off x="100014" y="169608"/>
            <a:ext cx="4478300" cy="2328920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Picture 6" descr="A graph of injury and injury&#10;&#10;Description automatically generated with medium confidence">
            <a:extLst>
              <a:ext uri="{FF2B5EF4-FFF2-40B4-BE49-F238E27FC236}">
                <a16:creationId xmlns:a16="http://schemas.microsoft.com/office/drawing/2014/main" id="{A7709584-3368-F2F5-747B-3E4868FDF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60" y="2324500"/>
            <a:ext cx="3618816" cy="25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AC58567-F630-61EB-5653-08C32FF1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1" y="1039696"/>
            <a:ext cx="4584286" cy="306001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A3144-52F6-004B-C9F5-14831C37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4036" y="1649296"/>
            <a:ext cx="2460753" cy="2656285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0" defTabSz="914400">
              <a:buSzPct val="125000"/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target feature against categorical features</a:t>
            </a:r>
            <a:r>
              <a:rPr lang="en-US" sz="1400" dirty="0">
                <a:effectLst/>
              </a:rPr>
              <a:t> 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30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686D-7E3B-0383-5CAB-8FB3CBCE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dirty="0"/>
              <a:t>METHODS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853B08C-A880-6CA9-FC27-BB5C90BC5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317462"/>
              </p:ext>
            </p:extLst>
          </p:nvPr>
        </p:nvGraphicFramePr>
        <p:xfrm>
          <a:off x="856059" y="1687116"/>
          <a:ext cx="742950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43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37-4236-1950-CD66-055286E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Model Comparison Table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29BE82-A289-5B05-EC02-BF59FB51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01680"/>
              </p:ext>
            </p:extLst>
          </p:nvPr>
        </p:nvGraphicFramePr>
        <p:xfrm>
          <a:off x="387900" y="942975"/>
          <a:ext cx="7897265" cy="3386931"/>
        </p:xfrm>
        <a:graphic>
          <a:graphicData uri="http://schemas.openxmlformats.org/drawingml/2006/table">
            <a:tbl>
              <a:tblPr/>
              <a:tblGrid>
                <a:gridCol w="1579453">
                  <a:extLst>
                    <a:ext uri="{9D8B030D-6E8A-4147-A177-3AD203B41FA5}">
                      <a16:colId xmlns:a16="http://schemas.microsoft.com/office/drawing/2014/main" val="3164253565"/>
                    </a:ext>
                  </a:extLst>
                </a:gridCol>
                <a:gridCol w="1579453">
                  <a:extLst>
                    <a:ext uri="{9D8B030D-6E8A-4147-A177-3AD203B41FA5}">
                      <a16:colId xmlns:a16="http://schemas.microsoft.com/office/drawing/2014/main" val="1956970051"/>
                    </a:ext>
                  </a:extLst>
                </a:gridCol>
                <a:gridCol w="1579453">
                  <a:extLst>
                    <a:ext uri="{9D8B030D-6E8A-4147-A177-3AD203B41FA5}">
                      <a16:colId xmlns:a16="http://schemas.microsoft.com/office/drawing/2014/main" val="1102559526"/>
                    </a:ext>
                  </a:extLst>
                </a:gridCol>
                <a:gridCol w="1579453">
                  <a:extLst>
                    <a:ext uri="{9D8B030D-6E8A-4147-A177-3AD203B41FA5}">
                      <a16:colId xmlns:a16="http://schemas.microsoft.com/office/drawing/2014/main" val="2323652221"/>
                    </a:ext>
                  </a:extLst>
                </a:gridCol>
                <a:gridCol w="1579453">
                  <a:extLst>
                    <a:ext uri="{9D8B030D-6E8A-4147-A177-3AD203B41FA5}">
                      <a16:colId xmlns:a16="http://schemas.microsoft.com/office/drawing/2014/main" val="2394885923"/>
                    </a:ext>
                  </a:extLst>
                </a:gridCol>
              </a:tblGrid>
              <a:tr h="38287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72220"/>
                  </a:ext>
                </a:extLst>
              </a:tr>
              <a:tr h="91299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Task type, environmental aspects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Simple, good for benchmarking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effective for complex relationships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208592"/>
                  </a:ext>
                </a:extLst>
              </a:tr>
              <a:tr h="1178063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Orientation height, task, fall environment, human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mixed data well, avoids overfitting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May require tuning for optimal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91988"/>
                  </a:ext>
                </a:extLst>
              </a:tr>
              <a:tr h="912999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Task, worker activity,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Interpretable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Prone to overfitting without pruning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91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6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59B1-5D68-C8DF-0138-B19D2BC3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725" y="735570"/>
            <a:ext cx="2617177" cy="17975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3100" b="1" i="0" u="none" strike="noStrike">
                <a:solidFill>
                  <a:srgbClr val="FFFFFF"/>
                </a:solidFill>
                <a:effectLst/>
              </a:rPr>
              <a:t>Model Comparison Table (cont.)</a:t>
            </a:r>
            <a:br>
              <a:rPr lang="en-US" sz="3100" b="0" i="0" u="none" strike="noStrike">
                <a:solidFill>
                  <a:srgbClr val="FFFFFF"/>
                </a:solidFill>
                <a:effectLst/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01C4C0-EFBC-2017-35E9-3A3555427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50415"/>
              </p:ext>
            </p:extLst>
          </p:nvPr>
        </p:nvGraphicFramePr>
        <p:xfrm>
          <a:off x="1163918" y="609601"/>
          <a:ext cx="5879612" cy="3019902"/>
        </p:xfrm>
        <a:graphic>
          <a:graphicData uri="http://schemas.openxmlformats.org/drawingml/2006/table">
            <a:tbl>
              <a:tblPr/>
              <a:tblGrid>
                <a:gridCol w="1009769">
                  <a:extLst>
                    <a:ext uri="{9D8B030D-6E8A-4147-A177-3AD203B41FA5}">
                      <a16:colId xmlns:a16="http://schemas.microsoft.com/office/drawing/2014/main" val="2344820618"/>
                    </a:ext>
                  </a:extLst>
                </a:gridCol>
                <a:gridCol w="1000522">
                  <a:extLst>
                    <a:ext uri="{9D8B030D-6E8A-4147-A177-3AD203B41FA5}">
                      <a16:colId xmlns:a16="http://schemas.microsoft.com/office/drawing/2014/main" val="702698451"/>
                    </a:ext>
                  </a:extLst>
                </a:gridCol>
                <a:gridCol w="1402803">
                  <a:extLst>
                    <a:ext uri="{9D8B030D-6E8A-4147-A177-3AD203B41FA5}">
                      <a16:colId xmlns:a16="http://schemas.microsoft.com/office/drawing/2014/main" val="525514374"/>
                    </a:ext>
                  </a:extLst>
                </a:gridCol>
                <a:gridCol w="1179312">
                  <a:extLst>
                    <a:ext uri="{9D8B030D-6E8A-4147-A177-3AD203B41FA5}">
                      <a16:colId xmlns:a16="http://schemas.microsoft.com/office/drawing/2014/main" val="2259975129"/>
                    </a:ext>
                  </a:extLst>
                </a:gridCol>
                <a:gridCol w="1287206">
                  <a:extLst>
                    <a:ext uri="{9D8B030D-6E8A-4147-A177-3AD203B41FA5}">
                      <a16:colId xmlns:a16="http://schemas.microsoft.com/office/drawing/2014/main" val="2265112431"/>
                    </a:ext>
                  </a:extLst>
                </a:gridCol>
              </a:tblGrid>
              <a:tr h="31570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Key Features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Strengths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Limitations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171727"/>
                  </a:ext>
                </a:extLst>
              </a:tr>
              <a:tr h="90140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Support Vector Machine (SVM)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Environmental condition, job title, worker's attitude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Effective for non-linear relationships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Sensitive to parameter selection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47638"/>
                  </a:ext>
                </a:extLst>
              </a:tr>
              <a:tr h="90140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83%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Fall height, task assigned, human factors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Simple, effective for smaller datasets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Sensitive to feature scaling, presence of outliers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0573"/>
                  </a:ext>
                </a:extLst>
              </a:tr>
              <a:tr h="90140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Naive Bayes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84%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Job description, people-related issues, physical characteristics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Works well with large datasets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Assumes independence between features</a:t>
                      </a:r>
                    </a:p>
                  </a:txBody>
                  <a:tcPr marL="64856" marR="64856" marT="32428" marB="32428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65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6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CBBA-6658-2093-86DC-37FF14AB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476" y="834961"/>
            <a:ext cx="3724749" cy="17975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b="1" i="0" u="none" strike="noStrike" dirty="0">
                <a:solidFill>
                  <a:srgbClr val="FFFFFF"/>
                </a:solidFill>
                <a:effectLst/>
              </a:rPr>
              <a:t>Model Comparison Table (cont.)</a:t>
            </a:r>
            <a:br>
              <a:rPr lang="en-US" sz="3000" b="0" i="0" u="none" strike="noStrike" dirty="0">
                <a:solidFill>
                  <a:srgbClr val="FFFFFF"/>
                </a:solidFill>
                <a:effectLst/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6F04CA-F414-B886-2754-529131BD4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60337"/>
              </p:ext>
            </p:extLst>
          </p:nvPr>
        </p:nvGraphicFramePr>
        <p:xfrm>
          <a:off x="828676" y="556591"/>
          <a:ext cx="6466645" cy="3796335"/>
        </p:xfrm>
        <a:graphic>
          <a:graphicData uri="http://schemas.openxmlformats.org/drawingml/2006/table">
            <a:tbl>
              <a:tblPr/>
              <a:tblGrid>
                <a:gridCol w="1135999">
                  <a:extLst>
                    <a:ext uri="{9D8B030D-6E8A-4147-A177-3AD203B41FA5}">
                      <a16:colId xmlns:a16="http://schemas.microsoft.com/office/drawing/2014/main" val="2540084199"/>
                    </a:ext>
                  </a:extLst>
                </a:gridCol>
                <a:gridCol w="1146840">
                  <a:extLst>
                    <a:ext uri="{9D8B030D-6E8A-4147-A177-3AD203B41FA5}">
                      <a16:colId xmlns:a16="http://schemas.microsoft.com/office/drawing/2014/main" val="1091105491"/>
                    </a:ext>
                  </a:extLst>
                </a:gridCol>
                <a:gridCol w="1417884">
                  <a:extLst>
                    <a:ext uri="{9D8B030D-6E8A-4147-A177-3AD203B41FA5}">
                      <a16:colId xmlns:a16="http://schemas.microsoft.com/office/drawing/2014/main" val="1034875530"/>
                    </a:ext>
                  </a:extLst>
                </a:gridCol>
                <a:gridCol w="1417830">
                  <a:extLst>
                    <a:ext uri="{9D8B030D-6E8A-4147-A177-3AD203B41FA5}">
                      <a16:colId xmlns:a16="http://schemas.microsoft.com/office/drawing/2014/main" val="3346579295"/>
                    </a:ext>
                  </a:extLst>
                </a:gridCol>
                <a:gridCol w="1348092">
                  <a:extLst>
                    <a:ext uri="{9D8B030D-6E8A-4147-A177-3AD203B41FA5}">
                      <a16:colId xmlns:a16="http://schemas.microsoft.com/office/drawing/2014/main" val="3118616508"/>
                    </a:ext>
                  </a:extLst>
                </a:gridCol>
              </a:tblGrid>
              <a:tr h="35092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Key Features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Strengths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Limitations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935321"/>
                  </a:ext>
                </a:extLst>
              </a:tr>
              <a:tr h="106871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92%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Task type, fall height, worker behavior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Handles complex data well, high efficiency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Computationally intensive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24610"/>
                  </a:ext>
                </a:extLst>
              </a:tr>
              <a:tr h="13079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LightGBM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92%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Task performed, worker interaction, environment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Fast training, good for high-dimensional data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Sensitive to overfitting if not tuned properly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13794"/>
                  </a:ext>
                </a:extLst>
              </a:tr>
              <a:tr h="106871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CatBoost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92%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Tasks, circumstances, worker behavior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Handles categorical data effectively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May require substantial computational resources</a:t>
                      </a:r>
                    </a:p>
                  </a:txBody>
                  <a:tcPr marL="41960" marR="41960" marT="20980" marB="20980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3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589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228200"/>
            <a:ext cx="81198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Metrics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175300" y="713300"/>
            <a:ext cx="8811000" cy="4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7F7F6-BC3D-725C-7D14-A98E1078ACB2}"/>
              </a:ext>
            </a:extLst>
          </p:cNvPr>
          <p:cNvGraphicFramePr>
            <a:graphicFrameLocks noGrp="1"/>
          </p:cNvGraphicFramePr>
          <p:nvPr/>
        </p:nvGraphicFramePr>
        <p:xfrm>
          <a:off x="2048669" y="1538637"/>
          <a:ext cx="5283200" cy="2689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88972224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896946436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867261561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816491360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476193016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3362261283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927138578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59826245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Model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Precision (Class 0)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Precision (Class 1)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Recall (Class 0)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Recall (Class 1)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F1-Score (Class 0)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F1-Score (Class 1)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43919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Logistic Regression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89%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3220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90%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1081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Decision Tree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88%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51908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SVM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89%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0514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KNN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83%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0.72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0.77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72373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Naive Bayes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84%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0.73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0.78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245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</a:rPr>
                        <a:t>XGBoost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92%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0972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</a:rPr>
                        <a:t>LightGBM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92%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95321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</a:rPr>
                        <a:t>CatBoost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92%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0.93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</a:rPr>
                        <a:t>0.89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6824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938900" y="725375"/>
            <a:ext cx="3113479" cy="1780887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ROC , AUC and PR curves</a:t>
            </a:r>
          </a:p>
        </p:txBody>
      </p:sp>
      <p:pic>
        <p:nvPicPr>
          <p:cNvPr id="2" name="Picture 1" descr="A group of graphs with different colored lines&#10;&#10;Description automatically generated">
            <a:extLst>
              <a:ext uri="{FF2B5EF4-FFF2-40B4-BE49-F238E27FC236}">
                <a16:creationId xmlns:a16="http://schemas.microsoft.com/office/drawing/2014/main" id="{CE439CC6-4267-906C-71B3-138CBDE05F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336" r="-5" b="-5"/>
          <a:stretch/>
        </p:blipFill>
        <p:spPr>
          <a:xfrm>
            <a:off x="847521" y="860400"/>
            <a:ext cx="3720332" cy="2983144"/>
          </a:xfrm>
          <a:prstGeom prst="rect">
            <a:avLst/>
          </a:prstGeom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4735" y="2644872"/>
            <a:ext cx="31124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223152" y="150000"/>
            <a:ext cx="8810700" cy="48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02865-C113-8162-D4A1-B4904AF6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70" y="510995"/>
            <a:ext cx="8863324" cy="274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safety conditions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control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construction sites by predicting accident severity.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Prioritization of safety efforts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focusing on high-risk activities, such as the use of large equipment and working on high-rise structures.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 of worker training plans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targeting safety training for workers in risky positions.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Reduction in safety inspections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focusing on high-risk areas based on model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improved safety policies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providing actionable data for decision-makers.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 to risk management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saving lives and enhancing public safety on construction sites.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identifying areas that require more attention and safety measures.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38636" y="1301142"/>
            <a:ext cx="2824112" cy="25412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CONTENTS 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06051" y="734244"/>
            <a:ext cx="4023913" cy="3675011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Introduction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Problem Statement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Literature Review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Objectives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Dataset and Data Preprocessing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Exploratory Data Analysis (EDA)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Methodology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Results and Evaluation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Conclusion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Future Scope</a:t>
            </a:r>
            <a:endParaRPr lang="en-US" dirty="0">
              <a:effectLst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b="1" dirty="0">
                <a:effectLst/>
              </a:rPr>
              <a:t>References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157250" y="80725"/>
            <a:ext cx="83682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F21FE-E6C8-FAD1-D96A-EE701960E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188" y="1167747"/>
            <a:ext cx="902362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effectively predicted construction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accident severity, categorizing accidents as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non-fatal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improving accuracy through complex pattern recognition.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balancing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helped fine-tune the models to handle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imbalances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prediction reliability.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tools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curves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precision-recall curves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used to evaluate and interpret the model’s performance clearly.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further development, this model could support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contribute to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city initiatives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construction site safety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making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data-driven and efficient.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87900" y="212200"/>
            <a:ext cx="8368200" cy="6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Future work</a:t>
            </a:r>
            <a:endParaRPr sz="25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7B822-5A5A-6C51-C64A-9609A237F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900" y="1220841"/>
            <a:ext cx="725230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real-time information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time of day, weather conditions, traffic loads, and technological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to enhance the model's predictive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algorithms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Gradient Boosting and Neural Networks to better handle imbalanced data and increase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real-time monitoring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sensor data to provide continuous alerts about potential accidents 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solutions to mitigate risks.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smart city projects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integrating the model into urban infrastructure, enhancing safety through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 for construction workers and the public.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87900" y="112575"/>
            <a:ext cx="83682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References</a:t>
            </a:r>
            <a:endParaRPr sz="2500"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387900" y="621375"/>
            <a:ext cx="8368200" cy="4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Zhang, L., &amp; Tam, V. W. (2008).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"A review of accident modeling and prediction techniques in construction industry."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Safety Research, 39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(5), 463-469.</a:t>
            </a:r>
          </a:p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Chien, S., Ding, Y., Wei, C., &amp; Lee, C. (2018).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"Application of machine learning algorithms for predicting construction accident severity."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in Construction, 96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164-177.</a:t>
            </a:r>
          </a:p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Breiman</a:t>
            </a: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(2001).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"Random forests."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Learning, 45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(1), 5-32.</a:t>
            </a:r>
          </a:p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T., &amp; </a:t>
            </a:r>
            <a:r>
              <a:rPr lang="en-US" sz="1100" b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Guestrin</a:t>
            </a: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(2016).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"XGBoost: A scalable tree boosting system."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22nd ACM SIGKDD International Conference on Knowledge Discovery and Data Mining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785-794.</a:t>
            </a:r>
          </a:p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Vasquez, A., &amp; Liu, M. (2019).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"Data-driven approaches for safety risk assessment in construction projects."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in Construction, 107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102904.</a:t>
            </a:r>
          </a:p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Kuhn, M., &amp; Johnson, K. (2013).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Predictive Modeling.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Springer.</a:t>
            </a:r>
          </a:p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Zhang, Z. (2016).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"A survey on multi-class classification methods."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Access, 4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1-10.</a:t>
            </a:r>
          </a:p>
          <a:p>
            <a:pPr marL="342900" marR="0" lvl="0" indent="-342900">
              <a:lnSpc>
                <a:spcPct val="115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11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Y., &amp; Wang, X. (2019).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"Real-time construction site monitoring and accident prediction with IoT and machine learning." </a:t>
            </a:r>
            <a:r>
              <a:rPr lang="en-US" sz="11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in Construction, 107</a:t>
            </a:r>
            <a:r>
              <a:rPr lang="en-US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102904.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AD94-1731-0ABF-9CD3-8FD3B9AE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875182"/>
            <a:ext cx="6801404" cy="441760"/>
          </a:xfrm>
        </p:spPr>
        <p:txBody>
          <a:bodyPr/>
          <a:lstStyle/>
          <a:p>
            <a:r>
              <a:rPr lang="en-US" dirty="0"/>
              <a:t>Thank you 😊</a:t>
            </a:r>
          </a:p>
        </p:txBody>
      </p:sp>
    </p:spTree>
    <p:extLst>
      <p:ext uri="{BB962C8B-B14F-4D97-AF65-F5344CB8AC3E}">
        <p14:creationId xmlns:p14="http://schemas.microsoft.com/office/powerpoint/2010/main" val="185063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225" y="-10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Overview: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The importance of enhancing safety on construction sites through accident severity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Context: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Machine learning techniques can help classify accidents into fatal or non-fatal based on risk factors such as environmental, task-related, human, and project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Safety Concerns: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Construction sites remain prone to serious accidents leading to injury or death.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Challenges: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Difficulty in predicting accidents due to complex interactions between environmental, task-specific, and human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Goal: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Develop a predictive model that classifies accident severity and provides insights for proactive safety measures.</a:t>
            </a:r>
            <a:endParaRPr lang="en-US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77AF-1EFA-0538-F7AA-52D6B2CE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F09FB-70A0-9CF7-89A7-4138D571A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97" y="1494532"/>
            <a:ext cx="87976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Construction sites are inherently hazardous environments where accidents can result in serious harm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even fatalities </a:t>
            </a:r>
            <a:r>
              <a:rPr lang="en-US" altLang="en-US" sz="1400" dirty="0">
                <a:latin typeface="Arial" panose="020B0604020202020204" pitchFamily="34" charset="0"/>
              </a:rPr>
              <a:t>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current protective measures, predicting and preventing the severity of construction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accidents remains a challenge due to the variety of factors involved</a:t>
            </a:r>
          </a:p>
        </p:txBody>
      </p:sp>
    </p:spTree>
    <p:extLst>
      <p:ext uri="{BB962C8B-B14F-4D97-AF65-F5344CB8AC3E}">
        <p14:creationId xmlns:p14="http://schemas.microsoft.com/office/powerpoint/2010/main" val="41129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D86B-3A0B-140A-3C1F-1932D6A5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b="1" i="0" u="none" strike="noStrike">
                <a:effectLst/>
              </a:rPr>
              <a:t>Literature Review</a:t>
            </a:r>
            <a:br>
              <a:rPr lang="en-US" sz="3600" b="0" i="0" u="none" strike="noStrike">
                <a:effectLst/>
              </a:rPr>
            </a:br>
            <a:endParaRPr lang="en-US" sz="360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4F9582E-BDA6-8C10-482A-32641ADE9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438953"/>
              </p:ext>
            </p:extLst>
          </p:nvPr>
        </p:nvGraphicFramePr>
        <p:xfrm>
          <a:off x="729854" y="1208485"/>
          <a:ext cx="7555705" cy="2962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08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5255-85E6-C5D1-60A9-95D90E47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826A0F-EAEB-594D-4AD8-BC6CE6C1E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6645" y="1234403"/>
            <a:ext cx="885530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 construction accidents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severity (fatal or non-fatal) using factors such as event type,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 assigned, human factors, and environmental conditions.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predictive 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offers preventive measures to construction managers, safety officers, or policymakers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helping them to avoid severe accidents.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safety planning and resource allocation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providing actionable insights into high-risk areas and tasks on construction sites.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risk management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predicting accident outcomes and offering recommendations for mitigating safety hazards.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786167" y="51578"/>
            <a:ext cx="535783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FFFFFF"/>
                </a:solidFill>
              </a:rPr>
              <a:t>DATASET AND Data Preprocessing </a:t>
            </a:r>
          </a:p>
        </p:txBody>
      </p:sp>
      <p:sp>
        <p:nvSpPr>
          <p:cNvPr id="87" name="Google Shape;82;p16"/>
          <p:cNvSpPr txBox="1">
            <a:spLocks noGrp="1"/>
          </p:cNvSpPr>
          <p:nvPr>
            <p:ph type="body" idx="1"/>
          </p:nvPr>
        </p:nvSpPr>
        <p:spPr>
          <a:xfrm>
            <a:off x="3228941" y="989056"/>
            <a:ext cx="5388098" cy="35031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</a:rPr>
              <a:t>Dataset Overview:</a:t>
            </a:r>
            <a:r>
              <a:rPr lang="en-US" sz="1500" b="0" i="0" u="none" strike="noStrike" dirty="0">
                <a:effectLst/>
              </a:rPr>
              <a:t> Construction accident dataset with 4,847 records and 25 features.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</a:rPr>
              <a:t>Key Features:</a:t>
            </a:r>
            <a:r>
              <a:rPr lang="en-US" sz="1500" b="0" i="0" u="none" strike="noStrike" dirty="0">
                <a:effectLst/>
              </a:rPr>
              <a:t> Event type, fall height, human factor, environmental factors, task assigned, project cost, building stories, year of incident, and injury type.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</a:rPr>
              <a:t>Preprocessing Steps:</a:t>
            </a:r>
            <a:endParaRPr lang="en-US" sz="1500" b="0" i="0" u="none" strike="noStrike" dirty="0">
              <a:effectLst/>
            </a:endParaRPr>
          </a:p>
          <a:p>
            <a:pPr marL="742950" lvl="1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Handling Missing Values:</a:t>
            </a:r>
            <a:r>
              <a:rPr lang="en-US" b="0" i="0" u="none" strike="noStrike" dirty="0">
                <a:effectLst/>
              </a:rPr>
              <a:t> Mean or mode imputation for numerical and categorical features.</a:t>
            </a:r>
          </a:p>
          <a:p>
            <a:pPr marL="742950" lvl="1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Encoding Categorical Features:</a:t>
            </a:r>
            <a:r>
              <a:rPr lang="en-US" b="0" i="0" u="none" strike="noStrike" dirty="0">
                <a:effectLst/>
              </a:rPr>
              <a:t> One-Hot Encoding and Frequency Encoding applied.</a:t>
            </a:r>
          </a:p>
          <a:p>
            <a:pPr marL="742950" lvl="1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Feature Scaling:</a:t>
            </a:r>
            <a:r>
              <a:rPr lang="en-US" b="0" i="0" u="none" strike="noStrike" dirty="0">
                <a:effectLst/>
              </a:rPr>
              <a:t> Standard scaling for numerical features (e.g., fall height, project cost).</a:t>
            </a:r>
          </a:p>
          <a:p>
            <a:pPr marL="742950" lvl="1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Outlier Handling:</a:t>
            </a:r>
            <a:r>
              <a:rPr lang="en-US" b="0" i="0" u="none" strike="noStrike" dirty="0">
                <a:effectLst/>
              </a:rPr>
              <a:t> Boxplot analysis to detect and treat outliers.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FFFF"/>
              </a:solidFill>
            </a:endParaRPr>
          </a:p>
          <a:p>
            <a:pPr marL="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86" name="Graphic 85" descr="Database">
            <a:extLst>
              <a:ext uri="{FF2B5EF4-FFF2-40B4-BE49-F238E27FC236}">
                <a16:creationId xmlns:a16="http://schemas.microsoft.com/office/drawing/2014/main" id="{7595E26A-A2D2-BD1B-0361-192659E97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962" y="1377712"/>
            <a:ext cx="2383979" cy="23839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F533-7A1D-2DEE-5A54-FB4E0A71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5" y="209549"/>
            <a:ext cx="3329538" cy="17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b="1" i="0" u="none" strike="noStrike" dirty="0">
                <a:solidFill>
                  <a:srgbClr val="FFFFFF"/>
                </a:solidFill>
                <a:effectLst/>
              </a:rPr>
              <a:t>Exploratory Data Analysis (EDA)</a:t>
            </a:r>
            <a:br>
              <a:rPr lang="en-US" sz="1700" b="0" i="0" u="none" strike="noStrike" dirty="0">
                <a:solidFill>
                  <a:srgbClr val="FFFFFF"/>
                </a:solidFill>
                <a:effectLst/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160E-967D-10A9-5720-E090A4AD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87" y="1687115"/>
            <a:ext cx="2602011" cy="296797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Categorical fields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Distribution of Categorical fields like event type, human factor , Environmental factors and Task Assigned below</a:t>
            </a:r>
          </a:p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8B93D7BA-06D4-1499-ACD1-0115BC4A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33" y="850494"/>
            <a:ext cx="5133034" cy="34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2416-1B1B-B4B3-9595-3DEB9824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" y="463888"/>
            <a:ext cx="2138563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numerical fields</a:t>
            </a:r>
            <a:r>
              <a:rPr lang="en-US" sz="1600" dirty="0">
                <a:effectLst/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group of graphs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839D0061-7022-A454-8350-1678B309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33" y="850494"/>
            <a:ext cx="5133034" cy="34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7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1511</Words>
  <Application>Microsoft Office PowerPoint</Application>
  <PresentationFormat>On-screen Show (16:9)</PresentationFormat>
  <Paragraphs>261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Wingdings 2</vt:lpstr>
      <vt:lpstr>Times New Roman</vt:lpstr>
      <vt:lpstr>Lora</vt:lpstr>
      <vt:lpstr>Arial</vt:lpstr>
      <vt:lpstr>Gill Sans MT</vt:lpstr>
      <vt:lpstr>Gallery</vt:lpstr>
      <vt:lpstr>PowerPoint Presentation</vt:lpstr>
      <vt:lpstr>CONTENTS </vt:lpstr>
      <vt:lpstr>Introduction</vt:lpstr>
      <vt:lpstr>Problem Statement</vt:lpstr>
      <vt:lpstr>Literature Review </vt:lpstr>
      <vt:lpstr>Objectives</vt:lpstr>
      <vt:lpstr>DATASET AND Data Preprocessing </vt:lpstr>
      <vt:lpstr>Exploratory Data Analysis (EDA) </vt:lpstr>
      <vt:lpstr>Distribution of numerical fields </vt:lpstr>
      <vt:lpstr>Correlation     of numerical     fields </vt:lpstr>
      <vt:lpstr>Distribution of target feature against numerical features </vt:lpstr>
      <vt:lpstr>PowerPoint Presentation</vt:lpstr>
      <vt:lpstr>METHODS</vt:lpstr>
      <vt:lpstr>Model Comparison Table </vt:lpstr>
      <vt:lpstr>Model Comparison Table (cont.) </vt:lpstr>
      <vt:lpstr>Model Comparison Table (cont.) </vt:lpstr>
      <vt:lpstr>Model Evaluation Metrics</vt:lpstr>
      <vt:lpstr>ROC , AUC and PR curves</vt:lpstr>
      <vt:lpstr>PowerPoint Presentation</vt:lpstr>
      <vt:lpstr>Conclusion</vt:lpstr>
      <vt:lpstr>Future work</vt:lpstr>
      <vt:lpstr>References</vt:lpstr>
      <vt:lpstr>Thank you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Punna, Surya</cp:lastModifiedBy>
  <cp:revision>6</cp:revision>
  <dcterms:modified xsi:type="dcterms:W3CDTF">2024-12-05T05:20:57Z</dcterms:modified>
</cp:coreProperties>
</file>