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Lst>
  <p:sldSz cx="9144000" cy="5143500" type="screen16x9"/>
  <p:notesSz cx="6858000" cy="9144000"/>
  <p:embeddedFontLst>
    <p:embeddedFont>
      <p:font typeface="Proxima Nova" charset="0"/>
      <p:regular r:id="rId26"/>
      <p:bold r:id="rId27"/>
      <p:italic r:id="rId28"/>
      <p:boldItalic r:id="rId29"/>
    </p:embeddedFont>
    <p:embeddedFont>
      <p:font typeface="Montserrat Medium" charset="0"/>
      <p:regular r:id="rId30"/>
      <p:bold r:id="rId31"/>
      <p:italic r:id="rId32"/>
      <p:boldItalic r:id="rId33"/>
    </p:embeddedFont>
    <p:embeddedFont>
      <p:font typeface="Verdana" pitchFamily="34" charset="0"/>
      <p:regular r:id="rId34"/>
      <p:bold r:id="rId35"/>
      <p:italic r:id="rId36"/>
      <p:boldItalic r:id="rId37"/>
    </p:embeddedFont>
    <p:embeddedFont>
      <p:font typeface="Calibri" pitchFamily="34" charset="0"/>
      <p:regular r:id="rId38"/>
      <p:bold r:id="rId39"/>
      <p:italic r:id="rId40"/>
      <p:boldItalic r:id="rId41"/>
    </p:embeddedFont>
    <p:embeddedFont>
      <p:font typeface="Bree Serif"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72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5308341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1200"/>
              </a:spcBef>
              <a:spcAft>
                <a:spcPts val="0"/>
              </a:spcAft>
              <a:buClr>
                <a:srgbClr val="000000"/>
              </a:buClr>
              <a:buSzPts val="1100"/>
              <a:buFont typeface="Arial"/>
              <a:buChar char="●"/>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5. CNN architecture used with ResNet model to detect animals.</a:t>
            </a:r>
            <a:endParaRPr/>
          </a:p>
          <a:p>
            <a:pPr marL="0" lvl="0" indent="0" algn="l" rtl="0">
              <a:lnSpc>
                <a:spcPct val="100000"/>
              </a:lnSpc>
              <a:spcBef>
                <a:spcPts val="0"/>
              </a:spcBef>
              <a:spcAft>
                <a:spcPts val="0"/>
              </a:spcAft>
              <a:buSzPts val="1100"/>
              <a:buNone/>
            </a:pPr>
            <a:r>
              <a:rPr lang="en"/>
              <a:t>6.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dur="30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ieeexplore.ieee.org/document/8259762/authors" TargetMode="External"/><Relationship Id="rId7" Type="http://schemas.openxmlformats.org/officeDocument/2006/relationships/hyperlink" Target="https://link.springer.com/chapter/10.1007/978-3-030-04021-5_21"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hyperlink" Target="https://books.google.co.in/books?hl=en&amp;lr=&amp;id=Zq14DwAAQBAJ&amp;oi=fnd&amp;pg=PA230&amp;dq=wild+animal+detection+from+video+surveillance&amp;ots=Ag-fmbFa2_&amp;sig=0d7UnNPsRcmm7pIqGmIZdoPAfBE&amp;redir_esc=y#v=onepage&amp;q=wild%20animal%20detection%20from%20video%20surveillance&amp;f=false" TargetMode="External"/><Relationship Id="rId5" Type="http://schemas.openxmlformats.org/officeDocument/2006/relationships/hyperlink" Target="https://ieeexplore.ieee.org/abstract/document/7523423/authors#authors" TargetMode="External"/><Relationship Id="rId4" Type="http://schemas.openxmlformats.org/officeDocument/2006/relationships/hyperlink" Target="http://www.ijtimes.com/papers/special_papers/CSE15.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hackster.io/eric_tang2017/wild-animal-detecting-and-monitoring-043da5"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ieeexplore.ieee.org/document/8259762/author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ijtimes.com/papers/special_papers/CSE15.pd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ieeexplore.ieee.org/abstract/document/7523423/authors#author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books.google.co.in/books?hl=en&amp;lr=&amp;id=Zq14DwAAQBAJ&amp;oi=fnd&amp;pg=PA230&amp;dq=wild+animal+detection+from+video+surveillance&amp;ots=Ag-fmbFa2_&amp;sig=0d7UnNPsRcmm7pIqGmIZdoPAfBE&amp;redir_esc=y#v=onepage&amp;q=wild%20animal%20detection%20from%20video%20surveillance&amp;f=false"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link.springer.com/chapter/10.1007/978-3-030-04021-5_2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1370750" y="832225"/>
            <a:ext cx="6589800" cy="1448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800"/>
              <a:buNone/>
            </a:pPr>
            <a:r>
              <a:rPr lang="en" sz="3000" dirty="0">
                <a:latin typeface="Bree Serif"/>
                <a:ea typeface="Bree Serif"/>
                <a:cs typeface="Bree Serif"/>
                <a:sym typeface="Bree Serif"/>
              </a:rPr>
              <a:t>Wild Animal Detection and                     Alert System </a:t>
            </a:r>
            <a:endParaRPr sz="3000" dirty="0">
              <a:latin typeface="Bree Serif"/>
              <a:ea typeface="Bree Serif"/>
              <a:cs typeface="Bree Serif"/>
              <a:sym typeface="Bree Serif"/>
            </a:endParaRPr>
          </a:p>
          <a:p>
            <a:pPr marL="0" lvl="0" indent="0" algn="ctr" rtl="0">
              <a:lnSpc>
                <a:spcPct val="100000"/>
              </a:lnSpc>
              <a:spcBef>
                <a:spcPts val="0"/>
              </a:spcBef>
              <a:spcAft>
                <a:spcPts val="0"/>
              </a:spcAft>
              <a:buSzPts val="3800"/>
              <a:buNone/>
            </a:pPr>
            <a:r>
              <a:rPr lang="en" sz="3000" dirty="0">
                <a:latin typeface="Bree Serif"/>
                <a:ea typeface="Bree Serif"/>
                <a:cs typeface="Bree Serif"/>
                <a:sym typeface="Bree Serif"/>
              </a:rPr>
              <a:t>using Deep Learning</a:t>
            </a:r>
            <a:endParaRPr sz="3000" dirty="0">
              <a:latin typeface="Bree Serif"/>
              <a:ea typeface="Bree Serif"/>
              <a:cs typeface="Bree Serif"/>
              <a:sym typeface="Bree Serif"/>
            </a:endParaRPr>
          </a:p>
        </p:txBody>
      </p:sp>
      <p:sp>
        <p:nvSpPr>
          <p:cNvPr id="60" name="Google Shape;60;p13"/>
          <p:cNvSpPr txBox="1">
            <a:spLocks noGrp="1"/>
          </p:cNvSpPr>
          <p:nvPr>
            <p:ph type="subTitle" idx="1"/>
          </p:nvPr>
        </p:nvSpPr>
        <p:spPr>
          <a:xfrm>
            <a:off x="1631466" y="3049872"/>
            <a:ext cx="6854400" cy="5226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600"/>
              <a:buNone/>
            </a:pPr>
            <a:r>
              <a:rPr lang="en" sz="1700" dirty="0">
                <a:latin typeface="Bree Serif"/>
                <a:ea typeface="Bree Serif"/>
                <a:cs typeface="Bree Serif"/>
                <a:sym typeface="Bree Serif"/>
              </a:rPr>
              <a:t>Project by:                    				      </a:t>
            </a:r>
            <a:endParaRPr lang="en" sz="1700" dirty="0" smtClean="0">
              <a:latin typeface="Bree Serif"/>
              <a:ea typeface="Bree Serif"/>
              <a:cs typeface="Bree Serif"/>
              <a:sym typeface="Bree Serif"/>
            </a:endParaRPr>
          </a:p>
          <a:p>
            <a:pPr marL="0" lvl="0" indent="0" algn="just" rtl="0">
              <a:lnSpc>
                <a:spcPct val="100000"/>
              </a:lnSpc>
              <a:spcBef>
                <a:spcPts val="0"/>
              </a:spcBef>
              <a:spcAft>
                <a:spcPts val="0"/>
              </a:spcAft>
              <a:buSzPts val="1600"/>
              <a:buNone/>
            </a:pPr>
            <a:r>
              <a:rPr lang="en" sz="1700" dirty="0" smtClean="0">
                <a:latin typeface="Bree Serif"/>
                <a:ea typeface="Bree Serif"/>
                <a:cs typeface="Bree Serif"/>
                <a:sym typeface="Bree Serif"/>
              </a:rPr>
              <a:t>Neetha </a:t>
            </a:r>
            <a:r>
              <a:rPr lang="en" sz="1700" dirty="0">
                <a:latin typeface="Bree Serif"/>
                <a:ea typeface="Bree Serif"/>
                <a:cs typeface="Bree Serif"/>
                <a:sym typeface="Bree Serif"/>
              </a:rPr>
              <a:t>Mariam Sam					</a:t>
            </a:r>
            <a:r>
              <a:rPr lang="en" sz="1700" dirty="0" smtClean="0">
                <a:latin typeface="Bree Serif"/>
                <a:ea typeface="Bree Serif"/>
                <a:cs typeface="Bree Serif"/>
                <a:sym typeface="Bree Serif"/>
              </a:rPr>
              <a:t>   </a:t>
            </a:r>
            <a:endParaRPr sz="1700" dirty="0">
              <a:latin typeface="Bree Serif"/>
              <a:ea typeface="Bree Serif"/>
              <a:cs typeface="Bree Serif"/>
              <a:sym typeface="Bree Serif"/>
            </a:endParaRPr>
          </a:p>
          <a:p>
            <a:pPr marL="0" lvl="0" indent="0" algn="just" rtl="0">
              <a:lnSpc>
                <a:spcPct val="100000"/>
              </a:lnSpc>
              <a:spcBef>
                <a:spcPts val="0"/>
              </a:spcBef>
              <a:spcAft>
                <a:spcPts val="0"/>
              </a:spcAft>
              <a:buSzPts val="1600"/>
              <a:buNone/>
            </a:pPr>
            <a:r>
              <a:rPr lang="en" sz="1700" dirty="0">
                <a:latin typeface="Bree Serif"/>
                <a:ea typeface="Bree Serif"/>
                <a:cs typeface="Bree Serif"/>
                <a:sym typeface="Bree Serif"/>
              </a:rPr>
              <a:t>Punnoose K Thomas</a:t>
            </a:r>
            <a:endParaRPr sz="1700" dirty="0">
              <a:latin typeface="Bree Serif"/>
              <a:ea typeface="Bree Serif"/>
              <a:cs typeface="Bree Serif"/>
              <a:sym typeface="Bree Serif"/>
            </a:endParaRPr>
          </a:p>
          <a:p>
            <a:pPr marL="0" lvl="0" indent="0" algn="just" rtl="0">
              <a:spcBef>
                <a:spcPts val="0"/>
              </a:spcBef>
              <a:spcAft>
                <a:spcPts val="0"/>
              </a:spcAft>
              <a:buSzPts val="1600"/>
              <a:buNone/>
            </a:pPr>
            <a:r>
              <a:rPr lang="en" sz="1700" dirty="0">
                <a:latin typeface="Bree Serif"/>
                <a:ea typeface="Bree Serif"/>
                <a:cs typeface="Bree Serif"/>
                <a:sym typeface="Bree Serif"/>
              </a:rPr>
              <a:t>Sharooque K P</a:t>
            </a:r>
            <a:endParaRPr sz="1700" dirty="0">
              <a:latin typeface="Bree Serif"/>
              <a:ea typeface="Bree Serif"/>
              <a:cs typeface="Bree Serif"/>
              <a:sym typeface="Bree Serif"/>
            </a:endParaRPr>
          </a:p>
          <a:p>
            <a:pPr marL="0" lvl="0" indent="0" algn="just" rtl="0">
              <a:lnSpc>
                <a:spcPct val="100000"/>
              </a:lnSpc>
              <a:spcBef>
                <a:spcPts val="0"/>
              </a:spcBef>
              <a:spcAft>
                <a:spcPts val="0"/>
              </a:spcAft>
              <a:buSzPts val="1600"/>
              <a:buNone/>
            </a:pPr>
            <a:r>
              <a:rPr lang="en" sz="1700" dirty="0">
                <a:latin typeface="Bree Serif"/>
                <a:ea typeface="Bree Serif"/>
                <a:cs typeface="Bree Serif"/>
                <a:sym typeface="Bree Serif"/>
              </a:rPr>
              <a:t>Sreya Jain </a:t>
            </a:r>
            <a:r>
              <a:rPr lang="en" sz="1700" dirty="0" smtClean="0">
                <a:latin typeface="Bree Serif"/>
                <a:ea typeface="Bree Serif"/>
                <a:cs typeface="Bree Serif"/>
                <a:sym typeface="Bree Serif"/>
              </a:rPr>
              <a:t>Tobji</a:t>
            </a:r>
          </a:p>
          <a:p>
            <a:pPr marL="0" lvl="0" indent="0" algn="just" rtl="0">
              <a:lnSpc>
                <a:spcPct val="100000"/>
              </a:lnSpc>
              <a:spcBef>
                <a:spcPts val="0"/>
              </a:spcBef>
              <a:spcAft>
                <a:spcPts val="0"/>
              </a:spcAft>
              <a:buSzPts val="1600"/>
              <a:buNone/>
            </a:pPr>
            <a:endParaRPr lang="en" sz="1700" dirty="0" smtClean="0">
              <a:latin typeface="Bree Serif"/>
              <a:ea typeface="Bree Serif"/>
              <a:cs typeface="Bree Serif"/>
              <a:sym typeface="Bree Serif"/>
            </a:endParaRPr>
          </a:p>
          <a:p>
            <a:pPr marL="0" lvl="0" indent="0" algn="just" rtl="0">
              <a:lnSpc>
                <a:spcPct val="100000"/>
              </a:lnSpc>
              <a:spcBef>
                <a:spcPts val="0"/>
              </a:spcBef>
              <a:spcAft>
                <a:spcPts val="0"/>
              </a:spcAft>
              <a:buSzPts val="1600"/>
              <a:buNone/>
            </a:pPr>
            <a:endParaRPr sz="1700" dirty="0">
              <a:latin typeface="Bree Serif"/>
              <a:ea typeface="Bree Serif"/>
              <a:cs typeface="Bree Serif"/>
              <a:sym typeface="Bree Serif"/>
            </a:endParaRPr>
          </a:p>
        </p:txBody>
      </p:sp>
      <p:sp>
        <p:nvSpPr>
          <p:cNvPr id="2" name="TextBox 1"/>
          <p:cNvSpPr txBox="1"/>
          <p:nvPr/>
        </p:nvSpPr>
        <p:spPr>
          <a:xfrm>
            <a:off x="5082360" y="3176327"/>
            <a:ext cx="3402419" cy="830997"/>
          </a:xfrm>
          <a:prstGeom prst="rect">
            <a:avLst/>
          </a:prstGeom>
          <a:noFill/>
        </p:spPr>
        <p:txBody>
          <a:bodyPr wrap="square" rtlCol="0">
            <a:spAutoFit/>
          </a:bodyPr>
          <a:lstStyle/>
          <a:p>
            <a:pPr marL="0" indent="0" algn="just">
              <a:buSzPts val="1600"/>
            </a:pPr>
            <a:r>
              <a:rPr lang="en-US" sz="1700" dirty="0">
                <a:solidFill>
                  <a:schemeClr val="bg1"/>
                </a:solidFill>
                <a:latin typeface="Bree Serif"/>
                <a:ea typeface="Bree Serif"/>
                <a:cs typeface="Bree Serif"/>
                <a:sym typeface="Bree Serif"/>
              </a:rPr>
              <a:t>Guided by :</a:t>
            </a:r>
          </a:p>
          <a:p>
            <a:pPr marL="0" indent="0" algn="just">
              <a:buSzPts val="1600"/>
            </a:pPr>
            <a:r>
              <a:rPr lang="en-US" sz="1700" dirty="0" err="1">
                <a:solidFill>
                  <a:schemeClr val="bg1"/>
                </a:solidFill>
                <a:latin typeface="Bree Serif"/>
                <a:ea typeface="Bree Serif"/>
                <a:cs typeface="Bree Serif"/>
                <a:sym typeface="Bree Serif"/>
              </a:rPr>
              <a:t>Er.Soumya</a:t>
            </a:r>
            <a:r>
              <a:rPr lang="en-US" sz="1700" dirty="0">
                <a:solidFill>
                  <a:schemeClr val="bg1"/>
                </a:solidFill>
                <a:latin typeface="Bree Serif"/>
                <a:ea typeface="Bree Serif"/>
                <a:cs typeface="Bree Serif"/>
                <a:sym typeface="Bree Serif"/>
              </a:rPr>
              <a:t> Sara </a:t>
            </a:r>
            <a:r>
              <a:rPr lang="en-US" sz="1700" dirty="0" err="1">
                <a:solidFill>
                  <a:schemeClr val="bg1"/>
                </a:solidFill>
                <a:latin typeface="Bree Serif"/>
                <a:ea typeface="Bree Serif"/>
                <a:cs typeface="Bree Serif"/>
                <a:sym typeface="Bree Serif"/>
              </a:rPr>
              <a:t>Koshy</a:t>
            </a:r>
            <a:endParaRPr lang="en-US" sz="1700" dirty="0">
              <a:solidFill>
                <a:schemeClr val="bg1"/>
              </a:solidFill>
              <a:latin typeface="Bree Serif"/>
              <a:ea typeface="Bree Serif"/>
              <a:cs typeface="Bree Serif"/>
              <a:sym typeface="Bree Serif"/>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892800" y="922900"/>
            <a:ext cx="7939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Components used</a:t>
            </a:r>
            <a:endParaRPr/>
          </a:p>
        </p:txBody>
      </p:sp>
      <p:sp>
        <p:nvSpPr>
          <p:cNvPr id="123" name="Google Shape;123;p22"/>
          <p:cNvSpPr txBox="1">
            <a:spLocks noGrp="1"/>
          </p:cNvSpPr>
          <p:nvPr>
            <p:ph type="body" idx="1"/>
          </p:nvPr>
        </p:nvSpPr>
        <p:spPr>
          <a:xfrm>
            <a:off x="892800" y="1831575"/>
            <a:ext cx="7331700" cy="22431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Clr>
                <a:srgbClr val="000000"/>
              </a:buClr>
              <a:buSzPts val="1700"/>
              <a:buChar char="➢"/>
            </a:pPr>
            <a:r>
              <a:rPr lang="en" sz="1700">
                <a:solidFill>
                  <a:srgbClr val="000000"/>
                </a:solidFill>
              </a:rPr>
              <a:t>Arduino Module - version Uno</a:t>
            </a:r>
            <a:endParaRPr sz="1700">
              <a:solidFill>
                <a:srgbClr val="000000"/>
              </a:solidFill>
            </a:endParaRPr>
          </a:p>
          <a:p>
            <a:pPr marL="457200" lvl="0" indent="-336550" algn="l" rtl="0">
              <a:lnSpc>
                <a:spcPct val="115000"/>
              </a:lnSpc>
              <a:spcBef>
                <a:spcPts val="0"/>
              </a:spcBef>
              <a:spcAft>
                <a:spcPts val="0"/>
              </a:spcAft>
              <a:buClr>
                <a:srgbClr val="000000"/>
              </a:buClr>
              <a:buSzPts val="1700"/>
              <a:buChar char="➢"/>
            </a:pPr>
            <a:r>
              <a:rPr lang="en" sz="1700">
                <a:solidFill>
                  <a:srgbClr val="000000"/>
                </a:solidFill>
              </a:rPr>
              <a:t>USB cable to connect Arduino to Processing System</a:t>
            </a:r>
            <a:endParaRPr sz="1700">
              <a:solidFill>
                <a:srgbClr val="000000"/>
              </a:solidFill>
            </a:endParaRPr>
          </a:p>
          <a:p>
            <a:pPr marL="457200" lvl="0" indent="-336550" algn="l" rtl="0">
              <a:lnSpc>
                <a:spcPct val="115000"/>
              </a:lnSpc>
              <a:spcBef>
                <a:spcPts val="0"/>
              </a:spcBef>
              <a:spcAft>
                <a:spcPts val="0"/>
              </a:spcAft>
              <a:buClr>
                <a:srgbClr val="000000"/>
              </a:buClr>
              <a:buSzPts val="1700"/>
              <a:buChar char="➢"/>
            </a:pPr>
            <a:r>
              <a:rPr lang="en" sz="1700">
                <a:solidFill>
                  <a:srgbClr val="000000"/>
                </a:solidFill>
              </a:rPr>
              <a:t>BOLT IoT Module - WiFi Module with custom Firmware and ESP8266</a:t>
            </a:r>
            <a:endParaRPr sz="1700">
              <a:solidFill>
                <a:srgbClr val="000000"/>
              </a:solidFill>
            </a:endParaRPr>
          </a:p>
          <a:p>
            <a:pPr marL="457200" lvl="0" indent="-336550" algn="l" rtl="0">
              <a:lnSpc>
                <a:spcPct val="115000"/>
              </a:lnSpc>
              <a:spcBef>
                <a:spcPts val="0"/>
              </a:spcBef>
              <a:spcAft>
                <a:spcPts val="0"/>
              </a:spcAft>
              <a:buClr>
                <a:srgbClr val="000000"/>
              </a:buClr>
              <a:buSzPts val="1700"/>
              <a:buChar char="➢"/>
            </a:pPr>
            <a:r>
              <a:rPr lang="en" sz="1700">
                <a:solidFill>
                  <a:srgbClr val="000000"/>
                </a:solidFill>
              </a:rPr>
              <a:t>Buzzer for Audio Alert Generation</a:t>
            </a:r>
            <a:endParaRPr sz="1700">
              <a:solidFill>
                <a:srgbClr val="000000"/>
              </a:solidFill>
            </a:endParaRPr>
          </a:p>
        </p:txBody>
      </p:sp>
      <p:sp>
        <p:nvSpPr>
          <p:cNvPr id="124" name="Google Shape;124;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10</a:t>
            </a:fld>
            <a:endParaRPr>
              <a:solidFill>
                <a:schemeClr val="dk1"/>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899475" y="314450"/>
            <a:ext cx="7505700" cy="586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METHODOLOGY</a:t>
            </a:r>
            <a:endParaRPr/>
          </a:p>
        </p:txBody>
      </p:sp>
      <p:sp>
        <p:nvSpPr>
          <p:cNvPr id="130" name="Google Shape;130;p23"/>
          <p:cNvSpPr txBox="1"/>
          <p:nvPr/>
        </p:nvSpPr>
        <p:spPr>
          <a:xfrm>
            <a:off x="1012025" y="4264825"/>
            <a:ext cx="7078800" cy="321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1" name="Google Shape;131;p23"/>
          <p:cNvSpPr txBox="1"/>
          <p:nvPr/>
        </p:nvSpPr>
        <p:spPr>
          <a:xfrm>
            <a:off x="899475" y="1220300"/>
            <a:ext cx="7262100" cy="3516900"/>
          </a:xfrm>
          <a:prstGeom prst="rect">
            <a:avLst/>
          </a:prstGeom>
          <a:noFill/>
          <a:ln>
            <a:noFill/>
          </a:ln>
        </p:spPr>
        <p:txBody>
          <a:bodyPr spcFirstLastPara="1" wrap="square" lIns="91425" tIns="91425" rIns="91425" bIns="91425" anchor="t" anchorCtr="0">
            <a:noAutofit/>
          </a:bodyPr>
          <a:lstStyle/>
          <a:p>
            <a:pPr marL="285750" marR="0" lvl="0" indent="-279400" algn="just" rtl="0">
              <a:lnSpc>
                <a:spcPct val="70000"/>
              </a:lnSpc>
              <a:spcBef>
                <a:spcPts val="0"/>
              </a:spcBef>
              <a:spcAft>
                <a:spcPts val="0"/>
              </a:spcAft>
              <a:buClr>
                <a:srgbClr val="000000"/>
              </a:buClr>
              <a:buSzPts val="1700"/>
              <a:buFont typeface="Proxima Nova"/>
              <a:buChar char="➢"/>
            </a:pPr>
            <a:r>
              <a:rPr lang="en" sz="1700" i="0" u="none" strike="noStrike" cap="none">
                <a:solidFill>
                  <a:srgbClr val="000000"/>
                </a:solidFill>
                <a:latin typeface="Proxima Nova"/>
                <a:ea typeface="Proxima Nova"/>
                <a:cs typeface="Proxima Nova"/>
                <a:sym typeface="Proxima Nova"/>
              </a:rPr>
              <a:t>Capture the real time video using camera module.</a:t>
            </a:r>
            <a:endParaRPr sz="1700" i="0" u="none" strike="noStrike" cap="none">
              <a:solidFill>
                <a:srgbClr val="000000"/>
              </a:solidFill>
              <a:latin typeface="Proxima Nova"/>
              <a:ea typeface="Proxima Nova"/>
              <a:cs typeface="Proxima Nova"/>
              <a:sym typeface="Proxima Nova"/>
            </a:endParaRPr>
          </a:p>
          <a:p>
            <a:pPr marL="457200" marR="0" lvl="0" indent="0" algn="just" rtl="0">
              <a:lnSpc>
                <a:spcPct val="70000"/>
              </a:lnSpc>
              <a:spcBef>
                <a:spcPts val="0"/>
              </a:spcBef>
              <a:spcAft>
                <a:spcPts val="0"/>
              </a:spcAft>
              <a:buNone/>
            </a:pPr>
            <a:endParaRPr sz="1700" i="0" u="none" strike="noStrike" cap="none">
              <a:solidFill>
                <a:srgbClr val="000000"/>
              </a:solidFill>
              <a:latin typeface="Proxima Nova"/>
              <a:ea typeface="Proxima Nova"/>
              <a:cs typeface="Proxima Nova"/>
              <a:sym typeface="Proxima Nova"/>
            </a:endParaRPr>
          </a:p>
          <a:p>
            <a:pPr marL="285750" marR="0" lvl="0" indent="-279400" algn="just" rtl="0">
              <a:lnSpc>
                <a:spcPct val="70000"/>
              </a:lnSpc>
              <a:spcBef>
                <a:spcPts val="0"/>
              </a:spcBef>
              <a:spcAft>
                <a:spcPts val="0"/>
              </a:spcAft>
              <a:buClr>
                <a:srgbClr val="000000"/>
              </a:buClr>
              <a:buSzPts val="1700"/>
              <a:buFont typeface="Proxima Nova"/>
              <a:buChar char="➢"/>
            </a:pPr>
            <a:r>
              <a:rPr lang="en" sz="1700" i="0" u="none" strike="noStrike" cap="none">
                <a:solidFill>
                  <a:srgbClr val="000000"/>
                </a:solidFill>
                <a:latin typeface="Proxima Nova"/>
                <a:ea typeface="Proxima Nova"/>
                <a:cs typeface="Proxima Nova"/>
                <a:sym typeface="Proxima Nova"/>
              </a:rPr>
              <a:t>The video is divided into frames.</a:t>
            </a:r>
            <a:endParaRPr sz="1700" i="0" u="none" strike="noStrike" cap="none">
              <a:solidFill>
                <a:srgbClr val="000000"/>
              </a:solidFill>
              <a:latin typeface="Proxima Nova"/>
              <a:ea typeface="Proxima Nova"/>
              <a:cs typeface="Proxima Nova"/>
              <a:sym typeface="Proxima Nova"/>
            </a:endParaRPr>
          </a:p>
          <a:p>
            <a:pPr marL="457200" marR="0" lvl="0" indent="0" algn="just" rtl="0">
              <a:lnSpc>
                <a:spcPct val="70000"/>
              </a:lnSpc>
              <a:spcBef>
                <a:spcPts val="0"/>
              </a:spcBef>
              <a:spcAft>
                <a:spcPts val="0"/>
              </a:spcAft>
              <a:buNone/>
            </a:pPr>
            <a:endParaRPr sz="1700" i="0" u="none" strike="noStrike" cap="none">
              <a:solidFill>
                <a:srgbClr val="000000"/>
              </a:solidFill>
              <a:latin typeface="Proxima Nova"/>
              <a:ea typeface="Proxima Nova"/>
              <a:cs typeface="Proxima Nova"/>
              <a:sym typeface="Proxima Nova"/>
            </a:endParaRPr>
          </a:p>
          <a:p>
            <a:pPr marL="285750" marR="0" lvl="0" indent="-279400" algn="just" rtl="0">
              <a:lnSpc>
                <a:spcPct val="70000"/>
              </a:lnSpc>
              <a:spcBef>
                <a:spcPts val="0"/>
              </a:spcBef>
              <a:spcAft>
                <a:spcPts val="0"/>
              </a:spcAft>
              <a:buClr>
                <a:srgbClr val="000000"/>
              </a:buClr>
              <a:buSzPts val="1700"/>
              <a:buFont typeface="Proxima Nova"/>
              <a:buChar char="➢"/>
            </a:pPr>
            <a:r>
              <a:rPr lang="en" sz="1700" i="0" u="none" strike="noStrike" cap="none">
                <a:solidFill>
                  <a:srgbClr val="000000"/>
                </a:solidFill>
                <a:latin typeface="Proxima Nova"/>
                <a:ea typeface="Proxima Nova"/>
                <a:cs typeface="Proxima Nova"/>
                <a:sym typeface="Proxima Nova"/>
              </a:rPr>
              <a:t>An image is a single frame.</a:t>
            </a:r>
            <a:endParaRPr sz="1700" i="0" u="none" strike="noStrike" cap="none">
              <a:solidFill>
                <a:srgbClr val="000000"/>
              </a:solidFill>
              <a:latin typeface="Proxima Nova"/>
              <a:ea typeface="Proxima Nova"/>
              <a:cs typeface="Proxima Nova"/>
              <a:sym typeface="Proxima Nova"/>
            </a:endParaRPr>
          </a:p>
          <a:p>
            <a:pPr marL="457200" marR="0" lvl="0" indent="0" algn="just" rtl="0">
              <a:lnSpc>
                <a:spcPct val="70000"/>
              </a:lnSpc>
              <a:spcBef>
                <a:spcPts val="0"/>
              </a:spcBef>
              <a:spcAft>
                <a:spcPts val="0"/>
              </a:spcAft>
              <a:buNone/>
            </a:pPr>
            <a:endParaRPr sz="1700" i="0" u="none" strike="noStrike" cap="none">
              <a:solidFill>
                <a:srgbClr val="000000"/>
              </a:solidFill>
              <a:latin typeface="Proxima Nova"/>
              <a:ea typeface="Proxima Nova"/>
              <a:cs typeface="Proxima Nova"/>
              <a:sym typeface="Proxima Nova"/>
            </a:endParaRPr>
          </a:p>
          <a:p>
            <a:pPr marL="285750" marR="0" lvl="0" indent="-279400" algn="just" rtl="0">
              <a:lnSpc>
                <a:spcPct val="70000"/>
              </a:lnSpc>
              <a:spcBef>
                <a:spcPts val="0"/>
              </a:spcBef>
              <a:spcAft>
                <a:spcPts val="0"/>
              </a:spcAft>
              <a:buClr>
                <a:srgbClr val="000000"/>
              </a:buClr>
              <a:buSzPts val="1700"/>
              <a:buFont typeface="Proxima Nova"/>
              <a:buChar char="➢"/>
            </a:pPr>
            <a:r>
              <a:rPr lang="en" sz="1700" i="0" u="none" strike="noStrike" cap="none">
                <a:solidFill>
                  <a:srgbClr val="000000"/>
                </a:solidFill>
                <a:latin typeface="Proxima Nova"/>
                <a:ea typeface="Proxima Nova"/>
                <a:cs typeface="Proxima Nova"/>
                <a:sym typeface="Proxima Nova"/>
              </a:rPr>
              <a:t>YOLOv2 algorithm is then used for object detection.</a:t>
            </a:r>
            <a:endParaRPr sz="1700" i="0" u="none" strike="noStrike" cap="none">
              <a:solidFill>
                <a:srgbClr val="000000"/>
              </a:solidFill>
              <a:latin typeface="Proxima Nova"/>
              <a:ea typeface="Proxima Nova"/>
              <a:cs typeface="Proxima Nova"/>
              <a:sym typeface="Proxima Nova"/>
            </a:endParaRPr>
          </a:p>
          <a:p>
            <a:pPr marL="457200" marR="0" lvl="0" indent="0" algn="just" rtl="0">
              <a:lnSpc>
                <a:spcPct val="70000"/>
              </a:lnSpc>
              <a:spcBef>
                <a:spcPts val="0"/>
              </a:spcBef>
              <a:spcAft>
                <a:spcPts val="0"/>
              </a:spcAft>
              <a:buNone/>
            </a:pPr>
            <a:endParaRPr sz="1700" i="0" u="none" strike="noStrike" cap="none">
              <a:solidFill>
                <a:srgbClr val="000000"/>
              </a:solidFill>
              <a:latin typeface="Proxima Nova"/>
              <a:ea typeface="Proxima Nova"/>
              <a:cs typeface="Proxima Nova"/>
              <a:sym typeface="Proxima Nova"/>
            </a:endParaRPr>
          </a:p>
          <a:p>
            <a:pPr marL="285750" marR="0" lvl="0" indent="-279400" algn="just" rtl="0">
              <a:lnSpc>
                <a:spcPct val="70000"/>
              </a:lnSpc>
              <a:spcBef>
                <a:spcPts val="0"/>
              </a:spcBef>
              <a:spcAft>
                <a:spcPts val="0"/>
              </a:spcAft>
              <a:buClr>
                <a:srgbClr val="000000"/>
              </a:buClr>
              <a:buSzPts val="1700"/>
              <a:buFont typeface="Proxima Nova"/>
              <a:buChar char="➢"/>
            </a:pPr>
            <a:r>
              <a:rPr lang="en" sz="1700" i="0" u="none" strike="noStrike" cap="none">
                <a:solidFill>
                  <a:srgbClr val="000000"/>
                </a:solidFill>
                <a:latin typeface="Proxima Nova"/>
                <a:ea typeface="Proxima Nova"/>
                <a:cs typeface="Proxima Nova"/>
                <a:sym typeface="Proxima Nova"/>
              </a:rPr>
              <a:t>Uses model pre-trained on the imagenet dataset of animals.</a:t>
            </a:r>
            <a:endParaRPr sz="1700" i="0" u="none" strike="noStrike" cap="none">
              <a:solidFill>
                <a:srgbClr val="000000"/>
              </a:solidFill>
              <a:latin typeface="Proxima Nova"/>
              <a:ea typeface="Proxima Nova"/>
              <a:cs typeface="Proxima Nova"/>
              <a:sym typeface="Proxima Nova"/>
            </a:endParaRPr>
          </a:p>
          <a:p>
            <a:pPr marL="457200" marR="0" lvl="0" indent="0" algn="just" rtl="0">
              <a:lnSpc>
                <a:spcPct val="70000"/>
              </a:lnSpc>
              <a:spcBef>
                <a:spcPts val="0"/>
              </a:spcBef>
              <a:spcAft>
                <a:spcPts val="0"/>
              </a:spcAft>
              <a:buNone/>
            </a:pPr>
            <a:endParaRPr sz="1700" i="0" u="none" strike="noStrike" cap="none">
              <a:solidFill>
                <a:srgbClr val="000000"/>
              </a:solidFill>
              <a:latin typeface="Proxima Nova"/>
              <a:ea typeface="Proxima Nova"/>
              <a:cs typeface="Proxima Nova"/>
              <a:sym typeface="Proxima Nova"/>
            </a:endParaRPr>
          </a:p>
          <a:p>
            <a:pPr marL="285750" marR="0" lvl="0" indent="-279400" algn="just" rtl="0">
              <a:lnSpc>
                <a:spcPct val="115000"/>
              </a:lnSpc>
              <a:spcBef>
                <a:spcPts val="0"/>
              </a:spcBef>
              <a:spcAft>
                <a:spcPts val="0"/>
              </a:spcAft>
              <a:buClr>
                <a:srgbClr val="000000"/>
              </a:buClr>
              <a:buSzPts val="1700"/>
              <a:buFont typeface="Proxima Nova"/>
              <a:buChar char="➢"/>
            </a:pPr>
            <a:r>
              <a:rPr lang="en" sz="1700" i="0" u="none" strike="noStrike" cap="none">
                <a:solidFill>
                  <a:srgbClr val="000000"/>
                </a:solidFill>
                <a:latin typeface="Proxima Nova"/>
                <a:ea typeface="Proxima Nova"/>
                <a:cs typeface="Proxima Nova"/>
                <a:sym typeface="Proxima Nova"/>
              </a:rPr>
              <a:t>If a wild animal like tiger or elephant  is detected, then buzzers or sound alert systems are activated to alert forest officers.</a:t>
            </a:r>
            <a:endParaRPr sz="1700" i="0" u="none" strike="noStrike" cap="none">
              <a:solidFill>
                <a:srgbClr val="000000"/>
              </a:solidFill>
              <a:latin typeface="Proxima Nova"/>
              <a:ea typeface="Proxima Nova"/>
              <a:cs typeface="Proxima Nova"/>
              <a:sym typeface="Proxima Nova"/>
            </a:endParaRPr>
          </a:p>
          <a:p>
            <a:pPr marL="457200" marR="0" lvl="0" indent="0" algn="just" rtl="0">
              <a:lnSpc>
                <a:spcPct val="70000"/>
              </a:lnSpc>
              <a:spcBef>
                <a:spcPts val="0"/>
              </a:spcBef>
              <a:spcAft>
                <a:spcPts val="0"/>
              </a:spcAft>
              <a:buNone/>
            </a:pPr>
            <a:endParaRPr sz="1700" i="0" u="none" strike="noStrike" cap="none">
              <a:solidFill>
                <a:srgbClr val="000000"/>
              </a:solidFill>
              <a:latin typeface="Proxima Nova"/>
              <a:ea typeface="Proxima Nova"/>
              <a:cs typeface="Proxima Nova"/>
              <a:sym typeface="Proxima Nova"/>
            </a:endParaRPr>
          </a:p>
          <a:p>
            <a:pPr marL="285750" marR="0" lvl="0" indent="-279400" algn="just" rtl="0">
              <a:lnSpc>
                <a:spcPct val="115000"/>
              </a:lnSpc>
              <a:spcBef>
                <a:spcPts val="0"/>
              </a:spcBef>
              <a:spcAft>
                <a:spcPts val="0"/>
              </a:spcAft>
              <a:buClr>
                <a:srgbClr val="000000"/>
              </a:buClr>
              <a:buSzPts val="1700"/>
              <a:buFont typeface="Calibri"/>
              <a:buChar char="➢"/>
            </a:pPr>
            <a:r>
              <a:rPr lang="en" sz="1700" i="0" u="none" strike="noStrike" cap="none">
                <a:solidFill>
                  <a:srgbClr val="000000"/>
                </a:solidFill>
                <a:latin typeface="Proxima Nova"/>
                <a:ea typeface="Proxima Nova"/>
                <a:cs typeface="Proxima Nova"/>
                <a:sym typeface="Proxima Nova"/>
              </a:rPr>
              <a:t>An alert in the form of SMS is also generated to inform required authorities.</a:t>
            </a:r>
            <a:endParaRPr sz="1700" i="0" u="none" strike="noStrike" cap="none">
              <a:solidFill>
                <a:srgbClr val="000000"/>
              </a:solidFill>
              <a:latin typeface="Proxima Nova"/>
              <a:ea typeface="Proxima Nova"/>
              <a:cs typeface="Proxima Nova"/>
              <a:sym typeface="Proxima Nova"/>
            </a:endParaRPr>
          </a:p>
        </p:txBody>
      </p:sp>
      <p:sp>
        <p:nvSpPr>
          <p:cNvPr id="132" name="Google Shape;13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11</a:t>
            </a:fld>
            <a:endParaRPr>
              <a:solidFill>
                <a:schemeClr val="dk1"/>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819150" y="402925"/>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METHODOLOGY</a:t>
            </a:r>
            <a:endParaRPr/>
          </a:p>
        </p:txBody>
      </p:sp>
      <p:sp>
        <p:nvSpPr>
          <p:cNvPr id="138" name="Google Shape;13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12</a:t>
            </a:fld>
            <a:endParaRPr>
              <a:solidFill>
                <a:schemeClr val="dk1"/>
              </a:solidFill>
              <a:latin typeface="Proxima Nova"/>
              <a:ea typeface="Proxima Nova"/>
              <a:cs typeface="Proxima Nova"/>
              <a:sym typeface="Proxima Nova"/>
            </a:endParaRPr>
          </a:p>
        </p:txBody>
      </p:sp>
      <p:pic>
        <p:nvPicPr>
          <p:cNvPr id="139" name="Google Shape;139;p24"/>
          <p:cNvPicPr preferRelativeResize="0"/>
          <p:nvPr/>
        </p:nvPicPr>
        <p:blipFill rotWithShape="1">
          <a:blip r:embed="rId3">
            <a:alphaModFix/>
          </a:blip>
          <a:srcRect b="3864"/>
          <a:stretch/>
        </p:blipFill>
        <p:spPr>
          <a:xfrm>
            <a:off x="2829550" y="1062500"/>
            <a:ext cx="2508780" cy="3481175"/>
          </a:xfrm>
          <a:prstGeom prst="rect">
            <a:avLst/>
          </a:prstGeom>
          <a:noFill/>
          <a:ln>
            <a:noFill/>
          </a:ln>
        </p:spPr>
      </p:pic>
      <p:sp>
        <p:nvSpPr>
          <p:cNvPr id="140" name="Google Shape;140;p24"/>
          <p:cNvSpPr txBox="1"/>
          <p:nvPr/>
        </p:nvSpPr>
        <p:spPr>
          <a:xfrm>
            <a:off x="2624700" y="4575325"/>
            <a:ext cx="3235800" cy="330300"/>
          </a:xfrm>
          <a:prstGeom prst="rect">
            <a:avLst/>
          </a:prstGeom>
          <a:noFill/>
          <a:ln>
            <a:noFill/>
          </a:ln>
        </p:spPr>
        <p:txBody>
          <a:bodyPr spcFirstLastPara="1" wrap="square" lIns="91425" tIns="91425" rIns="91425" bIns="91425" anchor="t" anchorCtr="0">
            <a:noAutofit/>
          </a:bodyPr>
          <a:lstStyle/>
          <a:p>
            <a:pPr marL="0" marR="0" lvl="0" indent="0" algn="just" rtl="0">
              <a:lnSpc>
                <a:spcPct val="157916"/>
              </a:lnSpc>
              <a:spcBef>
                <a:spcPts val="0"/>
              </a:spcBef>
              <a:spcAft>
                <a:spcPts val="0"/>
              </a:spcAft>
              <a:buClr>
                <a:srgbClr val="000000"/>
              </a:buClr>
              <a:buSzPts val="1700"/>
              <a:buFont typeface="Arial"/>
              <a:buNone/>
            </a:pPr>
            <a:r>
              <a:rPr lang="en" sz="1700" b="0" i="0" u="none" strike="noStrike" cap="none">
                <a:solidFill>
                  <a:srgbClr val="000000"/>
                </a:solidFill>
                <a:latin typeface="Calibri"/>
                <a:ea typeface="Calibri"/>
                <a:cs typeface="Calibri"/>
                <a:sym typeface="Calibri"/>
              </a:rPr>
              <a:t>Wild animal detection flowchart</a:t>
            </a:r>
            <a:endParaRPr sz="1700" b="0" i="0" u="none" strike="noStrike" cap="non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819150" y="894400"/>
            <a:ext cx="7505700" cy="67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METHODOLOGY (CONTD.)</a:t>
            </a:r>
            <a:endParaRPr/>
          </a:p>
        </p:txBody>
      </p:sp>
      <p:sp>
        <p:nvSpPr>
          <p:cNvPr id="146" name="Google Shape;146;p25"/>
          <p:cNvSpPr txBox="1">
            <a:spLocks noGrp="1"/>
          </p:cNvSpPr>
          <p:nvPr>
            <p:ph type="body" idx="1"/>
          </p:nvPr>
        </p:nvSpPr>
        <p:spPr>
          <a:xfrm>
            <a:off x="918025" y="1810925"/>
            <a:ext cx="7406700" cy="2515200"/>
          </a:xfrm>
          <a:prstGeom prst="rect">
            <a:avLst/>
          </a:prstGeom>
          <a:noFill/>
          <a:ln>
            <a:noFill/>
          </a:ln>
        </p:spPr>
        <p:txBody>
          <a:bodyPr spcFirstLastPara="1" wrap="square" lIns="91425" tIns="91425" rIns="91425" bIns="91425" anchor="t" anchorCtr="0">
            <a:noAutofit/>
          </a:bodyPr>
          <a:lstStyle/>
          <a:p>
            <a:pPr marL="457200" lvl="0" indent="-342900" algn="just" rtl="0">
              <a:lnSpc>
                <a:spcPct val="100000"/>
              </a:lnSpc>
              <a:spcBef>
                <a:spcPts val="0"/>
              </a:spcBef>
              <a:spcAft>
                <a:spcPts val="0"/>
              </a:spcAft>
              <a:buSzPts val="1800"/>
              <a:buChar char="➢"/>
            </a:pPr>
            <a:r>
              <a:rPr lang="en" sz="1700">
                <a:solidFill>
                  <a:srgbClr val="000000"/>
                </a:solidFill>
              </a:rPr>
              <a:t>The image is divided as grids of matrices.</a:t>
            </a:r>
            <a:endParaRPr sz="1700">
              <a:solidFill>
                <a:srgbClr val="000000"/>
              </a:solidFill>
            </a:endParaRPr>
          </a:p>
          <a:p>
            <a:pPr marL="914400" lvl="0" indent="0" algn="just" rtl="0">
              <a:lnSpc>
                <a:spcPct val="100000"/>
              </a:lnSpc>
              <a:spcBef>
                <a:spcPts val="0"/>
              </a:spcBef>
              <a:spcAft>
                <a:spcPts val="0"/>
              </a:spcAft>
              <a:buNone/>
            </a:pPr>
            <a:endParaRPr sz="1700">
              <a:solidFill>
                <a:srgbClr val="000000"/>
              </a:solidFill>
            </a:endParaRPr>
          </a:p>
          <a:p>
            <a:pPr marL="457200" lvl="0" indent="-336550" algn="just" rtl="0">
              <a:lnSpc>
                <a:spcPct val="100000"/>
              </a:lnSpc>
              <a:spcBef>
                <a:spcPts val="0"/>
              </a:spcBef>
              <a:spcAft>
                <a:spcPts val="0"/>
              </a:spcAft>
              <a:buClr>
                <a:srgbClr val="000000"/>
              </a:buClr>
              <a:buSzPts val="1700"/>
              <a:buChar char="➢"/>
            </a:pPr>
            <a:r>
              <a:rPr lang="en" sz="1700">
                <a:solidFill>
                  <a:srgbClr val="000000"/>
                </a:solidFill>
              </a:rPr>
              <a:t>Each grid undergoes classification and localization of the object.</a:t>
            </a:r>
            <a:endParaRPr sz="1700">
              <a:solidFill>
                <a:srgbClr val="000000"/>
              </a:solidFill>
            </a:endParaRPr>
          </a:p>
          <a:p>
            <a:pPr marL="457200" lvl="0" indent="0" algn="just" rtl="0">
              <a:lnSpc>
                <a:spcPct val="100000"/>
              </a:lnSpc>
              <a:spcBef>
                <a:spcPts val="0"/>
              </a:spcBef>
              <a:spcAft>
                <a:spcPts val="0"/>
              </a:spcAft>
              <a:buNone/>
            </a:pPr>
            <a:endParaRPr sz="1700">
              <a:solidFill>
                <a:srgbClr val="000000"/>
              </a:solidFill>
            </a:endParaRPr>
          </a:p>
          <a:p>
            <a:pPr marL="457200" lvl="0" indent="-336550" algn="just" rtl="0">
              <a:lnSpc>
                <a:spcPct val="100000"/>
              </a:lnSpc>
              <a:spcBef>
                <a:spcPts val="0"/>
              </a:spcBef>
              <a:spcAft>
                <a:spcPts val="0"/>
              </a:spcAft>
              <a:buClr>
                <a:srgbClr val="000000"/>
              </a:buClr>
              <a:buSzPts val="1700"/>
              <a:buChar char="➢"/>
            </a:pPr>
            <a:r>
              <a:rPr lang="en" sz="1700">
                <a:solidFill>
                  <a:srgbClr val="000000"/>
                </a:solidFill>
              </a:rPr>
              <a:t>It then predicts the bounding boxes and their corresponding class probabilities.</a:t>
            </a:r>
            <a:endParaRPr sz="1700">
              <a:solidFill>
                <a:srgbClr val="000000"/>
              </a:solidFill>
            </a:endParaRPr>
          </a:p>
          <a:p>
            <a:pPr marL="0" lvl="0" indent="0" algn="just" rtl="0">
              <a:lnSpc>
                <a:spcPct val="100000"/>
              </a:lnSpc>
              <a:spcBef>
                <a:spcPts val="0"/>
              </a:spcBef>
              <a:spcAft>
                <a:spcPts val="0"/>
              </a:spcAft>
              <a:buSzPts val="1300"/>
              <a:buNone/>
            </a:pPr>
            <a:endParaRPr sz="1800">
              <a:solidFill>
                <a:srgbClr val="000000"/>
              </a:solidFill>
            </a:endParaRPr>
          </a:p>
        </p:txBody>
      </p:sp>
      <p:sp>
        <p:nvSpPr>
          <p:cNvPr id="147" name="Google Shape;147;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13</a:t>
            </a:fld>
            <a:endParaRPr>
              <a:solidFill>
                <a:schemeClr val="dk1"/>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930600" y="603650"/>
            <a:ext cx="7357200" cy="503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WORKING OF YOLO (CONTD.)</a:t>
            </a:r>
            <a:endParaRPr/>
          </a:p>
        </p:txBody>
      </p:sp>
      <p:sp>
        <p:nvSpPr>
          <p:cNvPr id="153" name="Google Shape;153;p26"/>
          <p:cNvSpPr txBox="1"/>
          <p:nvPr/>
        </p:nvSpPr>
        <p:spPr>
          <a:xfrm>
            <a:off x="685800" y="4019550"/>
            <a:ext cx="8126700" cy="646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Verdana"/>
              <a:ea typeface="Verdana"/>
              <a:cs typeface="Verdana"/>
              <a:sym typeface="Verdana"/>
            </a:endParaRPr>
          </a:p>
        </p:txBody>
      </p:sp>
      <p:sp>
        <p:nvSpPr>
          <p:cNvPr id="154" name="Google Shape;154;p26"/>
          <p:cNvSpPr/>
          <p:nvPr/>
        </p:nvSpPr>
        <p:spPr>
          <a:xfrm>
            <a:off x="2827456" y="4248150"/>
            <a:ext cx="31416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Figure 1: Bounding  box and  class values</a:t>
            </a:r>
            <a:endParaRPr sz="1400" b="0" i="0" u="none" strike="noStrike" cap="none">
              <a:solidFill>
                <a:srgbClr val="000000"/>
              </a:solidFill>
              <a:latin typeface="Arial"/>
              <a:ea typeface="Arial"/>
              <a:cs typeface="Arial"/>
              <a:sym typeface="Arial"/>
            </a:endParaRPr>
          </a:p>
        </p:txBody>
      </p:sp>
      <p:sp>
        <p:nvSpPr>
          <p:cNvPr id="155" name="Google Shape;155;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14</a:t>
            </a:fld>
            <a:endParaRPr>
              <a:solidFill>
                <a:schemeClr val="dk1"/>
              </a:solidFill>
              <a:latin typeface="Proxima Nova"/>
              <a:ea typeface="Proxima Nova"/>
              <a:cs typeface="Proxima Nova"/>
              <a:sym typeface="Proxima Nova"/>
            </a:endParaRPr>
          </a:p>
        </p:txBody>
      </p:sp>
      <p:pic>
        <p:nvPicPr>
          <p:cNvPr id="156" name="Google Shape;156;p26"/>
          <p:cNvPicPr preferRelativeResize="0"/>
          <p:nvPr/>
        </p:nvPicPr>
        <p:blipFill rotWithShape="1">
          <a:blip r:embed="rId3">
            <a:alphaModFix/>
          </a:blip>
          <a:srcRect/>
          <a:stretch/>
        </p:blipFill>
        <p:spPr>
          <a:xfrm>
            <a:off x="1872975" y="1574025"/>
            <a:ext cx="4918324" cy="2544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905450" y="910325"/>
            <a:ext cx="7926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WORKING OF YOLO (CONTD.)</a:t>
            </a:r>
            <a:endParaRPr/>
          </a:p>
        </p:txBody>
      </p:sp>
      <p:sp>
        <p:nvSpPr>
          <p:cNvPr id="162" name="Google Shape;162;p27"/>
          <p:cNvSpPr txBox="1">
            <a:spLocks noGrp="1"/>
          </p:cNvSpPr>
          <p:nvPr>
            <p:ph type="body" idx="1"/>
          </p:nvPr>
        </p:nvSpPr>
        <p:spPr>
          <a:xfrm>
            <a:off x="905400" y="1810925"/>
            <a:ext cx="7331700" cy="2757900"/>
          </a:xfrm>
          <a:prstGeom prst="rect">
            <a:avLst/>
          </a:prstGeom>
          <a:noFill/>
          <a:ln>
            <a:noFill/>
          </a:ln>
        </p:spPr>
        <p:txBody>
          <a:bodyPr spcFirstLastPara="1" wrap="square" lIns="91425" tIns="91425" rIns="91425" bIns="91425" anchor="t" anchorCtr="0">
            <a:noAutofit/>
          </a:bodyPr>
          <a:lstStyle/>
          <a:p>
            <a:pPr marL="285750" lvl="0" indent="-279400" algn="l" rtl="0">
              <a:lnSpc>
                <a:spcPct val="100000"/>
              </a:lnSpc>
              <a:spcBef>
                <a:spcPts val="0"/>
              </a:spcBef>
              <a:spcAft>
                <a:spcPts val="0"/>
              </a:spcAft>
              <a:buClr>
                <a:srgbClr val="000000"/>
              </a:buClr>
              <a:buSzPts val="1700"/>
              <a:buFont typeface="Calibri"/>
              <a:buChar char="➢"/>
            </a:pPr>
            <a:r>
              <a:rPr lang="en" sz="1700">
                <a:solidFill>
                  <a:srgbClr val="000000"/>
                </a:solidFill>
              </a:rPr>
              <a:t>YOLOv2 uses a variant of Darknet 19</a:t>
            </a:r>
            <a:endParaRPr sz="1700">
              <a:solidFill>
                <a:srgbClr val="000000"/>
              </a:solidFill>
            </a:endParaRPr>
          </a:p>
          <a:p>
            <a:pPr marL="457200" lvl="0" indent="0" algn="l" rtl="0">
              <a:lnSpc>
                <a:spcPct val="100000"/>
              </a:lnSpc>
              <a:spcBef>
                <a:spcPts val="0"/>
              </a:spcBef>
              <a:spcAft>
                <a:spcPts val="0"/>
              </a:spcAft>
              <a:buNone/>
            </a:pPr>
            <a:endParaRPr sz="1700">
              <a:solidFill>
                <a:srgbClr val="000000"/>
              </a:solidFill>
            </a:endParaRPr>
          </a:p>
          <a:p>
            <a:pPr marL="285750" lvl="0" indent="-279400" algn="l" rtl="0">
              <a:lnSpc>
                <a:spcPct val="100000"/>
              </a:lnSpc>
              <a:spcBef>
                <a:spcPts val="0"/>
              </a:spcBef>
              <a:spcAft>
                <a:spcPts val="0"/>
              </a:spcAft>
              <a:buClr>
                <a:srgbClr val="000000"/>
              </a:buClr>
              <a:buSzPts val="1700"/>
              <a:buFont typeface="Calibri"/>
              <a:buChar char="➢"/>
            </a:pPr>
            <a:r>
              <a:rPr lang="en" sz="1700">
                <a:solidFill>
                  <a:srgbClr val="000000"/>
                </a:solidFill>
              </a:rPr>
              <a:t>It has  19 convolutional layers and 5 max-pooling layers.</a:t>
            </a:r>
            <a:endParaRPr sz="1700">
              <a:solidFill>
                <a:srgbClr val="000000"/>
              </a:solidFill>
            </a:endParaRPr>
          </a:p>
          <a:p>
            <a:pPr marL="457200" lvl="0" indent="0" algn="l" rtl="0">
              <a:lnSpc>
                <a:spcPct val="100000"/>
              </a:lnSpc>
              <a:spcBef>
                <a:spcPts val="0"/>
              </a:spcBef>
              <a:spcAft>
                <a:spcPts val="0"/>
              </a:spcAft>
              <a:buNone/>
            </a:pPr>
            <a:endParaRPr sz="1700">
              <a:solidFill>
                <a:srgbClr val="000000"/>
              </a:solidFill>
            </a:endParaRPr>
          </a:p>
          <a:p>
            <a:pPr marL="285750" lvl="0" indent="-279400" algn="l" rtl="0">
              <a:lnSpc>
                <a:spcPct val="100000"/>
              </a:lnSpc>
              <a:spcBef>
                <a:spcPts val="0"/>
              </a:spcBef>
              <a:spcAft>
                <a:spcPts val="0"/>
              </a:spcAft>
              <a:buClr>
                <a:srgbClr val="000000"/>
              </a:buClr>
              <a:buSzPts val="1700"/>
              <a:buFont typeface="Calibri"/>
              <a:buChar char="➢"/>
            </a:pPr>
            <a:r>
              <a:rPr lang="en" sz="1700">
                <a:solidFill>
                  <a:srgbClr val="000000"/>
                </a:solidFill>
              </a:rPr>
              <a:t>YOLO v2 is faster than YOLO v3. </a:t>
            </a:r>
            <a:endParaRPr sz="1700"/>
          </a:p>
        </p:txBody>
      </p:sp>
      <p:sp>
        <p:nvSpPr>
          <p:cNvPr id="163" name="Google Shape;163;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15</a:t>
            </a:fld>
            <a:endParaRPr>
              <a:solidFill>
                <a:schemeClr val="dk1"/>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16</a:t>
            </a:fld>
            <a:endParaRPr>
              <a:solidFill>
                <a:schemeClr val="dk1"/>
              </a:solidFill>
              <a:latin typeface="Proxima Nova"/>
              <a:ea typeface="Proxima Nova"/>
              <a:cs typeface="Proxima Nova"/>
              <a:sym typeface="Proxima Nova"/>
            </a:endParaRPr>
          </a:p>
        </p:txBody>
      </p:sp>
      <p:pic>
        <p:nvPicPr>
          <p:cNvPr id="169" name="Google Shape;169;p28"/>
          <p:cNvPicPr preferRelativeResize="0"/>
          <p:nvPr/>
        </p:nvPicPr>
        <p:blipFill rotWithShape="1">
          <a:blip r:embed="rId3">
            <a:alphaModFix/>
          </a:blip>
          <a:srcRect l="34631"/>
          <a:stretch/>
        </p:blipFill>
        <p:spPr>
          <a:xfrm>
            <a:off x="262625" y="468475"/>
            <a:ext cx="3985976" cy="4206550"/>
          </a:xfrm>
          <a:prstGeom prst="rect">
            <a:avLst/>
          </a:prstGeom>
          <a:noFill/>
          <a:ln>
            <a:noFill/>
          </a:ln>
        </p:spPr>
      </p:pic>
      <p:pic>
        <p:nvPicPr>
          <p:cNvPr id="170" name="Google Shape;170;p28"/>
          <p:cNvPicPr preferRelativeResize="0"/>
          <p:nvPr/>
        </p:nvPicPr>
        <p:blipFill rotWithShape="1">
          <a:blip r:embed="rId4">
            <a:alphaModFix/>
          </a:blip>
          <a:srcRect/>
          <a:stretch/>
        </p:blipFill>
        <p:spPr>
          <a:xfrm>
            <a:off x="4324800" y="545625"/>
            <a:ext cx="4600901" cy="4122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17</a:t>
            </a:fld>
            <a:endParaRPr>
              <a:solidFill>
                <a:schemeClr val="dk1"/>
              </a:solidFill>
              <a:latin typeface="Proxima Nova"/>
              <a:ea typeface="Proxima Nova"/>
              <a:cs typeface="Proxima Nova"/>
              <a:sym typeface="Proxima Nova"/>
            </a:endParaRPr>
          </a:p>
        </p:txBody>
      </p:sp>
      <p:pic>
        <p:nvPicPr>
          <p:cNvPr id="176" name="Google Shape;176;p29"/>
          <p:cNvPicPr preferRelativeResize="0"/>
          <p:nvPr/>
        </p:nvPicPr>
        <p:blipFill rotWithShape="1">
          <a:blip r:embed="rId3">
            <a:alphaModFix/>
          </a:blip>
          <a:srcRect/>
          <a:stretch/>
        </p:blipFill>
        <p:spPr>
          <a:xfrm>
            <a:off x="528450" y="343749"/>
            <a:ext cx="7961699" cy="4485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18</a:t>
            </a:fld>
            <a:endParaRPr>
              <a:solidFill>
                <a:schemeClr val="dk1"/>
              </a:solidFill>
              <a:latin typeface="Proxima Nova"/>
              <a:ea typeface="Proxima Nova"/>
              <a:cs typeface="Proxima Nova"/>
              <a:sym typeface="Proxima Nova"/>
            </a:endParaRPr>
          </a:p>
        </p:txBody>
      </p:sp>
      <p:pic>
        <p:nvPicPr>
          <p:cNvPr id="182" name="Google Shape;182;p30"/>
          <p:cNvPicPr preferRelativeResize="0"/>
          <p:nvPr/>
        </p:nvPicPr>
        <p:blipFill rotWithShape="1">
          <a:blip r:embed="rId3">
            <a:alphaModFix/>
          </a:blip>
          <a:srcRect b="16191"/>
          <a:stretch/>
        </p:blipFill>
        <p:spPr>
          <a:xfrm>
            <a:off x="2313150" y="1837425"/>
            <a:ext cx="3724275" cy="1219200"/>
          </a:xfrm>
          <a:prstGeom prst="rect">
            <a:avLst/>
          </a:prstGeom>
          <a:noFill/>
          <a:ln>
            <a:noFill/>
          </a:ln>
        </p:spPr>
      </p:pic>
      <p:sp>
        <p:nvSpPr>
          <p:cNvPr id="183" name="Google Shape;183;p30"/>
          <p:cNvSpPr txBox="1"/>
          <p:nvPr/>
        </p:nvSpPr>
        <p:spPr>
          <a:xfrm>
            <a:off x="1855300" y="3215600"/>
            <a:ext cx="5702100" cy="284700"/>
          </a:xfrm>
          <a:prstGeom prst="rect">
            <a:avLst/>
          </a:prstGeom>
          <a:noFill/>
          <a:ln>
            <a:noFill/>
          </a:ln>
        </p:spPr>
        <p:txBody>
          <a:bodyPr spcFirstLastPara="1" wrap="square" lIns="91425" tIns="91425" rIns="91425" bIns="91425" anchor="t" anchorCtr="0">
            <a:noAutofit/>
          </a:bodyPr>
          <a:lstStyle/>
          <a:p>
            <a:pPr marL="812800" marR="462280" lvl="0" indent="0" algn="just" rtl="0">
              <a:lnSpc>
                <a:spcPct val="157916"/>
              </a:lnSpc>
              <a:spcBef>
                <a:spcPts val="0"/>
              </a:spcBef>
              <a:spcAft>
                <a:spcPts val="0"/>
              </a:spcAft>
              <a:buClr>
                <a:srgbClr val="000000"/>
              </a:buClr>
              <a:buSzPts val="1700"/>
              <a:buFont typeface="Arial"/>
              <a:buNone/>
            </a:pPr>
            <a:r>
              <a:rPr lang="en" sz="1700" b="0" i="0" u="none" strike="noStrike" cap="none">
                <a:solidFill>
                  <a:srgbClr val="000000"/>
                </a:solidFill>
                <a:latin typeface="Calibri"/>
                <a:ea typeface="Calibri"/>
                <a:cs typeface="Calibri"/>
                <a:sym typeface="Calibri"/>
              </a:rPr>
              <a:t>SMS alert received after detection</a:t>
            </a:r>
            <a:endParaRPr sz="1700" b="0" i="0" u="none" strike="noStrike" cap="non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905450" y="521225"/>
            <a:ext cx="7926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Previous works</a:t>
            </a:r>
            <a:endParaRPr/>
          </a:p>
        </p:txBody>
      </p:sp>
      <p:sp>
        <p:nvSpPr>
          <p:cNvPr id="189" name="Google Shape;189;p31"/>
          <p:cNvSpPr txBox="1">
            <a:spLocks noGrp="1"/>
          </p:cNvSpPr>
          <p:nvPr>
            <p:ph type="body" idx="1"/>
          </p:nvPr>
        </p:nvSpPr>
        <p:spPr>
          <a:xfrm>
            <a:off x="819150" y="1517200"/>
            <a:ext cx="7505700" cy="24480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Clr>
                <a:srgbClr val="000000"/>
              </a:buClr>
              <a:buSzPts val="1700"/>
              <a:buChar char="➢"/>
            </a:pPr>
            <a:r>
              <a:rPr lang="en" sz="1700">
                <a:solidFill>
                  <a:srgbClr val="000000"/>
                </a:solidFill>
              </a:rPr>
              <a:t>Inception v3 model pre-trained on imagenet</a:t>
            </a:r>
            <a:endParaRPr sz="1700">
              <a:solidFill>
                <a:srgbClr val="000000"/>
              </a:solidFill>
            </a:endParaRPr>
          </a:p>
          <a:p>
            <a:pPr marL="457200" lvl="0" indent="-336550" algn="l" rtl="0">
              <a:lnSpc>
                <a:spcPct val="115000"/>
              </a:lnSpc>
              <a:spcBef>
                <a:spcPts val="0"/>
              </a:spcBef>
              <a:spcAft>
                <a:spcPts val="0"/>
              </a:spcAft>
              <a:buClr>
                <a:srgbClr val="000000"/>
              </a:buClr>
              <a:buSzPts val="1700"/>
              <a:buChar char="➢"/>
            </a:pPr>
            <a:r>
              <a:rPr lang="en" sz="1700">
                <a:solidFill>
                  <a:srgbClr val="000000"/>
                </a:solidFill>
              </a:rPr>
              <a:t>Classifies animals like tiger and lion from video </a:t>
            </a:r>
            <a:endParaRPr sz="1700">
              <a:solidFill>
                <a:srgbClr val="000000"/>
              </a:solidFill>
            </a:endParaRPr>
          </a:p>
          <a:p>
            <a:pPr marL="457200" lvl="0" indent="-336550" algn="l" rtl="0">
              <a:lnSpc>
                <a:spcPct val="115000"/>
              </a:lnSpc>
              <a:spcBef>
                <a:spcPts val="0"/>
              </a:spcBef>
              <a:spcAft>
                <a:spcPts val="0"/>
              </a:spcAft>
              <a:buClr>
                <a:srgbClr val="000000"/>
              </a:buClr>
              <a:buSzPts val="1700"/>
              <a:buChar char="➢"/>
            </a:pPr>
            <a:r>
              <a:rPr lang="en" sz="1700">
                <a:solidFill>
                  <a:srgbClr val="000000"/>
                </a:solidFill>
              </a:rPr>
              <a:t>Produces alert on identification</a:t>
            </a:r>
            <a:endParaRPr sz="1700">
              <a:solidFill>
                <a:srgbClr val="000000"/>
              </a:solidFill>
            </a:endParaRPr>
          </a:p>
          <a:p>
            <a:pPr marL="0" lvl="0" indent="0" algn="l" rtl="0">
              <a:lnSpc>
                <a:spcPct val="115000"/>
              </a:lnSpc>
              <a:spcBef>
                <a:spcPts val="1600"/>
              </a:spcBef>
              <a:spcAft>
                <a:spcPts val="0"/>
              </a:spcAft>
              <a:buNone/>
            </a:pPr>
            <a:r>
              <a:rPr lang="en" sz="1700">
                <a:solidFill>
                  <a:srgbClr val="000000"/>
                </a:solidFill>
              </a:rPr>
              <a:t> DISADVANTAGES OF INCEPTION v3:</a:t>
            </a:r>
            <a:endParaRPr sz="1700">
              <a:solidFill>
                <a:srgbClr val="000000"/>
              </a:solidFill>
            </a:endParaRPr>
          </a:p>
          <a:p>
            <a:pPr marL="457200" lvl="0" indent="-336550" algn="l" rtl="0">
              <a:lnSpc>
                <a:spcPct val="115000"/>
              </a:lnSpc>
              <a:spcBef>
                <a:spcPts val="1600"/>
              </a:spcBef>
              <a:spcAft>
                <a:spcPts val="0"/>
              </a:spcAft>
              <a:buClr>
                <a:srgbClr val="000000"/>
              </a:buClr>
              <a:buSzPts val="1700"/>
              <a:buChar char="➢"/>
            </a:pPr>
            <a:r>
              <a:rPr lang="en" sz="1700">
                <a:solidFill>
                  <a:srgbClr val="000000"/>
                </a:solidFill>
              </a:rPr>
              <a:t>Unable to detect multiple objects(multi label classification) in a single frame </a:t>
            </a:r>
            <a:endParaRPr sz="1700">
              <a:solidFill>
                <a:srgbClr val="000000"/>
              </a:solidFill>
            </a:endParaRPr>
          </a:p>
          <a:p>
            <a:pPr marL="457200" lvl="0" indent="-336550" algn="l" rtl="0">
              <a:lnSpc>
                <a:spcPct val="115000"/>
              </a:lnSpc>
              <a:spcBef>
                <a:spcPts val="0"/>
              </a:spcBef>
              <a:spcAft>
                <a:spcPts val="0"/>
              </a:spcAft>
              <a:buClr>
                <a:srgbClr val="000000"/>
              </a:buClr>
              <a:buSzPts val="1700"/>
              <a:buChar char="➢"/>
            </a:pPr>
            <a:r>
              <a:rPr lang="en" sz="1700">
                <a:solidFill>
                  <a:srgbClr val="000000"/>
                </a:solidFill>
              </a:rPr>
              <a:t>Can only classify one object at a time</a:t>
            </a:r>
            <a:endParaRPr sz="1700">
              <a:solidFill>
                <a:srgbClr val="000000"/>
              </a:solidFill>
            </a:endParaRPr>
          </a:p>
          <a:p>
            <a:pPr marL="457200" lvl="0" indent="0" algn="l" rtl="0">
              <a:lnSpc>
                <a:spcPct val="115000"/>
              </a:lnSpc>
              <a:spcBef>
                <a:spcPts val="1600"/>
              </a:spcBef>
              <a:spcAft>
                <a:spcPts val="1600"/>
              </a:spcAft>
              <a:buNone/>
            </a:pPr>
            <a:endParaRPr sz="1700">
              <a:solidFill>
                <a:srgbClr val="000000"/>
              </a:solidFill>
            </a:endParaRPr>
          </a:p>
        </p:txBody>
      </p:sp>
      <p:sp>
        <p:nvSpPr>
          <p:cNvPr id="190" name="Google Shape;190;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19</a:t>
            </a:fld>
            <a:endParaRPr>
              <a:solidFill>
                <a:schemeClr val="dk1"/>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874950" y="427600"/>
            <a:ext cx="73941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INTRODUCTION</a:t>
            </a:r>
            <a:endParaRPr/>
          </a:p>
        </p:txBody>
      </p:sp>
      <p:sp>
        <p:nvSpPr>
          <p:cNvPr id="66" name="Google Shape;66;p14"/>
          <p:cNvSpPr txBox="1">
            <a:spLocks noGrp="1"/>
          </p:cNvSpPr>
          <p:nvPr>
            <p:ph type="body" idx="1"/>
          </p:nvPr>
        </p:nvSpPr>
        <p:spPr>
          <a:xfrm>
            <a:off x="314725" y="1697625"/>
            <a:ext cx="5041800" cy="3682500"/>
          </a:xfrm>
          <a:prstGeom prst="rect">
            <a:avLst/>
          </a:prstGeom>
          <a:noFill/>
          <a:ln>
            <a:noFill/>
          </a:ln>
        </p:spPr>
        <p:txBody>
          <a:bodyPr spcFirstLastPara="1" wrap="square" lIns="91425" tIns="91425" rIns="91425" bIns="91425" anchor="t" anchorCtr="0">
            <a:noAutofit/>
          </a:bodyPr>
          <a:lstStyle/>
          <a:p>
            <a:pPr marL="457200" lvl="0" indent="0" algn="just" rtl="0">
              <a:lnSpc>
                <a:spcPct val="115000"/>
              </a:lnSpc>
              <a:spcBef>
                <a:spcPts val="1200"/>
              </a:spcBef>
              <a:spcAft>
                <a:spcPts val="1200"/>
              </a:spcAft>
              <a:buSzPts val="1300"/>
              <a:buNone/>
            </a:pPr>
            <a:r>
              <a:rPr lang="en" sz="1700">
                <a:solidFill>
                  <a:srgbClr val="000000"/>
                </a:solidFill>
              </a:rPr>
              <a:t> </a:t>
            </a:r>
            <a:endParaRPr sz="1700">
              <a:solidFill>
                <a:srgbClr val="000000"/>
              </a:solidFill>
            </a:endParaRPr>
          </a:p>
        </p:txBody>
      </p:sp>
      <p:sp>
        <p:nvSpPr>
          <p:cNvPr id="67" name="Google Shape;67;p14"/>
          <p:cNvSpPr txBox="1"/>
          <p:nvPr/>
        </p:nvSpPr>
        <p:spPr>
          <a:xfrm>
            <a:off x="925050" y="1090025"/>
            <a:ext cx="7293900" cy="3164400"/>
          </a:xfrm>
          <a:prstGeom prst="rect">
            <a:avLst/>
          </a:prstGeom>
          <a:noFill/>
          <a:ln>
            <a:noFill/>
          </a:ln>
        </p:spPr>
        <p:txBody>
          <a:bodyPr spcFirstLastPara="1" wrap="square" lIns="91425" tIns="91425" rIns="91425" bIns="91425" anchor="t" anchorCtr="0">
            <a:noAutofit/>
          </a:bodyPr>
          <a:lstStyle/>
          <a:p>
            <a:pPr marL="457200" marR="0" lvl="0" indent="-336550" algn="l" rtl="0">
              <a:lnSpc>
                <a:spcPct val="100000"/>
              </a:lnSpc>
              <a:spcBef>
                <a:spcPts val="0"/>
              </a:spcBef>
              <a:spcAft>
                <a:spcPts val="0"/>
              </a:spcAft>
              <a:buClr>
                <a:srgbClr val="222222"/>
              </a:buClr>
              <a:buSzPts val="1700"/>
              <a:buFont typeface="Calibri"/>
              <a:buChar char="➢"/>
            </a:pPr>
            <a:r>
              <a:rPr lang="en" sz="1700" b="0" i="0" u="none" strike="noStrike" cap="none">
                <a:solidFill>
                  <a:srgbClr val="222222"/>
                </a:solidFill>
                <a:latin typeface="Calibri"/>
                <a:ea typeface="Calibri"/>
                <a:cs typeface="Calibri"/>
                <a:sym typeface="Calibri"/>
              </a:rPr>
              <a:t>The increase in human population in India propelled by agricultural and industrial growth has led to the conversion of the forest lands into human settlements.</a:t>
            </a:r>
            <a:endParaRPr sz="1700" b="0" i="0" u="none" strike="noStrike" cap="none">
              <a:solidFill>
                <a:srgbClr val="222222"/>
              </a:solidFill>
              <a:latin typeface="Calibri"/>
              <a:ea typeface="Calibri"/>
              <a:cs typeface="Calibri"/>
              <a:sym typeface="Calibri"/>
            </a:endParaRPr>
          </a:p>
          <a:p>
            <a:pPr marL="457200" marR="0" lvl="0" indent="0" algn="l" rtl="0">
              <a:lnSpc>
                <a:spcPct val="100000"/>
              </a:lnSpc>
              <a:spcBef>
                <a:spcPts val="0"/>
              </a:spcBef>
              <a:spcAft>
                <a:spcPts val="0"/>
              </a:spcAft>
              <a:buNone/>
            </a:pPr>
            <a:endParaRPr sz="1700">
              <a:solidFill>
                <a:srgbClr val="222222"/>
              </a:solidFill>
              <a:latin typeface="Calibri"/>
              <a:ea typeface="Calibri"/>
              <a:cs typeface="Calibri"/>
              <a:sym typeface="Calibri"/>
            </a:endParaRPr>
          </a:p>
          <a:p>
            <a:pPr marL="457200" marR="0" lvl="0" indent="-336550" algn="l" rtl="0">
              <a:lnSpc>
                <a:spcPct val="100000"/>
              </a:lnSpc>
              <a:spcBef>
                <a:spcPts val="0"/>
              </a:spcBef>
              <a:spcAft>
                <a:spcPts val="0"/>
              </a:spcAft>
              <a:buClr>
                <a:srgbClr val="222222"/>
              </a:buClr>
              <a:buSzPts val="1700"/>
              <a:buFont typeface="Calibri"/>
              <a:buChar char="➢"/>
            </a:pPr>
            <a:r>
              <a:rPr lang="en" sz="1700" b="0" i="0" u="none" strike="noStrike" cap="none">
                <a:solidFill>
                  <a:srgbClr val="222222"/>
                </a:solidFill>
                <a:latin typeface="Calibri"/>
                <a:ea typeface="Calibri"/>
                <a:cs typeface="Calibri"/>
                <a:sym typeface="Calibri"/>
              </a:rPr>
              <a:t> Due to this, the wild elephant and other animal populations face acute shortage of resources such as water and food, making them move often into the human habitat. </a:t>
            </a:r>
            <a:endParaRPr sz="1700" b="0" i="0" u="none" strike="noStrike" cap="none">
              <a:solidFill>
                <a:srgbClr val="222222"/>
              </a:solidFill>
              <a:latin typeface="Calibri"/>
              <a:ea typeface="Calibri"/>
              <a:cs typeface="Calibri"/>
              <a:sym typeface="Calibri"/>
            </a:endParaRPr>
          </a:p>
          <a:p>
            <a:pPr marL="457200" marR="0" lvl="0" indent="0" algn="l" rtl="0">
              <a:lnSpc>
                <a:spcPct val="100000"/>
              </a:lnSpc>
              <a:spcBef>
                <a:spcPts val="0"/>
              </a:spcBef>
              <a:spcAft>
                <a:spcPts val="0"/>
              </a:spcAft>
              <a:buNone/>
            </a:pPr>
            <a:endParaRPr sz="1700">
              <a:solidFill>
                <a:srgbClr val="222222"/>
              </a:solidFill>
              <a:latin typeface="Calibri"/>
              <a:ea typeface="Calibri"/>
              <a:cs typeface="Calibri"/>
              <a:sym typeface="Calibri"/>
            </a:endParaRPr>
          </a:p>
          <a:p>
            <a:pPr marL="457200" marR="0" lvl="0" indent="-336550" algn="l" rtl="0">
              <a:lnSpc>
                <a:spcPct val="100000"/>
              </a:lnSpc>
              <a:spcBef>
                <a:spcPts val="0"/>
              </a:spcBef>
              <a:spcAft>
                <a:spcPts val="0"/>
              </a:spcAft>
              <a:buClr>
                <a:srgbClr val="222222"/>
              </a:buClr>
              <a:buSzPts val="1700"/>
              <a:buFont typeface="Calibri"/>
              <a:buChar char="➢"/>
            </a:pPr>
            <a:r>
              <a:rPr lang="en" sz="1700" b="0" i="0" u="none" strike="noStrike" cap="none">
                <a:solidFill>
                  <a:srgbClr val="222222"/>
                </a:solidFill>
                <a:latin typeface="Calibri"/>
                <a:ea typeface="Calibri"/>
                <a:cs typeface="Calibri"/>
                <a:sym typeface="Calibri"/>
              </a:rPr>
              <a:t>These animals  wait near villages for nightfall to eat crops and have been known to kill people. </a:t>
            </a:r>
            <a:endParaRPr sz="1700" b="0" i="0" u="none" strike="noStrike" cap="none">
              <a:solidFill>
                <a:srgbClr val="222222"/>
              </a:solidFill>
              <a:latin typeface="Calibri"/>
              <a:ea typeface="Calibri"/>
              <a:cs typeface="Calibri"/>
              <a:sym typeface="Calibri"/>
            </a:endParaRPr>
          </a:p>
          <a:p>
            <a:pPr marL="457200" marR="0" lvl="0" indent="0" algn="l" rtl="0">
              <a:lnSpc>
                <a:spcPct val="100000"/>
              </a:lnSpc>
              <a:spcBef>
                <a:spcPts val="0"/>
              </a:spcBef>
              <a:spcAft>
                <a:spcPts val="0"/>
              </a:spcAft>
              <a:buNone/>
            </a:pPr>
            <a:endParaRPr sz="1700">
              <a:solidFill>
                <a:srgbClr val="222222"/>
              </a:solidFill>
              <a:latin typeface="Calibri"/>
              <a:ea typeface="Calibri"/>
              <a:cs typeface="Calibri"/>
              <a:sym typeface="Calibri"/>
            </a:endParaRPr>
          </a:p>
          <a:p>
            <a:pPr marL="457200" marR="0" lvl="0" indent="-336550" algn="l" rtl="0">
              <a:lnSpc>
                <a:spcPct val="100000"/>
              </a:lnSpc>
              <a:spcBef>
                <a:spcPts val="0"/>
              </a:spcBef>
              <a:spcAft>
                <a:spcPts val="0"/>
              </a:spcAft>
              <a:buClr>
                <a:srgbClr val="222222"/>
              </a:buClr>
              <a:buSzPts val="1700"/>
              <a:buFont typeface="Calibri"/>
              <a:buChar char="➢"/>
            </a:pPr>
            <a:r>
              <a:rPr lang="en" sz="1700" b="0" i="0" u="none" strike="noStrike" cap="none">
                <a:solidFill>
                  <a:srgbClr val="222222"/>
                </a:solidFill>
                <a:latin typeface="Calibri"/>
                <a:ea typeface="Calibri"/>
                <a:cs typeface="Calibri"/>
                <a:sym typeface="Calibri"/>
              </a:rPr>
              <a:t>The development of this project  can help to track the presence of animals in residential areas and avoid the chance of interference and harm of animal and human life.</a:t>
            </a:r>
            <a:endParaRPr sz="1700" b="0" i="0" u="none" strike="noStrike" cap="none">
              <a:solidFill>
                <a:srgbClr val="333333"/>
              </a:solidFill>
              <a:latin typeface="Calibri"/>
              <a:ea typeface="Calibri"/>
              <a:cs typeface="Calibri"/>
              <a:sym typeface="Calibri"/>
            </a:endParaRPr>
          </a:p>
        </p:txBody>
      </p:sp>
      <p:sp>
        <p:nvSpPr>
          <p:cNvPr id="68" name="Google Shape;6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2</a:t>
            </a:fld>
            <a:endParaRPr>
              <a:solidFill>
                <a:schemeClr val="dk1"/>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txBox="1">
            <a:spLocks noGrp="1"/>
          </p:cNvSpPr>
          <p:nvPr>
            <p:ph type="title"/>
          </p:nvPr>
        </p:nvSpPr>
        <p:spPr>
          <a:xfrm>
            <a:off x="918025" y="445025"/>
            <a:ext cx="7914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EXPECTED LIMITATIONS</a:t>
            </a:r>
            <a:endParaRPr/>
          </a:p>
        </p:txBody>
      </p:sp>
      <p:sp>
        <p:nvSpPr>
          <p:cNvPr id="196" name="Google Shape;196;p32"/>
          <p:cNvSpPr txBox="1">
            <a:spLocks noGrp="1"/>
          </p:cNvSpPr>
          <p:nvPr>
            <p:ph type="body" idx="1"/>
          </p:nvPr>
        </p:nvSpPr>
        <p:spPr>
          <a:xfrm>
            <a:off x="918025" y="1228725"/>
            <a:ext cx="7319100" cy="2448000"/>
          </a:xfrm>
          <a:prstGeom prst="rect">
            <a:avLst/>
          </a:prstGeom>
          <a:noFill/>
          <a:ln>
            <a:noFill/>
          </a:ln>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000000"/>
              </a:buClr>
              <a:buSzPts val="1700"/>
              <a:buChar char="➢"/>
            </a:pPr>
            <a:r>
              <a:rPr lang="en" sz="1700">
                <a:solidFill>
                  <a:srgbClr val="000000"/>
                </a:solidFill>
              </a:rPr>
              <a:t>Reduced accuracy in low light or low visibility</a:t>
            </a:r>
            <a:endParaRPr sz="1700">
              <a:solidFill>
                <a:srgbClr val="000000"/>
              </a:solidFill>
            </a:endParaRPr>
          </a:p>
          <a:p>
            <a:pPr marL="457200" lvl="0" indent="-336550" algn="just" rtl="0">
              <a:lnSpc>
                <a:spcPct val="150000"/>
              </a:lnSpc>
              <a:spcBef>
                <a:spcPts val="0"/>
              </a:spcBef>
              <a:spcAft>
                <a:spcPts val="0"/>
              </a:spcAft>
              <a:buClr>
                <a:srgbClr val="000000"/>
              </a:buClr>
              <a:buSzPts val="1700"/>
              <a:buChar char="➢"/>
            </a:pPr>
            <a:r>
              <a:rPr lang="en" sz="1700">
                <a:solidFill>
                  <a:srgbClr val="000000"/>
                </a:solidFill>
              </a:rPr>
              <a:t>Reduced accuracy or false positives in case of low resolution videos</a:t>
            </a:r>
            <a:endParaRPr sz="1700">
              <a:solidFill>
                <a:srgbClr val="000000"/>
              </a:solidFill>
            </a:endParaRPr>
          </a:p>
          <a:p>
            <a:pPr marL="457200" lvl="0" indent="-336550" algn="just" rtl="0">
              <a:lnSpc>
                <a:spcPct val="150000"/>
              </a:lnSpc>
              <a:spcBef>
                <a:spcPts val="0"/>
              </a:spcBef>
              <a:spcAft>
                <a:spcPts val="0"/>
              </a:spcAft>
              <a:buClr>
                <a:srgbClr val="000000"/>
              </a:buClr>
              <a:buSzPts val="1700"/>
              <a:buChar char="➢"/>
            </a:pPr>
            <a:r>
              <a:rPr lang="en" sz="1700">
                <a:solidFill>
                  <a:srgbClr val="000000"/>
                </a:solidFill>
              </a:rPr>
              <a:t>False negatives or reduced accuracy in case of videos with occlusions</a:t>
            </a:r>
            <a:endParaRPr sz="1700">
              <a:solidFill>
                <a:srgbClr val="000000"/>
              </a:solidFill>
            </a:endParaRPr>
          </a:p>
          <a:p>
            <a:pPr marL="457200" lvl="0" indent="-336550" algn="just" rtl="0">
              <a:lnSpc>
                <a:spcPct val="150000"/>
              </a:lnSpc>
              <a:spcBef>
                <a:spcPts val="0"/>
              </a:spcBef>
              <a:spcAft>
                <a:spcPts val="0"/>
              </a:spcAft>
              <a:buClr>
                <a:srgbClr val="000000"/>
              </a:buClr>
              <a:buSzPts val="1700"/>
              <a:buChar char="➢"/>
            </a:pPr>
            <a:r>
              <a:rPr lang="en" sz="1700">
                <a:solidFill>
                  <a:srgbClr val="000000"/>
                </a:solidFill>
              </a:rPr>
              <a:t>Slight lag between animal detection, animal classification and alert during live application</a:t>
            </a:r>
            <a:endParaRPr sz="1700">
              <a:solidFill>
                <a:srgbClr val="000000"/>
              </a:solidFill>
            </a:endParaRPr>
          </a:p>
          <a:p>
            <a:pPr marL="457200" lvl="0" indent="-336550" algn="just" rtl="0">
              <a:lnSpc>
                <a:spcPct val="150000"/>
              </a:lnSpc>
              <a:spcBef>
                <a:spcPts val="0"/>
              </a:spcBef>
              <a:spcAft>
                <a:spcPts val="0"/>
              </a:spcAft>
              <a:buClr>
                <a:srgbClr val="000000"/>
              </a:buClr>
              <a:buSzPts val="1700"/>
              <a:buChar char="➢"/>
            </a:pPr>
            <a:r>
              <a:rPr lang="en" sz="1700">
                <a:solidFill>
                  <a:srgbClr val="000000"/>
                </a:solidFill>
              </a:rPr>
              <a:t>Precision of training model greatly depends on accuracy of Data Augmentation algorithm</a:t>
            </a:r>
            <a:endParaRPr sz="1700">
              <a:solidFill>
                <a:srgbClr val="000000"/>
              </a:solidFill>
            </a:endParaRPr>
          </a:p>
          <a:p>
            <a:pPr marL="457200" lvl="0" indent="-336550" algn="just" rtl="0">
              <a:lnSpc>
                <a:spcPct val="150000"/>
              </a:lnSpc>
              <a:spcBef>
                <a:spcPts val="0"/>
              </a:spcBef>
              <a:spcAft>
                <a:spcPts val="0"/>
              </a:spcAft>
              <a:buClr>
                <a:srgbClr val="000000"/>
              </a:buClr>
              <a:buSzPts val="1700"/>
              <a:buChar char="➢"/>
            </a:pPr>
            <a:r>
              <a:rPr lang="en" sz="1700">
                <a:solidFill>
                  <a:srgbClr val="000000"/>
                </a:solidFill>
              </a:rPr>
              <a:t>Size of input data is very large and necessary preprocessing causes slight lag</a:t>
            </a:r>
            <a:endParaRPr sz="1700">
              <a:solidFill>
                <a:srgbClr val="000000"/>
              </a:solidFill>
            </a:endParaRPr>
          </a:p>
        </p:txBody>
      </p:sp>
      <p:sp>
        <p:nvSpPr>
          <p:cNvPr id="197" name="Google Shape;197;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20</a:t>
            </a:fld>
            <a:endParaRPr>
              <a:solidFill>
                <a:schemeClr val="dk1"/>
              </a:solidFill>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880475" y="897250"/>
            <a:ext cx="74445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CONCLUSION</a:t>
            </a:r>
            <a:endParaRPr/>
          </a:p>
        </p:txBody>
      </p:sp>
      <p:sp>
        <p:nvSpPr>
          <p:cNvPr id="203" name="Google Shape;203;p33"/>
          <p:cNvSpPr txBox="1">
            <a:spLocks noGrp="1"/>
          </p:cNvSpPr>
          <p:nvPr>
            <p:ph type="body" idx="1"/>
          </p:nvPr>
        </p:nvSpPr>
        <p:spPr>
          <a:xfrm>
            <a:off x="880300" y="1851850"/>
            <a:ext cx="7444500" cy="2522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SzPts val="1300"/>
              <a:buNone/>
            </a:pPr>
            <a:r>
              <a:rPr lang="en" sz="1700">
                <a:solidFill>
                  <a:srgbClr val="000000"/>
                </a:solidFill>
              </a:rPr>
              <a:t>This system provides solution for unsupervised process of identification of wild animals. The system is completely automated. Optimal results for automated identification of individual animals are obtained with the algorithm developed and also with an early warning sent to the forest officials as well as the villagers about the arrival of animal towards village.</a:t>
            </a:r>
            <a:endParaRPr sz="1700">
              <a:solidFill>
                <a:srgbClr val="000000"/>
              </a:solidFill>
            </a:endParaRPr>
          </a:p>
        </p:txBody>
      </p:sp>
      <p:sp>
        <p:nvSpPr>
          <p:cNvPr id="204" name="Google Shape;20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21</a:t>
            </a:fld>
            <a:endParaRPr>
              <a:solidFill>
                <a:schemeClr val="dk1"/>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7E0AA3-AE96-B94F-8320-44C6992637C2}"/>
              </a:ext>
            </a:extLst>
          </p:cNvPr>
          <p:cNvSpPr>
            <a:spLocks noGrp="1"/>
          </p:cNvSpPr>
          <p:nvPr>
            <p:ph type="title"/>
          </p:nvPr>
        </p:nvSpPr>
        <p:spPr/>
        <p:txBody>
          <a:bodyPr/>
          <a:lstStyle/>
          <a:p>
            <a:r>
              <a:rPr lang="en-GB"/>
              <a:t>Achievements </a:t>
            </a:r>
            <a:endParaRPr lang="en-US"/>
          </a:p>
        </p:txBody>
      </p:sp>
      <p:sp>
        <p:nvSpPr>
          <p:cNvPr id="3" name="Text Placeholder 2">
            <a:extLst>
              <a:ext uri="{FF2B5EF4-FFF2-40B4-BE49-F238E27FC236}">
                <a16:creationId xmlns:a16="http://schemas.microsoft.com/office/drawing/2014/main" xmlns="" id="{A67343BC-CAF5-534F-B683-12851F3950FE}"/>
              </a:ext>
            </a:extLst>
          </p:cNvPr>
          <p:cNvSpPr>
            <a:spLocks noGrp="1"/>
          </p:cNvSpPr>
          <p:nvPr>
            <p:ph type="body" idx="1"/>
          </p:nvPr>
        </p:nvSpPr>
        <p:spPr/>
        <p:txBody>
          <a:bodyPr/>
          <a:lstStyle/>
          <a:p>
            <a:r>
              <a:rPr lang="en-GB" dirty="0">
                <a:solidFill>
                  <a:schemeClr val="tx1"/>
                </a:solidFill>
              </a:rPr>
              <a:t>Cleared First round of CSI-</a:t>
            </a:r>
            <a:r>
              <a:rPr lang="en-GB" dirty="0" err="1">
                <a:solidFill>
                  <a:schemeClr val="tx1"/>
                </a:solidFill>
              </a:rPr>
              <a:t>InApp</a:t>
            </a:r>
            <a:r>
              <a:rPr lang="en-GB" dirty="0">
                <a:solidFill>
                  <a:schemeClr val="tx1"/>
                </a:solidFill>
              </a:rPr>
              <a:t> Nation Student Project Awards</a:t>
            </a:r>
            <a:r>
              <a:rPr lang="en-GB" dirty="0" smtClean="0">
                <a:solidFill>
                  <a:schemeClr val="tx1"/>
                </a:solidFill>
              </a:rPr>
              <a:t>.</a:t>
            </a:r>
          </a:p>
          <a:p>
            <a:endParaRPr lang="en-GB" dirty="0">
              <a:solidFill>
                <a:schemeClr val="tx1"/>
              </a:solidFill>
            </a:endParaRPr>
          </a:p>
          <a:p>
            <a:r>
              <a:rPr lang="en-GB" dirty="0" smtClean="0">
                <a:solidFill>
                  <a:schemeClr val="tx1"/>
                </a:solidFill>
              </a:rPr>
              <a:t>Participated in ICITST Conference.</a:t>
            </a:r>
            <a:endParaRPr lang="en-GB" dirty="0">
              <a:solidFill>
                <a:schemeClr val="tx1"/>
              </a:solidFill>
            </a:endParaRPr>
          </a:p>
          <a:p>
            <a:pPr marL="114300" indent="0">
              <a:buNone/>
            </a:pPr>
            <a:endParaRPr lang="en-GB" dirty="0"/>
          </a:p>
          <a:p>
            <a:endParaRPr lang="en-GB" dirty="0"/>
          </a:p>
        </p:txBody>
      </p:sp>
      <p:sp>
        <p:nvSpPr>
          <p:cNvPr id="4" name="Slide Number Placeholder 3">
            <a:extLst>
              <a:ext uri="{FF2B5EF4-FFF2-40B4-BE49-F238E27FC236}">
                <a16:creationId xmlns:a16="http://schemas.microsoft.com/office/drawing/2014/main" xmlns="" id="{50A8C6B2-0EC8-3C4D-85A1-DCA0E8B819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3553694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txBox="1">
            <a:spLocks noGrp="1"/>
          </p:cNvSpPr>
          <p:nvPr>
            <p:ph type="title"/>
          </p:nvPr>
        </p:nvSpPr>
        <p:spPr>
          <a:xfrm>
            <a:off x="819150" y="312200"/>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REFERENCES</a:t>
            </a:r>
            <a:endParaRPr/>
          </a:p>
        </p:txBody>
      </p:sp>
      <p:sp>
        <p:nvSpPr>
          <p:cNvPr id="210" name="Google Shape;210;p34"/>
          <p:cNvSpPr txBox="1">
            <a:spLocks noGrp="1"/>
          </p:cNvSpPr>
          <p:nvPr>
            <p:ph type="body" idx="1"/>
          </p:nvPr>
        </p:nvSpPr>
        <p:spPr>
          <a:xfrm>
            <a:off x="201225" y="967300"/>
            <a:ext cx="8355900" cy="3167700"/>
          </a:xfrm>
          <a:prstGeom prst="rect">
            <a:avLst/>
          </a:prstGeom>
          <a:noFill/>
          <a:ln>
            <a:noFill/>
          </a:ln>
        </p:spPr>
        <p:txBody>
          <a:bodyPr spcFirstLastPara="1" wrap="square" lIns="91425" tIns="91425" rIns="91425" bIns="91425" anchor="t" anchorCtr="0">
            <a:noAutofit/>
          </a:bodyPr>
          <a:lstStyle/>
          <a:p>
            <a:pPr marL="914400" lvl="0" indent="-336550" algn="just" rtl="0">
              <a:lnSpc>
                <a:spcPct val="115000"/>
              </a:lnSpc>
              <a:spcBef>
                <a:spcPts val="0"/>
              </a:spcBef>
              <a:spcAft>
                <a:spcPts val="0"/>
              </a:spcAft>
              <a:buClr>
                <a:srgbClr val="000000"/>
              </a:buClr>
              <a:buSzPts val="1700"/>
              <a:buAutoNum type="arabicPeriod"/>
            </a:pPr>
            <a:r>
              <a:rPr lang="en" sz="1700" b="1">
                <a:solidFill>
                  <a:srgbClr val="000000"/>
                </a:solidFill>
              </a:rPr>
              <a:t>Wild Animal Detecting and Monitoring</a:t>
            </a:r>
            <a:r>
              <a:rPr lang="en" sz="1700">
                <a:solidFill>
                  <a:srgbClr val="000000"/>
                </a:solidFill>
              </a:rPr>
              <a:t> - by Eric Tang</a:t>
            </a:r>
            <a:endParaRPr sz="1700" b="1">
              <a:solidFill>
                <a:srgbClr val="000000"/>
              </a:solidFill>
            </a:endParaRPr>
          </a:p>
          <a:p>
            <a:pPr marL="914400" lvl="0" indent="-336550" algn="just" rtl="0">
              <a:lnSpc>
                <a:spcPct val="115000"/>
              </a:lnSpc>
              <a:spcBef>
                <a:spcPts val="0"/>
              </a:spcBef>
              <a:spcAft>
                <a:spcPts val="0"/>
              </a:spcAft>
              <a:buClr>
                <a:srgbClr val="000000"/>
              </a:buClr>
              <a:buSzPts val="1700"/>
              <a:buAutoNum type="arabicPeriod"/>
            </a:pPr>
            <a:r>
              <a:rPr lang="en" sz="1700" b="1">
                <a:solidFill>
                  <a:srgbClr val="000000"/>
                </a:solidFill>
              </a:rPr>
              <a:t>Animal Recognition and Identification with Deep Convolutional Neural Networks for Automated Wildlife Monitoring</a:t>
            </a:r>
            <a:r>
              <a:rPr lang="en" sz="1700">
                <a:solidFill>
                  <a:srgbClr val="000000"/>
                </a:solidFill>
              </a:rPr>
              <a:t> - by Hung Nguyen, Sarah J. Maclagan, Tu Dinh Nguyen, Thin Nguyen, Paul Flemons, Kylie Andrews, Euan G. Ritchie, Dinh Phung[</a:t>
            </a:r>
            <a:r>
              <a:rPr lang="en" sz="1700" u="sng">
                <a:solidFill>
                  <a:schemeClr val="hlink"/>
                </a:solidFill>
                <a:hlinkClick r:id="rId3"/>
              </a:rPr>
              <a:t>2</a:t>
            </a:r>
            <a:r>
              <a:rPr lang="en" sz="1700">
                <a:solidFill>
                  <a:srgbClr val="000000"/>
                </a:solidFill>
              </a:rPr>
              <a:t>]</a:t>
            </a:r>
            <a:endParaRPr sz="1700">
              <a:solidFill>
                <a:srgbClr val="000000"/>
              </a:solidFill>
            </a:endParaRPr>
          </a:p>
          <a:p>
            <a:pPr marL="914400" lvl="0" indent="-336550" algn="just" rtl="0">
              <a:lnSpc>
                <a:spcPct val="115000"/>
              </a:lnSpc>
              <a:spcBef>
                <a:spcPts val="0"/>
              </a:spcBef>
              <a:spcAft>
                <a:spcPts val="0"/>
              </a:spcAft>
              <a:buClr>
                <a:srgbClr val="000000"/>
              </a:buClr>
              <a:buSzPts val="1700"/>
              <a:buAutoNum type="arabicPeriod"/>
            </a:pPr>
            <a:r>
              <a:rPr lang="en" sz="1700">
                <a:solidFill>
                  <a:srgbClr val="000000"/>
                </a:solidFill>
              </a:rPr>
              <a:t>Ms. M.Malarmathi, R.Gokulnath, S.Yuvaraj, R.Karthikeyan[</a:t>
            </a:r>
            <a:r>
              <a:rPr lang="en" sz="1700" u="sng">
                <a:solidFill>
                  <a:schemeClr val="hlink"/>
                </a:solidFill>
                <a:hlinkClick r:id="rId4"/>
              </a:rPr>
              <a:t>3</a:t>
            </a:r>
            <a:r>
              <a:rPr lang="en" sz="1700">
                <a:solidFill>
                  <a:srgbClr val="000000"/>
                </a:solidFill>
              </a:rPr>
              <a:t>]</a:t>
            </a:r>
            <a:endParaRPr sz="1700">
              <a:solidFill>
                <a:srgbClr val="000000"/>
              </a:solidFill>
            </a:endParaRPr>
          </a:p>
          <a:p>
            <a:pPr marL="914400" lvl="0" indent="-336550" algn="just" rtl="0">
              <a:lnSpc>
                <a:spcPct val="115000"/>
              </a:lnSpc>
              <a:spcBef>
                <a:spcPts val="0"/>
              </a:spcBef>
              <a:spcAft>
                <a:spcPts val="0"/>
              </a:spcAft>
              <a:buClr>
                <a:srgbClr val="000000"/>
              </a:buClr>
              <a:buSzPts val="1700"/>
              <a:buAutoNum type="arabicPeriod"/>
            </a:pPr>
            <a:r>
              <a:rPr lang="en" sz="1700" b="1">
                <a:solidFill>
                  <a:srgbClr val="000000"/>
                </a:solidFill>
              </a:rPr>
              <a:t>Animal Detection From Highly Cluttered Natural Scenes Using Spatiotemporal Object Region Proposals and Patch Verification</a:t>
            </a:r>
            <a:r>
              <a:rPr lang="en" sz="1700">
                <a:solidFill>
                  <a:srgbClr val="000000"/>
                </a:solidFill>
              </a:rPr>
              <a:t> - by Zhi Zhang, Zhihai He, Guitao Cao, Wenming Cao[</a:t>
            </a:r>
            <a:r>
              <a:rPr lang="en" sz="1700" u="sng">
                <a:solidFill>
                  <a:schemeClr val="hlink"/>
                </a:solidFill>
                <a:hlinkClick r:id="rId5"/>
              </a:rPr>
              <a:t>4</a:t>
            </a:r>
            <a:r>
              <a:rPr lang="en" sz="1700">
                <a:solidFill>
                  <a:srgbClr val="000000"/>
                </a:solidFill>
              </a:rPr>
              <a:t>]</a:t>
            </a:r>
            <a:endParaRPr sz="1700">
              <a:solidFill>
                <a:srgbClr val="000000"/>
              </a:solidFill>
            </a:endParaRPr>
          </a:p>
          <a:p>
            <a:pPr marL="914400" lvl="0" indent="-336550" algn="just" rtl="0">
              <a:lnSpc>
                <a:spcPct val="115000"/>
              </a:lnSpc>
              <a:spcBef>
                <a:spcPts val="0"/>
              </a:spcBef>
              <a:spcAft>
                <a:spcPts val="0"/>
              </a:spcAft>
              <a:buClr>
                <a:srgbClr val="000000"/>
              </a:buClr>
              <a:buSzPts val="1700"/>
              <a:buAutoNum type="arabicPeriod"/>
            </a:pPr>
            <a:r>
              <a:rPr lang="en" sz="1700" b="1">
                <a:solidFill>
                  <a:srgbClr val="000000"/>
                </a:solidFill>
              </a:rPr>
              <a:t>Wildlife Surveillance using Deep Learning Methods</a:t>
            </a:r>
            <a:r>
              <a:rPr lang="en" sz="1700">
                <a:solidFill>
                  <a:srgbClr val="000000"/>
                </a:solidFill>
              </a:rPr>
              <a:t> - by Ruilong Chen, Ruth Little, Lyudmila Mihaylova, Richard Delahay, Ruth Cox[</a:t>
            </a:r>
            <a:r>
              <a:rPr lang="en" sz="1700" u="sng">
                <a:solidFill>
                  <a:schemeClr val="hlink"/>
                </a:solidFill>
                <a:hlinkClick r:id="rId6"/>
              </a:rPr>
              <a:t>5</a:t>
            </a:r>
            <a:r>
              <a:rPr lang="en" sz="1700">
                <a:solidFill>
                  <a:srgbClr val="000000"/>
                </a:solidFill>
              </a:rPr>
              <a:t>]</a:t>
            </a:r>
            <a:endParaRPr sz="1700">
              <a:solidFill>
                <a:srgbClr val="000000"/>
              </a:solidFill>
            </a:endParaRPr>
          </a:p>
          <a:p>
            <a:pPr marL="914400" lvl="0" indent="-336550" algn="just" rtl="0">
              <a:lnSpc>
                <a:spcPct val="115000"/>
              </a:lnSpc>
              <a:spcBef>
                <a:spcPts val="0"/>
              </a:spcBef>
              <a:spcAft>
                <a:spcPts val="0"/>
              </a:spcAft>
              <a:buClr>
                <a:srgbClr val="000000"/>
              </a:buClr>
              <a:buSzPts val="1700"/>
              <a:buAutoNum type="arabicPeriod"/>
            </a:pPr>
            <a:r>
              <a:rPr lang="en" sz="1700" b="1">
                <a:solidFill>
                  <a:srgbClr val="000000"/>
                </a:solidFill>
              </a:rPr>
              <a:t>Wild Animal Detection from Highly Cluttered Forest Images Using Deep Residual Networks</a:t>
            </a:r>
            <a:r>
              <a:rPr lang="en" sz="1700">
                <a:solidFill>
                  <a:srgbClr val="000000"/>
                </a:solidFill>
              </a:rPr>
              <a:t> - by Anamika Dhillon, Gyanendra K. Verma[</a:t>
            </a:r>
            <a:r>
              <a:rPr lang="en" sz="1700" u="sng">
                <a:solidFill>
                  <a:schemeClr val="hlink"/>
                </a:solidFill>
                <a:hlinkClick r:id="rId7"/>
              </a:rPr>
              <a:t>6</a:t>
            </a:r>
            <a:r>
              <a:rPr lang="en" sz="1700">
                <a:solidFill>
                  <a:srgbClr val="000000"/>
                </a:solidFill>
              </a:rPr>
              <a:t>]</a:t>
            </a:r>
            <a:endParaRPr sz="1700">
              <a:solidFill>
                <a:srgbClr val="000000"/>
              </a:solidFill>
            </a:endParaRPr>
          </a:p>
        </p:txBody>
      </p:sp>
      <p:sp>
        <p:nvSpPr>
          <p:cNvPr id="211" name="Google Shape;211;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23</a:t>
            </a:fld>
            <a:endParaRPr>
              <a:solidFill>
                <a:schemeClr val="dk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918025" y="872600"/>
            <a:ext cx="8154900" cy="636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APPLICATION</a:t>
            </a:r>
            <a:endParaRPr/>
          </a:p>
        </p:txBody>
      </p:sp>
      <p:sp>
        <p:nvSpPr>
          <p:cNvPr id="74" name="Google Shape;74;p15"/>
          <p:cNvSpPr txBox="1">
            <a:spLocks noGrp="1"/>
          </p:cNvSpPr>
          <p:nvPr>
            <p:ph type="body" idx="1"/>
          </p:nvPr>
        </p:nvSpPr>
        <p:spPr>
          <a:xfrm>
            <a:off x="906150" y="1574225"/>
            <a:ext cx="7331700" cy="2448000"/>
          </a:xfrm>
          <a:prstGeom prst="rect">
            <a:avLst/>
          </a:prstGeom>
          <a:noFill/>
          <a:ln>
            <a:noFill/>
          </a:ln>
        </p:spPr>
        <p:txBody>
          <a:bodyPr spcFirstLastPara="1" wrap="square" lIns="91425" tIns="91425" rIns="91425" bIns="91425" anchor="t" anchorCtr="0">
            <a:noAutofit/>
          </a:bodyPr>
          <a:lstStyle/>
          <a:p>
            <a:pPr marL="457200" lvl="0" indent="-336550" algn="just" rtl="0">
              <a:lnSpc>
                <a:spcPct val="115000"/>
              </a:lnSpc>
              <a:spcBef>
                <a:spcPts val="0"/>
              </a:spcBef>
              <a:spcAft>
                <a:spcPts val="0"/>
              </a:spcAft>
              <a:buClr>
                <a:srgbClr val="000000"/>
              </a:buClr>
              <a:buSzPts val="1700"/>
              <a:buChar char="➢"/>
            </a:pPr>
            <a:r>
              <a:rPr lang="en" sz="1700" dirty="0">
                <a:solidFill>
                  <a:srgbClr val="000000"/>
                </a:solidFill>
              </a:rPr>
              <a:t>Can be used to detect animals activity near forest boundaries to take necessary precautions</a:t>
            </a:r>
            <a:r>
              <a:rPr lang="en" sz="1700" dirty="0" smtClean="0">
                <a:solidFill>
                  <a:srgbClr val="000000"/>
                </a:solidFill>
              </a:rPr>
              <a:t>.</a:t>
            </a:r>
            <a:endParaRPr sz="1700" dirty="0">
              <a:solidFill>
                <a:srgbClr val="000000"/>
              </a:solidFill>
            </a:endParaRPr>
          </a:p>
          <a:p>
            <a:pPr marL="457200" lvl="0" indent="0" algn="just" rtl="0">
              <a:lnSpc>
                <a:spcPct val="115000"/>
              </a:lnSpc>
              <a:spcBef>
                <a:spcPts val="0"/>
              </a:spcBef>
              <a:spcAft>
                <a:spcPts val="0"/>
              </a:spcAft>
              <a:buNone/>
            </a:pPr>
            <a:endParaRPr sz="1700" dirty="0">
              <a:solidFill>
                <a:srgbClr val="000000"/>
              </a:solidFill>
            </a:endParaRPr>
          </a:p>
          <a:p>
            <a:pPr marL="457200" lvl="0" indent="-336550" algn="just" rtl="0">
              <a:lnSpc>
                <a:spcPct val="115000"/>
              </a:lnSpc>
              <a:spcBef>
                <a:spcPts val="0"/>
              </a:spcBef>
              <a:spcAft>
                <a:spcPts val="0"/>
              </a:spcAft>
              <a:buClr>
                <a:srgbClr val="000000"/>
              </a:buClr>
              <a:buSzPts val="1700"/>
              <a:buChar char="➢"/>
            </a:pPr>
            <a:r>
              <a:rPr lang="en" sz="1700" dirty="0">
                <a:solidFill>
                  <a:srgbClr val="000000"/>
                </a:solidFill>
              </a:rPr>
              <a:t>Can be used to monitor possible animal attacks on people/property through video surveillance </a:t>
            </a:r>
            <a:endParaRPr sz="1700" dirty="0">
              <a:solidFill>
                <a:srgbClr val="000000"/>
              </a:solidFill>
            </a:endParaRPr>
          </a:p>
          <a:p>
            <a:pPr marL="457200" lvl="0" indent="0" algn="just" rtl="0">
              <a:lnSpc>
                <a:spcPct val="115000"/>
              </a:lnSpc>
              <a:spcBef>
                <a:spcPts val="0"/>
              </a:spcBef>
              <a:spcAft>
                <a:spcPts val="0"/>
              </a:spcAft>
              <a:buNone/>
            </a:pPr>
            <a:endParaRPr sz="1700" dirty="0">
              <a:solidFill>
                <a:srgbClr val="000000"/>
              </a:solidFill>
            </a:endParaRPr>
          </a:p>
          <a:p>
            <a:pPr marL="457200" lvl="0" indent="-336550" algn="just" rtl="0">
              <a:lnSpc>
                <a:spcPct val="115000"/>
              </a:lnSpc>
              <a:spcBef>
                <a:spcPts val="0"/>
              </a:spcBef>
              <a:spcAft>
                <a:spcPts val="0"/>
              </a:spcAft>
              <a:buClr>
                <a:srgbClr val="000000"/>
              </a:buClr>
              <a:buSzPts val="1700"/>
              <a:buChar char="➢"/>
            </a:pPr>
            <a:r>
              <a:rPr lang="en" sz="1700" dirty="0">
                <a:solidFill>
                  <a:srgbClr val="000000"/>
                </a:solidFill>
              </a:rPr>
              <a:t>Can be used to alert forest rangers before hand of animals crossing to human territory</a:t>
            </a:r>
            <a:endParaRPr sz="1700" dirty="0">
              <a:solidFill>
                <a:srgbClr val="000000"/>
              </a:solidFill>
            </a:endParaRPr>
          </a:p>
        </p:txBody>
      </p:sp>
      <p:sp>
        <p:nvSpPr>
          <p:cNvPr id="75" name="Google Shape;75;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3</a:t>
            </a:fld>
            <a:endParaRPr>
              <a:solidFill>
                <a:schemeClr val="dk1"/>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930600" y="922900"/>
            <a:ext cx="7939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OBJECTIVE</a:t>
            </a:r>
            <a:endParaRPr/>
          </a:p>
        </p:txBody>
      </p:sp>
      <p:sp>
        <p:nvSpPr>
          <p:cNvPr id="81" name="Google Shape;81;p16"/>
          <p:cNvSpPr txBox="1">
            <a:spLocks noGrp="1"/>
          </p:cNvSpPr>
          <p:nvPr>
            <p:ph type="body" idx="1"/>
          </p:nvPr>
        </p:nvSpPr>
        <p:spPr>
          <a:xfrm>
            <a:off x="930600" y="1717100"/>
            <a:ext cx="7281300" cy="2448000"/>
          </a:xfrm>
          <a:prstGeom prst="rect">
            <a:avLst/>
          </a:prstGeom>
          <a:noFill/>
          <a:ln>
            <a:noFill/>
          </a:ln>
        </p:spPr>
        <p:txBody>
          <a:bodyPr spcFirstLastPara="1" wrap="square" lIns="91425" tIns="91425" rIns="91425" bIns="91425" anchor="t" anchorCtr="0">
            <a:noAutofit/>
          </a:bodyPr>
          <a:lstStyle/>
          <a:p>
            <a:pPr marL="457200" lvl="0" indent="-336550" algn="l" rtl="0">
              <a:lnSpc>
                <a:spcPct val="200000"/>
              </a:lnSpc>
              <a:spcBef>
                <a:spcPts val="0"/>
              </a:spcBef>
              <a:spcAft>
                <a:spcPts val="0"/>
              </a:spcAft>
              <a:buClr>
                <a:srgbClr val="000000"/>
              </a:buClr>
              <a:buSzPts val="1700"/>
              <a:buChar char="➢"/>
            </a:pPr>
            <a:r>
              <a:rPr lang="en" sz="1700">
                <a:solidFill>
                  <a:srgbClr val="000000"/>
                </a:solidFill>
              </a:rPr>
              <a:t>Identify wild animals with from video cameras placed at forest borders</a:t>
            </a:r>
            <a:endParaRPr sz="1700">
              <a:solidFill>
                <a:srgbClr val="000000"/>
              </a:solidFill>
            </a:endParaRPr>
          </a:p>
          <a:p>
            <a:pPr marL="457200" lvl="0" indent="-336550" algn="l" rtl="0">
              <a:lnSpc>
                <a:spcPct val="200000"/>
              </a:lnSpc>
              <a:spcBef>
                <a:spcPts val="0"/>
              </a:spcBef>
              <a:spcAft>
                <a:spcPts val="0"/>
              </a:spcAft>
              <a:buClr>
                <a:srgbClr val="000000"/>
              </a:buClr>
              <a:buSzPts val="1700"/>
              <a:buChar char="➢"/>
            </a:pPr>
            <a:r>
              <a:rPr lang="en" sz="1700">
                <a:solidFill>
                  <a:srgbClr val="000000"/>
                </a:solidFill>
              </a:rPr>
              <a:t>Use deep learning techniques for the development of the model</a:t>
            </a:r>
            <a:endParaRPr sz="1700">
              <a:solidFill>
                <a:srgbClr val="000000"/>
              </a:solidFill>
            </a:endParaRPr>
          </a:p>
          <a:p>
            <a:pPr marL="457200" lvl="0" indent="-336550" algn="l" rtl="0">
              <a:lnSpc>
                <a:spcPct val="115000"/>
              </a:lnSpc>
              <a:spcBef>
                <a:spcPts val="0"/>
              </a:spcBef>
              <a:spcAft>
                <a:spcPts val="0"/>
              </a:spcAft>
              <a:buClr>
                <a:srgbClr val="000000"/>
              </a:buClr>
              <a:buSzPts val="1700"/>
              <a:buChar char="➢"/>
            </a:pPr>
            <a:r>
              <a:rPr lang="en" sz="1700">
                <a:solidFill>
                  <a:srgbClr val="000000"/>
                </a:solidFill>
              </a:rPr>
              <a:t>Develop effective alert systems to avoid consequences </a:t>
            </a:r>
            <a:endParaRPr sz="1700">
              <a:solidFill>
                <a:srgbClr val="000000"/>
              </a:solidFill>
            </a:endParaRPr>
          </a:p>
          <a:p>
            <a:pPr marL="0" lvl="0" indent="0" algn="l" rtl="0">
              <a:lnSpc>
                <a:spcPct val="115000"/>
              </a:lnSpc>
              <a:spcBef>
                <a:spcPts val="1600"/>
              </a:spcBef>
              <a:spcAft>
                <a:spcPts val="0"/>
              </a:spcAft>
              <a:buSzPts val="1300"/>
              <a:buNone/>
            </a:pPr>
            <a:endParaRPr sz="1700">
              <a:solidFill>
                <a:srgbClr val="000000"/>
              </a:solidFill>
            </a:endParaRPr>
          </a:p>
          <a:p>
            <a:pPr marL="0" lvl="0" indent="0" algn="l" rtl="0">
              <a:lnSpc>
                <a:spcPct val="115000"/>
              </a:lnSpc>
              <a:spcBef>
                <a:spcPts val="1600"/>
              </a:spcBef>
              <a:spcAft>
                <a:spcPts val="0"/>
              </a:spcAft>
              <a:buSzPts val="1300"/>
              <a:buNone/>
            </a:pPr>
            <a:endParaRPr sz="1700">
              <a:solidFill>
                <a:srgbClr val="000000"/>
              </a:solidFill>
            </a:endParaRPr>
          </a:p>
          <a:p>
            <a:pPr marL="0" lvl="0" indent="0" algn="l" rtl="0">
              <a:lnSpc>
                <a:spcPct val="115000"/>
              </a:lnSpc>
              <a:spcBef>
                <a:spcPts val="1600"/>
              </a:spcBef>
              <a:spcAft>
                <a:spcPts val="1600"/>
              </a:spcAft>
              <a:buSzPts val="1300"/>
              <a:buNone/>
            </a:pPr>
            <a:endParaRPr sz="1700">
              <a:solidFill>
                <a:srgbClr val="000000"/>
              </a:solidFill>
            </a:endParaRPr>
          </a:p>
        </p:txBody>
      </p:sp>
      <p:sp>
        <p:nvSpPr>
          <p:cNvPr id="82" name="Google Shape;82;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4</a:t>
            </a:fld>
            <a:endParaRPr>
              <a:solidFill>
                <a:schemeClr val="dk1"/>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842575" y="860025"/>
            <a:ext cx="8238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EXISTING SOLUTIONS</a:t>
            </a:r>
            <a:endParaRPr dirty="0"/>
          </a:p>
        </p:txBody>
      </p:sp>
      <p:sp>
        <p:nvSpPr>
          <p:cNvPr id="88" name="Google Shape;88;p17"/>
          <p:cNvSpPr txBox="1">
            <a:spLocks noGrp="1"/>
          </p:cNvSpPr>
          <p:nvPr>
            <p:ph type="body" idx="1"/>
          </p:nvPr>
        </p:nvSpPr>
        <p:spPr>
          <a:xfrm>
            <a:off x="918750" y="1803975"/>
            <a:ext cx="7306500" cy="24480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Clr>
                <a:srgbClr val="000000"/>
              </a:buClr>
              <a:buSzPts val="1700"/>
              <a:buChar char="➢"/>
            </a:pPr>
            <a:r>
              <a:rPr lang="en" sz="1700" dirty="0">
                <a:solidFill>
                  <a:srgbClr val="000000"/>
                </a:solidFill>
              </a:rPr>
              <a:t>Obtain data about the visual aspects of animal from the camera-trap </a:t>
            </a:r>
            <a:r>
              <a:rPr lang="en" sz="1700" dirty="0" smtClean="0">
                <a:solidFill>
                  <a:srgbClr val="000000"/>
                </a:solidFill>
              </a:rPr>
              <a:t>images</a:t>
            </a:r>
            <a:r>
              <a:rPr lang="en" sz="1700" dirty="0">
                <a:solidFill>
                  <a:srgbClr val="000000"/>
                </a:solidFill>
              </a:rPr>
              <a:t> </a:t>
            </a:r>
            <a:r>
              <a:rPr lang="en" sz="1700" dirty="0" smtClean="0">
                <a:solidFill>
                  <a:srgbClr val="000000"/>
                </a:solidFill>
              </a:rPr>
              <a:t>and are checked mannualy.</a:t>
            </a:r>
            <a:endParaRPr sz="1700" dirty="0">
              <a:solidFill>
                <a:srgbClr val="000000"/>
              </a:solidFill>
            </a:endParaRPr>
          </a:p>
          <a:p>
            <a:pPr marL="457200" lvl="0" indent="0" algn="l" rtl="0">
              <a:lnSpc>
                <a:spcPct val="115000"/>
              </a:lnSpc>
              <a:spcBef>
                <a:spcPts val="0"/>
              </a:spcBef>
              <a:spcAft>
                <a:spcPts val="0"/>
              </a:spcAft>
              <a:buNone/>
            </a:pPr>
            <a:endParaRPr sz="1700" dirty="0">
              <a:solidFill>
                <a:srgbClr val="000000"/>
              </a:solidFill>
            </a:endParaRPr>
          </a:p>
        </p:txBody>
      </p:sp>
      <p:sp>
        <p:nvSpPr>
          <p:cNvPr id="89" name="Google Shape;8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5</a:t>
            </a:fld>
            <a:endParaRPr>
              <a:solidFill>
                <a:schemeClr val="dk1"/>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918025" y="860025"/>
            <a:ext cx="4791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INNOVATIONS</a:t>
            </a:r>
            <a:endParaRPr/>
          </a:p>
        </p:txBody>
      </p:sp>
      <p:sp>
        <p:nvSpPr>
          <p:cNvPr id="95" name="Google Shape;95;p18"/>
          <p:cNvSpPr txBox="1">
            <a:spLocks noGrp="1"/>
          </p:cNvSpPr>
          <p:nvPr>
            <p:ph type="body" idx="1"/>
          </p:nvPr>
        </p:nvSpPr>
        <p:spPr>
          <a:xfrm>
            <a:off x="918025" y="1803975"/>
            <a:ext cx="7281300" cy="2448000"/>
          </a:xfrm>
          <a:prstGeom prst="rect">
            <a:avLst/>
          </a:prstGeom>
          <a:noFill/>
          <a:ln>
            <a:noFill/>
          </a:ln>
        </p:spPr>
        <p:txBody>
          <a:bodyPr spcFirstLastPara="1" wrap="square" lIns="91425" tIns="91425" rIns="91425" bIns="91425" anchor="t" anchorCtr="0">
            <a:noAutofit/>
          </a:bodyPr>
          <a:lstStyle/>
          <a:p>
            <a:pPr marL="285750" lvl="0" indent="-279400" algn="l" rtl="0">
              <a:lnSpc>
                <a:spcPct val="100000"/>
              </a:lnSpc>
              <a:spcBef>
                <a:spcPts val="0"/>
              </a:spcBef>
              <a:spcAft>
                <a:spcPts val="0"/>
              </a:spcAft>
              <a:buClr>
                <a:srgbClr val="000000"/>
              </a:buClr>
              <a:buSzPts val="1700"/>
              <a:buFont typeface="Calibri"/>
              <a:buChar char="➢"/>
            </a:pPr>
            <a:r>
              <a:rPr lang="en" sz="1700" dirty="0">
                <a:solidFill>
                  <a:srgbClr val="000000"/>
                </a:solidFill>
              </a:rPr>
              <a:t>The real time video is divided into frames and taken at fixed intervals</a:t>
            </a:r>
            <a:endParaRPr sz="1700" dirty="0">
              <a:solidFill>
                <a:srgbClr val="000000"/>
              </a:solidFill>
            </a:endParaRPr>
          </a:p>
          <a:p>
            <a:pPr marL="457200" lvl="0" indent="0" algn="l" rtl="0">
              <a:lnSpc>
                <a:spcPct val="100000"/>
              </a:lnSpc>
              <a:spcBef>
                <a:spcPts val="0"/>
              </a:spcBef>
              <a:spcAft>
                <a:spcPts val="0"/>
              </a:spcAft>
              <a:buNone/>
            </a:pPr>
            <a:endParaRPr sz="1700" dirty="0">
              <a:solidFill>
                <a:srgbClr val="000000"/>
              </a:solidFill>
            </a:endParaRPr>
          </a:p>
          <a:p>
            <a:pPr marL="285750" lvl="0" indent="-279400" algn="l" rtl="0">
              <a:lnSpc>
                <a:spcPct val="200000"/>
              </a:lnSpc>
              <a:spcBef>
                <a:spcPts val="0"/>
              </a:spcBef>
              <a:spcAft>
                <a:spcPts val="0"/>
              </a:spcAft>
              <a:buClr>
                <a:srgbClr val="000000"/>
              </a:buClr>
              <a:buSzPts val="1700"/>
              <a:buFont typeface="Calibri"/>
              <a:buChar char="➢"/>
            </a:pPr>
            <a:r>
              <a:rPr lang="en" sz="1700" dirty="0">
                <a:solidFill>
                  <a:srgbClr val="000000"/>
                </a:solidFill>
              </a:rPr>
              <a:t>YOLOv2 algorithm is then used for object detection</a:t>
            </a:r>
            <a:endParaRPr sz="1700" dirty="0">
              <a:solidFill>
                <a:srgbClr val="000000"/>
              </a:solidFill>
            </a:endParaRPr>
          </a:p>
          <a:p>
            <a:pPr marL="285750" lvl="0" indent="-279400" algn="l" rtl="0">
              <a:lnSpc>
                <a:spcPct val="150000"/>
              </a:lnSpc>
              <a:spcBef>
                <a:spcPts val="0"/>
              </a:spcBef>
              <a:spcAft>
                <a:spcPts val="0"/>
              </a:spcAft>
              <a:buClr>
                <a:srgbClr val="000000"/>
              </a:buClr>
              <a:buSzPts val="1700"/>
              <a:buFont typeface="Calibri"/>
              <a:buChar char="➢"/>
            </a:pPr>
            <a:r>
              <a:rPr lang="en" sz="1700" dirty="0">
                <a:solidFill>
                  <a:srgbClr val="000000"/>
                </a:solidFill>
              </a:rPr>
              <a:t>Alert concerned person to take measures through wired Arduino and wireless IoT module</a:t>
            </a:r>
            <a:endParaRPr sz="1700" dirty="0">
              <a:solidFill>
                <a:srgbClr val="000000"/>
              </a:solidFill>
            </a:endParaRPr>
          </a:p>
          <a:p>
            <a:pPr marL="457200" lvl="0" indent="0" algn="l" rtl="0">
              <a:lnSpc>
                <a:spcPct val="100000"/>
              </a:lnSpc>
              <a:spcBef>
                <a:spcPts val="0"/>
              </a:spcBef>
              <a:spcAft>
                <a:spcPts val="0"/>
              </a:spcAft>
              <a:buNone/>
            </a:pPr>
            <a:endParaRPr sz="1700" dirty="0">
              <a:solidFill>
                <a:srgbClr val="000000"/>
              </a:solidFill>
            </a:endParaRPr>
          </a:p>
          <a:p>
            <a:pPr marL="457200" lvl="0" indent="0" algn="l" rtl="0">
              <a:lnSpc>
                <a:spcPct val="115000"/>
              </a:lnSpc>
              <a:spcBef>
                <a:spcPts val="0"/>
              </a:spcBef>
              <a:spcAft>
                <a:spcPts val="1600"/>
              </a:spcAft>
              <a:buNone/>
            </a:pPr>
            <a:endParaRPr sz="1700" dirty="0"/>
          </a:p>
        </p:txBody>
      </p:sp>
      <p:sp>
        <p:nvSpPr>
          <p:cNvPr id="96" name="Google Shape;96;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6</a:t>
            </a:fld>
            <a:endParaRPr>
              <a:solidFill>
                <a:schemeClr val="dk1"/>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892875" y="352525"/>
            <a:ext cx="7901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LITERATURE SURVEY</a:t>
            </a:r>
            <a:endParaRPr/>
          </a:p>
        </p:txBody>
      </p:sp>
      <p:sp>
        <p:nvSpPr>
          <p:cNvPr id="102" name="Google Shape;102;p19"/>
          <p:cNvSpPr txBox="1">
            <a:spLocks noGrp="1"/>
          </p:cNvSpPr>
          <p:nvPr>
            <p:ph type="body" idx="1"/>
          </p:nvPr>
        </p:nvSpPr>
        <p:spPr>
          <a:xfrm>
            <a:off x="912450" y="1137700"/>
            <a:ext cx="7319100" cy="32055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Clr>
                <a:srgbClr val="000000"/>
              </a:buClr>
              <a:buSzPts val="1700"/>
              <a:buChar char="➢"/>
            </a:pPr>
            <a:r>
              <a:rPr lang="en" sz="1700" b="1">
                <a:solidFill>
                  <a:srgbClr val="000000"/>
                </a:solidFill>
              </a:rPr>
              <a:t>Wild Animal Detecting and Monitoring</a:t>
            </a:r>
            <a:r>
              <a:rPr lang="en" sz="1700">
                <a:solidFill>
                  <a:srgbClr val="000000"/>
                </a:solidFill>
              </a:rPr>
              <a:t> -</a:t>
            </a:r>
            <a:r>
              <a:rPr lang="en" sz="1400">
                <a:solidFill>
                  <a:srgbClr val="000000"/>
                </a:solidFill>
              </a:rPr>
              <a:t> by Eric Tang [</a:t>
            </a:r>
            <a:r>
              <a:rPr lang="en" sz="1400" u="sng">
                <a:solidFill>
                  <a:schemeClr val="hlink"/>
                </a:solidFill>
                <a:hlinkClick r:id="rId3"/>
              </a:rPr>
              <a:t>1</a:t>
            </a:r>
            <a:r>
              <a:rPr lang="en" sz="1400">
                <a:solidFill>
                  <a:srgbClr val="000000"/>
                </a:solidFill>
              </a:rPr>
              <a:t>]</a:t>
            </a:r>
            <a:endParaRPr sz="1400">
              <a:solidFill>
                <a:srgbClr val="000000"/>
              </a:solidFill>
            </a:endParaRPr>
          </a:p>
          <a:p>
            <a:pPr marL="1371600" lvl="2" indent="-317500" algn="l" rtl="0">
              <a:lnSpc>
                <a:spcPct val="100000"/>
              </a:lnSpc>
              <a:spcBef>
                <a:spcPts val="0"/>
              </a:spcBef>
              <a:spcAft>
                <a:spcPts val="0"/>
              </a:spcAft>
              <a:buClr>
                <a:srgbClr val="000000"/>
              </a:buClr>
              <a:buSzPts val="1400"/>
              <a:buChar char="■"/>
            </a:pPr>
            <a:r>
              <a:rPr lang="en">
                <a:solidFill>
                  <a:srgbClr val="000000"/>
                </a:solidFill>
              </a:rPr>
              <a:t>Microsoft Embedded Learning Library used for detection</a:t>
            </a:r>
            <a:endParaRPr>
              <a:solidFill>
                <a:srgbClr val="000000"/>
              </a:solidFill>
            </a:endParaRPr>
          </a:p>
          <a:p>
            <a:pPr marL="1371600" lvl="2" indent="-317500" algn="l" rtl="0">
              <a:lnSpc>
                <a:spcPct val="100000"/>
              </a:lnSpc>
              <a:spcBef>
                <a:spcPts val="0"/>
              </a:spcBef>
              <a:spcAft>
                <a:spcPts val="0"/>
              </a:spcAft>
              <a:buClr>
                <a:srgbClr val="000000"/>
              </a:buClr>
              <a:buSzPts val="1400"/>
              <a:buChar char="■"/>
            </a:pPr>
            <a:r>
              <a:rPr lang="en">
                <a:solidFill>
                  <a:srgbClr val="000000"/>
                </a:solidFill>
              </a:rPr>
              <a:t>IR triggered Pi camera used for input </a:t>
            </a:r>
            <a:endParaRPr>
              <a:solidFill>
                <a:srgbClr val="000000"/>
              </a:solidFill>
            </a:endParaRPr>
          </a:p>
          <a:p>
            <a:pPr marL="1371600" lvl="2" indent="-317500" algn="l" rtl="0">
              <a:lnSpc>
                <a:spcPct val="100000"/>
              </a:lnSpc>
              <a:spcBef>
                <a:spcPts val="0"/>
              </a:spcBef>
              <a:spcAft>
                <a:spcPts val="0"/>
              </a:spcAft>
              <a:buClr>
                <a:srgbClr val="000000"/>
              </a:buClr>
              <a:buSzPts val="1400"/>
              <a:buChar char="■"/>
            </a:pPr>
            <a:r>
              <a:rPr lang="en">
                <a:solidFill>
                  <a:srgbClr val="000000"/>
                </a:solidFill>
              </a:rPr>
              <a:t>Detected result sent via cellular network.</a:t>
            </a:r>
            <a:endParaRPr>
              <a:solidFill>
                <a:srgbClr val="000000"/>
              </a:solidFill>
            </a:endParaRPr>
          </a:p>
          <a:p>
            <a:pPr marL="914400" lvl="0" indent="0" algn="l" rtl="0">
              <a:lnSpc>
                <a:spcPct val="100000"/>
              </a:lnSpc>
              <a:spcBef>
                <a:spcPts val="0"/>
              </a:spcBef>
              <a:spcAft>
                <a:spcPts val="0"/>
              </a:spcAft>
              <a:buNone/>
            </a:pPr>
            <a:endParaRPr>
              <a:solidFill>
                <a:srgbClr val="000000"/>
              </a:solidFill>
            </a:endParaRPr>
          </a:p>
          <a:p>
            <a:pPr marL="457200" lvl="0" indent="-336550" algn="just" rtl="0">
              <a:lnSpc>
                <a:spcPct val="115000"/>
              </a:lnSpc>
              <a:spcBef>
                <a:spcPts val="0"/>
              </a:spcBef>
              <a:spcAft>
                <a:spcPts val="0"/>
              </a:spcAft>
              <a:buClr>
                <a:srgbClr val="000000"/>
              </a:buClr>
              <a:buSzPts val="1700"/>
              <a:buChar char="➢"/>
            </a:pPr>
            <a:r>
              <a:rPr lang="en" sz="1700" b="1">
                <a:solidFill>
                  <a:srgbClr val="000000"/>
                </a:solidFill>
              </a:rPr>
              <a:t>Animal Recognition and Identification with Deep Convolutional Neural Networks for Automated Wildlife Monitoring</a:t>
            </a:r>
            <a:r>
              <a:rPr lang="en" sz="1700">
                <a:solidFill>
                  <a:srgbClr val="000000"/>
                </a:solidFill>
              </a:rPr>
              <a:t> -</a:t>
            </a:r>
            <a:r>
              <a:rPr lang="en" sz="1400">
                <a:solidFill>
                  <a:srgbClr val="000000"/>
                </a:solidFill>
              </a:rPr>
              <a:t> by Hung Nguyen, Sarah J. Maclagan, Tu Dinh Nguyen, Thin Nguyen, Paul Flemons, Kylie Andrews, Euan G. Ritchie, Dinh Phung[</a:t>
            </a:r>
            <a:r>
              <a:rPr lang="en" sz="1400" u="sng">
                <a:solidFill>
                  <a:schemeClr val="hlink"/>
                </a:solidFill>
                <a:hlinkClick r:id="rId4"/>
              </a:rPr>
              <a:t>2</a:t>
            </a:r>
            <a:r>
              <a:rPr lang="en" sz="1400">
                <a:solidFill>
                  <a:srgbClr val="000000"/>
                </a:solidFill>
              </a:rPr>
              <a:t>]</a:t>
            </a:r>
            <a:endParaRPr sz="1400">
              <a:solidFill>
                <a:srgbClr val="000000"/>
              </a:solidFill>
            </a:endParaRPr>
          </a:p>
          <a:p>
            <a:pPr marL="1371600" lvl="2" indent="-317500" algn="l" rtl="0">
              <a:lnSpc>
                <a:spcPct val="100000"/>
              </a:lnSpc>
              <a:spcBef>
                <a:spcPts val="0"/>
              </a:spcBef>
              <a:spcAft>
                <a:spcPts val="0"/>
              </a:spcAft>
              <a:buClr>
                <a:srgbClr val="000000"/>
              </a:buClr>
              <a:buSzPts val="1400"/>
              <a:buChar char="■"/>
            </a:pPr>
            <a:r>
              <a:rPr lang="en">
                <a:solidFill>
                  <a:srgbClr val="000000"/>
                </a:solidFill>
              </a:rPr>
              <a:t>Automated monitoring system </a:t>
            </a:r>
            <a:endParaRPr>
              <a:solidFill>
                <a:srgbClr val="000000"/>
              </a:solidFill>
            </a:endParaRPr>
          </a:p>
          <a:p>
            <a:pPr marL="1371600" lvl="2" indent="-317500" algn="l" rtl="0">
              <a:lnSpc>
                <a:spcPct val="100000"/>
              </a:lnSpc>
              <a:spcBef>
                <a:spcPts val="0"/>
              </a:spcBef>
              <a:spcAft>
                <a:spcPts val="0"/>
              </a:spcAft>
              <a:buClr>
                <a:srgbClr val="000000"/>
              </a:buClr>
              <a:buSzPts val="1400"/>
              <a:buChar char="■"/>
            </a:pPr>
            <a:r>
              <a:rPr lang="en">
                <a:solidFill>
                  <a:srgbClr val="000000"/>
                </a:solidFill>
              </a:rPr>
              <a:t>Trained using single-labeled dataset </a:t>
            </a:r>
            <a:endParaRPr>
              <a:solidFill>
                <a:srgbClr val="000000"/>
              </a:solidFill>
            </a:endParaRPr>
          </a:p>
          <a:p>
            <a:pPr marL="1371600" lvl="2" indent="-317500" algn="l" rtl="0">
              <a:lnSpc>
                <a:spcPct val="100000"/>
              </a:lnSpc>
              <a:spcBef>
                <a:spcPts val="0"/>
              </a:spcBef>
              <a:spcAft>
                <a:spcPts val="0"/>
              </a:spcAft>
              <a:buClr>
                <a:srgbClr val="000000"/>
              </a:buClr>
              <a:buSzPts val="1400"/>
              <a:buChar char="■"/>
            </a:pPr>
            <a:r>
              <a:rPr lang="en">
                <a:solidFill>
                  <a:srgbClr val="000000"/>
                </a:solidFill>
              </a:rPr>
              <a:t>Capable of filtering animal images and identifying species.</a:t>
            </a:r>
            <a:endParaRPr>
              <a:solidFill>
                <a:srgbClr val="000000"/>
              </a:solidFill>
            </a:endParaRPr>
          </a:p>
          <a:p>
            <a:pPr marL="914400" lvl="0" indent="0" algn="l" rtl="0">
              <a:lnSpc>
                <a:spcPct val="115000"/>
              </a:lnSpc>
              <a:spcBef>
                <a:spcPts val="0"/>
              </a:spcBef>
              <a:spcAft>
                <a:spcPts val="1600"/>
              </a:spcAft>
              <a:buNone/>
            </a:pPr>
            <a:endParaRPr sz="1700">
              <a:solidFill>
                <a:srgbClr val="000000"/>
              </a:solidFill>
            </a:endParaRPr>
          </a:p>
        </p:txBody>
      </p:sp>
      <p:sp>
        <p:nvSpPr>
          <p:cNvPr id="103" name="Google Shape;103;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7</a:t>
            </a:fld>
            <a:endParaRPr>
              <a:solidFill>
                <a:schemeClr val="dk1"/>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918750" y="342175"/>
            <a:ext cx="7913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LITERATURE SURVEY (CONT.)</a:t>
            </a:r>
            <a:endParaRPr/>
          </a:p>
        </p:txBody>
      </p:sp>
      <p:sp>
        <p:nvSpPr>
          <p:cNvPr id="109" name="Google Shape;109;p20"/>
          <p:cNvSpPr txBox="1">
            <a:spLocks noGrp="1"/>
          </p:cNvSpPr>
          <p:nvPr>
            <p:ph type="body" idx="1"/>
          </p:nvPr>
        </p:nvSpPr>
        <p:spPr>
          <a:xfrm>
            <a:off x="918750" y="1137725"/>
            <a:ext cx="7306500" cy="3088500"/>
          </a:xfrm>
          <a:prstGeom prst="rect">
            <a:avLst/>
          </a:prstGeom>
          <a:noFill/>
          <a:ln>
            <a:noFill/>
          </a:ln>
        </p:spPr>
        <p:txBody>
          <a:bodyPr spcFirstLastPara="1" wrap="square" lIns="91425" tIns="91425" rIns="91425" bIns="91425" anchor="t" anchorCtr="0">
            <a:noAutofit/>
          </a:bodyPr>
          <a:lstStyle/>
          <a:p>
            <a:pPr marL="457200" lvl="0" indent="-336550" algn="just" rtl="0">
              <a:lnSpc>
                <a:spcPct val="115000"/>
              </a:lnSpc>
              <a:spcBef>
                <a:spcPts val="0"/>
              </a:spcBef>
              <a:spcAft>
                <a:spcPts val="0"/>
              </a:spcAft>
              <a:buClr>
                <a:srgbClr val="000000"/>
              </a:buClr>
              <a:buSzPts val="1700"/>
              <a:buChar char="➢"/>
            </a:pPr>
            <a:r>
              <a:rPr lang="en" sz="1700" b="1">
                <a:solidFill>
                  <a:srgbClr val="000000"/>
                </a:solidFill>
              </a:rPr>
              <a:t>Early Warning System From Threat of Wild Animals Using Raspberry Pi</a:t>
            </a:r>
            <a:r>
              <a:rPr lang="en" sz="1700">
                <a:solidFill>
                  <a:srgbClr val="000000"/>
                </a:solidFill>
              </a:rPr>
              <a:t> - </a:t>
            </a:r>
            <a:r>
              <a:rPr lang="en" sz="1400">
                <a:solidFill>
                  <a:srgbClr val="000000"/>
                </a:solidFill>
              </a:rPr>
              <a:t>by Ms. M.Malarmathi, R.Gokulnath, S.Yuvaraj, R.Karthikeyan[</a:t>
            </a:r>
            <a:r>
              <a:rPr lang="en" sz="1400" u="sng">
                <a:solidFill>
                  <a:schemeClr val="hlink"/>
                </a:solidFill>
                <a:hlinkClick r:id="rId3"/>
              </a:rPr>
              <a:t>3</a:t>
            </a:r>
            <a:r>
              <a:rPr lang="en" sz="1400">
                <a:solidFill>
                  <a:srgbClr val="000000"/>
                </a:solidFill>
              </a:rPr>
              <a:t>]</a:t>
            </a:r>
            <a:endParaRPr sz="1400">
              <a:solidFill>
                <a:srgbClr val="000000"/>
              </a:solidFill>
            </a:endParaRPr>
          </a:p>
          <a:p>
            <a:pPr marL="1371600" lvl="2" indent="-317500" algn="just" rtl="0">
              <a:lnSpc>
                <a:spcPct val="100000"/>
              </a:lnSpc>
              <a:spcBef>
                <a:spcPts val="0"/>
              </a:spcBef>
              <a:spcAft>
                <a:spcPts val="0"/>
              </a:spcAft>
              <a:buClr>
                <a:srgbClr val="000000"/>
              </a:buClr>
              <a:buSzPts val="1400"/>
              <a:buChar char="■"/>
            </a:pPr>
            <a:r>
              <a:rPr lang="en">
                <a:solidFill>
                  <a:srgbClr val="000000"/>
                </a:solidFill>
              </a:rPr>
              <a:t>Captures images of animals using Raspberry Pi </a:t>
            </a:r>
            <a:endParaRPr>
              <a:solidFill>
                <a:srgbClr val="000000"/>
              </a:solidFill>
            </a:endParaRPr>
          </a:p>
          <a:p>
            <a:pPr marL="1371600" lvl="2" indent="-317500" algn="just" rtl="0">
              <a:lnSpc>
                <a:spcPct val="100000"/>
              </a:lnSpc>
              <a:spcBef>
                <a:spcPts val="0"/>
              </a:spcBef>
              <a:spcAft>
                <a:spcPts val="0"/>
              </a:spcAft>
              <a:buClr>
                <a:srgbClr val="000000"/>
              </a:buClr>
              <a:buSzPts val="1400"/>
              <a:buChar char="■"/>
            </a:pPr>
            <a:r>
              <a:rPr lang="en">
                <a:solidFill>
                  <a:srgbClr val="000000"/>
                </a:solidFill>
              </a:rPr>
              <a:t>Compares image with images from database to identify animal </a:t>
            </a:r>
            <a:endParaRPr>
              <a:solidFill>
                <a:srgbClr val="000000"/>
              </a:solidFill>
            </a:endParaRPr>
          </a:p>
          <a:p>
            <a:pPr marL="1371600" lvl="2" indent="-317500" algn="just" rtl="0">
              <a:lnSpc>
                <a:spcPct val="100000"/>
              </a:lnSpc>
              <a:spcBef>
                <a:spcPts val="0"/>
              </a:spcBef>
              <a:spcAft>
                <a:spcPts val="0"/>
              </a:spcAft>
              <a:buClr>
                <a:srgbClr val="000000"/>
              </a:buClr>
              <a:buSzPts val="1400"/>
              <a:buChar char="■"/>
            </a:pPr>
            <a:r>
              <a:rPr lang="en">
                <a:solidFill>
                  <a:srgbClr val="000000"/>
                </a:solidFill>
              </a:rPr>
              <a:t>Generates alert from database</a:t>
            </a:r>
            <a:endParaRPr>
              <a:solidFill>
                <a:srgbClr val="000000"/>
              </a:solidFill>
            </a:endParaRPr>
          </a:p>
          <a:p>
            <a:pPr marL="1371600" lvl="0" indent="0" algn="just" rtl="0">
              <a:lnSpc>
                <a:spcPct val="100000"/>
              </a:lnSpc>
              <a:spcBef>
                <a:spcPts val="0"/>
              </a:spcBef>
              <a:spcAft>
                <a:spcPts val="0"/>
              </a:spcAft>
              <a:buNone/>
            </a:pPr>
            <a:endParaRPr>
              <a:solidFill>
                <a:srgbClr val="000000"/>
              </a:solidFill>
            </a:endParaRPr>
          </a:p>
          <a:p>
            <a:pPr marL="457200" lvl="0" indent="-336550" algn="just" rtl="0">
              <a:lnSpc>
                <a:spcPct val="115000"/>
              </a:lnSpc>
              <a:spcBef>
                <a:spcPts val="0"/>
              </a:spcBef>
              <a:spcAft>
                <a:spcPts val="0"/>
              </a:spcAft>
              <a:buClr>
                <a:srgbClr val="000000"/>
              </a:buClr>
              <a:buSzPts val="1700"/>
              <a:buChar char="➢"/>
            </a:pPr>
            <a:r>
              <a:rPr lang="en" sz="1700" b="1">
                <a:solidFill>
                  <a:srgbClr val="000000"/>
                </a:solidFill>
              </a:rPr>
              <a:t>Animal Detection From Highly Cluttered Natural Scenes Using Spatiotemporal Object Region Proposals and Patch Verification</a:t>
            </a:r>
            <a:r>
              <a:rPr lang="en" sz="1700">
                <a:solidFill>
                  <a:srgbClr val="000000"/>
                </a:solidFill>
              </a:rPr>
              <a:t>        - </a:t>
            </a:r>
            <a:r>
              <a:rPr lang="en" sz="1400">
                <a:solidFill>
                  <a:srgbClr val="000000"/>
                </a:solidFill>
              </a:rPr>
              <a:t>by Zhi Zhang, Zhihai He, Guitao Cao, Wenming Cao[</a:t>
            </a:r>
            <a:r>
              <a:rPr lang="en" sz="1400" u="sng">
                <a:solidFill>
                  <a:schemeClr val="hlink"/>
                </a:solidFill>
                <a:hlinkClick r:id="rId4"/>
              </a:rPr>
              <a:t>4</a:t>
            </a:r>
            <a:r>
              <a:rPr lang="en" sz="1400">
                <a:solidFill>
                  <a:srgbClr val="000000"/>
                </a:solidFill>
              </a:rPr>
              <a:t>]</a:t>
            </a:r>
            <a:endParaRPr sz="1400">
              <a:solidFill>
                <a:srgbClr val="000000"/>
              </a:solidFill>
            </a:endParaRPr>
          </a:p>
          <a:p>
            <a:pPr marL="1371600" lvl="2" indent="-317500" algn="just" rtl="0">
              <a:lnSpc>
                <a:spcPct val="100000"/>
              </a:lnSpc>
              <a:spcBef>
                <a:spcPts val="0"/>
              </a:spcBef>
              <a:spcAft>
                <a:spcPts val="0"/>
              </a:spcAft>
              <a:buClr>
                <a:srgbClr val="000000"/>
              </a:buClr>
              <a:buSzPts val="1400"/>
              <a:buChar char="■"/>
            </a:pPr>
            <a:r>
              <a:rPr lang="en">
                <a:solidFill>
                  <a:srgbClr val="000000"/>
                </a:solidFill>
              </a:rPr>
              <a:t>Joint DL used for primary identification.</a:t>
            </a:r>
            <a:endParaRPr>
              <a:solidFill>
                <a:srgbClr val="000000"/>
              </a:solidFill>
            </a:endParaRPr>
          </a:p>
          <a:p>
            <a:pPr marL="1371600" lvl="2" indent="-311150" algn="just" rtl="0">
              <a:lnSpc>
                <a:spcPct val="100000"/>
              </a:lnSpc>
              <a:spcBef>
                <a:spcPts val="0"/>
              </a:spcBef>
              <a:spcAft>
                <a:spcPts val="0"/>
              </a:spcAft>
              <a:buClr>
                <a:srgbClr val="000000"/>
              </a:buClr>
              <a:buSzPts val="1300"/>
              <a:buChar char="■"/>
            </a:pPr>
            <a:r>
              <a:rPr lang="en">
                <a:solidFill>
                  <a:srgbClr val="000000"/>
                </a:solidFill>
              </a:rPr>
              <a:t>Cross-frame temporal patch verification method is used to distinguish between animals and dynamic background to eliminate false positives.</a:t>
            </a:r>
            <a:r>
              <a:rPr lang="en" sz="1300">
                <a:solidFill>
                  <a:srgbClr val="000000"/>
                </a:solidFill>
              </a:rPr>
              <a:t> </a:t>
            </a:r>
            <a:endParaRPr sz="1300">
              <a:solidFill>
                <a:srgbClr val="000000"/>
              </a:solidFill>
            </a:endParaRPr>
          </a:p>
        </p:txBody>
      </p:sp>
      <p:sp>
        <p:nvSpPr>
          <p:cNvPr id="110" name="Google Shape;11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8</a:t>
            </a:fld>
            <a:endParaRPr>
              <a:solidFill>
                <a:schemeClr val="dk1"/>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880300" y="317025"/>
            <a:ext cx="7914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LITERATURE SURVEY (CONT.)</a:t>
            </a:r>
            <a:endParaRPr/>
          </a:p>
        </p:txBody>
      </p:sp>
      <p:sp>
        <p:nvSpPr>
          <p:cNvPr id="116" name="Google Shape;116;p21"/>
          <p:cNvSpPr txBox="1">
            <a:spLocks noGrp="1"/>
          </p:cNvSpPr>
          <p:nvPr>
            <p:ph type="body" idx="1"/>
          </p:nvPr>
        </p:nvSpPr>
        <p:spPr>
          <a:xfrm>
            <a:off x="819150" y="1155500"/>
            <a:ext cx="7505700" cy="27324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Clr>
                <a:srgbClr val="000000"/>
              </a:buClr>
              <a:buSzPts val="1700"/>
              <a:buChar char="➢"/>
            </a:pPr>
            <a:r>
              <a:rPr lang="en" sz="1700" b="1">
                <a:solidFill>
                  <a:srgbClr val="000000"/>
                </a:solidFill>
              </a:rPr>
              <a:t>Wildlife Surveillance using Deep Learning Methods</a:t>
            </a:r>
            <a:r>
              <a:rPr lang="en" sz="1700">
                <a:solidFill>
                  <a:srgbClr val="000000"/>
                </a:solidFill>
              </a:rPr>
              <a:t> - </a:t>
            </a:r>
            <a:r>
              <a:rPr lang="en" sz="1400">
                <a:solidFill>
                  <a:srgbClr val="000000"/>
                </a:solidFill>
              </a:rPr>
              <a:t>by Ruilong Chen, Ruth Little, Lyudmila Mihaylova, Richard Delahay, Ruth Cox[</a:t>
            </a:r>
            <a:r>
              <a:rPr lang="en" sz="1400" u="sng">
                <a:solidFill>
                  <a:schemeClr val="hlink"/>
                </a:solidFill>
                <a:hlinkClick r:id="rId3"/>
              </a:rPr>
              <a:t>5</a:t>
            </a:r>
            <a:r>
              <a:rPr lang="en" sz="1400">
                <a:solidFill>
                  <a:srgbClr val="000000"/>
                </a:solidFill>
              </a:rPr>
              <a:t>]</a:t>
            </a:r>
            <a:endParaRPr sz="1400">
              <a:solidFill>
                <a:srgbClr val="000000"/>
              </a:solidFill>
            </a:endParaRPr>
          </a:p>
          <a:p>
            <a:pPr marL="1371600" lvl="2" indent="-317500" algn="l" rtl="0">
              <a:lnSpc>
                <a:spcPct val="115000"/>
              </a:lnSpc>
              <a:spcBef>
                <a:spcPts val="0"/>
              </a:spcBef>
              <a:spcAft>
                <a:spcPts val="0"/>
              </a:spcAft>
              <a:buClr>
                <a:srgbClr val="000000"/>
              </a:buClr>
              <a:buSzPts val="1400"/>
              <a:buChar char="■"/>
            </a:pPr>
            <a:r>
              <a:rPr lang="en">
                <a:solidFill>
                  <a:srgbClr val="000000"/>
                </a:solidFill>
              </a:rPr>
              <a:t>CNN architecture</a:t>
            </a:r>
            <a:endParaRPr>
              <a:solidFill>
                <a:srgbClr val="000000"/>
              </a:solidFill>
            </a:endParaRPr>
          </a:p>
          <a:p>
            <a:pPr marL="1371600" lvl="2" indent="-317500" algn="l" rtl="0">
              <a:lnSpc>
                <a:spcPct val="115000"/>
              </a:lnSpc>
              <a:spcBef>
                <a:spcPts val="0"/>
              </a:spcBef>
              <a:spcAft>
                <a:spcPts val="0"/>
              </a:spcAft>
              <a:buClr>
                <a:srgbClr val="000000"/>
              </a:buClr>
              <a:buSzPts val="1400"/>
              <a:buChar char="■"/>
            </a:pPr>
            <a:r>
              <a:rPr lang="en">
                <a:solidFill>
                  <a:srgbClr val="000000"/>
                </a:solidFill>
              </a:rPr>
              <a:t>ResNet Training Model</a:t>
            </a:r>
            <a:endParaRPr>
              <a:solidFill>
                <a:srgbClr val="000000"/>
              </a:solidFill>
            </a:endParaRPr>
          </a:p>
          <a:p>
            <a:pPr marL="1371600" lvl="0" indent="0" algn="l" rtl="0">
              <a:lnSpc>
                <a:spcPct val="115000"/>
              </a:lnSpc>
              <a:spcBef>
                <a:spcPts val="0"/>
              </a:spcBef>
              <a:spcAft>
                <a:spcPts val="0"/>
              </a:spcAft>
              <a:buNone/>
            </a:pPr>
            <a:endParaRPr>
              <a:solidFill>
                <a:srgbClr val="000000"/>
              </a:solidFill>
            </a:endParaRPr>
          </a:p>
          <a:p>
            <a:pPr marL="457200" lvl="0" indent="-336550" algn="l" rtl="0">
              <a:lnSpc>
                <a:spcPct val="115000"/>
              </a:lnSpc>
              <a:spcBef>
                <a:spcPts val="0"/>
              </a:spcBef>
              <a:spcAft>
                <a:spcPts val="0"/>
              </a:spcAft>
              <a:buClr>
                <a:srgbClr val="000000"/>
              </a:buClr>
              <a:buSzPts val="1700"/>
              <a:buChar char="➢"/>
            </a:pPr>
            <a:r>
              <a:rPr lang="en" sz="1700" b="1">
                <a:solidFill>
                  <a:srgbClr val="000000"/>
                </a:solidFill>
              </a:rPr>
              <a:t>Wild Animal Detection from Highly Cluttered Forest Images Using Deep Residual Networks</a:t>
            </a:r>
            <a:r>
              <a:rPr lang="en" sz="1700">
                <a:solidFill>
                  <a:srgbClr val="000000"/>
                </a:solidFill>
              </a:rPr>
              <a:t> - </a:t>
            </a:r>
            <a:r>
              <a:rPr lang="en" sz="1400">
                <a:solidFill>
                  <a:srgbClr val="000000"/>
                </a:solidFill>
              </a:rPr>
              <a:t>by Anamika Dhillon, Gyanendra K. Verma[</a:t>
            </a:r>
            <a:r>
              <a:rPr lang="en" sz="1400" u="sng">
                <a:solidFill>
                  <a:schemeClr val="hlink"/>
                </a:solidFill>
                <a:hlinkClick r:id="rId4"/>
              </a:rPr>
              <a:t>6</a:t>
            </a:r>
            <a:r>
              <a:rPr lang="en" sz="1400">
                <a:solidFill>
                  <a:srgbClr val="000000"/>
                </a:solidFill>
              </a:rPr>
              <a:t>]</a:t>
            </a:r>
            <a:endParaRPr sz="1400">
              <a:solidFill>
                <a:srgbClr val="000000"/>
              </a:solidFill>
            </a:endParaRPr>
          </a:p>
          <a:p>
            <a:pPr marL="1371600" lvl="2" indent="-317500" algn="l" rtl="0">
              <a:lnSpc>
                <a:spcPct val="115000"/>
              </a:lnSpc>
              <a:spcBef>
                <a:spcPts val="0"/>
              </a:spcBef>
              <a:spcAft>
                <a:spcPts val="0"/>
              </a:spcAft>
              <a:buClr>
                <a:srgbClr val="000000"/>
              </a:buClr>
              <a:buSzPts val="1400"/>
              <a:buChar char="■"/>
            </a:pPr>
            <a:r>
              <a:rPr lang="en">
                <a:solidFill>
                  <a:srgbClr val="000000"/>
                </a:solidFill>
              </a:rPr>
              <a:t>Deep ResNet used for feature extraction</a:t>
            </a:r>
            <a:endParaRPr>
              <a:solidFill>
                <a:srgbClr val="000000"/>
              </a:solidFill>
            </a:endParaRPr>
          </a:p>
          <a:p>
            <a:pPr marL="1371600" lvl="2" indent="-317500" algn="l" rtl="0">
              <a:lnSpc>
                <a:spcPct val="115000"/>
              </a:lnSpc>
              <a:spcBef>
                <a:spcPts val="0"/>
              </a:spcBef>
              <a:spcAft>
                <a:spcPts val="0"/>
              </a:spcAft>
              <a:buClr>
                <a:srgbClr val="000000"/>
              </a:buClr>
              <a:buSzPts val="1400"/>
              <a:buChar char="■"/>
            </a:pPr>
            <a:r>
              <a:rPr lang="en">
                <a:solidFill>
                  <a:srgbClr val="000000"/>
                </a:solidFill>
              </a:rPr>
              <a:t>Support Vector Machine, K-Neighbor and Ensemble Tree used</a:t>
            </a:r>
            <a:endParaRPr>
              <a:solidFill>
                <a:srgbClr val="000000"/>
              </a:solidFill>
            </a:endParaRPr>
          </a:p>
        </p:txBody>
      </p:sp>
      <p:sp>
        <p:nvSpPr>
          <p:cNvPr id="117" name="Google Shape;11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Proxima Nova"/>
                <a:ea typeface="Proxima Nova"/>
                <a:cs typeface="Proxima Nova"/>
                <a:sym typeface="Proxima Nova"/>
              </a:rPr>
              <a:t>9</a:t>
            </a:fld>
            <a:endParaRPr>
              <a:solidFill>
                <a:schemeClr val="dk1"/>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1088</Words>
  <Application>Microsoft Office PowerPoint</Application>
  <PresentationFormat>On-screen Show (16:9)</PresentationFormat>
  <Paragraphs>151</Paragraphs>
  <Slides>23</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Proxima Nova</vt:lpstr>
      <vt:lpstr>Montserrat Medium</vt:lpstr>
      <vt:lpstr>Verdana</vt:lpstr>
      <vt:lpstr>Calibri</vt:lpstr>
      <vt:lpstr>Bree Serif</vt:lpstr>
      <vt:lpstr>Spearmint</vt:lpstr>
      <vt:lpstr>Wild Animal Detection and                     Alert System  using Deep Learning</vt:lpstr>
      <vt:lpstr>INTRODUCTION</vt:lpstr>
      <vt:lpstr>APPLICATION</vt:lpstr>
      <vt:lpstr>OBJECTIVE</vt:lpstr>
      <vt:lpstr>EXISTING SOLUTIONS</vt:lpstr>
      <vt:lpstr>INNOVATIONS</vt:lpstr>
      <vt:lpstr>LITERATURE SURVEY</vt:lpstr>
      <vt:lpstr>LITERATURE SURVEY (CONT.)</vt:lpstr>
      <vt:lpstr>LITERATURE SURVEY (CONT.)</vt:lpstr>
      <vt:lpstr>Components used</vt:lpstr>
      <vt:lpstr>METHODOLOGY</vt:lpstr>
      <vt:lpstr>METHODOLOGY</vt:lpstr>
      <vt:lpstr>METHODOLOGY (CONTD.)</vt:lpstr>
      <vt:lpstr>WORKING OF YOLO (CONTD.)</vt:lpstr>
      <vt:lpstr>WORKING OF YOLO (CONTD.)</vt:lpstr>
      <vt:lpstr>PowerPoint Presentation</vt:lpstr>
      <vt:lpstr>PowerPoint Presentation</vt:lpstr>
      <vt:lpstr>PowerPoint Presentation</vt:lpstr>
      <vt:lpstr>Previous works</vt:lpstr>
      <vt:lpstr>EXPECTED LIMITATIONS</vt:lpstr>
      <vt:lpstr>CONCLUSION</vt:lpstr>
      <vt:lpstr>Achievements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 Animal Detection and                     Alert System  using Deep Learning</dc:title>
  <cp:lastModifiedBy>Dell-Pc</cp:lastModifiedBy>
  <cp:revision>5</cp:revision>
  <dcterms:modified xsi:type="dcterms:W3CDTF">2020-06-08T04:57:36Z</dcterms:modified>
</cp:coreProperties>
</file>