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4" r:id="rId3"/>
    <p:sldId id="265" r:id="rId4"/>
    <p:sldId id="266" r:id="rId5"/>
    <p:sldId id="267" r:id="rId6"/>
    <p:sldId id="263" r:id="rId7"/>
    <p:sldId id="258" r:id="rId8"/>
    <p:sldId id="268" r:id="rId9"/>
    <p:sldId id="260" r:id="rId10"/>
    <p:sldId id="275" r:id="rId11"/>
    <p:sldId id="276" r:id="rId12"/>
    <p:sldId id="277" r:id="rId13"/>
    <p:sldId id="272" r:id="rId14"/>
    <p:sldId id="273" r:id="rId15"/>
    <p:sldId id="274" r:id="rId16"/>
    <p:sldId id="278" r:id="rId17"/>
    <p:sldId id="280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0B9FF6C-67CB-46F5-9A2F-6151A21CF66E}">
          <p14:sldIdLst>
            <p14:sldId id="256"/>
            <p14:sldId id="264"/>
            <p14:sldId id="265"/>
            <p14:sldId id="266"/>
            <p14:sldId id="267"/>
            <p14:sldId id="263"/>
            <p14:sldId id="258"/>
            <p14:sldId id="268"/>
            <p14:sldId id="260"/>
            <p14:sldId id="275"/>
            <p14:sldId id="276"/>
            <p14:sldId id="277"/>
            <p14:sldId id="272"/>
            <p14:sldId id="273"/>
            <p14:sldId id="274"/>
            <p14:sldId id="278"/>
            <p14:sldId id="280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024" autoAdjust="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75D2-A45F-4C27-B307-5CB2A0F5A079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7FA35-06AA-4DF4-B166-92E6596645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97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7FA35-06AA-4DF4-B166-92E65966459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48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Model Notes : </a:t>
            </a:r>
          </a:p>
          <a:p>
            <a:r>
              <a:rPr lang="en-IN" dirty="0"/>
              <a:t>MAE</a:t>
            </a:r>
          </a:p>
          <a:p>
            <a:r>
              <a:rPr lang="en-IN" dirty="0"/>
              <a:t>   - Good for RF and XGB, not sensitive to error magnitude</a:t>
            </a:r>
          </a:p>
          <a:p>
            <a:r>
              <a:rPr lang="en-IN" dirty="0"/>
              <a:t>   - Works for ANN, but MSE is optimal</a:t>
            </a:r>
          </a:p>
          <a:p>
            <a:r>
              <a:rPr lang="en-IN" dirty="0"/>
              <a:t>MSE</a:t>
            </a:r>
          </a:p>
          <a:p>
            <a:r>
              <a:rPr lang="en-IN" dirty="0"/>
              <a:t> - Best for ANN</a:t>
            </a:r>
          </a:p>
          <a:p>
            <a:r>
              <a:rPr lang="en-IN" dirty="0"/>
              <a:t> - May over-penalize outliers in RF and PR</a:t>
            </a:r>
          </a:p>
          <a:p>
            <a:r>
              <a:rPr lang="en-IN" dirty="0"/>
              <a:t>RMSE</a:t>
            </a:r>
          </a:p>
          <a:p>
            <a:r>
              <a:rPr lang="en-IN" dirty="0"/>
              <a:t> - Common for RF and XGB</a:t>
            </a:r>
          </a:p>
          <a:p>
            <a:r>
              <a:rPr lang="en-IN" dirty="0"/>
              <a:t> - Good for time series forecasting</a:t>
            </a:r>
          </a:p>
          <a:p>
            <a:r>
              <a:rPr lang="en-IN" dirty="0"/>
              <a:t>R2</a:t>
            </a:r>
          </a:p>
          <a:p>
            <a:r>
              <a:rPr lang="en-IN" dirty="0"/>
              <a:t> - Useful for model comparison</a:t>
            </a:r>
          </a:p>
          <a:p>
            <a:r>
              <a:rPr lang="en-IN" dirty="0"/>
              <a:t> - Can be low even if MAE/MSE is in acceptable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7FA35-06AA-4DF4-B166-92E65966459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18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7FA35-06AA-4DF4-B166-92E65966459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89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19F5-93DF-52A7-D4F4-228E4387A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4A65CA-BD1B-2CEF-202A-A4B6CC7B6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028C-0E6E-D2A4-74E6-7AA6E9ED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4CE31-3ADB-E762-8740-0FB58D5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9024A-5493-A003-3061-534D2E87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8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CDF4-2602-6C70-4798-BB04B5F1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02FA3-15F7-3BBA-9A8E-2AF969E5F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0441-B1F2-C8B6-75A2-F8F8D278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1E9D-CC63-DF32-7C4B-8D029989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D1192-C0ED-5432-986B-91806613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1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95FF0-4948-5FD6-89EB-0B93CBB24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E977B-1801-C6A8-506A-06645D510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D328-A1B0-FD19-F679-02B65511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7022B-A102-A3CC-99A4-2FD9670F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6CD6-E139-5DDF-5EA1-EED59916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95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B981-7E95-CC7E-5331-A4F13F38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B3C1-FC46-730E-747C-F5401926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F4DC-2458-01B4-68D1-E6CEF003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3012-A399-419A-8C5A-E21F798C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96D2D-34E8-6BC8-B339-D1C48BD8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3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4285-BEFB-0955-14AC-E52AF4940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0FA9E-58AB-E778-796A-FCA599A0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33D8E-8ED3-0983-4CCD-D76840A7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7DD22-85D3-130A-71B1-65AEB818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A494-3522-ECE0-3338-6132A408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6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7ED3-272B-5D04-8644-9D5B75CE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6227-0888-FE33-8AC0-AAD892278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969EF-D122-125D-E36E-CD2983C79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A631-6073-0CE0-EDF4-F9D7358C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5C8E-D7F4-5115-30B7-E1618E27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A692D-A18C-8FC9-3382-31AAD4860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9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9EBC-A764-183B-E79F-04606074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41EBF-5F42-E637-EE8A-969D25EFB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A13EC-5553-C694-173F-DCA1348C6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3B4AC-329F-B499-22B2-49AB41A2F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76375-9689-09CA-0E34-3A6B65E34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4A6CB-9A7B-4658-352C-595AD6FD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7F184-FD77-A55C-174B-5430F777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281D2-4F97-CF4C-F52B-8C0121C6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2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C3FD-3EDB-587C-D936-1678A32E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E3D19-F903-7C39-DB54-6A77C61C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3D0F5-B690-6174-9826-D7D28B9B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A3545-16AF-3423-A639-CB31C517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9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0B92F-BFFE-F07D-D190-3B35683C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F3D22-242D-5336-955F-86B8BE85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8D26C-20CF-3CC7-739B-2725CCC2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37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CCC6-94E9-B58E-E155-F3EEF241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F3A8-BA82-64CE-4E23-6384894B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986BA-7E49-2B3C-9865-4D89E4D0A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D5573-461E-48AA-7EBB-DE474D9E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0EE56-693D-3487-838C-B41FAE0D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19239-B53C-7F84-B7E4-727BFF32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54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E048-AED0-8C07-7EE9-5BCA73CA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2E9DE-10D3-715E-7C7E-AFB8B1A5F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3FABA-CE3D-28E5-35B2-EAE284732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17DBF-D577-1AA9-DBF2-694D6237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9B7CF-8EA0-7745-4BCE-4F83B11D2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906FE-943C-6A19-B388-48960BA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35E0F-A70D-98C7-E469-B63FDCB1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DB040-3392-7D06-3960-9FBFD806B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294C-0D17-40FF-A397-E025C1E42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D2830-933F-42D5-959B-68049B9C1F23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818A-0665-C46A-DE32-B820C6D0F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03D7-511F-C243-33FB-E2C8F7626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9091D-5E25-4A9D-B89E-81AA49C2F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6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forecast503002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oi.org/10.1016/j.apenergy.2024.123863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8876-FDFB-7834-D849-AD89B64B9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6000" dirty="0"/>
              <a:t>Electricity Price  P</a:t>
            </a:r>
            <a:r>
              <a:rPr lang="en-US" altLang="zh-CN" sz="6000" dirty="0" err="1"/>
              <a:t>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217BD-9108-6337-CBD9-E06200721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3A3A3A"/>
                </a:solidFill>
                <a:effectLst/>
                <a:latin typeface="LatoWeb"/>
              </a:rPr>
              <a:t>For  Habo Plast</a:t>
            </a:r>
            <a:endParaRPr lang="en-US" sz="2400" dirty="0"/>
          </a:p>
          <a:p>
            <a:r>
              <a:rPr lang="en-GB" b="1" dirty="0"/>
              <a:t>By ML Squad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19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37EA-0DC3-9ACE-6D43-EE2F9A8B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Evaluation Procedures (Merits)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E4F78E-0B74-0A7E-32BE-50D80A02BB8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048845"/>
          <a:ext cx="10515600" cy="3358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231448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872683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50116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3711450"/>
                    </a:ext>
                  </a:extLst>
                </a:gridCol>
              </a:tblGrid>
              <a:tr h="8146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  <a:r>
                        <a:rPr lang="en-IN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47756"/>
                  </a:ext>
                </a:extLst>
              </a:tr>
              <a:tr h="8146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Relative Performance</a:t>
                      </a:r>
                    </a:p>
                    <a:p>
                      <a:pPr algn="ctr"/>
                      <a:r>
                        <a:rPr lang="en-IN" dirty="0"/>
                        <a:t>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Differentiable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Original Units :</a:t>
                      </a:r>
                    </a:p>
                    <a:p>
                      <a:pPr algn="ctr"/>
                      <a:r>
                        <a:rPr lang="en-IN" dirty="0"/>
                        <a:t>Easier Interpretation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Easier to Interpret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634394"/>
                  </a:ext>
                </a:extLst>
              </a:tr>
              <a:tr h="8146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Independent Scale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Penalize Large Errors</a:t>
                      </a:r>
                    </a:p>
                    <a:p>
                      <a:pPr algn="ctr"/>
                      <a:r>
                        <a:rPr lang="en-IN" dirty="0"/>
                        <a:t>More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Penalize Large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Robust to Outliers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326802"/>
                  </a:ext>
                </a:extLst>
              </a:tr>
              <a:tr h="8146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Useful for Model</a:t>
                      </a:r>
                    </a:p>
                    <a:p>
                      <a:pPr algn="ctr"/>
                      <a:r>
                        <a:rPr lang="en-IN" dirty="0"/>
                        <a:t>Comparisons across</a:t>
                      </a:r>
                    </a:p>
                    <a:p>
                      <a:pPr algn="ctr"/>
                      <a:r>
                        <a:rPr lang="en-IN" dirty="0"/>
                        <a:t>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Useful when Large</a:t>
                      </a:r>
                    </a:p>
                    <a:p>
                      <a:pPr algn="ctr"/>
                      <a:r>
                        <a:rPr lang="en-IN" dirty="0"/>
                        <a:t>Errors are Costly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Balance between</a:t>
                      </a:r>
                    </a:p>
                    <a:p>
                      <a:pPr algn="ctr"/>
                      <a:r>
                        <a:rPr lang="en-IN" dirty="0"/>
                        <a:t>MAE and 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Useful for Cost</a:t>
                      </a:r>
                    </a:p>
                    <a:p>
                      <a:pPr algn="ctr"/>
                      <a:r>
                        <a:rPr lang="en-IN" dirty="0"/>
                        <a:t>Sensitive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15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4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05BEA-60D0-0606-4F44-D65F96FD5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EFB3-7253-F943-4069-D4829310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Evaluation Procedures (Demerits)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79BA63-7A81-4912-48FA-FEF0AD8E469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2643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231448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872683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650116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3711450"/>
                    </a:ext>
                  </a:extLst>
                </a:gridCol>
              </a:tblGrid>
              <a:tr h="8146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</a:t>
                      </a:r>
                      <a:r>
                        <a:rPr lang="en-IN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147756"/>
                  </a:ext>
                </a:extLst>
              </a:tr>
              <a:tr h="8146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Misleading for</a:t>
                      </a:r>
                    </a:p>
                    <a:p>
                      <a:pPr algn="ctr"/>
                      <a:r>
                        <a:rPr lang="en-IN" dirty="0"/>
                        <a:t>Non-Linear or</a:t>
                      </a:r>
                    </a:p>
                    <a:p>
                      <a:pPr algn="ctr"/>
                      <a:r>
                        <a:rPr lang="en-IN" dirty="0"/>
                        <a:t>Non-Stationary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Sensitive to</a:t>
                      </a:r>
                    </a:p>
                    <a:p>
                      <a:pPr algn="ctr"/>
                      <a:r>
                        <a:rPr lang="en-IN" dirty="0"/>
                        <a:t>Outliers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Sensitive to</a:t>
                      </a:r>
                    </a:p>
                    <a:p>
                      <a:pPr algn="ctr"/>
                      <a:r>
                        <a:rPr lang="en-IN" dirty="0"/>
                        <a:t>Outliers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Non-Differentiable</a:t>
                      </a:r>
                    </a:p>
                    <a:p>
                      <a:pPr algn="ctr"/>
                      <a:r>
                        <a:rPr lang="en-IN" dirty="0"/>
                        <a:t>At 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634394"/>
                  </a:ext>
                </a:extLst>
              </a:tr>
              <a:tr h="81461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Doesn’t convey</a:t>
                      </a:r>
                    </a:p>
                    <a:p>
                      <a:pPr algn="ctr"/>
                      <a:r>
                        <a:rPr lang="en-IN" dirty="0"/>
                        <a:t>Absolute Error</a:t>
                      </a:r>
                    </a:p>
                    <a:p>
                      <a:pPr algn="ctr"/>
                      <a:r>
                        <a:rPr lang="en-IN" dirty="0"/>
                        <a:t>Magnitudes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Squared Units : </a:t>
                      </a:r>
                    </a:p>
                    <a:p>
                      <a:pPr algn="ctr"/>
                      <a:r>
                        <a:rPr lang="en-IN" dirty="0"/>
                        <a:t>Difficult to Interpret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Harder to Compute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Doesn’t Penalize</a:t>
                      </a:r>
                    </a:p>
                    <a:p>
                      <a:pPr algn="ctr"/>
                      <a:r>
                        <a:rPr lang="en-IN" dirty="0"/>
                        <a:t>Large Errors </a:t>
                      </a:r>
                    </a:p>
                    <a:p>
                      <a:pPr algn="ctr"/>
                      <a:r>
                        <a:rPr lang="en-IN" dirty="0"/>
                        <a:t>Heavily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3268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3303B21-324A-F6D2-69AE-E7EDFC95E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57" y="4595868"/>
            <a:ext cx="5934853" cy="2127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6B360-58E7-3088-55D3-878EF58C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2" b="1"/>
          <a:stretch/>
        </p:blipFill>
        <p:spPr>
          <a:xfrm>
            <a:off x="7212318" y="4595868"/>
            <a:ext cx="4141482" cy="19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03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3214-1766-B45D-03F0-547B229FB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AA5F-AD7E-0BDA-2F72-7F203DF3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Cross Validation Evaluations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F6FEC0-1A44-1F95-E84B-833BA626E807}"/>
              </a:ext>
            </a:extLst>
          </p:cNvPr>
          <p:cNvSpPr txBox="1"/>
          <p:nvPr/>
        </p:nvSpPr>
        <p:spPr>
          <a:xfrm>
            <a:off x="838200" y="2013228"/>
            <a:ext cx="8302051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GB" sz="2400" b="1" dirty="0"/>
              <a:t>Mean Absolute Error (Metrics)</a:t>
            </a:r>
            <a:r>
              <a:rPr lang="en-GB" sz="2800" b="1" dirty="0"/>
              <a:t>: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dirty="0"/>
              <a:t>Used for Assessing Model Accuracy 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dirty="0"/>
              <a:t>Best suited for Polynomial Regression, Random Forest, ANN and </a:t>
            </a:r>
            <a:r>
              <a:rPr lang="en-GB" dirty="0" err="1"/>
              <a:t>XGBoost</a:t>
            </a:r>
            <a:endParaRPr lang="en-GB" dirty="0"/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dirty="0"/>
              <a:t>Easy to Interpret</a:t>
            </a:r>
            <a:endParaRPr lang="en-GB" altLang="zh-CN" sz="1800" dirty="0">
              <a:effectLst/>
              <a:latin typeface="Calibri" panose="020F0502020204030204" pitchFamily="34" charset="0"/>
            </a:endParaRPr>
          </a:p>
          <a:p>
            <a:pPr marL="0" marR="0"/>
            <a:endParaRPr lang="en-GB" altLang="zh-CN" dirty="0">
              <a:latin typeface="Calibri" panose="020F0502020204030204" pitchFamily="34" charset="0"/>
            </a:endParaRPr>
          </a:p>
          <a:p>
            <a:pPr marL="0" marR="0"/>
            <a:r>
              <a:rPr lang="en-GB" sz="2400" b="1" dirty="0"/>
              <a:t>Mean Squared Error (Loss Function)</a:t>
            </a:r>
            <a:r>
              <a:rPr lang="en-GB" b="1" dirty="0">
                <a:latin typeface="Calibri" panose="020F0502020204030204" pitchFamily="34" charset="0"/>
              </a:rPr>
              <a:t>: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Used to Optimize Model Parameters/Weights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Useful for forecasting Risk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</a:rPr>
              <a:t>Smoothens training process (especially for ANN)</a:t>
            </a:r>
          </a:p>
        </p:txBody>
      </p:sp>
    </p:spTree>
    <p:extLst>
      <p:ext uri="{BB962C8B-B14F-4D97-AF65-F5344CB8AC3E}">
        <p14:creationId xmlns:p14="http://schemas.microsoft.com/office/powerpoint/2010/main" val="64303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A4241-215E-B614-0CD3-76F76BB0A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7541-0189-1762-A27B-57985DBA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Results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5FC33E-F2A4-054D-7160-571EC007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" y="2489200"/>
            <a:ext cx="8144525" cy="34542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8935B2-45E2-0F98-0692-BD28DDA8BE99}"/>
              </a:ext>
            </a:extLst>
          </p:cNvPr>
          <p:cNvSpPr/>
          <p:nvPr/>
        </p:nvSpPr>
        <p:spPr>
          <a:xfrm>
            <a:off x="3355026" y="1727673"/>
            <a:ext cx="249940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Model Comparisons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D9F9B1-18EF-1255-1AA6-16DF92367C2B}"/>
              </a:ext>
            </a:extLst>
          </p:cNvPr>
          <p:cNvSpPr txBox="1"/>
          <p:nvPr/>
        </p:nvSpPr>
        <p:spPr>
          <a:xfrm>
            <a:off x="8229600" y="2368550"/>
            <a:ext cx="3013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Lower Prediction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Better Generalization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More Stable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Handles Complexity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Efficiency in Learning</a:t>
            </a:r>
          </a:p>
          <a:p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Best is </a:t>
            </a:r>
            <a:r>
              <a:rPr lang="en-IN" b="1" dirty="0" err="1">
                <a:solidFill>
                  <a:srgbClr val="C00000"/>
                </a:solidFill>
              </a:rPr>
              <a:t>XGBoost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088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D1B00-4F0A-F4B6-DCD8-D776E46E2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2350-1E7D-48CF-6342-76925200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Predicted Future price using </a:t>
            </a:r>
            <a:r>
              <a:rPr lang="en-IN" dirty="0" err="1"/>
              <a:t>XGBoost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EBB1B-FC7F-CDFF-EA08-F15A2133FEF9}"/>
              </a:ext>
            </a:extLst>
          </p:cNvPr>
          <p:cNvSpPr txBox="1"/>
          <p:nvPr/>
        </p:nvSpPr>
        <p:spPr>
          <a:xfrm>
            <a:off x="7988300" y="1690688"/>
            <a:ext cx="391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✅ Graph = Hourly price predictions (fluctuations throughout the day)</a:t>
            </a:r>
          </a:p>
          <a:p>
            <a:br>
              <a:rPr lang="en-US" dirty="0"/>
            </a:br>
            <a:r>
              <a:rPr lang="en-US" dirty="0"/>
              <a:t>✅ Table = Daily average price (overall trend for each day)</a:t>
            </a:r>
          </a:p>
          <a:p>
            <a:br>
              <a:rPr lang="en-US" dirty="0"/>
            </a:br>
            <a:r>
              <a:rPr lang="en-US" dirty="0"/>
              <a:t>✅ Hourly predictions help in understanding short-term trends, while daily averages provide a broader view of price movements.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4F6E6-E7A5-6F60-463B-E9C42110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64" y="4637111"/>
            <a:ext cx="6547788" cy="2034233"/>
          </a:xfrm>
          <a:prstGeom prst="rect">
            <a:avLst/>
          </a:prstGeom>
        </p:spPr>
      </p:pic>
      <p:pic>
        <p:nvPicPr>
          <p:cNvPr id="6" name="Picture 5" descr="A graph with blue lines&#10;&#10;AI-generated content may be incorrect.">
            <a:extLst>
              <a:ext uri="{FF2B5EF4-FFF2-40B4-BE49-F238E27FC236}">
                <a16:creationId xmlns:a16="http://schemas.microsoft.com/office/drawing/2014/main" id="{C609B415-3B4E-7432-40C0-1D812250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62" y="1342250"/>
            <a:ext cx="6965490" cy="34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4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69B33F-DAF2-19A2-448B-E9B1C3EDAA2D}"/>
              </a:ext>
            </a:extLst>
          </p:cNvPr>
          <p:cNvSpPr txBox="1"/>
          <p:nvPr/>
        </p:nvSpPr>
        <p:spPr>
          <a:xfrm>
            <a:off x="2859800" y="497090"/>
            <a:ext cx="6738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Exploring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9D944-D289-2C2B-7A58-DA5D2286DFD0}"/>
              </a:ext>
            </a:extLst>
          </p:cNvPr>
          <p:cNvSpPr txBox="1"/>
          <p:nvPr/>
        </p:nvSpPr>
        <p:spPr>
          <a:xfrm>
            <a:off x="1663103" y="1124172"/>
            <a:ext cx="943243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Full Feature Forecasting with Multi-Output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XGBoost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(Forecast Period: 3/19/2025 – 3/25/2025)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Preparation: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 historical CSV (Date, Time, Sunshine, Air Temp, Precipitation, Snow Depth, Price).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Combine Date &amp; Time, fill missing values, and scale data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MinMaxScaler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Lagged Feature Engineering: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a 24-hour sliding window (24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× 5 features = 120 inputs).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Forecast the next 168 hours for all features (168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× 5 features = 840 outputs).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Training: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Train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MultiOutputRegressor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wrapping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n_estimators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=100,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max_depth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=4).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 learns mapping: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24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hrs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history → 168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hrs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forecast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(all features).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Prediction 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Input: last 24 hours (scaled &amp; flattened).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Predict one-shot 168-hour future vector, reshape &amp; inverse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Final 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Construct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with Date, Time, Sunshine, Air Temp, Precipitation, Snow Depth, export (from API), &amp; Price.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Save 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full_forecast_all_features_xgb_3_19_to_3_25.csv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40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37EA-0DC3-9ACE-6D43-EE2F9A8B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301" y="806450"/>
            <a:ext cx="7378700" cy="1064120"/>
          </a:xfrm>
        </p:spPr>
        <p:txBody>
          <a:bodyPr/>
          <a:lstStyle/>
          <a:p>
            <a:r>
              <a:rPr lang="en-IN" b="1" dirty="0"/>
              <a:t>Recommendations for future</a:t>
            </a:r>
            <a:endParaRPr lang="en-I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A4B691-79D7-BF9A-01C5-448C1F42EC09}"/>
              </a:ext>
            </a:extLst>
          </p:cNvPr>
          <p:cNvSpPr txBox="1"/>
          <p:nvPr/>
        </p:nvSpPr>
        <p:spPr>
          <a:xfrm>
            <a:off x="1259174" y="2278505"/>
            <a:ext cx="89940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ARIMA</a:t>
            </a:r>
            <a:r>
              <a:rPr lang="en-GB" sz="2800" dirty="0"/>
              <a:t> </a:t>
            </a:r>
            <a:r>
              <a:rPr lang="tr-TR" sz="2800" b="0" i="0" dirty="0">
                <a:solidFill>
                  <a:srgbClr val="404040"/>
                </a:solidFill>
                <a:effectLst/>
                <a:latin typeface="Inter"/>
              </a:rPr>
              <a:t>(p,d,q)</a:t>
            </a:r>
            <a:r>
              <a:rPr lang="en-GB" sz="2800" dirty="0"/>
              <a:t> ---capturing long-term trends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SARIMA</a:t>
            </a:r>
            <a:r>
              <a:rPr lang="tr-TR" sz="2800" b="0" i="0" dirty="0">
                <a:solidFill>
                  <a:srgbClr val="404040"/>
                </a:solidFill>
                <a:effectLst/>
                <a:latin typeface="Inter"/>
              </a:rPr>
              <a:t> (p,d,q)(P,D,Q,s)  </a:t>
            </a:r>
            <a:r>
              <a:rPr lang="en-GB" sz="2800" dirty="0"/>
              <a:t>---- seasonal patterns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LSTM </a:t>
            </a:r>
            <a:r>
              <a:rPr lang="en-GB" sz="2800" dirty="0"/>
              <a:t>--- handling long-term dependencies.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64864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4B03F-963C-42A9-9924-4C0EE855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353" y="-116118"/>
            <a:ext cx="6219687" cy="922988"/>
          </a:xfrm>
        </p:spPr>
        <p:txBody>
          <a:bodyPr>
            <a:normAutofit/>
          </a:bodyPr>
          <a:lstStyle/>
          <a:p>
            <a:r>
              <a:rPr lang="tr-TR" sz="4000" b="1" dirty="0"/>
              <a:t>Hybrid Model</a:t>
            </a:r>
            <a:r>
              <a:rPr lang="en-US" sz="4000" b="1" dirty="0"/>
              <a:t>s </a:t>
            </a:r>
            <a:endParaRPr lang="en-SE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E374B5-02F1-270A-5ABD-5B23E24F0326}"/>
              </a:ext>
            </a:extLst>
          </p:cNvPr>
          <p:cNvSpPr txBox="1"/>
          <p:nvPr/>
        </p:nvSpPr>
        <p:spPr>
          <a:xfrm>
            <a:off x="799636" y="806870"/>
            <a:ext cx="10802749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buFont typeface="Arial" panose="020B0604020202020204" pitchFamily="34" charset="0"/>
              <a:buChar char="•"/>
            </a:pPr>
            <a:r>
              <a:rPr lang="en-SE" sz="2800" b="1" dirty="0" err="1">
                <a:effectLst/>
                <a:latin typeface="Calibri" panose="020F0502020204030204" pitchFamily="34" charset="0"/>
              </a:rPr>
              <a:t>XGBoost</a:t>
            </a:r>
            <a:r>
              <a:rPr lang="en-SE" sz="2800" b="1" dirty="0">
                <a:effectLst/>
                <a:latin typeface="Calibri" panose="020F0502020204030204" pitchFamily="34" charset="0"/>
              </a:rPr>
              <a:t> + LSTM</a:t>
            </a:r>
            <a:r>
              <a:rPr lang="en-SE" sz="2800" dirty="0">
                <a:effectLst/>
                <a:latin typeface="Calibri" panose="020F0502020204030204" pitchFamily="34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</a:endParaRPr>
          </a:p>
          <a:p>
            <a:pPr rtl="0" fontAlgn="ctr"/>
            <a:endParaRPr lang="en-US" sz="1000" dirty="0">
              <a:latin typeface="Calibri" panose="020F0502020204030204" pitchFamily="34" charset="0"/>
            </a:endParaRPr>
          </a:p>
          <a:p>
            <a:pPr rtl="0" fontAlgn="ctr"/>
            <a:r>
              <a:rPr lang="en-SE" sz="2000" dirty="0" err="1">
                <a:effectLst/>
                <a:latin typeface="Calibri" panose="020F0502020204030204" pitchFamily="34" charset="0"/>
              </a:rPr>
              <a:t>XGBoost</a:t>
            </a:r>
            <a:r>
              <a:rPr lang="en-SE" sz="2000" dirty="0">
                <a:effectLst/>
                <a:latin typeface="Calibri" panose="020F0502020204030204" pitchFamily="34" charset="0"/>
              </a:rPr>
              <a:t> for </a:t>
            </a:r>
            <a:r>
              <a:rPr lang="en-US" altLang="zh-CN" sz="2000" dirty="0">
                <a:effectLst/>
                <a:latin typeface="Calibri" panose="020F0502020204030204" pitchFamily="34" charset="0"/>
              </a:rPr>
              <a:t>non</a:t>
            </a:r>
            <a:r>
              <a:rPr lang="en-SE" sz="2000" dirty="0">
                <a:effectLst/>
                <a:latin typeface="Calibri" panose="020F0502020204030204" pitchFamily="34" charset="0"/>
              </a:rPr>
              <a:t>linear relationships, LSTM for temporal dependencies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pPr rtl="0" fontAlgn="ctr"/>
            <a:endParaRPr lang="en-US" sz="2000" dirty="0">
              <a:latin typeface="Calibri" panose="020F0502020204030204" pitchFamily="34" charset="0"/>
            </a:endParaRPr>
          </a:p>
          <a:p>
            <a:pPr indent="-285750" fontAlgn="ctr">
              <a:buFont typeface="Arial" panose="020B0604020202020204" pitchFamily="34" charset="0"/>
              <a:buChar char="•"/>
            </a:pPr>
            <a:r>
              <a:rPr lang="en-SE" sz="2800" b="1" dirty="0">
                <a:latin typeface="Calibri" panose="020F0502020204030204" pitchFamily="34" charset="0"/>
              </a:rPr>
              <a:t>SARIMA + </a:t>
            </a:r>
            <a:r>
              <a:rPr lang="en-SE" sz="2800" b="1" dirty="0" err="1">
                <a:latin typeface="Calibri" panose="020F0502020204030204" pitchFamily="34" charset="0"/>
              </a:rPr>
              <a:t>XGBoost</a:t>
            </a:r>
            <a:r>
              <a:rPr lang="en-US" sz="2800" b="1" dirty="0">
                <a:latin typeface="Calibri" panose="020F0502020204030204" pitchFamily="34" charset="0"/>
              </a:rPr>
              <a:t>:</a:t>
            </a:r>
          </a:p>
          <a:p>
            <a:pPr marR="0" fontAlgn="ctr">
              <a:buNone/>
            </a:pPr>
            <a:endParaRPr lang="en-US" altLang="zh-CN" sz="1000" dirty="0">
              <a:latin typeface="Calibri" panose="020F0502020204030204" pitchFamily="34" charset="0"/>
            </a:endParaRPr>
          </a:p>
          <a:p>
            <a:pPr marR="0" fontAlgn="ctr">
              <a:buNone/>
            </a:pPr>
            <a:r>
              <a:rPr lang="en-US" altLang="zh-CN" sz="2000" dirty="0">
                <a:latin typeface="Calibri" panose="020F0502020204030204" pitchFamily="34" charset="0"/>
              </a:rPr>
              <a:t>SARIMA predicts</a:t>
            </a:r>
            <a:r>
              <a:rPr lang="zh-CN" altLang="en-US" sz="2000" dirty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the linear component and computes</a:t>
            </a:r>
            <a:r>
              <a:rPr lang="zh-CN" altLang="en-US" sz="2000" dirty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residuals, </a:t>
            </a:r>
          </a:p>
          <a:p>
            <a:pPr marR="0" fontAlgn="ctr">
              <a:buNone/>
            </a:pPr>
            <a:r>
              <a:rPr lang="en-US" altLang="zh-CN" sz="2000" dirty="0">
                <a:latin typeface="Calibri" panose="020F0502020204030204" pitchFamily="34" charset="0"/>
              </a:rPr>
              <a:t>and </a:t>
            </a:r>
            <a:r>
              <a:rPr lang="en-US" altLang="zh-CN" sz="2000" dirty="0" err="1">
                <a:latin typeface="Calibri" panose="020F0502020204030204" pitchFamily="34" charset="0"/>
              </a:rPr>
              <a:t>XGBoost</a:t>
            </a:r>
            <a:r>
              <a:rPr lang="en-US" altLang="zh-CN" sz="2000" dirty="0">
                <a:latin typeface="Calibri" panose="020F0502020204030204" pitchFamily="34" charset="0"/>
              </a:rPr>
              <a:t> models</a:t>
            </a:r>
            <a:r>
              <a:rPr lang="zh-CN" altLang="en-US" sz="2000" dirty="0">
                <a:latin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</a:rPr>
              <a:t>the residuals, capturing nonlinear effects</a:t>
            </a:r>
          </a:p>
          <a:p>
            <a:pPr rtl="0" fontAlgn="ctr"/>
            <a:endParaRPr lang="en-US" sz="2000" dirty="0">
              <a:effectLst/>
              <a:latin typeface="Calibri" panose="020F0502020204030204" pitchFamily="34" charset="0"/>
            </a:endParaRPr>
          </a:p>
          <a:p>
            <a:pPr rtl="0" fontAlgn="ctr"/>
            <a:r>
              <a:rPr lang="zh-CN" sz="2800" dirty="0">
                <a:effectLst/>
                <a:latin typeface="Calibri" panose="020F0502020204030204" pitchFamily="34" charset="0"/>
              </a:rPr>
              <a:t> </a:t>
            </a:r>
            <a:r>
              <a:rPr lang="en-US" sz="2000" dirty="0">
                <a:latin typeface="Calibri" panose="020F0502020204030204" pitchFamily="34" charset="0"/>
              </a:rPr>
              <a:t>Ref:</a:t>
            </a:r>
          </a:p>
          <a:p>
            <a:pPr rtl="0" fontAlgn="ctr"/>
            <a:r>
              <a:rPr lang="sv-SE" dirty="0">
                <a:latin typeface="Calibri" panose="020F0502020204030204" pitchFamily="34" charset="0"/>
              </a:rPr>
              <a:t>[</a:t>
            </a:r>
            <a:r>
              <a:rPr lang="sv-SE" dirty="0">
                <a:solidFill>
                  <a:srgbClr val="00B0F0"/>
                </a:solidFill>
                <a:latin typeface="Calibri" panose="020F0502020204030204" pitchFamily="34" charset="0"/>
              </a:rPr>
              <a:t>1</a:t>
            </a:r>
            <a:r>
              <a:rPr lang="sv-SE" dirty="0">
                <a:latin typeface="Calibri" panose="020F0502020204030204" pitchFamily="34" charset="0"/>
              </a:rPr>
              <a:t>] </a:t>
            </a:r>
            <a:r>
              <a:rPr lang="en-US" dirty="0">
                <a:latin typeface="Calibri" panose="020F0502020204030204" pitchFamily="34" charset="0"/>
              </a:rPr>
              <a:t>Manfre Jaimes, D., Zamudio López, M., </a:t>
            </a:r>
            <a:r>
              <a:rPr lang="en-US" dirty="0" err="1">
                <a:latin typeface="Calibri" panose="020F0502020204030204" pitchFamily="34" charset="0"/>
              </a:rPr>
              <a:t>Zareipour</a:t>
            </a:r>
            <a:r>
              <a:rPr lang="en-US" dirty="0">
                <a:latin typeface="Calibri" panose="020F0502020204030204" pitchFamily="34" charset="0"/>
              </a:rPr>
              <a:t>, H., &amp; Quashie, M. (2023). A hybrid model for multi-day-ahead electricity price forecasting considering price spikes. Forecasting, 5(3), 499-521. </a:t>
            </a:r>
            <a:r>
              <a:rPr lang="en-US" dirty="0">
                <a:latin typeface="Calibri" panose="020F0502020204030204" pitchFamily="34" charset="0"/>
                <a:hlinkClick r:id="rId3"/>
              </a:rPr>
              <a:t>https://doi.org/10.3390/forecast5030028</a:t>
            </a:r>
            <a:endParaRPr lang="en-US" dirty="0">
              <a:latin typeface="Calibri" panose="020F0502020204030204" pitchFamily="34" charset="0"/>
            </a:endParaRPr>
          </a:p>
          <a:p>
            <a:pPr rtl="0" fontAlgn="ctr"/>
            <a:endParaRPr lang="en-US" dirty="0">
              <a:latin typeface="Calibri" panose="020F0502020204030204" pitchFamily="34" charset="0"/>
            </a:endParaRPr>
          </a:p>
          <a:p>
            <a:pPr marL="0" marR="0"/>
            <a:r>
              <a:rPr lang="sv-SE" dirty="0">
                <a:latin typeface="Calibri" panose="020F0502020204030204" pitchFamily="34" charset="0"/>
              </a:rPr>
              <a:t>[</a:t>
            </a:r>
            <a:r>
              <a:rPr lang="sv-SE" dirty="0">
                <a:solidFill>
                  <a:srgbClr val="00B0F0"/>
                </a:solidFill>
                <a:latin typeface="Calibri" panose="020F0502020204030204" pitchFamily="34" charset="0"/>
              </a:rPr>
              <a:t>2</a:t>
            </a:r>
            <a:r>
              <a:rPr lang="sv-SE" dirty="0">
                <a:latin typeface="Calibri" panose="020F0502020204030204" pitchFamily="34" charset="0"/>
              </a:rPr>
              <a:t>] </a:t>
            </a:r>
            <a:r>
              <a:rPr lang="en-GB" altLang="zh-CN" dirty="0">
                <a:latin typeface="Calibri" panose="020F0502020204030204" pitchFamily="34" charset="0"/>
              </a:rPr>
              <a:t>Huang, S., Shi, J., Wang, B., An, N., Li, L., Hou, X., Wang, C., Zhang, X., Wang, K., Li, H., Zhang, S., &amp; Zhong, M. (2024). A hybrid framework for day-ahead electricity spot-price forecasting: A case study in China. Applied Energy, 373, 123863. </a:t>
            </a:r>
            <a:r>
              <a:rPr lang="en-GB" altLang="zh-CN" dirty="0">
                <a:latin typeface="Calibri" panose="020F0502020204030204" pitchFamily="34" charset="0"/>
                <a:hlinkClick r:id="rId4"/>
              </a:rPr>
              <a:t>https://doi.org/10.1016/j.apenergy.2024.123863</a:t>
            </a:r>
            <a:endParaRPr lang="en-GB" altLang="zh-CN" dirty="0">
              <a:latin typeface="Calibri" panose="020F0502020204030204" pitchFamily="34" charset="0"/>
            </a:endParaRPr>
          </a:p>
          <a:p>
            <a:pPr marL="0" marR="0"/>
            <a:endParaRPr lang="en-GB" altLang="zh-CN" dirty="0">
              <a:latin typeface="Calibri" panose="020F0502020204030204" pitchFamily="34" charset="0"/>
            </a:endParaRPr>
          </a:p>
          <a:p>
            <a:pPr marL="0" marR="0"/>
            <a:r>
              <a:rPr lang="sv-SE" dirty="0">
                <a:latin typeface="Calibri" panose="020F0502020204030204" pitchFamily="34" charset="0"/>
              </a:rPr>
              <a:t>[</a:t>
            </a:r>
            <a:r>
              <a:rPr lang="sv-SE" dirty="0">
                <a:solidFill>
                  <a:srgbClr val="00B0F0"/>
                </a:solidFill>
                <a:latin typeface="Calibri" panose="020F0502020204030204" pitchFamily="34" charset="0"/>
              </a:rPr>
              <a:t>3</a:t>
            </a:r>
            <a:r>
              <a:rPr lang="sv-SE" dirty="0">
                <a:latin typeface="Calibri" panose="020F0502020204030204" pitchFamily="34" charset="0"/>
              </a:rPr>
              <a:t>] </a:t>
            </a:r>
            <a:r>
              <a:rPr lang="en-GB" dirty="0" err="1"/>
              <a:t>Bitirgen</a:t>
            </a:r>
            <a:r>
              <a:rPr lang="en-GB" dirty="0"/>
              <a:t>, K., &amp; Başaran </a:t>
            </a:r>
            <a:r>
              <a:rPr lang="en-GB" dirty="0" err="1"/>
              <a:t>Filik</a:t>
            </a:r>
            <a:r>
              <a:rPr lang="en-GB" dirty="0"/>
              <a:t>, Ü. (2020). Electricity price forecasting based on </a:t>
            </a:r>
            <a:r>
              <a:rPr lang="en-GB" dirty="0" err="1"/>
              <a:t>XGBoost</a:t>
            </a:r>
            <a:r>
              <a:rPr lang="en-GB" dirty="0"/>
              <a:t> and ARIMA algorithms. </a:t>
            </a:r>
            <a:r>
              <a:rPr lang="en-GB" i="1" dirty="0"/>
              <a:t>ResearchGate</a:t>
            </a:r>
            <a:r>
              <a:rPr lang="en-GB" dirty="0"/>
              <a:t>.</a:t>
            </a:r>
            <a:endParaRPr lang="en-GB" altLang="zh-CN" dirty="0">
              <a:latin typeface="Calibri" panose="020F0502020204030204" pitchFamily="34" charset="0"/>
            </a:endParaRPr>
          </a:p>
          <a:p>
            <a:pPr marL="0" marR="0"/>
            <a:endParaRPr lang="en-US" altLang="zh-CN" sz="2000" dirty="0">
              <a:latin typeface="Calibri" panose="020F0502020204030204" pitchFamily="34" charset="0"/>
            </a:endParaRPr>
          </a:p>
          <a:p>
            <a:pPr marL="0" marR="0"/>
            <a:endParaRPr lang="zh-CN" sz="2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AC15C-037D-61FE-2479-B5EA632D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5703" y="394622"/>
            <a:ext cx="6034548" cy="1325563"/>
          </a:xfrm>
        </p:spPr>
        <p:txBody>
          <a:bodyPr>
            <a:normAutofit/>
          </a:bodyPr>
          <a:lstStyle/>
          <a:p>
            <a:r>
              <a:rPr lang="zh-CN" b="1" dirty="0">
                <a:effectLst/>
                <a:latin typeface="Calibri" panose="020F0502020204030204" pitchFamily="34" charset="0"/>
              </a:rPr>
              <a:t>Implementation</a:t>
            </a:r>
            <a:endParaRPr lang="en-SE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F279F2-7260-3E1B-213A-7377CEA639AD}"/>
              </a:ext>
            </a:extLst>
          </p:cNvPr>
          <p:cNvSpPr txBox="1"/>
          <p:nvPr/>
        </p:nvSpPr>
        <p:spPr>
          <a:xfrm>
            <a:off x="774700" y="1769361"/>
            <a:ext cx="83020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GB" sz="2400" b="1" dirty="0"/>
              <a:t>Resource requirement</a:t>
            </a:r>
            <a:r>
              <a:rPr lang="en-GB" sz="2800" b="1" dirty="0"/>
              <a:t>:</a:t>
            </a:r>
          </a:p>
          <a:p>
            <a:pPr marL="0" marR="0"/>
            <a:endParaRPr lang="en-GB" dirty="0"/>
          </a:p>
          <a:p>
            <a:pPr marL="0" marR="0"/>
            <a:r>
              <a:rPr lang="en-GB" dirty="0" err="1"/>
              <a:t>XGBoost</a:t>
            </a:r>
            <a:r>
              <a:rPr lang="en-GB" dirty="0"/>
              <a:t> is typically lightweight and easy to deploy, whereas LSTM may require more resources.</a:t>
            </a:r>
          </a:p>
          <a:p>
            <a:pPr marL="0" marR="0"/>
            <a:endParaRPr lang="en-GB" altLang="zh-CN" sz="1800" dirty="0">
              <a:effectLst/>
              <a:latin typeface="Calibri" panose="020F0502020204030204" pitchFamily="34" charset="0"/>
            </a:endParaRPr>
          </a:p>
          <a:p>
            <a:pPr marL="0" marR="0"/>
            <a:endParaRPr lang="en-GB" altLang="zh-CN" dirty="0">
              <a:latin typeface="Calibri" panose="020F0502020204030204" pitchFamily="34" charset="0"/>
            </a:endParaRPr>
          </a:p>
          <a:p>
            <a:pPr marL="0" marR="0"/>
            <a:r>
              <a:rPr lang="en-GB" sz="2400" b="1" dirty="0"/>
              <a:t>Time requirement</a:t>
            </a:r>
            <a:r>
              <a:rPr lang="en-GB" b="1" dirty="0">
                <a:latin typeface="Calibri" panose="020F0502020204030204" pitchFamily="34" charset="0"/>
              </a:rPr>
              <a:t>:</a:t>
            </a:r>
          </a:p>
          <a:p>
            <a:pPr marL="0" marR="0"/>
            <a:endParaRPr lang="en-GB" altLang="zh-CN" dirty="0">
              <a:latin typeface="Calibri" panose="020F0502020204030204" pitchFamily="34" charset="0"/>
            </a:endParaRPr>
          </a:p>
          <a:p>
            <a:pPr marL="0" marR="0"/>
            <a:r>
              <a:rPr lang="zh-CN" sz="1800" dirty="0">
                <a:effectLst/>
                <a:latin typeface="Calibri" panose="020F0502020204030204" pitchFamily="34" charset="0"/>
              </a:rPr>
              <a:t>Tester code</a:t>
            </a:r>
            <a:r>
              <a:rPr lang="en-US" altLang="zh-CN" dirty="0">
                <a:latin typeface="Calibri" panose="020F0502020204030204" pitchFamily="34" charset="0"/>
              </a:rPr>
              <a:t>: </a:t>
            </a:r>
            <a:r>
              <a:rPr lang="en-IN" altLang="zh-CN" dirty="0">
                <a:latin typeface="Calibri" panose="020F0502020204030204" pitchFamily="34" charset="0"/>
              </a:rPr>
              <a:t>T</a:t>
            </a:r>
            <a:r>
              <a:rPr lang="zh-CN" sz="1800" dirty="0">
                <a:effectLst/>
                <a:latin typeface="Calibri" panose="020F0502020204030204" pitchFamily="34" charset="0"/>
              </a:rPr>
              <a:t>ake 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a </a:t>
            </a:r>
            <a:r>
              <a:rPr lang="zh-CN" sz="1800" dirty="0">
                <a:effectLst/>
                <a:latin typeface="Calibri" panose="020F0502020204030204" pitchFamily="34" charset="0"/>
              </a:rPr>
              <a:t>few seconds 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you can get the predicted electricity </a:t>
            </a:r>
            <a:r>
              <a:rPr lang="zh-CN" sz="1800" dirty="0">
                <a:effectLst/>
                <a:latin typeface="Calibri" panose="020F0502020204030204" pitchFamily="34" charset="0"/>
              </a:rPr>
              <a:t>price for </a:t>
            </a:r>
            <a:r>
              <a:rPr lang="en-US" altLang="zh-CN" sz="1800" dirty="0">
                <a:effectLst/>
                <a:latin typeface="Calibri" panose="020F0502020204030204" pitchFamily="34" charset="0"/>
              </a:rPr>
              <a:t>the upcoming</a:t>
            </a:r>
            <a:r>
              <a:rPr lang="zh-CN" sz="1800" dirty="0">
                <a:effectLst/>
                <a:latin typeface="Calibri" panose="020F0502020204030204" pitchFamily="34" charset="0"/>
              </a:rPr>
              <a:t> week</a:t>
            </a:r>
            <a:endParaRPr lang="en-SE" sz="18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27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4E3BC-5382-D602-FDE6-9F77A52A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883" y="2528221"/>
            <a:ext cx="6022259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 you!</a:t>
            </a:r>
            <a:endParaRPr lang="en-SE" sz="66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74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2AD2-8C63-C2D6-B376-8285C9EA3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Statement: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7CAF4-56EA-F1B5-5D9C-1E1FA54FDF1C}"/>
              </a:ext>
            </a:extLst>
          </p:cNvPr>
          <p:cNvSpPr txBox="1"/>
          <p:nvPr/>
        </p:nvSpPr>
        <p:spPr>
          <a:xfrm>
            <a:off x="1111045" y="1584799"/>
            <a:ext cx="10068232" cy="1171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Predict hourly electricity prices for Habo Plast for the upcoming week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Significance</a:t>
            </a: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Accurate forecasting </a:t>
            </a:r>
            <a:r>
              <a:rPr lang="en-IN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help </a:t>
            </a: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manage operational expenses and also in better resource management.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DAF1E-BFE9-2ECE-0759-5D94ACA19014}"/>
              </a:ext>
            </a:extLst>
          </p:cNvPr>
          <p:cNvSpPr txBox="1"/>
          <p:nvPr/>
        </p:nvSpPr>
        <p:spPr>
          <a:xfrm>
            <a:off x="838200" y="3267847"/>
            <a:ext cx="6096000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Data Utilized: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FD93B-6B39-1BB4-61F0-422737CE8C2C}"/>
              </a:ext>
            </a:extLst>
          </p:cNvPr>
          <p:cNvSpPr txBox="1"/>
          <p:nvPr/>
        </p:nvSpPr>
        <p:spPr>
          <a:xfrm>
            <a:off x="1111045" y="4171707"/>
            <a:ext cx="9783097" cy="213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Sweden’s Historical Weather Data: Extracted using the provided code file.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Day-Ahead Electricity Price Data: Supplied dataset.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Sweden’s Electricity Imports and Exports: Accessed via the Energy Chart API.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Additional data for further experimentation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 Features – Weekends, Holidays, Lag features</a:t>
            </a:r>
          </a:p>
        </p:txBody>
      </p:sp>
    </p:spTree>
    <p:extLst>
      <p:ext uri="{BB962C8B-B14F-4D97-AF65-F5344CB8AC3E}">
        <p14:creationId xmlns:p14="http://schemas.microsoft.com/office/powerpoint/2010/main" val="3812670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2607-CD2A-4767-4C1F-3825D5C7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Preprocessing: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F00C-21C5-6823-3D1E-D38F0A79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6" y="1107870"/>
            <a:ext cx="10515600" cy="4351338"/>
          </a:xfrm>
        </p:spPr>
        <p:txBody>
          <a:bodyPr/>
          <a:lstStyle/>
          <a:p>
            <a:pPr>
              <a:buNone/>
            </a:pPr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Handling missing values.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Mean/Sum imputation for weather parameters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Combining the datasets for analysis and model building</a:t>
            </a:r>
            <a:endParaRPr lang="en-IN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45B1C9-8018-1B9C-41C5-ACBE4AA7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93" y="3011778"/>
            <a:ext cx="7089116" cy="38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9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311F-9901-1D96-686D-D40D56490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Analysis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122B-4A49-6A0E-F3E3-6B8E521E2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2" y="1540489"/>
            <a:ext cx="10515600" cy="4351338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Normalizing features – Standard Scaler/Robust scaler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 selection using correlation analysis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C2F5AF-48DB-5694-E837-DABB1A326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53" y="2527391"/>
            <a:ext cx="4805888" cy="432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C8D04-02BF-295C-020F-605476EDD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0" y="1861409"/>
            <a:ext cx="5346291" cy="480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551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DD2C-9303-7CFF-70F6-DF2B5F6C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4C59-7A0F-454D-B4B3-8B4E96532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Implemented Models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Polynomial Regression 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Random Forest Regression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tr-TR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XGBoost Regression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Artificial Neural Networks (ANN)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91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6047B-3257-9B5E-A1AB-8C61585A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Approaches and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91D7-8BC2-6A03-84E2-C084FF3A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Hyperparameter tuning</a:t>
            </a:r>
          </a:p>
          <a:p>
            <a:pPr marL="0" indent="0">
              <a:buNone/>
            </a:pPr>
            <a:r>
              <a:rPr lang="en-IN" sz="2000" dirty="0"/>
              <a:t>Fine-tuning model hyperparameters for optimal performance.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10-Fold Cross Validation</a:t>
            </a:r>
          </a:p>
          <a:p>
            <a:pPr marL="0" indent="0">
              <a:buNone/>
            </a:pPr>
            <a:r>
              <a:rPr lang="en-IN" sz="2000" dirty="0"/>
              <a:t>Model evaluation by splitting data into multiple subsets.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Time Series Cross Validation</a:t>
            </a:r>
          </a:p>
          <a:p>
            <a:pPr marL="0" indent="0">
              <a:buNone/>
            </a:pPr>
            <a:r>
              <a:rPr lang="en-IN" sz="2000" dirty="0"/>
              <a:t>Handling temporal dependencies in the data.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Lag Features</a:t>
            </a:r>
          </a:p>
          <a:p>
            <a:pPr marL="0" indent="0">
              <a:buNone/>
            </a:pPr>
            <a:r>
              <a:rPr lang="en-IN" sz="2000" dirty="0"/>
              <a:t>Incorporating past data to capture dependencies and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94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2BA1D7-88D6-1ED5-7188-984B8769D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39" y="4173205"/>
            <a:ext cx="4724569" cy="1474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7BB6E5-939F-D54D-BEC4-5957739D2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660" y="1193852"/>
            <a:ext cx="4724569" cy="1660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158060-3A5C-1007-2C3A-1699B29D7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009" y="1210152"/>
            <a:ext cx="4732940" cy="1644696"/>
          </a:xfrm>
          <a:prstGeom prst="rect">
            <a:avLst/>
          </a:prstGeom>
        </p:spPr>
      </p:pic>
      <p:sp>
        <p:nvSpPr>
          <p:cNvPr id="25" name="Title 24">
            <a:extLst>
              <a:ext uri="{FF2B5EF4-FFF2-40B4-BE49-F238E27FC236}">
                <a16:creationId xmlns:a16="http://schemas.microsoft.com/office/drawing/2014/main" id="{A3F854D9-DAEF-51C5-D5C4-1903DC54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93"/>
            <a:ext cx="10515600" cy="1271178"/>
          </a:xfrm>
        </p:spPr>
        <p:txBody>
          <a:bodyPr/>
          <a:lstStyle/>
          <a:p>
            <a:pPr algn="ctr"/>
            <a:r>
              <a:rPr lang="en-US" dirty="0"/>
              <a:t>Model Performance - </a:t>
            </a:r>
            <a:r>
              <a:rPr lang="en-US" dirty="0" err="1"/>
              <a:t>XGBoost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2FF81E1-0170-708C-0FAE-9C465135D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949" y="4002707"/>
            <a:ext cx="615373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9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2208B-932B-2C04-F9A2-A6DA758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Importance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D8346-04AE-F00A-1874-D3F76A17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562" y="1704066"/>
            <a:ext cx="6366933" cy="42388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6E0EAE-3B2D-8F72-CC84-BE9C6462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7" y="1615378"/>
            <a:ext cx="5985933" cy="44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0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3A647E-0C51-8B1B-F9A4-DC8326893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81" y="1690688"/>
            <a:ext cx="10905066" cy="48842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1F759D-02F9-86DB-61CA-11D9D9C3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pPr algn="ctr"/>
            <a:r>
              <a:rPr lang="en-US" dirty="0"/>
              <a:t>Actual Price vs Predicted Price</a:t>
            </a:r>
            <a:br>
              <a:rPr lang="en-US" dirty="0"/>
            </a:br>
            <a:r>
              <a:rPr lang="en-US" sz="2400" dirty="0"/>
              <a:t>Dec 2022 – May 2023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36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1056</Words>
  <Application>Microsoft Office PowerPoint</Application>
  <PresentationFormat>Widescreen</PresentationFormat>
  <Paragraphs>180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ADLaM Display</vt:lpstr>
      <vt:lpstr>Aptos</vt:lpstr>
      <vt:lpstr>Aptos Display</vt:lpstr>
      <vt:lpstr>Arial</vt:lpstr>
      <vt:lpstr>Calibri</vt:lpstr>
      <vt:lpstr>Courier New</vt:lpstr>
      <vt:lpstr>Inter</vt:lpstr>
      <vt:lpstr>LatoWeb</vt:lpstr>
      <vt:lpstr>Symbol</vt:lpstr>
      <vt:lpstr>Office Theme</vt:lpstr>
      <vt:lpstr>Electricity Price  Prediction</vt:lpstr>
      <vt:lpstr>Problem Statement:</vt:lpstr>
      <vt:lpstr>Data Preprocessing:</vt:lpstr>
      <vt:lpstr>Feature Analysis and Selection</vt:lpstr>
      <vt:lpstr>Model Building</vt:lpstr>
      <vt:lpstr>Approaches and Implementation</vt:lpstr>
      <vt:lpstr>Model Performance - XGBoost</vt:lpstr>
      <vt:lpstr>Feature Importance</vt:lpstr>
      <vt:lpstr>Actual Price vs Predicted Price Dec 2022 – May 2023</vt:lpstr>
      <vt:lpstr>Evaluation Procedures (Merits)</vt:lpstr>
      <vt:lpstr>Evaluation Procedures (Demerits)</vt:lpstr>
      <vt:lpstr>Cross Validation Evaluations</vt:lpstr>
      <vt:lpstr>Results </vt:lpstr>
      <vt:lpstr>Predicted Future price using XGBoost</vt:lpstr>
      <vt:lpstr>PowerPoint Presentation</vt:lpstr>
      <vt:lpstr>Recommendations for future</vt:lpstr>
      <vt:lpstr>Hybrid Models </vt:lpstr>
      <vt:lpstr>Implementation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Mathummal Parapurath</dc:creator>
  <cp:lastModifiedBy>jini s</cp:lastModifiedBy>
  <cp:revision>23</cp:revision>
  <dcterms:created xsi:type="dcterms:W3CDTF">2025-03-18T12:39:50Z</dcterms:created>
  <dcterms:modified xsi:type="dcterms:W3CDTF">2025-03-19T13:27:25Z</dcterms:modified>
</cp:coreProperties>
</file>