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59" r:id="rId6"/>
    <p:sldId id="260" r:id="rId7"/>
    <p:sldId id="261" r:id="rId8"/>
    <p:sldId id="264" r:id="rId9"/>
    <p:sldId id="262" r:id="rId10"/>
    <p:sldId id="269"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6/12/2022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6/12/2022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6/12/2022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6/12/2022</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6/12/2022</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6/12/2022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6/12/2022</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65DE5-7F53-49C2-8FA8-2455242BCDB0}"/>
              </a:ext>
            </a:extLst>
          </p:cNvPr>
          <p:cNvSpPr>
            <a:spLocks noGrp="1"/>
          </p:cNvSpPr>
          <p:nvPr>
            <p:ph type="ctrTitle"/>
          </p:nvPr>
        </p:nvSpPr>
        <p:spPr/>
        <p:txBody>
          <a:bodyPr>
            <a:normAutofit/>
          </a:bodyPr>
          <a:lstStyle/>
          <a:p>
            <a:r>
              <a:rPr lang="en-US" sz="5400" b="1" dirty="0"/>
              <a:t>Blood and Organ Donation Management System - “</a:t>
            </a:r>
            <a:r>
              <a:rPr lang="en-US" sz="5400" b="1" dirty="0" err="1"/>
              <a:t>LifeShare</a:t>
            </a:r>
            <a:r>
              <a:rPr lang="en-US" sz="5400" b="1" dirty="0"/>
              <a:t>” </a:t>
            </a:r>
            <a:endParaRPr lang="en-IN" sz="5400" b="1" dirty="0"/>
          </a:p>
        </p:txBody>
      </p:sp>
      <p:sp>
        <p:nvSpPr>
          <p:cNvPr id="3" name="Subtitle 2">
            <a:extLst>
              <a:ext uri="{FF2B5EF4-FFF2-40B4-BE49-F238E27FC236}">
                <a16:creationId xmlns:a16="http://schemas.microsoft.com/office/drawing/2014/main" id="{EE7C9346-5412-4FBC-BED7-8414681274E4}"/>
              </a:ext>
            </a:extLst>
          </p:cNvPr>
          <p:cNvSpPr>
            <a:spLocks noGrp="1"/>
          </p:cNvSpPr>
          <p:nvPr>
            <p:ph type="subTitle" idx="1"/>
          </p:nvPr>
        </p:nvSpPr>
        <p:spPr/>
        <p:txBody>
          <a:bodyPr>
            <a:normAutofit/>
          </a:bodyPr>
          <a:lstStyle/>
          <a:p>
            <a:r>
              <a:rPr lang="en-IN" sz="1600" dirty="0">
                <a:solidFill>
                  <a:schemeClr val="tx1"/>
                </a:solidFill>
              </a:rPr>
              <a:t>                                                                                                                        </a:t>
            </a:r>
            <a:r>
              <a:rPr lang="en-IN" sz="1600" dirty="0" err="1">
                <a:solidFill>
                  <a:schemeClr val="tx1"/>
                </a:solidFill>
              </a:rPr>
              <a:t>punnya.p.s</a:t>
            </a:r>
            <a:endParaRPr lang="en-IN" sz="1600" dirty="0">
              <a:solidFill>
                <a:schemeClr val="tx1"/>
              </a:solidFill>
            </a:endParaRPr>
          </a:p>
          <a:p>
            <a:r>
              <a:rPr lang="en-IN" sz="1600" dirty="0">
                <a:solidFill>
                  <a:schemeClr val="tx1"/>
                </a:solidFill>
              </a:rPr>
              <a:t>                                                                                                                      </a:t>
            </a:r>
            <a:r>
              <a:rPr lang="en-IN" sz="1600" dirty="0" err="1">
                <a:solidFill>
                  <a:schemeClr val="tx1"/>
                </a:solidFill>
              </a:rPr>
              <a:t>mca</a:t>
            </a:r>
            <a:r>
              <a:rPr lang="en-IN" sz="1600" dirty="0">
                <a:solidFill>
                  <a:schemeClr val="tx1"/>
                </a:solidFill>
              </a:rPr>
              <a:t> b batch</a:t>
            </a:r>
          </a:p>
        </p:txBody>
      </p:sp>
    </p:spTree>
    <p:extLst>
      <p:ext uri="{BB962C8B-B14F-4D97-AF65-F5344CB8AC3E}">
        <p14:creationId xmlns:p14="http://schemas.microsoft.com/office/powerpoint/2010/main" val="3765953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444BA-73B2-48A6-BB09-6EA91EA0B56C}"/>
              </a:ext>
            </a:extLst>
          </p:cNvPr>
          <p:cNvSpPr>
            <a:spLocks noGrp="1"/>
          </p:cNvSpPr>
          <p:nvPr>
            <p:ph type="title"/>
          </p:nvPr>
        </p:nvSpPr>
        <p:spPr/>
        <p:txBody>
          <a:bodyPr/>
          <a:lstStyle/>
          <a:p>
            <a:r>
              <a:rPr lang="en-IN" dirty="0"/>
              <a:t>           </a:t>
            </a:r>
            <a:r>
              <a:rPr lang="en-IN" b="1" dirty="0"/>
              <a:t>THANK</a:t>
            </a:r>
            <a:r>
              <a:rPr lang="en-IN" dirty="0"/>
              <a:t> </a:t>
            </a:r>
            <a:r>
              <a:rPr lang="en-IN" b="1" dirty="0"/>
              <a:t>YOU</a:t>
            </a:r>
          </a:p>
        </p:txBody>
      </p:sp>
      <p:sp>
        <p:nvSpPr>
          <p:cNvPr id="3" name="Text Placeholder 2">
            <a:extLst>
              <a:ext uri="{FF2B5EF4-FFF2-40B4-BE49-F238E27FC236}">
                <a16:creationId xmlns:a16="http://schemas.microsoft.com/office/drawing/2014/main" id="{D8AEA20F-97E7-4912-B3EC-AE169DA4D4F1}"/>
              </a:ext>
            </a:extLst>
          </p:cNvPr>
          <p:cNvSpPr>
            <a:spLocks noGrp="1"/>
          </p:cNvSpPr>
          <p:nvPr>
            <p:ph type="body" idx="1"/>
          </p:nvPr>
        </p:nvSpPr>
        <p:spPr>
          <a:xfrm>
            <a:off x="1097280" y="1500188"/>
            <a:ext cx="10058400" cy="4210240"/>
          </a:xfrm>
        </p:spPr>
        <p:txBody>
          <a:bodyPr/>
          <a:lstStyle/>
          <a:p>
            <a:endParaRPr lang="en-IN" dirty="0"/>
          </a:p>
        </p:txBody>
      </p:sp>
    </p:spTree>
    <p:extLst>
      <p:ext uri="{BB962C8B-B14F-4D97-AF65-F5344CB8AC3E}">
        <p14:creationId xmlns:p14="http://schemas.microsoft.com/office/powerpoint/2010/main" val="1889374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5C8B9-B47A-4B46-9932-6E5A0D633C24}"/>
              </a:ext>
            </a:extLst>
          </p:cNvPr>
          <p:cNvSpPr>
            <a:spLocks noGrp="1"/>
          </p:cNvSpPr>
          <p:nvPr>
            <p:ph type="title"/>
          </p:nvPr>
        </p:nvSpPr>
        <p:spPr/>
        <p:txBody>
          <a:bodyPr>
            <a:normAutofit/>
          </a:bodyPr>
          <a:lstStyle/>
          <a:p>
            <a:r>
              <a:rPr lang="en-IN" sz="4000" b="1" u="sng" dirty="0"/>
              <a:t>INTRODUCTION</a:t>
            </a:r>
          </a:p>
        </p:txBody>
      </p:sp>
      <p:sp>
        <p:nvSpPr>
          <p:cNvPr id="3" name="Content Placeholder 2">
            <a:extLst>
              <a:ext uri="{FF2B5EF4-FFF2-40B4-BE49-F238E27FC236}">
                <a16:creationId xmlns:a16="http://schemas.microsoft.com/office/drawing/2014/main" id="{EF93D9A1-0D5C-47F0-861E-726DF7CEF3CA}"/>
              </a:ext>
            </a:extLst>
          </p:cNvPr>
          <p:cNvSpPr>
            <a:spLocks noGrp="1"/>
          </p:cNvSpPr>
          <p:nvPr>
            <p:ph idx="1"/>
          </p:nvPr>
        </p:nvSpPr>
        <p:spPr/>
        <p:txBody>
          <a:bodyPr>
            <a:normAutofit/>
          </a:bodyPr>
          <a:lstStyle/>
          <a:p>
            <a:r>
              <a:rPr lang="en-US" sz="2400" dirty="0">
                <a:solidFill>
                  <a:schemeClr val="tx1"/>
                </a:solidFill>
              </a:rPr>
              <a:t>The scarcity and exigency for blood and organs has created many discrepancies in current approaches. These have created the criteria for malpractices such as organ trafficking and black market selling. This presents a solution with a secured-smart blood and organ donation web developed system, allowing both patients and healthcare providers to access information about the blood and organ processing records. Over 5 lakh people in our country face death due to lack of organs, this is due to lack of awareness and connection between the donors and seekers. , it’s an application which is meant for the life saving purpose and will be a revolutionary step for saving the lives of our people.</a:t>
            </a:r>
          </a:p>
          <a:p>
            <a:endParaRPr lang="en-US" sz="2400" dirty="0"/>
          </a:p>
        </p:txBody>
      </p:sp>
    </p:spTree>
    <p:extLst>
      <p:ext uri="{BB962C8B-B14F-4D97-AF65-F5344CB8AC3E}">
        <p14:creationId xmlns:p14="http://schemas.microsoft.com/office/powerpoint/2010/main" val="104127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6263-5278-4073-A7E1-B7A965260293}"/>
              </a:ext>
            </a:extLst>
          </p:cNvPr>
          <p:cNvSpPr>
            <a:spLocks noGrp="1"/>
          </p:cNvSpPr>
          <p:nvPr>
            <p:ph type="title"/>
          </p:nvPr>
        </p:nvSpPr>
        <p:spPr/>
        <p:txBody>
          <a:bodyPr/>
          <a:lstStyle/>
          <a:p>
            <a:r>
              <a:rPr lang="en-IN" b="1" u="sng" dirty="0"/>
              <a:t>RELEVANCE</a:t>
            </a:r>
          </a:p>
        </p:txBody>
      </p:sp>
      <p:sp>
        <p:nvSpPr>
          <p:cNvPr id="3" name="Content Placeholder 2">
            <a:extLst>
              <a:ext uri="{FF2B5EF4-FFF2-40B4-BE49-F238E27FC236}">
                <a16:creationId xmlns:a16="http://schemas.microsoft.com/office/drawing/2014/main" id="{1EE7CFE1-CC17-4F59-90AA-93B2DFE491CD}"/>
              </a:ext>
            </a:extLst>
          </p:cNvPr>
          <p:cNvSpPr>
            <a:spLocks noGrp="1"/>
          </p:cNvSpPr>
          <p:nvPr>
            <p:ph idx="1"/>
          </p:nvPr>
        </p:nvSpPr>
        <p:spPr/>
        <p:txBody>
          <a:bodyPr>
            <a:normAutofit/>
          </a:bodyPr>
          <a:lstStyle/>
          <a:p>
            <a:r>
              <a:rPr lang="en-US" sz="2400" i="0" dirty="0">
                <a:solidFill>
                  <a:schemeClr val="tx1"/>
                </a:solidFill>
                <a:effectLst/>
              </a:rPr>
              <a:t>The Manual  donation system has many disadvantages which includes, it is too time consuming , often leads to error prone results, consumes lot of manpower, lacks donor information, retrieval of data takes a lot of time, percentage of accuracy is less. </a:t>
            </a:r>
            <a:r>
              <a:rPr lang="en-US" sz="2400" dirty="0">
                <a:solidFill>
                  <a:schemeClr val="tx1"/>
                </a:solidFill>
              </a:rPr>
              <a:t>. This Life Share presents a solution with a secured-smart blood and organ donation web developed system, allowing both patients and healthcare providers to access information about the blood and organ processing records. The database would be managed using the Blockchain technology which could be only accessed by </a:t>
            </a:r>
            <a:r>
              <a:rPr lang="en-US" sz="2400">
                <a:solidFill>
                  <a:schemeClr val="tx1"/>
                </a:solidFill>
              </a:rPr>
              <a:t>authorized users . Finally</a:t>
            </a:r>
            <a:r>
              <a:rPr lang="en-US" sz="2400" dirty="0">
                <a:solidFill>
                  <a:schemeClr val="tx1"/>
                </a:solidFill>
              </a:rPr>
              <a:t>, tracking all registered donors, the proposed system generates a smart identity developed by Ethereum Smart Contract (ESC).</a:t>
            </a:r>
            <a:endParaRPr lang="en-IN" sz="2400" dirty="0">
              <a:solidFill>
                <a:schemeClr val="tx1"/>
              </a:solidFill>
            </a:endParaRPr>
          </a:p>
          <a:p>
            <a:endParaRPr lang="en-IN" dirty="0"/>
          </a:p>
        </p:txBody>
      </p:sp>
    </p:spTree>
    <p:extLst>
      <p:ext uri="{BB962C8B-B14F-4D97-AF65-F5344CB8AC3E}">
        <p14:creationId xmlns:p14="http://schemas.microsoft.com/office/powerpoint/2010/main" val="395593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39FA-3315-4BF0-935F-746BA4F93419}"/>
              </a:ext>
            </a:extLst>
          </p:cNvPr>
          <p:cNvSpPr>
            <a:spLocks noGrp="1"/>
          </p:cNvSpPr>
          <p:nvPr>
            <p:ph type="title"/>
          </p:nvPr>
        </p:nvSpPr>
        <p:spPr/>
        <p:txBody>
          <a:bodyPr>
            <a:normAutofit/>
          </a:bodyPr>
          <a:lstStyle/>
          <a:p>
            <a:r>
              <a:rPr lang="en-IN" sz="4000" b="1" u="sng" dirty="0"/>
              <a:t>DESCRIPTION</a:t>
            </a:r>
          </a:p>
        </p:txBody>
      </p:sp>
      <p:sp>
        <p:nvSpPr>
          <p:cNvPr id="3" name="Content Placeholder 2">
            <a:extLst>
              <a:ext uri="{FF2B5EF4-FFF2-40B4-BE49-F238E27FC236}">
                <a16:creationId xmlns:a16="http://schemas.microsoft.com/office/drawing/2014/main" id="{6442B0C2-712C-496F-9A28-F7352EF5738B}"/>
              </a:ext>
            </a:extLst>
          </p:cNvPr>
          <p:cNvSpPr>
            <a:spLocks noGrp="1"/>
          </p:cNvSpPr>
          <p:nvPr>
            <p:ph idx="1"/>
          </p:nvPr>
        </p:nvSpPr>
        <p:spPr/>
        <p:txBody>
          <a:bodyPr>
            <a:normAutofit lnSpcReduction="10000"/>
          </a:bodyPr>
          <a:lstStyle/>
          <a:p>
            <a:r>
              <a:rPr lang="en-US" sz="2400" dirty="0">
                <a:solidFill>
                  <a:schemeClr val="tx1"/>
                </a:solidFill>
                <a:effectLst/>
                <a:latin typeface="Calibri" panose="020F0502020204030204" pitchFamily="34" charset="0"/>
                <a:ea typeface="Times New Roman" panose="02020603050405020304" pitchFamily="18" charset="0"/>
              </a:rPr>
              <a:t>This presents a solution with a secured-smart blood and organ donation web developed system, allowing both patients and healthcare providers to access information about the blood and organ processing records.it is a web application. The database would be accessed by authorized users.</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System predicts blood demand for the future ten years using Linear Regression Model. This reduces shortages and wastage of blood.</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Also, using global positioning system and K-Nearest Neighbors Machine Learning algorithm , the system finds the best matches among donors and seekers according to the nearest location.</a:t>
            </a:r>
            <a:r>
              <a:rPr lang="en-US" sz="2400" dirty="0">
                <a:solidFill>
                  <a:schemeClr val="tx1"/>
                </a:solidFill>
                <a:effectLst/>
                <a:latin typeface="Times New Roman" panose="02020603050405020304" pitchFamily="18" charset="0"/>
                <a:ea typeface="Times New Roman" panose="02020603050405020304" pitchFamily="18" charset="0"/>
              </a:rPr>
              <a:t> </a:t>
            </a:r>
            <a:r>
              <a:rPr lang="en-US" sz="2400" dirty="0">
                <a:solidFill>
                  <a:schemeClr val="tx1"/>
                </a:solidFill>
                <a:effectLst/>
                <a:latin typeface="Calibri" panose="020F0502020204030204" pitchFamily="34" charset="0"/>
                <a:ea typeface="Times New Roman" panose="02020603050405020304" pitchFamily="18" charset="0"/>
              </a:rPr>
              <a:t>Further, the system will automatically send questionnaires for registered users to identify and evaluate their awareness and issues about organ donation</a:t>
            </a:r>
            <a:r>
              <a:rPr lang="en-US" sz="1800" dirty="0">
                <a:solidFill>
                  <a:schemeClr val="tx1"/>
                </a:solidFill>
                <a:effectLst/>
                <a:latin typeface="Calibri" panose="020F0502020204030204" pitchFamily="34" charset="0"/>
                <a:ea typeface="Times New Roman" panose="02020603050405020304" pitchFamily="18" charset="0"/>
              </a:rPr>
              <a:t>.</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US" dirty="0"/>
          </a:p>
          <a:p>
            <a:r>
              <a:rPr lang="en-US" dirty="0"/>
              <a:t> </a:t>
            </a:r>
            <a:endParaRPr lang="en-IN" dirty="0"/>
          </a:p>
        </p:txBody>
      </p:sp>
    </p:spTree>
    <p:extLst>
      <p:ext uri="{BB962C8B-B14F-4D97-AF65-F5344CB8AC3E}">
        <p14:creationId xmlns:p14="http://schemas.microsoft.com/office/powerpoint/2010/main" val="155852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7ADEC-C854-4699-8884-DEDDDA490CD1}"/>
              </a:ext>
            </a:extLst>
          </p:cNvPr>
          <p:cNvSpPr>
            <a:spLocks noGrp="1"/>
          </p:cNvSpPr>
          <p:nvPr>
            <p:ph type="title"/>
          </p:nvPr>
        </p:nvSpPr>
        <p:spPr/>
        <p:txBody>
          <a:bodyPr>
            <a:normAutofit/>
          </a:bodyPr>
          <a:lstStyle/>
          <a:p>
            <a:r>
              <a:rPr lang="en-IN" sz="4000" b="1" u="sng" dirty="0"/>
              <a:t>OBJECTIVE</a:t>
            </a:r>
          </a:p>
        </p:txBody>
      </p:sp>
      <p:sp>
        <p:nvSpPr>
          <p:cNvPr id="3" name="Content Placeholder 2">
            <a:extLst>
              <a:ext uri="{FF2B5EF4-FFF2-40B4-BE49-F238E27FC236}">
                <a16:creationId xmlns:a16="http://schemas.microsoft.com/office/drawing/2014/main" id="{C737D665-8B1A-4221-9D10-8F7F1EFF8F04}"/>
              </a:ext>
            </a:extLst>
          </p:cNvPr>
          <p:cNvSpPr>
            <a:spLocks noGrp="1"/>
          </p:cNvSpPr>
          <p:nvPr>
            <p:ph idx="1"/>
          </p:nvPr>
        </p:nvSpPr>
        <p:spPr/>
        <p:txBody>
          <a:bodyPr/>
          <a:lstStyle/>
          <a:p>
            <a:r>
              <a:rPr lang="en-US" dirty="0">
                <a:solidFill>
                  <a:schemeClr val="tx1"/>
                </a:solidFill>
              </a:rPr>
              <a:t>Main objective of this research is to provide unique platform for both blood and organ donation management with advanced security features. also, to minimize death rates associated with organ donations. </a:t>
            </a:r>
          </a:p>
          <a:p>
            <a:r>
              <a:rPr lang="en-US" dirty="0">
                <a:solidFill>
                  <a:schemeClr val="tx1"/>
                </a:solidFill>
              </a:rPr>
              <a:t>-&gt;Blockchain-based tracking and generating a smart ID</a:t>
            </a:r>
          </a:p>
          <a:p>
            <a:pPr marL="0" indent="0">
              <a:buNone/>
            </a:pPr>
            <a:r>
              <a:rPr lang="en-IN" dirty="0">
                <a:solidFill>
                  <a:schemeClr val="tx1"/>
                </a:solidFill>
              </a:rPr>
              <a:t>-&gt;</a:t>
            </a:r>
            <a:r>
              <a:rPr lang="en-US" dirty="0">
                <a:solidFill>
                  <a:schemeClr val="tx1"/>
                </a:solidFill>
                <a:effectLst/>
                <a:latin typeface="Calibri" panose="020F0502020204030204" pitchFamily="34" charset="0"/>
                <a:ea typeface="Times New Roman" panose="02020603050405020304" pitchFamily="18" charset="0"/>
              </a:rPr>
              <a:t> System predicts blood demand for the future ten years using Linear Regression Model.</a:t>
            </a:r>
          </a:p>
          <a:p>
            <a:r>
              <a:rPr lang="en-US" dirty="0">
                <a:solidFill>
                  <a:schemeClr val="tx1"/>
                </a:solidFill>
                <a:latin typeface="Calibri" panose="020F0502020204030204" pitchFamily="34" charset="0"/>
              </a:rPr>
              <a:t>-&gt;</a:t>
            </a:r>
            <a:r>
              <a:rPr lang="en-IN" dirty="0">
                <a:solidFill>
                  <a:schemeClr val="tx1"/>
                </a:solidFill>
              </a:rPr>
              <a:t> </a:t>
            </a:r>
            <a:r>
              <a:rPr lang="en-US" dirty="0">
                <a:solidFill>
                  <a:schemeClr val="tx1"/>
                </a:solidFill>
              </a:rPr>
              <a:t>The system finds the best matches among donors and seekers according to the nearest location. </a:t>
            </a:r>
          </a:p>
          <a:p>
            <a:r>
              <a:rPr lang="en-US" dirty="0">
                <a:solidFill>
                  <a:schemeClr val="tx1"/>
                </a:solidFill>
              </a:rPr>
              <a:t>-&gt;</a:t>
            </a:r>
            <a:r>
              <a:rPr lang="en-US" dirty="0">
                <a:solidFill>
                  <a:schemeClr val="tx1"/>
                </a:solidFill>
                <a:latin typeface="Calibri" panose="020F0502020204030204" pitchFamily="34" charset="0"/>
              </a:rPr>
              <a:t>T</a:t>
            </a:r>
            <a:r>
              <a:rPr lang="en-US" dirty="0">
                <a:solidFill>
                  <a:schemeClr val="tx1"/>
                </a:solidFill>
                <a:effectLst/>
                <a:latin typeface="Calibri" panose="020F0502020204030204" pitchFamily="34" charset="0"/>
                <a:ea typeface="Times New Roman" panose="02020603050405020304" pitchFamily="18" charset="0"/>
              </a:rPr>
              <a:t>he system will automatically send questionnaires for registered users to identify and evaluate their awareness and issues about organ donation.</a:t>
            </a:r>
            <a:endParaRPr lang="en-IN"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640666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C0BB5-53AB-4D12-80DC-FDFDADCE1C43}"/>
              </a:ext>
            </a:extLst>
          </p:cNvPr>
          <p:cNvSpPr>
            <a:spLocks noGrp="1"/>
          </p:cNvSpPr>
          <p:nvPr>
            <p:ph type="title"/>
          </p:nvPr>
        </p:nvSpPr>
        <p:spPr/>
        <p:txBody>
          <a:bodyPr/>
          <a:lstStyle/>
          <a:p>
            <a:r>
              <a:rPr lang="en-IN" sz="4000" b="1" u="sng" dirty="0"/>
              <a:t>EXISTING</a:t>
            </a:r>
            <a:r>
              <a:rPr lang="en-IN" dirty="0"/>
              <a:t> </a:t>
            </a:r>
            <a:r>
              <a:rPr lang="en-IN" sz="4000" b="1" u="sng" dirty="0"/>
              <a:t>SYSTEM</a:t>
            </a:r>
          </a:p>
        </p:txBody>
      </p:sp>
      <p:sp>
        <p:nvSpPr>
          <p:cNvPr id="3" name="Content Placeholder 2">
            <a:extLst>
              <a:ext uri="{FF2B5EF4-FFF2-40B4-BE49-F238E27FC236}">
                <a16:creationId xmlns:a16="http://schemas.microsoft.com/office/drawing/2014/main" id="{11B360C6-4997-423C-9434-6AF6D3F2051B}"/>
              </a:ext>
            </a:extLst>
          </p:cNvPr>
          <p:cNvSpPr>
            <a:spLocks noGrp="1"/>
          </p:cNvSpPr>
          <p:nvPr>
            <p:ph idx="1"/>
          </p:nvPr>
        </p:nvSpPr>
        <p:spPr/>
        <p:txBody>
          <a:bodyPr>
            <a:normAutofit/>
          </a:bodyPr>
          <a:lstStyle/>
          <a:p>
            <a:r>
              <a:rPr lang="en-US" sz="2400" i="0" dirty="0">
                <a:solidFill>
                  <a:srgbClr val="222222"/>
                </a:solidFill>
                <a:effectLst/>
              </a:rPr>
              <a:t>Blood  and organ donation is required during an  accidents, cancer treatment etc. For blood donation, one needs to check for a donation camp or needs to visit blood bank. The Manual  donation system has many disadvantages which includes, it is too time consuming, often leads to error prone results, consumes lot of manpower, lacks donor information, retrieval of data takes a lot of time, percentage of accuracy is less. In the time of emergency, it becomes difficult to approach the right donor. Rare blood groups are not available all the time at all blood banks and recipients find difficulties to track the right blood donor. </a:t>
            </a:r>
            <a:endParaRPr lang="en-IN" sz="2400" dirty="0"/>
          </a:p>
        </p:txBody>
      </p:sp>
    </p:spTree>
    <p:extLst>
      <p:ext uri="{BB962C8B-B14F-4D97-AF65-F5344CB8AC3E}">
        <p14:creationId xmlns:p14="http://schemas.microsoft.com/office/powerpoint/2010/main" val="4036333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AD711-1DDA-4102-8B46-1AF5DE211010}"/>
              </a:ext>
            </a:extLst>
          </p:cNvPr>
          <p:cNvSpPr>
            <a:spLocks noGrp="1"/>
          </p:cNvSpPr>
          <p:nvPr>
            <p:ph type="title"/>
          </p:nvPr>
        </p:nvSpPr>
        <p:spPr/>
        <p:txBody>
          <a:bodyPr/>
          <a:lstStyle/>
          <a:p>
            <a:r>
              <a:rPr lang="en-IN" sz="4000" b="1" u="sng" dirty="0"/>
              <a:t>PROPOSED</a:t>
            </a:r>
            <a:r>
              <a:rPr lang="en-IN" dirty="0"/>
              <a:t> </a:t>
            </a:r>
            <a:r>
              <a:rPr lang="en-IN" sz="4000" b="1" u="sng" dirty="0"/>
              <a:t>SYSTEM</a:t>
            </a:r>
          </a:p>
        </p:txBody>
      </p:sp>
      <p:sp>
        <p:nvSpPr>
          <p:cNvPr id="3" name="Content Placeholder 2">
            <a:extLst>
              <a:ext uri="{FF2B5EF4-FFF2-40B4-BE49-F238E27FC236}">
                <a16:creationId xmlns:a16="http://schemas.microsoft.com/office/drawing/2014/main" id="{BDF8CE6F-289B-4B0F-AE17-4673F6C4F539}"/>
              </a:ext>
            </a:extLst>
          </p:cNvPr>
          <p:cNvSpPr>
            <a:spLocks noGrp="1"/>
          </p:cNvSpPr>
          <p:nvPr>
            <p:ph idx="1"/>
          </p:nvPr>
        </p:nvSpPr>
        <p:spPr/>
        <p:txBody>
          <a:bodyPr>
            <a:normAutofit/>
          </a:bodyPr>
          <a:lstStyle/>
          <a:p>
            <a:r>
              <a:rPr lang="en-US" sz="2400" dirty="0">
                <a:solidFill>
                  <a:schemeClr val="tx1"/>
                </a:solidFill>
              </a:rPr>
              <a:t>This project is aimed to developing an online Blood/Organ Donation Information. ‘Life Share’ system is a web application through which registered users can check accessibility/availability of their blood requirement. System predicts blood demand for future 10 years and The system finds the best matches among donors and seekers according to the nearest location. </a:t>
            </a:r>
            <a:r>
              <a:rPr lang="en-US" sz="2400" dirty="0">
                <a:solidFill>
                  <a:schemeClr val="tx1"/>
                </a:solidFill>
                <a:latin typeface="Calibri" panose="020F0502020204030204" pitchFamily="34" charset="0"/>
              </a:rPr>
              <a:t>T</a:t>
            </a:r>
            <a:r>
              <a:rPr lang="en-US" sz="2400" dirty="0">
                <a:solidFill>
                  <a:schemeClr val="tx1"/>
                </a:solidFill>
                <a:effectLst/>
                <a:latin typeface="Calibri" panose="020F0502020204030204" pitchFamily="34" charset="0"/>
                <a:ea typeface="Times New Roman" panose="02020603050405020304" pitchFamily="18" charset="0"/>
              </a:rPr>
              <a:t>he system will automatically send questionnaires for registered users to identify and evaluate their awareness and issues about organ donation.</a:t>
            </a:r>
            <a:endParaRPr lang="en-IN" sz="2400" dirty="0">
              <a:solidFill>
                <a:schemeClr val="tx1"/>
              </a:solidFill>
            </a:endParaRPr>
          </a:p>
        </p:txBody>
      </p:sp>
    </p:spTree>
    <p:extLst>
      <p:ext uri="{BB962C8B-B14F-4D97-AF65-F5344CB8AC3E}">
        <p14:creationId xmlns:p14="http://schemas.microsoft.com/office/powerpoint/2010/main" val="1920196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77AC-3905-4C7D-B03A-B926E9B27A64}"/>
              </a:ext>
            </a:extLst>
          </p:cNvPr>
          <p:cNvSpPr>
            <a:spLocks noGrp="1"/>
          </p:cNvSpPr>
          <p:nvPr>
            <p:ph type="title"/>
          </p:nvPr>
        </p:nvSpPr>
        <p:spPr/>
        <p:txBody>
          <a:bodyPr>
            <a:normAutofit/>
          </a:bodyPr>
          <a:lstStyle/>
          <a:p>
            <a:r>
              <a:rPr lang="en-IN" sz="4000" b="1" u="sng" dirty="0"/>
              <a:t>MODULES</a:t>
            </a:r>
          </a:p>
        </p:txBody>
      </p:sp>
      <p:sp>
        <p:nvSpPr>
          <p:cNvPr id="3" name="Content Placeholder 2">
            <a:extLst>
              <a:ext uri="{FF2B5EF4-FFF2-40B4-BE49-F238E27FC236}">
                <a16:creationId xmlns:a16="http://schemas.microsoft.com/office/drawing/2014/main" id="{1F469AC6-E0DC-4B5C-8F29-33B2FAA8F116}"/>
              </a:ext>
            </a:extLst>
          </p:cNvPr>
          <p:cNvSpPr>
            <a:spLocks noGrp="1"/>
          </p:cNvSpPr>
          <p:nvPr>
            <p:ph idx="1"/>
          </p:nvPr>
        </p:nvSpPr>
        <p:spPr/>
        <p:txBody>
          <a:bodyPr/>
          <a:lstStyle/>
          <a:p>
            <a:pPr marL="0" indent="0">
              <a:buNone/>
            </a:pPr>
            <a:r>
              <a:rPr lang="en-IN" sz="2400" dirty="0">
                <a:solidFill>
                  <a:schemeClr val="tx1"/>
                </a:solidFill>
              </a:rPr>
              <a:t>1)Block chain creation</a:t>
            </a:r>
          </a:p>
          <a:p>
            <a:pPr marL="0" indent="0">
              <a:buNone/>
            </a:pPr>
            <a:r>
              <a:rPr lang="en-IN" sz="2400" dirty="0">
                <a:solidFill>
                  <a:schemeClr val="tx1"/>
                </a:solidFill>
              </a:rPr>
              <a:t>2)Blood  availability prediction</a:t>
            </a:r>
          </a:p>
          <a:p>
            <a:pPr marL="0" indent="0">
              <a:buNone/>
            </a:pPr>
            <a:r>
              <a:rPr lang="en-IN" sz="2400" dirty="0">
                <a:solidFill>
                  <a:schemeClr val="tx1"/>
                </a:solidFill>
              </a:rPr>
              <a:t>3)Finding nearest donor using GPS</a:t>
            </a:r>
          </a:p>
          <a:p>
            <a:pPr marL="0" indent="0">
              <a:buNone/>
            </a:pPr>
            <a:endParaRPr lang="en-IN" dirty="0">
              <a:solidFill>
                <a:schemeClr val="tx1"/>
              </a:solidFill>
            </a:endParaRPr>
          </a:p>
          <a:p>
            <a:endParaRPr lang="en-IN" dirty="0"/>
          </a:p>
          <a:p>
            <a:endParaRPr lang="en-IN" dirty="0"/>
          </a:p>
        </p:txBody>
      </p:sp>
    </p:spTree>
    <p:extLst>
      <p:ext uri="{BB962C8B-B14F-4D97-AF65-F5344CB8AC3E}">
        <p14:creationId xmlns:p14="http://schemas.microsoft.com/office/powerpoint/2010/main" val="337704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101C-C59C-44FD-BC65-BF82D041E66E}"/>
              </a:ext>
            </a:extLst>
          </p:cNvPr>
          <p:cNvSpPr>
            <a:spLocks noGrp="1"/>
          </p:cNvSpPr>
          <p:nvPr>
            <p:ph type="title"/>
          </p:nvPr>
        </p:nvSpPr>
        <p:spPr/>
        <p:txBody>
          <a:bodyPr>
            <a:normAutofit/>
          </a:bodyPr>
          <a:lstStyle/>
          <a:p>
            <a:r>
              <a:rPr lang="en-IN" sz="4000" b="1" u="sng" dirty="0"/>
              <a:t>ALGORITHM</a:t>
            </a:r>
            <a:br>
              <a:rPr lang="en-IN" sz="4000" b="1" u="sng" dirty="0"/>
            </a:br>
            <a:r>
              <a:rPr lang="en-IN" sz="2400" b="1" dirty="0"/>
              <a:t>GRU(Gated recurrent unit networks)</a:t>
            </a:r>
          </a:p>
        </p:txBody>
      </p:sp>
      <p:sp>
        <p:nvSpPr>
          <p:cNvPr id="3" name="Content Placeholder 2">
            <a:extLst>
              <a:ext uri="{FF2B5EF4-FFF2-40B4-BE49-F238E27FC236}">
                <a16:creationId xmlns:a16="http://schemas.microsoft.com/office/drawing/2014/main" id="{5D24B69E-47E0-4452-8200-74F00F0288AE}"/>
              </a:ext>
            </a:extLst>
          </p:cNvPr>
          <p:cNvSpPr>
            <a:spLocks noGrp="1"/>
          </p:cNvSpPr>
          <p:nvPr>
            <p:ph idx="1"/>
          </p:nvPr>
        </p:nvSpPr>
        <p:spPr/>
        <p:txBody>
          <a:bodyPr>
            <a:normAutofit/>
          </a:bodyPr>
          <a:lstStyle/>
          <a:p>
            <a:r>
              <a:rPr lang="en-US" b="0" i="0" dirty="0">
                <a:solidFill>
                  <a:schemeClr val="tx1"/>
                </a:solidFill>
                <a:effectLst/>
              </a:rPr>
              <a:t>Unit (</a:t>
            </a:r>
            <a:r>
              <a:rPr lang="en-US" b="1" i="0" dirty="0">
                <a:solidFill>
                  <a:schemeClr val="tx1"/>
                </a:solidFill>
                <a:effectLst/>
              </a:rPr>
              <a:t>GRU) </a:t>
            </a:r>
            <a:r>
              <a:rPr lang="en-US" i="0" dirty="0">
                <a:solidFill>
                  <a:schemeClr val="tx1"/>
                </a:solidFill>
                <a:effectLst/>
              </a:rPr>
              <a:t>algorithm</a:t>
            </a:r>
            <a:r>
              <a:rPr lang="en-US" b="0" i="0" dirty="0">
                <a:solidFill>
                  <a:schemeClr val="tx1"/>
                </a:solidFill>
                <a:effectLst/>
              </a:rPr>
              <a:t> to</a:t>
            </a:r>
            <a:r>
              <a:rPr lang="en-US" b="1" i="0" dirty="0">
                <a:solidFill>
                  <a:schemeClr val="tx1"/>
                </a:solidFill>
                <a:effectLst/>
              </a:rPr>
              <a:t> </a:t>
            </a:r>
            <a:r>
              <a:rPr lang="en-US" i="0" dirty="0">
                <a:solidFill>
                  <a:schemeClr val="tx1"/>
                </a:solidFill>
                <a:effectLst/>
              </a:rPr>
              <a:t>find</a:t>
            </a:r>
            <a:r>
              <a:rPr lang="en-US" b="1" i="0" dirty="0">
                <a:solidFill>
                  <a:schemeClr val="tx1"/>
                </a:solidFill>
                <a:effectLst/>
              </a:rPr>
              <a:t> </a:t>
            </a:r>
            <a:r>
              <a:rPr lang="en-US" i="0" dirty="0">
                <a:solidFill>
                  <a:schemeClr val="tx1"/>
                </a:solidFill>
                <a:effectLst/>
              </a:rPr>
              <a:t>out</a:t>
            </a:r>
            <a:r>
              <a:rPr lang="en-US" b="1" i="0" dirty="0">
                <a:solidFill>
                  <a:schemeClr val="tx1"/>
                </a:solidFill>
                <a:effectLst/>
              </a:rPr>
              <a:t> </a:t>
            </a:r>
            <a:r>
              <a:rPr lang="en-US" i="0" dirty="0">
                <a:solidFill>
                  <a:schemeClr val="tx1"/>
                </a:solidFill>
                <a:effectLst/>
              </a:rPr>
              <a:t>the information of sunspot numbers early</a:t>
            </a:r>
            <a:r>
              <a:rPr lang="en-US" b="0" i="0" dirty="0">
                <a:solidFill>
                  <a:schemeClr val="tx1"/>
                </a:solidFill>
                <a:effectLst/>
              </a:rPr>
              <a:t>, so that if there is a significant increase of sunspot numbers, it can inform other physical consequences that may be caused. </a:t>
            </a:r>
            <a:r>
              <a:rPr lang="en-US" i="0" dirty="0">
                <a:solidFill>
                  <a:schemeClr val="tx1"/>
                </a:solidFill>
                <a:effectLst/>
              </a:rPr>
              <a:t>GRU</a:t>
            </a:r>
            <a:r>
              <a:rPr lang="en-US" b="0" i="0" dirty="0">
                <a:solidFill>
                  <a:schemeClr val="tx1"/>
                </a:solidFill>
                <a:effectLst/>
              </a:rPr>
              <a:t> is modification of Long short-term Memory (LSTM) method. the information from the previous memory is processed through two gates, those are update gate and reset gate, then the output generated will be input for the next process. GRU or Gated recurrent unit is an advancement of the standard RNN.</a:t>
            </a:r>
            <a:r>
              <a:rPr lang="en-IN" b="0" i="0" dirty="0">
                <a:solidFill>
                  <a:schemeClr val="tx1"/>
                </a:solidFill>
                <a:effectLst/>
              </a:rPr>
              <a:t> </a:t>
            </a:r>
            <a:r>
              <a:rPr lang="en-IN" b="0" i="0" dirty="0" err="1">
                <a:solidFill>
                  <a:schemeClr val="tx1"/>
                </a:solidFill>
                <a:effectLst/>
              </a:rPr>
              <a:t>ie</a:t>
            </a:r>
            <a:r>
              <a:rPr lang="en-IN" b="0" i="0" dirty="0">
                <a:solidFill>
                  <a:schemeClr val="tx1"/>
                </a:solidFill>
                <a:effectLst/>
              </a:rPr>
              <a:t> , recurrent neural network. </a:t>
            </a:r>
            <a:r>
              <a:rPr lang="en-US" b="0" i="0" dirty="0">
                <a:solidFill>
                  <a:schemeClr val="tx1"/>
                </a:solidFill>
                <a:effectLst/>
              </a:rPr>
              <a:t> It is a gating mechanism in </a:t>
            </a:r>
            <a:r>
              <a:rPr lang="en-US" dirty="0">
                <a:solidFill>
                  <a:schemeClr val="tx1"/>
                </a:solidFill>
              </a:rPr>
              <a:t>recurrent neural network</a:t>
            </a:r>
            <a:r>
              <a:rPr lang="en-US" b="0" i="0" dirty="0">
                <a:solidFill>
                  <a:schemeClr val="tx1"/>
                </a:solidFill>
                <a:effectLst/>
              </a:rPr>
              <a:t>. GRUs have been shown to exhibit better performance on certain smaller and less frequent datasets. GRU's performance on certain tasks of polyphonic music modeling, speech signal modeling and natural language processing was found to be similar to that of LSTM</a:t>
            </a:r>
            <a:r>
              <a:rPr lang="en-US" b="0" i="0" dirty="0">
                <a:solidFill>
                  <a:schemeClr val="tx1"/>
                </a:solidFill>
                <a:effectLst/>
                <a:latin typeface="Arial" panose="020B0604020202020204" pitchFamily="34" charset="0"/>
              </a:rPr>
              <a:t>.</a:t>
            </a:r>
            <a:endParaRPr lang="en-IN" dirty="0">
              <a:solidFill>
                <a:schemeClr val="tx1"/>
              </a:solidFill>
            </a:endParaRPr>
          </a:p>
        </p:txBody>
      </p:sp>
    </p:spTree>
    <p:extLst>
      <p:ext uri="{BB962C8B-B14F-4D97-AF65-F5344CB8AC3E}">
        <p14:creationId xmlns:p14="http://schemas.microsoft.com/office/powerpoint/2010/main" val="32790364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581</TotalTime>
  <Words>873</Words>
  <Application>Microsoft Office PowerPoint</Application>
  <PresentationFormat>Widescreen</PresentationFormat>
  <Paragraphs>29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Blood and Organ Donation Management System - “LifeShare” </vt:lpstr>
      <vt:lpstr>INTRODUCTION</vt:lpstr>
      <vt:lpstr>RELEVANCE</vt:lpstr>
      <vt:lpstr>DESCRIPTION</vt:lpstr>
      <vt:lpstr>OBJECTIVE</vt:lpstr>
      <vt:lpstr>EXISTING SYSTEM</vt:lpstr>
      <vt:lpstr>PROPOSED SYSTEM</vt:lpstr>
      <vt:lpstr>MODULES</vt:lpstr>
      <vt:lpstr>ALGORITHM GRU(Gated recurrent unit networks)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Secured, Intelligent Blood and Organ Donation Management System - “LifeShare”</dc:title>
  <dc:creator>punnya ps</dc:creator>
  <cp:lastModifiedBy>punnya ps</cp:lastModifiedBy>
  <cp:revision>21</cp:revision>
  <dcterms:created xsi:type="dcterms:W3CDTF">2022-05-16T13:05:21Z</dcterms:created>
  <dcterms:modified xsi:type="dcterms:W3CDTF">2022-06-12T13:29:33Z</dcterms:modified>
</cp:coreProperties>
</file>