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769" r:id="rId2"/>
    <p:sldMasterId id="2147483778" r:id="rId3"/>
    <p:sldMasterId id="2147483668" r:id="rId4"/>
  </p:sldMasterIdLst>
  <p:notesMasterIdLst>
    <p:notesMasterId r:id="rId111"/>
  </p:notesMasterIdLst>
  <p:handoutMasterIdLst>
    <p:handoutMasterId r:id="rId112"/>
  </p:handoutMasterIdLst>
  <p:sldIdLst>
    <p:sldId id="272" r:id="rId5"/>
    <p:sldId id="256" r:id="rId6"/>
    <p:sldId id="258" r:id="rId7"/>
    <p:sldId id="306" r:id="rId8"/>
    <p:sldId id="291" r:id="rId9"/>
    <p:sldId id="279" r:id="rId10"/>
    <p:sldId id="425" r:id="rId11"/>
    <p:sldId id="426" r:id="rId12"/>
    <p:sldId id="427" r:id="rId13"/>
    <p:sldId id="429" r:id="rId14"/>
    <p:sldId id="295" r:id="rId15"/>
    <p:sldId id="290" r:id="rId16"/>
    <p:sldId id="292" r:id="rId17"/>
    <p:sldId id="298" r:id="rId18"/>
    <p:sldId id="424" r:id="rId19"/>
    <p:sldId id="373" r:id="rId20"/>
    <p:sldId id="307" r:id="rId21"/>
    <p:sldId id="300" r:id="rId22"/>
    <p:sldId id="302" r:id="rId23"/>
    <p:sldId id="368" r:id="rId24"/>
    <p:sldId id="430" r:id="rId25"/>
    <p:sldId id="311" r:id="rId26"/>
    <p:sldId id="381" r:id="rId27"/>
    <p:sldId id="309" r:id="rId28"/>
    <p:sldId id="308" r:id="rId29"/>
    <p:sldId id="428" r:id="rId30"/>
    <p:sldId id="312" r:id="rId31"/>
    <p:sldId id="313" r:id="rId32"/>
    <p:sldId id="315" r:id="rId33"/>
    <p:sldId id="316" r:id="rId34"/>
    <p:sldId id="317" r:id="rId35"/>
    <p:sldId id="318" r:id="rId36"/>
    <p:sldId id="320" r:id="rId37"/>
    <p:sldId id="321" r:id="rId38"/>
    <p:sldId id="322" r:id="rId39"/>
    <p:sldId id="382" r:id="rId40"/>
    <p:sldId id="323" r:id="rId41"/>
    <p:sldId id="324" r:id="rId42"/>
    <p:sldId id="383" r:id="rId43"/>
    <p:sldId id="384" r:id="rId44"/>
    <p:sldId id="371" r:id="rId45"/>
    <p:sldId id="377" r:id="rId46"/>
    <p:sldId id="378" r:id="rId47"/>
    <p:sldId id="386" r:id="rId48"/>
    <p:sldId id="387" r:id="rId49"/>
    <p:sldId id="388" r:id="rId50"/>
    <p:sldId id="385" r:id="rId51"/>
    <p:sldId id="431" r:id="rId52"/>
    <p:sldId id="372" r:id="rId53"/>
    <p:sldId id="359" r:id="rId54"/>
    <p:sldId id="339" r:id="rId55"/>
    <p:sldId id="340" r:id="rId56"/>
    <p:sldId id="341" r:id="rId57"/>
    <p:sldId id="342" r:id="rId58"/>
    <p:sldId id="361" r:id="rId59"/>
    <p:sldId id="343" r:id="rId60"/>
    <p:sldId id="344" r:id="rId61"/>
    <p:sldId id="362" r:id="rId62"/>
    <p:sldId id="346" r:id="rId63"/>
    <p:sldId id="347" r:id="rId64"/>
    <p:sldId id="348" r:id="rId65"/>
    <p:sldId id="349" r:id="rId66"/>
    <p:sldId id="350" r:id="rId67"/>
    <p:sldId id="363" r:id="rId68"/>
    <p:sldId id="351" r:id="rId69"/>
    <p:sldId id="352" r:id="rId70"/>
    <p:sldId id="353" r:id="rId71"/>
    <p:sldId id="364" r:id="rId72"/>
    <p:sldId id="354" r:id="rId73"/>
    <p:sldId id="355" r:id="rId74"/>
    <p:sldId id="356" r:id="rId75"/>
    <p:sldId id="415" r:id="rId76"/>
    <p:sldId id="416" r:id="rId77"/>
    <p:sldId id="422" r:id="rId78"/>
    <p:sldId id="423"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4" r:id="rId101"/>
    <p:sldId id="417" r:id="rId102"/>
    <p:sldId id="418" r:id="rId103"/>
    <p:sldId id="419" r:id="rId104"/>
    <p:sldId id="420" r:id="rId105"/>
    <p:sldId id="421" r:id="rId106"/>
    <p:sldId id="390" r:id="rId107"/>
    <p:sldId id="336" r:id="rId108"/>
    <p:sldId id="367" r:id="rId109"/>
    <p:sldId id="326" r:id="rId11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86667" autoAdjust="0"/>
  </p:normalViewPr>
  <p:slideViewPr>
    <p:cSldViewPr snapToGrid="0" snapToObjects="1">
      <p:cViewPr>
        <p:scale>
          <a:sx n="78" d="100"/>
          <a:sy n="78" d="100"/>
        </p:scale>
        <p:origin x="-133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8" Type="http://schemas.openxmlformats.org/officeDocument/2006/relationships/slide" Target="slides/slide104.xml"/><Relationship Id="rId109" Type="http://schemas.openxmlformats.org/officeDocument/2006/relationships/slide" Target="slides/slide10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110" Type="http://schemas.openxmlformats.org/officeDocument/2006/relationships/slide" Target="slides/slide106.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11" Type="http://schemas.openxmlformats.org/officeDocument/2006/relationships/notesMaster" Target="notesMasters/notesMaster1.xml"/><Relationship Id="rId112" Type="http://schemas.openxmlformats.org/officeDocument/2006/relationships/handoutMaster" Target="handoutMasters/handoutMaster1.xml"/><Relationship Id="rId113" Type="http://schemas.openxmlformats.org/officeDocument/2006/relationships/printerSettings" Target="printerSettings/printerSettings1.bin"/><Relationship Id="rId114" Type="http://schemas.openxmlformats.org/officeDocument/2006/relationships/presProps" Target="presProps.xml"/><Relationship Id="rId115" Type="http://schemas.openxmlformats.org/officeDocument/2006/relationships/viewProps" Target="viewProps.xml"/><Relationship Id="rId116" Type="http://schemas.openxmlformats.org/officeDocument/2006/relationships/theme" Target="theme/theme1.xml"/><Relationship Id="rId11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100" Type="http://schemas.openxmlformats.org/officeDocument/2006/relationships/slide" Target="slides/slide96.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pPr/>
              <a:t>11/8/14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pPr/>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9BA4E2-2981-4365-AE9B-BD67D62F28C4}" type="datetimeFigureOut">
              <a:rPr lang="en-US" smtClean="0"/>
              <a:pPr/>
              <a:t>11/8/14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2E491-41B3-4440-BDC6-E6F1A954F213}" type="slidenum">
              <a:rPr lang="en-US" smtClean="0"/>
              <a:pPr/>
              <a:t>‹#›</a:t>
            </a:fld>
            <a:endParaRPr lang="en-US"/>
          </a:p>
        </p:txBody>
      </p:sp>
    </p:spTree>
    <p:extLst>
      <p:ext uri="{BB962C8B-B14F-4D97-AF65-F5344CB8AC3E}">
        <p14:creationId xmlns:p14="http://schemas.microsoft.com/office/powerpoint/2010/main" val="166263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github.com/isaacs/npm/blob/master/doc/json.md"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US" sz="1200" dirty="0" smtClean="0">
                <a:solidFill>
                  <a:schemeClr val="tx1"/>
                </a:solidFill>
                <a:latin typeface="Georgia" pitchFamily="18" charset="0"/>
              </a:rPr>
              <a:t>Is still in Beta phase. Latest version is 0.6.11</a:t>
            </a:r>
          </a:p>
          <a:p>
            <a:pPr>
              <a:buFont typeface="Arial" pitchFamily="34" charset="0"/>
              <a:buChar char="•"/>
            </a:pPr>
            <a:r>
              <a:rPr lang="en-US" sz="1200" dirty="0" smtClean="0">
                <a:solidFill>
                  <a:schemeClr val="tx1"/>
                </a:solidFill>
                <a:latin typeface="Georgia" pitchFamily="18" charset="0"/>
              </a:rPr>
              <a:t>Is Open Source. It runs well on Linux systems, can also run on Windows systems.</a:t>
            </a:r>
          </a:p>
          <a:p>
            <a:pPr>
              <a:buFont typeface="Arial" pitchFamily="34" charset="0"/>
              <a:buChar char="•"/>
            </a:pPr>
            <a:r>
              <a:rPr lang="en-US" sz="1200" dirty="0" smtClean="0">
                <a:solidFill>
                  <a:schemeClr val="tx1"/>
                </a:solidFill>
                <a:latin typeface="Georgia" pitchFamily="18" charset="0"/>
              </a:rPr>
              <a:t>In simple words </a:t>
            </a:r>
            <a:r>
              <a:rPr lang="en-US" sz="1200" dirty="0" err="1" smtClean="0">
                <a:solidFill>
                  <a:schemeClr val="tx1"/>
                </a:solidFill>
                <a:latin typeface="Georgia" pitchFamily="18" charset="0"/>
              </a:rPr>
              <a:t>Node.js</a:t>
            </a:r>
            <a:r>
              <a:rPr lang="en-US" sz="1200" dirty="0" smtClean="0">
                <a:solidFill>
                  <a:schemeClr val="tx1"/>
                </a:solidFill>
                <a:latin typeface="Georgia" pitchFamily="18" charset="0"/>
              </a:rPr>
              <a:t> is ‘server-side JavaScript’.</a:t>
            </a:r>
          </a:p>
          <a:p>
            <a:pPr>
              <a:buFont typeface="Arial" pitchFamily="34" charset="0"/>
              <a:buChar char="•"/>
            </a:pPr>
            <a:r>
              <a:rPr lang="en-US" sz="1200" dirty="0" smtClean="0">
                <a:solidFill>
                  <a:schemeClr val="tx1"/>
                </a:solidFill>
                <a:latin typeface="Georgia" pitchFamily="18" charset="0"/>
              </a:rPr>
              <a:t>It’s a command line tool.</a:t>
            </a:r>
          </a:p>
          <a:p>
            <a:pPr>
              <a:buFont typeface="Arial" pitchFamily="34" charset="0"/>
              <a:buChar char="•"/>
            </a:pPr>
            <a:endParaRPr lang="en-US" sz="1200" dirty="0" smtClean="0">
              <a:solidFill>
                <a:schemeClr val="tx1"/>
              </a:solidFill>
              <a:latin typeface="Georgia" pitchFamily="18" charset="0"/>
            </a:endParaRPr>
          </a:p>
          <a:p>
            <a:pPr>
              <a:buFont typeface="Arial" pitchFamily="34" charset="0"/>
              <a:buChar char="•"/>
            </a:pPr>
            <a:r>
              <a:rPr lang="en-US" sz="2000" dirty="0" smtClean="0">
                <a:solidFill>
                  <a:schemeClr val="tx1"/>
                </a:solidFill>
                <a:latin typeface="Georgia" pitchFamily="18" charset="0"/>
              </a:rPr>
              <a:t>In ‘</a:t>
            </a:r>
            <a:r>
              <a:rPr lang="en-US" sz="2000" dirty="0" err="1" smtClean="0">
                <a:solidFill>
                  <a:schemeClr val="tx1"/>
                </a:solidFill>
                <a:latin typeface="Georgia" pitchFamily="18" charset="0"/>
              </a:rPr>
              <a:t>Node.js</a:t>
            </a:r>
            <a:r>
              <a:rPr lang="en-US" sz="2000" dirty="0" smtClean="0">
                <a:solidFill>
                  <a:schemeClr val="tx1"/>
                </a:solidFill>
                <a:latin typeface="Georgia" pitchFamily="18" charset="0"/>
              </a:rPr>
              <a:t>’ , ‘.</a:t>
            </a:r>
            <a:r>
              <a:rPr lang="en-US" sz="2000" dirty="0" err="1" smtClean="0">
                <a:solidFill>
                  <a:schemeClr val="tx1"/>
                </a:solidFill>
                <a:latin typeface="Georgia" pitchFamily="18" charset="0"/>
              </a:rPr>
              <a:t>js</a:t>
            </a:r>
            <a:r>
              <a:rPr lang="en-US" sz="2000" dirty="0" smtClean="0">
                <a:solidFill>
                  <a:schemeClr val="tx1"/>
                </a:solidFill>
                <a:latin typeface="Georgia" pitchFamily="18" charset="0"/>
              </a:rPr>
              <a:t>’ doesn’t mean that its solely written JavaScript. It is 40% JS and 60% C++. </a:t>
            </a:r>
          </a:p>
          <a:p>
            <a:endParaRPr lang="en-US" sz="2000" dirty="0" smtClean="0">
              <a:solidFill>
                <a:schemeClr val="tx1"/>
              </a:solidFill>
              <a:latin typeface="Georgia" pitchFamily="18" charset="0"/>
            </a:endParaRPr>
          </a:p>
          <a:p>
            <a:pPr>
              <a:buFont typeface="Arial" pitchFamily="34" charset="0"/>
              <a:buChar char="•"/>
            </a:pPr>
            <a:r>
              <a:rPr lang="en-US" sz="2000" dirty="0" smtClean="0">
                <a:solidFill>
                  <a:srgbClr val="FF0000"/>
                </a:solidFill>
                <a:latin typeface="Georgia" pitchFamily="18" charset="0"/>
              </a:rPr>
              <a:t> It is not a web framework and it is not a language.</a:t>
            </a:r>
          </a:p>
          <a:p>
            <a:endParaRPr lang="en-US" sz="2000" dirty="0" smtClean="0">
              <a:solidFill>
                <a:schemeClr val="tx1"/>
              </a:solidFill>
              <a:latin typeface="Georgia" pitchFamily="18" charset="0"/>
            </a:endParaRPr>
          </a:p>
          <a:p>
            <a:pPr>
              <a:buFont typeface="Arial" pitchFamily="34" charset="0"/>
              <a:buChar char="•"/>
            </a:pPr>
            <a:r>
              <a:rPr lang="en-US" sz="2000" dirty="0" smtClean="0">
                <a:solidFill>
                  <a:schemeClr val="tx1"/>
                </a:solidFill>
                <a:latin typeface="Georgia" pitchFamily="18" charset="0"/>
              </a:rPr>
              <a:t>From the official site:</a:t>
            </a:r>
          </a:p>
          <a:p>
            <a:pPr lvl="1">
              <a:buNone/>
            </a:pPr>
            <a:r>
              <a:rPr lang="en-US" sz="2000" dirty="0" smtClean="0">
                <a:solidFill>
                  <a:schemeClr val="tx1"/>
                </a:solidFill>
                <a:latin typeface="Georgia" pitchFamily="18" charset="0"/>
              </a:rPr>
              <a:t>	-	‘Node's goal is to provide an easy way to build scalable network programs’  - (from </a:t>
            </a:r>
            <a:r>
              <a:rPr lang="en-US" sz="2000" dirty="0" err="1" smtClean="0">
                <a:solidFill>
                  <a:schemeClr val="tx1"/>
                </a:solidFill>
                <a:latin typeface="Georgia" pitchFamily="18" charset="0"/>
              </a:rPr>
              <a:t>nodejs.org</a:t>
            </a:r>
            <a:r>
              <a:rPr lang="en-US" sz="2000" dirty="0" smtClean="0">
                <a:solidFill>
                  <a:schemeClr val="tx1"/>
                </a:solidFill>
                <a:latin typeface="Georgia" pitchFamily="18" charset="0"/>
              </a:rPr>
              <a:t>!) </a:t>
            </a:r>
          </a:p>
          <a:p>
            <a:pPr>
              <a:buFont typeface="Arial" pitchFamily="34" charset="0"/>
              <a:buChar char="•"/>
            </a:pPr>
            <a:endParaRPr lang="en-US" sz="1200" dirty="0" smtClean="0">
              <a:solidFill>
                <a:schemeClr val="tx1"/>
              </a:solidFill>
              <a:latin typeface="Georgia" pitchFamily="18" charset="0"/>
            </a:endParaRPr>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5</a:t>
            </a:fld>
            <a:endParaRPr lang="en-US"/>
          </a:p>
        </p:txBody>
      </p:sp>
    </p:spTree>
    <p:extLst>
      <p:ext uri="{BB962C8B-B14F-4D97-AF65-F5344CB8AC3E}">
        <p14:creationId xmlns:p14="http://schemas.microsoft.com/office/powerpoint/2010/main" val="2660562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This allows people who find your project understand what it is in just a few words. The author, contributors, homepage and repository fields can all be used to credit the people who contributed to the project, show how to contact the author/maintainer, and give links for additional references.</a:t>
            </a:r>
          </a:p>
          <a:p>
            <a:r>
              <a:rPr lang="en-US" sz="1200" b="0" i="0" kern="1200" dirty="0" smtClean="0">
                <a:solidFill>
                  <a:schemeClr val="tx1"/>
                </a:solidFill>
                <a:latin typeface="+mn-lt"/>
                <a:ea typeface="+mn-ea"/>
                <a:cs typeface="+mn-cs"/>
              </a:rPr>
              <a:t>The file listed in the main field is the main entry point for the </a:t>
            </a:r>
            <a:r>
              <a:rPr lang="en-US" sz="1200" b="0" i="0" kern="1200" dirty="0" err="1" smtClean="0">
                <a:solidFill>
                  <a:schemeClr val="tx1"/>
                </a:solidFill>
                <a:latin typeface="+mn-lt"/>
                <a:ea typeface="+mn-ea"/>
                <a:cs typeface="+mn-cs"/>
              </a:rPr>
              <a:t>libary</a:t>
            </a:r>
            <a:r>
              <a:rPr lang="en-US" sz="1200" b="0" i="0" kern="1200" dirty="0" smtClean="0">
                <a:solidFill>
                  <a:schemeClr val="tx1"/>
                </a:solidFill>
                <a:latin typeface="+mn-lt"/>
                <a:ea typeface="+mn-ea"/>
                <a:cs typeface="+mn-cs"/>
              </a:rPr>
              <a:t>; when someone runs require(&amp;</a:t>
            </a:r>
            <a:r>
              <a:rPr lang="en-US" sz="1200" b="0" i="0" kern="1200" dirty="0" err="1" smtClean="0">
                <a:solidFill>
                  <a:schemeClr val="tx1"/>
                </a:solidFill>
                <a:latin typeface="+mn-lt"/>
                <a:ea typeface="+mn-ea"/>
                <a:cs typeface="+mn-cs"/>
              </a:rPr>
              <a:t>lt;library</a:t>
            </a:r>
            <a:r>
              <a:rPr lang="en-US" sz="1200" b="0" i="0" kern="1200" dirty="0" smtClean="0">
                <a:solidFill>
                  <a:schemeClr val="tx1"/>
                </a:solidFill>
                <a:latin typeface="+mn-lt"/>
                <a:ea typeface="+mn-ea"/>
                <a:cs typeface="+mn-cs"/>
              </a:rPr>
              <a:t> name&gt;), require resolves this call </a:t>
            </a:r>
            <a:r>
              <a:rPr lang="en-US" sz="1200" b="0" i="0" kern="1200" dirty="0" err="1" smtClean="0">
                <a:solidFill>
                  <a:schemeClr val="tx1"/>
                </a:solidFill>
                <a:latin typeface="+mn-lt"/>
                <a:ea typeface="+mn-ea"/>
                <a:cs typeface="+mn-cs"/>
              </a:rPr>
              <a:t>torequire</a:t>
            </a:r>
            <a:r>
              <a:rPr lang="en-US" sz="1200" b="0" i="0" kern="1200" dirty="0" smtClean="0">
                <a:solidFill>
                  <a:schemeClr val="tx1"/>
                </a:solidFill>
                <a:latin typeface="+mn-lt"/>
                <a:ea typeface="+mn-ea"/>
                <a:cs typeface="+mn-cs"/>
              </a:rPr>
              <a:t>(&amp;</a:t>
            </a:r>
            <a:r>
              <a:rPr lang="en-US" sz="1200" b="0" i="0" kern="1200" dirty="0" err="1" smtClean="0">
                <a:solidFill>
                  <a:schemeClr val="tx1"/>
                </a:solidFill>
                <a:latin typeface="+mn-lt"/>
                <a:ea typeface="+mn-ea"/>
                <a:cs typeface="+mn-cs"/>
              </a:rPr>
              <a:t>lt;package.json:main</a:t>
            </a:r>
            <a:r>
              <a:rPr lang="en-US" sz="1200" b="0" i="0" kern="1200" dirty="0" smtClean="0">
                <a:solidFill>
                  <a:schemeClr val="tx1"/>
                </a:solidFill>
                <a:latin typeface="+mn-lt"/>
                <a:ea typeface="+mn-ea"/>
                <a:cs typeface="+mn-cs"/>
              </a:rPr>
              <a:t>&gt;).</a:t>
            </a:r>
          </a:p>
          <a:p>
            <a:r>
              <a:rPr lang="en-US" sz="1200" b="0" i="0" kern="1200" dirty="0" smtClean="0">
                <a:solidFill>
                  <a:schemeClr val="tx1"/>
                </a:solidFill>
                <a:latin typeface="+mn-lt"/>
                <a:ea typeface="+mn-ea"/>
                <a:cs typeface="+mn-cs"/>
              </a:rPr>
              <a:t>Finally, the dependencies field is used to list all the dependencies of your project that are available on npm. When someone installs your project through npm, all the dependencies listed will be installed as well. Additionally, if someone runs npm install in the root directory of your project, it will install all the dependencies to ./node_modules.</a:t>
            </a:r>
          </a:p>
          <a:p>
            <a:r>
              <a:rPr lang="en-US" sz="1200" b="0" i="0" kern="1200" dirty="0" smtClean="0">
                <a:solidFill>
                  <a:schemeClr val="tx1"/>
                </a:solidFill>
                <a:latin typeface="+mn-lt"/>
                <a:ea typeface="+mn-ea"/>
                <a:cs typeface="+mn-cs"/>
              </a:rPr>
              <a:t>It is also possible to add a </a:t>
            </a:r>
            <a:r>
              <a:rPr lang="en-US" sz="1200" b="0" i="0" kern="1200" dirty="0" err="1" smtClean="0">
                <a:solidFill>
                  <a:schemeClr val="tx1"/>
                </a:solidFill>
                <a:latin typeface="+mn-lt"/>
                <a:ea typeface="+mn-ea"/>
                <a:cs typeface="+mn-cs"/>
              </a:rPr>
              <a:t>devDependencies</a:t>
            </a:r>
            <a:r>
              <a:rPr lang="en-US" sz="1200" b="0" i="0" kern="1200" dirty="0" smtClean="0">
                <a:solidFill>
                  <a:schemeClr val="tx1"/>
                </a:solidFill>
                <a:latin typeface="+mn-lt"/>
                <a:ea typeface="+mn-ea"/>
                <a:cs typeface="+mn-cs"/>
              </a:rPr>
              <a:t> field to your package.json - these are dependencies not required for normal operation, but required/recommended if you want to patch or modify the project. If you built your unit tests using a testing framework, for example, it would be appropriate to put the testing framework you used in </a:t>
            </a:r>
            <a:r>
              <a:rPr lang="en-US" sz="1200" b="0" i="0" kern="1200" dirty="0" err="1" smtClean="0">
                <a:solidFill>
                  <a:schemeClr val="tx1"/>
                </a:solidFill>
                <a:latin typeface="+mn-lt"/>
                <a:ea typeface="+mn-ea"/>
                <a:cs typeface="+mn-cs"/>
              </a:rPr>
              <a:t>yourdevDependencies</a:t>
            </a:r>
            <a:r>
              <a:rPr lang="en-US" sz="1200" b="0" i="0" kern="1200" dirty="0" smtClean="0">
                <a:solidFill>
                  <a:schemeClr val="tx1"/>
                </a:solidFill>
                <a:latin typeface="+mn-lt"/>
                <a:ea typeface="+mn-ea"/>
                <a:cs typeface="+mn-cs"/>
              </a:rPr>
              <a:t> field. To install a project's </a:t>
            </a:r>
            <a:r>
              <a:rPr lang="en-US" sz="1200" b="0" i="0" kern="1200" dirty="0" err="1" smtClean="0">
                <a:solidFill>
                  <a:schemeClr val="tx1"/>
                </a:solidFill>
                <a:latin typeface="+mn-lt"/>
                <a:ea typeface="+mn-ea"/>
                <a:cs typeface="+mn-cs"/>
              </a:rPr>
              <a:t>devDependencies</a:t>
            </a:r>
            <a:r>
              <a:rPr lang="en-US" sz="1200" b="0" i="0" kern="1200" dirty="0" smtClean="0">
                <a:solidFill>
                  <a:schemeClr val="tx1"/>
                </a:solidFill>
                <a:latin typeface="+mn-lt"/>
                <a:ea typeface="+mn-ea"/>
                <a:cs typeface="+mn-cs"/>
              </a:rPr>
              <a:t>, simply pass the --dev option when you use npm install.</a:t>
            </a:r>
          </a:p>
          <a:p>
            <a:r>
              <a:rPr lang="en-US" sz="1200" b="0" i="0" kern="1200" dirty="0" smtClean="0">
                <a:solidFill>
                  <a:schemeClr val="tx1"/>
                </a:solidFill>
                <a:latin typeface="+mn-lt"/>
                <a:ea typeface="+mn-ea"/>
                <a:cs typeface="+mn-cs"/>
              </a:rPr>
              <a:t>For even more options, you can look through the </a:t>
            </a:r>
            <a:r>
              <a:rPr lang="en-US" sz="1200" b="0" i="0" u="none" strike="noStrike" kern="1200" dirty="0" smtClean="0">
                <a:solidFill>
                  <a:schemeClr val="tx1"/>
                </a:solidFill>
                <a:latin typeface="+mn-lt"/>
                <a:ea typeface="+mn-ea"/>
                <a:cs typeface="+mn-cs"/>
                <a:hlinkClick r:id="rId3"/>
              </a:rPr>
              <a:t>online docs</a:t>
            </a:r>
            <a:r>
              <a:rPr lang="en-US" sz="1200" b="0" i="0" kern="1200" dirty="0" smtClean="0">
                <a:solidFill>
                  <a:schemeClr val="tx1"/>
                </a:solidFill>
                <a:latin typeface="+mn-lt"/>
                <a:ea typeface="+mn-ea"/>
                <a:cs typeface="+mn-cs"/>
              </a:rPr>
              <a:t> or run npm help </a:t>
            </a:r>
            <a:r>
              <a:rPr lang="en-US" sz="1200" b="0" i="0" kern="1200" dirty="0" err="1" smtClean="0">
                <a:solidFill>
                  <a:schemeClr val="tx1"/>
                </a:solidFill>
                <a:latin typeface="+mn-lt"/>
                <a:ea typeface="+mn-ea"/>
                <a:cs typeface="+mn-cs"/>
              </a:rPr>
              <a:t>json</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-u tells </a:t>
            </a:r>
            <a:r>
              <a:rPr lang="en-US" sz="1200" dirty="0" err="1" smtClean="0"/>
              <a:t>Git</a:t>
            </a:r>
            <a:r>
              <a:rPr lang="en-US" sz="1200" dirty="0" smtClean="0"/>
              <a:t> to remember the parameters, so that next time we can simply run </a:t>
            </a:r>
            <a:r>
              <a:rPr lang="en-US" sz="1200" dirty="0" err="1" smtClean="0"/>
              <a:t>git</a:t>
            </a:r>
            <a:r>
              <a:rPr lang="en-US" sz="1200" dirty="0" smtClean="0"/>
              <a:t> push and </a:t>
            </a:r>
            <a:r>
              <a:rPr lang="en-US" sz="1200" dirty="0" err="1" smtClean="0"/>
              <a:t>Git</a:t>
            </a:r>
            <a:r>
              <a:rPr lang="en-US" sz="1200" dirty="0" smtClean="0"/>
              <a:t> will know what to do. Go ahead and push it!</a:t>
            </a:r>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-u tells </a:t>
            </a:r>
            <a:r>
              <a:rPr lang="en-US" sz="1200" dirty="0" err="1" smtClean="0"/>
              <a:t>Git</a:t>
            </a:r>
            <a:r>
              <a:rPr lang="en-US" sz="1200" dirty="0" smtClean="0"/>
              <a:t> to remember the parameters, so that next time we can simply run </a:t>
            </a:r>
            <a:r>
              <a:rPr lang="en-US" sz="1200" dirty="0" err="1" smtClean="0"/>
              <a:t>git</a:t>
            </a:r>
            <a:r>
              <a:rPr lang="en-US" sz="1200" dirty="0" smtClean="0"/>
              <a:t> push and </a:t>
            </a:r>
            <a:r>
              <a:rPr lang="en-US" sz="1200" dirty="0" err="1" smtClean="0"/>
              <a:t>Git</a:t>
            </a:r>
            <a:r>
              <a:rPr lang="en-US" sz="1200" dirty="0" smtClean="0"/>
              <a:t> will know what to do. </a:t>
            </a:r>
            <a:r>
              <a:rPr lang="en-US" sz="1200" smtClean="0"/>
              <a:t>Go ahead and push it!</a:t>
            </a:r>
            <a:endParaRPr lang="en-US"/>
          </a:p>
        </p:txBody>
      </p:sp>
      <p:sp>
        <p:nvSpPr>
          <p:cNvPr id="4" name="Slide Number Placeholder 3"/>
          <p:cNvSpPr>
            <a:spLocks noGrp="1"/>
          </p:cNvSpPr>
          <p:nvPr>
            <p:ph type="sldNum" sz="quarter" idx="10"/>
          </p:nvPr>
        </p:nvSpPr>
        <p:spPr/>
        <p:txBody>
          <a:bodyPr/>
          <a:lstStyle/>
          <a:p>
            <a:fld id="{D9E2E491-41B3-4440-BDC6-E6F1A954F213}"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add functions</a:t>
            </a:r>
            <a:r>
              <a:rPr lang="en-US" baseline="0" dirty="0" smtClean="0"/>
              <a:t> and objects to the root of the module, you can add them to the special exports object.</a:t>
            </a:r>
          </a:p>
          <a:p>
            <a:endParaRPr lang="en-US" baseline="0" dirty="0" smtClean="0"/>
          </a:p>
          <a:p>
            <a:r>
              <a:rPr lang="en-US" baseline="0" dirty="0" smtClean="0"/>
              <a:t>Variables local to the module will be private, as though the module was wrapped in a function. In this example, the variable PI is private to circle.js</a:t>
            </a:r>
          </a:p>
          <a:p>
            <a:endParaRPr lang="en-US" baseline="0" dirty="0" smtClean="0"/>
          </a:p>
          <a:p>
            <a:r>
              <a:rPr lang="en-US" dirty="0" smtClean="0"/>
              <a:t>http://openmymind.net/2012/2/3/Node-Require-and-Exports/</a:t>
            </a:r>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latin typeface="Georgia" pitchFamily="-65" charset="0"/>
                <a:ea typeface="ＭＳ Ｐゴシック" pitchFamily="-65" charset="-128"/>
              </a:rPr>
              <a:t>-In old HTTP, you make a request, you get a response and your TCP connection will be killed.</a:t>
            </a:r>
          </a:p>
          <a:p>
            <a:pPr lvl="1"/>
            <a:r>
              <a:rPr lang="en-US" dirty="0" smtClean="0">
                <a:latin typeface="Georgia" pitchFamily="-65" charset="0"/>
                <a:ea typeface="ＭＳ Ｐゴシック" pitchFamily="-65" charset="-128"/>
              </a:rPr>
              <a:t>-But in modern HTTP, you can send request and another number of  requests and you can get response, response, response, all on the same connection without going down and tearing down that TCP connection.</a:t>
            </a:r>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38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mostly</a:t>
            </a:r>
            <a:r>
              <a:rPr lang="en-US" baseline="0" dirty="0" smtClean="0"/>
              <a:t> need frameworks that simplify the job of crafting an HTTP based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Most have the goal of simplifying and structuring the development of HTML applications and solving some common problems like routing the HTTP request to the correct controller code, serving static assets, and rendering HTML templates. </a:t>
            </a:r>
            <a:endParaRPr lang="en-US" dirty="0" smtClean="0"/>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40</a:t>
            </a:fld>
            <a:endParaRPr lang="en-US"/>
          </a:p>
        </p:txBody>
      </p:sp>
    </p:spTree>
    <p:extLst>
      <p:ext uri="{BB962C8B-B14F-4D97-AF65-F5344CB8AC3E}">
        <p14:creationId xmlns:p14="http://schemas.microsoft.com/office/powerpoint/2010/main" val="3799094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Reason for using express : In Node, we have 1 function, </a:t>
            </a:r>
            <a:r>
              <a:rPr lang="en-US" dirty="0" err="1" smtClean="0">
                <a:solidFill>
                  <a:schemeClr val="tx1"/>
                </a:solidFill>
              </a:rPr>
              <a:t>http.createServer</a:t>
            </a:r>
            <a:r>
              <a:rPr lang="en-US" dirty="0" smtClean="0">
                <a:solidFill>
                  <a:schemeClr val="tx1"/>
                </a:solidFill>
              </a:rPr>
              <a:t> which is requiring http,(protocol for implementing server side communication), Now there is this function that has to know everything about all our routes and our whole implementation, which will hard to track. So, that is why we need a framework to manage a structure for our app</a:t>
            </a:r>
            <a:endParaRPr lang="en-US" sz="1200" dirty="0" smtClean="0">
              <a:solidFill>
                <a:schemeClr val="tx1"/>
              </a:solidFill>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Before requiring a module, we have to make sure that that module is present in our directory/ present in </a:t>
            </a:r>
            <a:r>
              <a:rPr lang="en-US" dirty="0" err="1" smtClean="0">
                <a:solidFill>
                  <a:schemeClr val="tx1"/>
                </a:solidFill>
              </a:rPr>
              <a:t>node_modules</a:t>
            </a:r>
            <a:r>
              <a:rPr lang="en-US" dirty="0" smtClean="0">
                <a:solidFill>
                  <a:schemeClr val="tx1"/>
                </a:solidFill>
              </a:rPr>
              <a:t> folder and then we have to load it by requiring it.</a:t>
            </a:r>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41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Express creates a directory named </a:t>
            </a:r>
            <a:r>
              <a:rPr lang="en-US" sz="1200" kern="1200" dirty="0" err="1" smtClean="0">
                <a:solidFill>
                  <a:schemeClr val="tx1"/>
                </a:solidFill>
                <a:effectLst/>
                <a:latin typeface="+mn-lt"/>
                <a:ea typeface="+mn-ea"/>
                <a:cs typeface="+mn-cs"/>
              </a:rPr>
              <a:t>my_app</a:t>
            </a:r>
            <a:r>
              <a:rPr lang="en-US" sz="1200" kern="1200" dirty="0" smtClean="0">
                <a:solidFill>
                  <a:schemeClr val="tx1"/>
                </a:solidFill>
                <a:effectLst/>
                <a:latin typeface="+mn-lt"/>
                <a:ea typeface="+mn-ea"/>
                <a:cs typeface="+mn-cs"/>
              </a:rPr>
              <a:t>, followed by a set of files on which you can base your new application.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Package.json</a:t>
            </a:r>
            <a:r>
              <a:rPr lang="en-US" dirty="0" smtClean="0"/>
              <a:t> : </a:t>
            </a:r>
            <a:r>
              <a:rPr lang="en-US" sz="1200" kern="1200" dirty="0" smtClean="0">
                <a:solidFill>
                  <a:schemeClr val="tx1"/>
                </a:solidFill>
                <a:effectLst/>
                <a:latin typeface="+mn-lt"/>
                <a:ea typeface="+mn-ea"/>
                <a:cs typeface="+mn-cs"/>
              </a:rPr>
              <a:t>This manifest file’s main purpose is to contain the module dependency list that NPM can use to install dependencies. </a:t>
            </a:r>
            <a:endParaRPr lang="en-US" dirty="0" smtClean="0"/>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43</a:t>
            </a:fld>
            <a:endParaRPr lang="en-US"/>
          </a:p>
        </p:txBody>
      </p:sp>
    </p:spTree>
    <p:extLst>
      <p:ext uri="{BB962C8B-B14F-4D97-AF65-F5344CB8AC3E}">
        <p14:creationId xmlns:p14="http://schemas.microsoft.com/office/powerpoint/2010/main" val="28033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https://</a:t>
            </a:r>
            <a:r>
              <a:rPr lang="en-US" dirty="0" err="1" smtClean="0">
                <a:solidFill>
                  <a:schemeClr val="tx1"/>
                </a:solidFill>
              </a:rPr>
              <a:t>www.youtube.com</a:t>
            </a:r>
            <a:r>
              <a:rPr lang="en-US" dirty="0" smtClean="0">
                <a:solidFill>
                  <a:schemeClr val="tx1"/>
                </a:solidFill>
              </a:rPr>
              <a:t>/</a:t>
            </a:r>
            <a:r>
              <a:rPr lang="en-US" dirty="0" err="1" smtClean="0">
                <a:solidFill>
                  <a:schemeClr val="tx1"/>
                </a:solidFill>
              </a:rPr>
              <a:t>watch?v</a:t>
            </a:r>
            <a:r>
              <a:rPr lang="en-US" dirty="0" smtClean="0">
                <a:solidFill>
                  <a:schemeClr val="tx1"/>
                </a:solidFill>
              </a:rPr>
              <a:t>=</a:t>
            </a:r>
            <a:r>
              <a:rPr lang="en-US" dirty="0" err="1" smtClean="0">
                <a:solidFill>
                  <a:schemeClr val="tx1"/>
                </a:solidFill>
              </a:rPr>
              <a:t>xNoWTLsZbaU</a:t>
            </a:r>
            <a:endParaRPr 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47</a:t>
            </a:fld>
            <a:endParaRPr lang="en-US"/>
          </a:p>
        </p:txBody>
      </p:sp>
    </p:spTree>
    <p:extLst>
      <p:ext uri="{BB962C8B-B14F-4D97-AF65-F5344CB8AC3E}">
        <p14:creationId xmlns:p14="http://schemas.microsoft.com/office/powerpoint/2010/main" val="603297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Reason for using express : In Node, we have 1 function, </a:t>
            </a:r>
            <a:r>
              <a:rPr lang="en-US" dirty="0" err="1" smtClean="0">
                <a:solidFill>
                  <a:schemeClr val="tx1"/>
                </a:solidFill>
              </a:rPr>
              <a:t>http.createServer</a:t>
            </a:r>
            <a:r>
              <a:rPr lang="en-US" dirty="0" smtClean="0">
                <a:solidFill>
                  <a:schemeClr val="tx1"/>
                </a:solidFill>
              </a:rPr>
              <a:t> which is requiring http,(protocol for implementing server side communication), Now there is this function that has to know everything about all our routes and our whole implementation, which will hard to track. So, that is why we need a framework to manage a structure for our app</a:t>
            </a:r>
            <a:endParaRPr lang="en-US" sz="1200" dirty="0" smtClean="0">
              <a:solidFill>
                <a:schemeClr val="tx1"/>
              </a:solidFill>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Before requiring a module, we have to make sure that that module is present in our directory/ present in </a:t>
            </a:r>
            <a:r>
              <a:rPr lang="en-US" dirty="0" err="1" smtClean="0">
                <a:solidFill>
                  <a:schemeClr val="tx1"/>
                </a:solidFill>
              </a:rPr>
              <a:t>node_modules</a:t>
            </a:r>
            <a:r>
              <a:rPr lang="en-US" dirty="0" smtClean="0">
                <a:solidFill>
                  <a:schemeClr val="tx1"/>
                </a:solidFill>
              </a:rPr>
              <a:t> folder and then we have to load it by requiring it.</a:t>
            </a:r>
          </a:p>
          <a:p>
            <a:endParaRPr lang="en-US" dirty="0" smtClean="0"/>
          </a:p>
          <a:p>
            <a:r>
              <a:rPr lang="en-US" dirty="0" smtClean="0"/>
              <a:t>https://www.youtube.com/watch?v=QseHOX-5nJQ</a:t>
            </a:r>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8</a:t>
            </a:fld>
            <a:endParaRPr lang="en-US"/>
          </a:p>
        </p:txBody>
      </p:sp>
    </p:spTree>
    <p:extLst>
      <p:ext uri="{BB962C8B-B14F-4D97-AF65-F5344CB8AC3E}">
        <p14:creationId xmlns:p14="http://schemas.microsoft.com/office/powerpoint/2010/main" val="50448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solidFill>
                  <a:srgbClr val="000000"/>
                </a:solidFill>
              </a:rPr>
              <a:t>Flags Options : </a:t>
            </a:r>
          </a:p>
          <a:p>
            <a:pPr marL="342900" indent="-342900">
              <a:buFont typeface="+mj-lt"/>
              <a:buAutoNum type="arabicPeriod"/>
            </a:pPr>
            <a:r>
              <a:rPr lang="en-US" sz="1200" dirty="0" smtClean="0">
                <a:solidFill>
                  <a:srgbClr val="000000"/>
                </a:solidFill>
              </a:rPr>
              <a:t>'r' - Open file for reading. An exception occurs if the file does not exist.</a:t>
            </a:r>
          </a:p>
          <a:p>
            <a:pPr marL="342900" indent="-342900">
              <a:buFont typeface="+mj-lt"/>
              <a:buAutoNum type="arabicPeriod"/>
            </a:pPr>
            <a:r>
              <a:rPr lang="en-US" sz="1200" dirty="0" smtClean="0">
                <a:solidFill>
                  <a:srgbClr val="000000"/>
                </a:solidFill>
              </a:rPr>
              <a:t>'r+' - Open file for reading and writing. An exception occurs if the file does not exist.</a:t>
            </a:r>
          </a:p>
          <a:p>
            <a:pPr marL="342900" indent="-342900">
              <a:buFont typeface="+mj-lt"/>
              <a:buAutoNum type="arabicPeriod"/>
            </a:pPr>
            <a:r>
              <a:rPr lang="en-US" sz="1200" dirty="0" smtClean="0">
                <a:solidFill>
                  <a:srgbClr val="000000"/>
                </a:solidFill>
              </a:rPr>
              <a:t>'w' - Open file for writing. The file is created (if it does not exist) or truncated (if it exists).</a:t>
            </a:r>
          </a:p>
          <a:p>
            <a:pPr marL="342900" indent="-342900">
              <a:buFont typeface="+mj-lt"/>
              <a:buAutoNum type="arabicPeriod"/>
            </a:pPr>
            <a:r>
              <a:rPr lang="en-US" sz="1200" dirty="0" smtClean="0">
                <a:solidFill>
                  <a:srgbClr val="000000"/>
                </a:solidFill>
              </a:rPr>
              <a:t>'w+' - Open file for reading and writing. The file is created (if it does not exist) or truncated (if it exists).</a:t>
            </a:r>
          </a:p>
          <a:p>
            <a:pPr marL="342900" indent="-342900">
              <a:buFont typeface="+mj-lt"/>
              <a:buAutoNum type="arabicPeriod"/>
            </a:pPr>
            <a:r>
              <a:rPr lang="en-US" sz="1200" dirty="0" smtClean="0">
                <a:solidFill>
                  <a:srgbClr val="000000"/>
                </a:solidFill>
              </a:rPr>
              <a:t>'a' - Open file for appending. The file is created if it does not exist.</a:t>
            </a:r>
          </a:p>
          <a:p>
            <a:pPr marL="342900" indent="-342900">
              <a:buFont typeface="+mj-lt"/>
              <a:buAutoNum type="arabicPeriod"/>
            </a:pPr>
            <a:r>
              <a:rPr lang="en-US" sz="1200" dirty="0" smtClean="0">
                <a:solidFill>
                  <a:srgbClr val="000000"/>
                </a:solidFill>
              </a:rPr>
              <a:t>'a+' - Open file for reading and appending. The file is created if it does not exist.</a:t>
            </a:r>
          </a:p>
          <a:p>
            <a:endParaRPr lang="en-US" dirty="0"/>
          </a:p>
        </p:txBody>
      </p:sp>
      <p:sp>
        <p:nvSpPr>
          <p:cNvPr id="4" name="Slide Number Placeholder 3"/>
          <p:cNvSpPr>
            <a:spLocks noGrp="1"/>
          </p:cNvSpPr>
          <p:nvPr>
            <p:ph type="sldNum" sz="quarter" idx="10"/>
          </p:nvPr>
        </p:nvSpPr>
        <p:spPr/>
        <p:txBody>
          <a:bodyPr/>
          <a:lstStyle/>
          <a:p>
            <a:fld id="{D2DF3129-B32E-EF4F-98C3-B0CFD37122D0}" type="slidenum">
              <a:rPr lang="en-US" smtClean="0"/>
              <a:pPr/>
              <a:t>63</a:t>
            </a:fld>
            <a:endParaRPr lang="en-US"/>
          </a:p>
        </p:txBody>
      </p:sp>
    </p:spTree>
    <p:extLst>
      <p:ext uri="{BB962C8B-B14F-4D97-AF65-F5344CB8AC3E}">
        <p14:creationId xmlns:p14="http://schemas.microsoft.com/office/powerpoint/2010/main" val="1388800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functions of stat object:</a:t>
            </a:r>
          </a:p>
          <a:p>
            <a:r>
              <a:rPr lang="en-US" dirty="0" err="1" smtClean="0"/>
              <a:t>stats.isFile</a:t>
            </a:r>
            <a:r>
              <a:rPr lang="en-US" dirty="0" smtClean="0"/>
              <a:t>()</a:t>
            </a:r>
          </a:p>
          <a:p>
            <a:r>
              <a:rPr lang="en-US" dirty="0" err="1" smtClean="0"/>
              <a:t>stats.isDirectory</a:t>
            </a:r>
            <a:r>
              <a:rPr lang="en-US" dirty="0" smtClean="0"/>
              <a:t>()</a:t>
            </a:r>
          </a:p>
          <a:p>
            <a:r>
              <a:rPr lang="en-US" dirty="0" err="1" smtClean="0"/>
              <a:t>stats.isBlockDevice</a:t>
            </a:r>
            <a:r>
              <a:rPr lang="en-US" dirty="0" smtClean="0"/>
              <a:t>()</a:t>
            </a:r>
          </a:p>
          <a:p>
            <a:r>
              <a:rPr lang="en-US" dirty="0" err="1" smtClean="0"/>
              <a:t>stats.isCharacterDevice</a:t>
            </a:r>
            <a:r>
              <a:rPr lang="en-US" dirty="0" smtClean="0"/>
              <a:t>()</a:t>
            </a:r>
          </a:p>
          <a:p>
            <a:r>
              <a:rPr lang="en-US" dirty="0" err="1" smtClean="0"/>
              <a:t>stats.isSymbolicLink</a:t>
            </a:r>
            <a:r>
              <a:rPr lang="en-US" dirty="0" smtClean="0"/>
              <a:t>() (only valid with </a:t>
            </a:r>
            <a:r>
              <a:rPr lang="en-US" dirty="0" err="1" smtClean="0"/>
              <a:t>fs.lstat</a:t>
            </a:r>
            <a:r>
              <a:rPr lang="en-US" dirty="0" smtClean="0"/>
              <a:t>())</a:t>
            </a:r>
          </a:p>
          <a:p>
            <a:r>
              <a:rPr lang="en-US" dirty="0" err="1" smtClean="0"/>
              <a:t>stats.isFIFO</a:t>
            </a:r>
            <a:r>
              <a:rPr lang="en-US" dirty="0" smtClean="0"/>
              <a:t>()</a:t>
            </a:r>
          </a:p>
          <a:p>
            <a:r>
              <a:rPr lang="en-US" dirty="0" err="1" smtClean="0"/>
              <a:t>stats.isSocket</a:t>
            </a:r>
            <a:r>
              <a:rPr lang="en-US" dirty="0" smtClean="0"/>
              <a:t>()</a:t>
            </a:r>
            <a:endParaRPr lang="en-US" dirty="0"/>
          </a:p>
        </p:txBody>
      </p:sp>
      <p:sp>
        <p:nvSpPr>
          <p:cNvPr id="4" name="Slide Number Placeholder 3"/>
          <p:cNvSpPr>
            <a:spLocks noGrp="1"/>
          </p:cNvSpPr>
          <p:nvPr>
            <p:ph type="sldNum" sz="quarter" idx="10"/>
          </p:nvPr>
        </p:nvSpPr>
        <p:spPr/>
        <p:txBody>
          <a:bodyPr/>
          <a:lstStyle/>
          <a:p>
            <a:fld id="{D2DF3129-B32E-EF4F-98C3-B0CFD37122D0}" type="slidenum">
              <a:rPr lang="en-US" smtClean="0"/>
              <a:pPr/>
              <a:t>65</a:t>
            </a:fld>
            <a:endParaRPr lang="en-US"/>
          </a:p>
        </p:txBody>
      </p:sp>
    </p:spTree>
    <p:extLst>
      <p:ext uri="{BB962C8B-B14F-4D97-AF65-F5344CB8AC3E}">
        <p14:creationId xmlns:p14="http://schemas.microsoft.com/office/powerpoint/2010/main" val="2283750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DF3129-B32E-EF4F-98C3-B0CFD37122D0}" type="slidenum">
              <a:rPr lang="en-US" smtClean="0"/>
              <a:pPr/>
              <a:t>66</a:t>
            </a:fld>
            <a:endParaRPr lang="en-US"/>
          </a:p>
        </p:txBody>
      </p:sp>
    </p:spTree>
    <p:extLst>
      <p:ext uri="{BB962C8B-B14F-4D97-AF65-F5344CB8AC3E}">
        <p14:creationId xmlns:p14="http://schemas.microsoft.com/office/powerpoint/2010/main" val="322837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74</a:t>
            </a:fld>
            <a:endParaRPr lang="en-US"/>
          </a:p>
        </p:txBody>
      </p:sp>
    </p:spTree>
    <p:extLst>
      <p:ext uri="{BB962C8B-B14F-4D97-AF65-F5344CB8AC3E}">
        <p14:creationId xmlns:p14="http://schemas.microsoft.com/office/powerpoint/2010/main" val="2785806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75</a:t>
            </a:fld>
            <a:endParaRPr lang="en-US"/>
          </a:p>
        </p:txBody>
      </p:sp>
    </p:spTree>
    <p:extLst>
      <p:ext uri="{BB962C8B-B14F-4D97-AF65-F5344CB8AC3E}">
        <p14:creationId xmlns:p14="http://schemas.microsoft.com/office/powerpoint/2010/main" val="278580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9</a:t>
            </a:fld>
            <a:endParaRPr lang="en-US"/>
          </a:p>
        </p:txBody>
      </p:sp>
    </p:spTree>
    <p:extLst>
      <p:ext uri="{BB962C8B-B14F-4D97-AF65-F5344CB8AC3E}">
        <p14:creationId xmlns:p14="http://schemas.microsoft.com/office/powerpoint/2010/main" val="1368615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the code as well.</a:t>
            </a:r>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11</a:t>
            </a:fld>
            <a:endParaRPr lang="en-US"/>
          </a:p>
        </p:txBody>
      </p:sp>
    </p:spTree>
    <p:extLst>
      <p:ext uri="{BB962C8B-B14F-4D97-AF65-F5344CB8AC3E}">
        <p14:creationId xmlns:p14="http://schemas.microsoft.com/office/powerpoint/2010/main" val="46950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13</a:t>
            </a:fld>
            <a:endParaRPr lang="en-US"/>
          </a:p>
        </p:txBody>
      </p:sp>
    </p:spTree>
    <p:extLst>
      <p:ext uri="{BB962C8B-B14F-4D97-AF65-F5344CB8AC3E}">
        <p14:creationId xmlns:p14="http://schemas.microsoft.com/office/powerpoint/2010/main" val="134771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not Return values based I/O. This is a callback</a:t>
            </a:r>
            <a:r>
              <a:rPr lang="en-US" baseline="0" dirty="0" smtClean="0"/>
              <a:t> style.</a:t>
            </a:r>
          </a:p>
          <a:p>
            <a:r>
              <a:rPr lang="en-US" baseline="0" dirty="0" smtClean="0"/>
              <a:t>In traditional programming : It is blocking users when doing I/O operations. In those systems, a  user would typically need to finish 1 operation before even deciding what the next operation will be.</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15</a:t>
            </a:fld>
            <a:endParaRPr lang="en-US"/>
          </a:p>
        </p:txBody>
      </p:sp>
    </p:spTree>
    <p:extLst>
      <p:ext uri="{BB962C8B-B14F-4D97-AF65-F5344CB8AC3E}">
        <p14:creationId xmlns:p14="http://schemas.microsoft.com/office/powerpoint/2010/main" val="389219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we can see the chart, PHP code</a:t>
            </a:r>
            <a:r>
              <a:rPr lang="en-US" baseline="0" dirty="0" smtClean="0"/>
              <a:t> executes much faster in the first instance, but when the no of iterations are much higher, then </a:t>
            </a:r>
            <a:r>
              <a:rPr lang="en-US" baseline="0" dirty="0" err="1" smtClean="0"/>
              <a:t>nodejs</a:t>
            </a:r>
            <a:r>
              <a:rPr lang="en-US" baseline="0" dirty="0" smtClean="0"/>
              <a:t> taking advantage of its callback pattern, executes much faster.</a:t>
            </a:r>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19</a:t>
            </a:fld>
            <a:endParaRPr lang="en-US"/>
          </a:p>
        </p:txBody>
      </p:sp>
    </p:spTree>
    <p:extLst>
      <p:ext uri="{BB962C8B-B14F-4D97-AF65-F5344CB8AC3E}">
        <p14:creationId xmlns:p14="http://schemas.microsoft.com/office/powerpoint/2010/main" val="40397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programming languages</a:t>
            </a:r>
            <a:r>
              <a:rPr lang="en-US" baseline="0" dirty="0" smtClean="0"/>
              <a:t> have a system in place that allows you to download, install and manage 3</a:t>
            </a:r>
            <a:r>
              <a:rPr lang="en-US" baseline="30000" dirty="0" smtClean="0"/>
              <a:t>rd</a:t>
            </a:r>
            <a:r>
              <a:rPr lang="en-US" baseline="0" dirty="0" smtClean="0"/>
              <a:t> party modules.</a:t>
            </a:r>
          </a:p>
          <a:p>
            <a:r>
              <a:rPr lang="en-US" baseline="0" dirty="0" smtClean="0"/>
              <a:t>In Node, you have NPM!</a:t>
            </a:r>
          </a:p>
          <a:p>
            <a:endParaRPr lang="en-US" baseline="0" dirty="0" smtClean="0"/>
          </a:p>
          <a:p>
            <a:r>
              <a:rPr lang="en-US" baseline="0" dirty="0" smtClean="0"/>
              <a:t>The philosophy of global and local modules is that each project can have their own versions of packages and can install and keep them </a:t>
            </a:r>
            <a:r>
              <a:rPr lang="en-US" baseline="0" dirty="0" err="1" smtClean="0"/>
              <a:t>seperately</a:t>
            </a:r>
            <a:r>
              <a:rPr lang="en-US" baseline="0" dirty="0" smtClean="0"/>
              <a:t>.</a:t>
            </a:r>
          </a:p>
          <a:p>
            <a:r>
              <a:rPr lang="en-US" baseline="0" dirty="0" smtClean="0"/>
              <a:t>While this does takes up extra disk space, since the node modules are typically not that large, the disk space requirement is trivial.</a:t>
            </a:r>
          </a:p>
          <a:p>
            <a:endParaRPr lang="en-US" baseline="0" dirty="0" smtClean="0"/>
          </a:p>
          <a:p>
            <a:r>
              <a:rPr lang="en-US" baseline="0" dirty="0" smtClean="0"/>
              <a:t>NPM is also capable of starting the application by using </a:t>
            </a:r>
            <a:r>
              <a:rPr lang="en-US" baseline="0" dirty="0" err="1" smtClean="0"/>
              <a:t>package.json</a:t>
            </a:r>
            <a:r>
              <a:rPr lang="en-US" baseline="0" dirty="0" smtClean="0"/>
              <a:t> start – script.</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9E2E491-41B3-4440-BDC6-E6F1A954F213}" type="slidenum">
              <a:rPr lang="en-US" smtClean="0"/>
              <a:pPr/>
              <a:t>22</a:t>
            </a:fld>
            <a:endParaRPr lang="en-US"/>
          </a:p>
        </p:txBody>
      </p:sp>
    </p:spTree>
    <p:extLst>
      <p:ext uri="{BB962C8B-B14F-4D97-AF65-F5344CB8AC3E}">
        <p14:creationId xmlns:p14="http://schemas.microsoft.com/office/powerpoint/2010/main" val="278580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coming to </a:t>
            </a:r>
            <a:r>
              <a:rPr lang="en-US" baseline="0" dirty="0" err="1" smtClean="0"/>
              <a:t>package.json</a:t>
            </a:r>
            <a:r>
              <a:rPr lang="en-US" baseline="0" dirty="0" smtClean="0"/>
              <a:t>, To start a new project, the best way is to create the </a:t>
            </a:r>
            <a:r>
              <a:rPr lang="en-US" baseline="0" dirty="0" err="1" smtClean="0"/>
              <a:t>package.json</a:t>
            </a:r>
            <a:r>
              <a:rPr lang="en-US" baseline="0" dirty="0" smtClean="0"/>
              <a:t>.</a:t>
            </a:r>
          </a:p>
          <a:p>
            <a:r>
              <a:rPr lang="en-US" baseline="0" dirty="0" smtClean="0"/>
              <a:t>Create a folder on the desktop named airline. And cd to it and then do a </a:t>
            </a:r>
            <a:r>
              <a:rPr lang="en-US" baseline="0" dirty="0" err="1" smtClean="0"/>
              <a:t>npm</a:t>
            </a:r>
            <a:r>
              <a:rPr lang="en-US" baseline="0" dirty="0" smtClean="0"/>
              <a:t> </a:t>
            </a:r>
            <a:r>
              <a:rPr lang="en-US" baseline="0" dirty="0" err="1" smtClean="0"/>
              <a:t>init.</a:t>
            </a:r>
            <a:endParaRPr lang="en-US" baseline="0" dirty="0" smtClean="0"/>
          </a:p>
          <a:p>
            <a:r>
              <a:rPr lang="en-US" baseline="0" dirty="0" smtClean="0"/>
              <a:t>This is a step by step process to create your </a:t>
            </a:r>
            <a:r>
              <a:rPr lang="en-US" baseline="0" dirty="0" err="1" smtClean="0"/>
              <a:t>package.json</a:t>
            </a:r>
            <a:r>
              <a:rPr lang="en-US" baseline="0" dirty="0" smtClean="0"/>
              <a:t> file and give the necessary details.</a:t>
            </a:r>
          </a:p>
          <a:p>
            <a:endParaRPr lang="en-US" dirty="0"/>
          </a:p>
        </p:txBody>
      </p:sp>
      <p:sp>
        <p:nvSpPr>
          <p:cNvPr id="4" name="Slide Number Placeholder 3"/>
          <p:cNvSpPr>
            <a:spLocks noGrp="1"/>
          </p:cNvSpPr>
          <p:nvPr>
            <p:ph type="sldNum" sz="quarter" idx="10"/>
          </p:nvPr>
        </p:nvSpPr>
        <p:spPr/>
        <p:txBody>
          <a:bodyPr/>
          <a:lstStyle/>
          <a:p>
            <a:fld id="{D9E2E491-41B3-4440-BDC6-E6F1A954F213}" type="slidenum">
              <a:rPr lang="en-US" smtClean="0"/>
              <a:pPr/>
              <a:t>24</a:t>
            </a:fld>
            <a:endParaRPr lang="en-US"/>
          </a:p>
        </p:txBody>
      </p:sp>
    </p:spTree>
    <p:extLst>
      <p:ext uri="{BB962C8B-B14F-4D97-AF65-F5344CB8AC3E}">
        <p14:creationId xmlns:p14="http://schemas.microsoft.com/office/powerpoint/2010/main" val="177093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1" Type="http://schemas.openxmlformats.org/officeDocument/2006/relationships/slideMaster" Target="../slideMasters/slideMaster3.xml"/><Relationship Id="rId2" Type="http://schemas.openxmlformats.org/officeDocument/2006/relationships/image" Target="../media/image5.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3593592" y="1078992"/>
            <a:ext cx="5038344" cy="411480"/>
          </a:xfrm>
          <a:prstGeom prst="rect">
            <a:avLst/>
          </a:prstGeom>
        </p:spPr>
        <p:txBody>
          <a:bodyPr>
            <a:noAutofit/>
          </a:bodyPr>
          <a:lstStyle>
            <a:lvl1pPr marL="0" indent="0" algn="l">
              <a:buNone/>
              <a:defRPr sz="20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3594100" y="1737360"/>
            <a:ext cx="5037138" cy="4361688"/>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cxnSp>
        <p:nvCxnSpPr>
          <p:cNvPr id="13" name="Straight Connector 12"/>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4"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30714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521208" y="5157216"/>
            <a:ext cx="3465576" cy="510140"/>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4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elit, sed diam nibh euismod</a:t>
            </a:r>
          </a:p>
        </p:txBody>
      </p:sp>
      <p:sp>
        <p:nvSpPr>
          <p:cNvPr id="9" name="Title 1"/>
          <p:cNvSpPr>
            <a:spLocks noGrp="1"/>
          </p:cNvSpPr>
          <p:nvPr>
            <p:ph type="title" hasCustomPrompt="1"/>
          </p:nvPr>
        </p:nvSpPr>
        <p:spPr>
          <a:xfrm>
            <a:off x="521208" y="1143000"/>
            <a:ext cx="3465576" cy="2916183"/>
          </a:xfrm>
        </p:spPr>
        <p:txBody>
          <a:bodyPr lIns="0" tIns="0" rIns="0" bIns="0" anchor="t">
            <a:noAutofit/>
          </a:bodyPr>
          <a:lstStyle>
            <a:lvl1pPr algn="l">
              <a:lnSpc>
                <a:spcPct val="90000"/>
              </a:lnSpc>
              <a:defRPr sz="3000" b="0" i="0" cap="none">
                <a:solidFill>
                  <a:schemeClr val="accent2"/>
                </a:solidFill>
                <a:latin typeface="SapientCentroSlab-Light"/>
                <a:cs typeface="SapientCentroSlab-Light"/>
              </a:defRPr>
            </a:lvl1pPr>
          </a:lstStyle>
          <a:p>
            <a:r>
              <a:rPr lang="en-US" dirty="0" smtClean="0"/>
              <a:t>This is a content </a:t>
            </a:r>
            <a:br>
              <a:rPr lang="en-US" dirty="0" smtClean="0"/>
            </a:br>
            <a:r>
              <a:rPr lang="en-US" dirty="0" smtClean="0"/>
              <a:t>and graphic slide. </a:t>
            </a:r>
            <a:br>
              <a:rPr lang="en-US" dirty="0" smtClean="0"/>
            </a:br>
            <a:r>
              <a:rPr lang="en-US" dirty="0" smtClean="0"/>
              <a:t>Your copy goes here and your graphic </a:t>
            </a:r>
            <a:br>
              <a:rPr lang="en-US" dirty="0" smtClean="0"/>
            </a:br>
            <a:r>
              <a:rPr lang="en-US" dirty="0" smtClean="0"/>
              <a:t>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EA208-5915-4294-91C5-C8A8E3134632}" type="datetimeFigureOut">
              <a:rPr lang="en-US" smtClean="0"/>
              <a:t>11/8/14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1FD83-BFC9-4719-BBEB-0AA7029FC5CD}" type="slidenum">
              <a:rPr lang="en-US" smtClean="0"/>
              <a:t>‹#›</a:t>
            </a:fld>
            <a:endParaRPr lang="en-US"/>
          </a:p>
        </p:txBody>
      </p:sp>
    </p:spTree>
    <p:extLst>
      <p:ext uri="{BB962C8B-B14F-4D97-AF65-F5344CB8AC3E}">
        <p14:creationId xmlns:p14="http://schemas.microsoft.com/office/powerpoint/2010/main" val="327780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9" name="Text Placeholder 2"/>
          <p:cNvSpPr>
            <a:spLocks noGrp="1"/>
          </p:cNvSpPr>
          <p:nvPr>
            <p:ph type="body" sz="quarter" idx="10" hasCustomPrompt="1"/>
          </p:nvPr>
        </p:nvSpPr>
        <p:spPr>
          <a:xfrm>
            <a:off x="487363" y="1426633"/>
            <a:ext cx="8169274"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cxnSp>
        <p:nvCxnSpPr>
          <p:cNvPr id="10"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8812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399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1783080"/>
            <a:ext cx="7772400" cy="477054"/>
          </a:xfrm>
        </p:spPr>
        <p:txBody>
          <a:bodyPr>
            <a:noAutofit/>
          </a:bodyPr>
          <a:lstStyle>
            <a:lvl1pPr marL="0" indent="0" algn="ctr">
              <a:buNone/>
              <a:defRPr sz="25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685800" y="2231136"/>
            <a:ext cx="7772400" cy="2862322"/>
          </a:xfrm>
        </p:spPr>
        <p:txBody>
          <a:bodyPr>
            <a:noAutofit/>
          </a:bodyPr>
          <a:lstStyle>
            <a:lvl1pPr marL="0" indent="0" algn="ctr">
              <a:spcAft>
                <a:spcPts val="0"/>
              </a:spcAft>
              <a:buNone/>
              <a:defRPr sz="3600" b="0" i="1" baseline="0">
                <a:solidFill>
                  <a:srgbClr val="FFFFFF"/>
                </a:solidFill>
                <a:latin typeface="SapientCentroSlab-Light"/>
                <a:cs typeface="SapientCentroSlab-Light"/>
              </a:defRPr>
            </a:lvl1pPr>
          </a:lstStyle>
          <a:p>
            <a:pPr lvl="0"/>
            <a:r>
              <a:rPr lang="en-US" dirty="0" smtClean="0"/>
              <a:t>By the end of 2013, SapientNitro </a:t>
            </a:r>
            <a:br>
              <a:rPr lang="en-US" dirty="0" smtClean="0"/>
            </a:br>
            <a:r>
              <a:rPr lang="en-US" dirty="0" smtClean="0"/>
              <a:t>and our idea engineers will be renowned for creating success for our clients, </a:t>
            </a:r>
            <a:br>
              <a:rPr lang="en-US" dirty="0" smtClean="0"/>
            </a:br>
            <a:r>
              <a:rPr lang="en-US" dirty="0" smtClean="0"/>
              <a:t>by redefining how companies and brands connect to their customers.</a:t>
            </a:r>
          </a:p>
        </p:txBody>
      </p:sp>
    </p:spTree>
    <p:extLst>
      <p:ext uri="{BB962C8B-B14F-4D97-AF65-F5344CB8AC3E}">
        <p14:creationId xmlns:p14="http://schemas.microsoft.com/office/powerpoint/2010/main" val="99524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chemeClr val="tx2"/>
                </a:solidFill>
                <a:latin typeface="Sapient Centro Slab"/>
                <a:cs typeface="Sapient Centro Slab"/>
              </a:defRPr>
            </a:lvl1pPr>
          </a:lstStyle>
          <a:p>
            <a:r>
              <a:rPr lang="en-US" dirty="0" smtClean="0"/>
              <a:t>Long title sentence case</a:t>
            </a:r>
            <a:endParaRPr lang="en-US" dirty="0"/>
          </a:p>
        </p:txBody>
      </p:sp>
      <p:sp>
        <p:nvSpPr>
          <p:cNvPr id="8" name="Text Placeholder 2"/>
          <p:cNvSpPr>
            <a:spLocks noGrp="1"/>
          </p:cNvSpPr>
          <p:nvPr>
            <p:ph type="body" sz="quarter" idx="10" hasCustomPrompt="1"/>
          </p:nvPr>
        </p:nvSpPr>
        <p:spPr>
          <a:xfrm>
            <a:off x="487363" y="1218211"/>
            <a:ext cx="8169274" cy="5029200"/>
          </a:xfrm>
        </p:spPr>
        <p:txBody>
          <a:bodyPr>
            <a:noAutofit/>
          </a:bodyPr>
          <a:lstStyle>
            <a:lvl1pPr>
              <a:defRPr b="0" i="0">
                <a:latin typeface="SapientCentroSlab-Light"/>
                <a:cs typeface="SapientCentroSlab-Light"/>
              </a:defRPr>
            </a:lvl1pPr>
            <a:lvl2pPr>
              <a:buFontTx/>
              <a:buBlip>
                <a:blip r:embed="rId2"/>
              </a:buBlip>
              <a:defRPr b="0" i="0">
                <a:latin typeface="SapientCentroSlab-Light"/>
                <a:cs typeface="SapientCentroSlab-Light"/>
              </a:defRPr>
            </a:lvl2pPr>
            <a:lvl3pPr>
              <a:buFontTx/>
              <a:buBlip>
                <a:blip r:embed="rId3"/>
              </a:buBlip>
              <a:defRPr b="0" i="0">
                <a:latin typeface="SapientCentroSlab-Light"/>
                <a:cs typeface="SapientCentroSlab-Light"/>
              </a:defRPr>
            </a:lvl3pPr>
            <a:lvl4pPr>
              <a:buFontTx/>
              <a:buBlip>
                <a:blip r:embed="rId4"/>
              </a:buBlip>
              <a:defRPr b="0" i="0">
                <a:latin typeface="SapientCentroSlab-Light"/>
                <a:cs typeface="SapientCentroSlab-Light"/>
              </a:defRPr>
            </a:lvl4pPr>
            <a:lvl5pPr>
              <a:defRPr b="0" i="0">
                <a:latin typeface="SapientCentroSlab-Light"/>
                <a:cs typeface="SapientCentroSlab-Light"/>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0"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146256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1" hasCustomPrompt="1"/>
          </p:nvPr>
        </p:nvSpPr>
        <p:spPr>
          <a:xfrm>
            <a:off x="487363" y="1218212"/>
            <a:ext cx="8169274" cy="50292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Tree>
    <p:extLst>
      <p:ext uri="{BB962C8B-B14F-4D97-AF65-F5344CB8AC3E}">
        <p14:creationId xmlns:p14="http://schemas.microsoft.com/office/powerpoint/2010/main" val="2503124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898493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597897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4060389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487363" y="1581912"/>
            <a:ext cx="8169274" cy="45720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57980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1783080"/>
            <a:ext cx="7772400" cy="477054"/>
          </a:xfrm>
        </p:spPr>
        <p:txBody>
          <a:bodyPr>
            <a:noAutofit/>
          </a:bodyPr>
          <a:lstStyle>
            <a:lvl1pPr marL="0" indent="0" algn="ctr">
              <a:buNone/>
              <a:defRPr sz="25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685800" y="2231136"/>
            <a:ext cx="7772400" cy="2862322"/>
          </a:xfrm>
        </p:spPr>
        <p:txBody>
          <a:bodyPr>
            <a:noAutofit/>
          </a:bodyPr>
          <a:lstStyle>
            <a:lvl1pPr marL="0" indent="0" algn="ctr">
              <a:spcAft>
                <a:spcPts val="0"/>
              </a:spcAft>
              <a:buNone/>
              <a:defRPr sz="3600" b="0" i="1" baseline="0">
                <a:solidFill>
                  <a:srgbClr val="FFFFFF"/>
                </a:solidFill>
                <a:latin typeface="SapientCentroSlab-Light"/>
                <a:cs typeface="SapientCentroSlab-Light"/>
              </a:defRPr>
            </a:lvl1pPr>
          </a:lstStyle>
          <a:p>
            <a:pPr lvl="0"/>
            <a:r>
              <a:rPr lang="en-US" dirty="0" smtClean="0"/>
              <a:t>By the end of 2013, SapientNitro </a:t>
            </a:r>
            <a:br>
              <a:rPr lang="en-US" dirty="0" smtClean="0"/>
            </a:br>
            <a:r>
              <a:rPr lang="en-US" dirty="0" smtClean="0"/>
              <a:t>and our idea engineers will be renowned for creating success for our clients, </a:t>
            </a:r>
            <a:br>
              <a:rPr lang="en-US" dirty="0" smtClean="0"/>
            </a:br>
            <a:r>
              <a:rPr lang="en-US" dirty="0" smtClean="0"/>
              <a:t>by redefining how companies and brands connect to their customers.</a:t>
            </a:r>
          </a:p>
        </p:txBody>
      </p:sp>
    </p:spTree>
    <p:extLst>
      <p:ext uri="{BB962C8B-B14F-4D97-AF65-F5344CB8AC3E}">
        <p14:creationId xmlns:p14="http://schemas.microsoft.com/office/powerpoint/2010/main" val="9952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2a</a:t>
            </a:r>
          </a:p>
          <a:p>
            <a:pPr lvl="1"/>
            <a:r>
              <a:rPr lang="en-US" dirty="0" smtClean="0"/>
              <a:t>Agenda Item 2b</a:t>
            </a:r>
          </a:p>
          <a:p>
            <a:r>
              <a:rPr lang="en-US" dirty="0" smtClean="0"/>
              <a:t>Agenda Item 3</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3a</a:t>
            </a:r>
          </a:p>
          <a:p>
            <a:pPr lvl="1"/>
            <a:r>
              <a:rPr lang="en-US" dirty="0" smtClean="0"/>
              <a:t>Agenda Item 3b</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3c</a:t>
            </a:r>
          </a:p>
          <a:p>
            <a:r>
              <a:rPr lang="en-US" dirty="0" smtClean="0"/>
              <a:t>Agenda Item 4</a:t>
            </a:r>
          </a:p>
        </p:txBody>
      </p:sp>
      <p:cxnSp>
        <p:nvCxnSpPr>
          <p:cNvPr id="7" name="Straight Connector 6"/>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8"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Tree>
    <p:extLst>
      <p:ext uri="{BB962C8B-B14F-4D97-AF65-F5344CB8AC3E}">
        <p14:creationId xmlns:p14="http://schemas.microsoft.com/office/powerpoint/2010/main" val="98528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4334256" y="0"/>
            <a:ext cx="4233672" cy="6858000"/>
          </a:xfrm>
        </p:spPr>
        <p:txBody>
          <a:bodyPr anchor="ctr">
            <a:noAutofit/>
          </a:bodyPr>
          <a:lstStyle>
            <a:lvl1pPr>
              <a:spcAft>
                <a:spcPts val="2000"/>
              </a:spcAft>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Tree>
    <p:extLst>
      <p:ext uri="{BB962C8B-B14F-4D97-AF65-F5344CB8AC3E}">
        <p14:creationId xmlns:p14="http://schemas.microsoft.com/office/powerpoint/2010/main" val="118708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4334256" y="0"/>
            <a:ext cx="4233672" cy="6858000"/>
          </a:xfrm>
        </p:spPr>
        <p:txBody>
          <a:bodyPr anchor="ctr">
            <a:noAutofit/>
          </a:bodyPr>
          <a:lstStyle>
            <a:lvl1pPr>
              <a:spcAft>
                <a:spcPts val="1000"/>
              </a:spcAft>
              <a:defRPr/>
            </a:lvl1pPr>
            <a:lvl2pPr>
              <a:spcAft>
                <a:spcPts val="1000"/>
              </a:spcAft>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cxnSp>
        <p:nvCxnSpPr>
          <p:cNvPr id="7" name="Straight Connector 6"/>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9"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1970506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theme" Target="../theme/theme3.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11/8/14</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 id="2147483796" r:id="rId2"/>
    <p:sldLayoutId id="2147483797" r:id="rId3"/>
    <p:sldLayoutId id="2147483798" r:id="rId4"/>
    <p:sldLayoutId id="2147483799" r:id="rId5"/>
    <p:sldLayoutId id="2147483800" r:id="rId6"/>
    <p:sldLayoutId id="2147483755" r:id="rId7"/>
    <p:sldLayoutId id="2147483757" r:id="rId8"/>
    <p:sldLayoutId id="2147483758" r:id="rId9"/>
    <p:sldLayoutId id="2147483760" r:id="rId10"/>
    <p:sldLayoutId id="2147483763" r:id="rId11"/>
    <p:sldLayoutId id="2147483801" r:id="rId12"/>
  </p:sldLayoutIdLst>
  <p:txStyles>
    <p:titleStyle>
      <a:lvl1pPr algn="l" defTabSz="457200" rtl="0" eaLnBrk="1" latinLnBrk="0" hangingPunct="1">
        <a:spcBef>
          <a:spcPct val="0"/>
        </a:spcBef>
        <a:buNone/>
        <a:defRPr sz="3000" b="0" i="0" kern="1200" spc="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11/8/14</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953374742"/>
      </p:ext>
    </p:extLst>
  </p:cSld>
  <p:clrMap bg1="lt1" tx1="dk1" bg2="lt2" tx2="dk2" accent1="accent1" accent2="accent2" accent3="accent3" accent4="accent4" accent5="accent5" accent6="accent6" hlink="hlink" folHlink="folHlink"/>
  <p:sldLayoutIdLst>
    <p:sldLayoutId id="2147483770" r:id="rId1"/>
    <p:sldLayoutId id="2147483774" r:id="rId2"/>
    <p:sldLayoutId id="2147483771" r:id="rId3"/>
    <p:sldLayoutId id="2147483772" r:id="rId4"/>
    <p:sldLayoutId id="2147483773" r:id="rId5"/>
    <p:sldLayoutId id="2147483787" r:id="rId6"/>
    <p:sldLayoutId id="2147483789" r:id="rId7"/>
    <p:sldLayoutId id="2147483790" r:id="rId8"/>
  </p:sldLayoutIdLst>
  <p:txStyles>
    <p:titleStyle>
      <a:lvl1pPr algn="l" defTabSz="457200" rtl="0" eaLnBrk="1" latinLnBrk="0" hangingPunct="1">
        <a:spcBef>
          <a:spcPct val="0"/>
        </a:spcBef>
        <a:buNone/>
        <a:defRPr sz="3000" b="0" i="0" kern="1200" baseline="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 typeface="Wingdings" charset="2"/>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ctr">
            <a:noAutofit/>
          </a:bodyPr>
          <a:lstStyle/>
          <a:p>
            <a:r>
              <a:rPr lang="en-US" dirty="0" smtClean="0"/>
              <a:t>Long title sentence case</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11/8/14</a:t>
            </a:fld>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8225652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93" r:id="rId8"/>
    <p:sldLayoutId id="2147483795" r:id="rId9"/>
  </p:sldLayoutIdLst>
  <p:txStyles>
    <p:titleStyle>
      <a:lvl1pPr algn="l" defTabSz="457200" rtl="0" eaLnBrk="1" latinLnBrk="0" hangingPunct="1">
        <a:spcBef>
          <a:spcPct val="0"/>
        </a:spcBef>
        <a:buNone/>
        <a:defRPr sz="3000" b="0" i="0" kern="1200">
          <a:solidFill>
            <a:schemeClr val="tx2"/>
          </a:solidFill>
          <a:latin typeface="Sapient Centro Slab"/>
          <a:ea typeface="+mj-ea"/>
          <a:cs typeface="Sapient Centro Slab"/>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11/8/14</a:t>
            </a:fld>
            <a:endParaRPr lang="en-US" dirty="0"/>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docs.mongodb.org/manual/reference/glossary/%23term-dbpath" TargetMode="External"/><Relationship Id="rId3" Type="http://schemas.openxmlformats.org/officeDocument/2006/relationships/hyperlink" Target="http://docs.mongodb.org/manual/reference/program/mongod.exe/%23bin.mongod.exe"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docs.mongodb.org/manual/reference/glossary/%23term-dbpath" TargetMode="External"/><Relationship Id="rId3" Type="http://schemas.openxmlformats.org/officeDocument/2006/relationships/hyperlink" Target="http://docs.mongodb.org/manual/reference/program/mongod.exe/%23bin.mongod.exe"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docs.mongodb.org/manual/reference/program/mongod.exe/%23bin.mongod.exe" TargetMode="External"/><Relationship Id="rId3" Type="http://schemas.openxmlformats.org/officeDocument/2006/relationships/hyperlink" Target="http://docs.mongodb.org/manual/reference/program/mongo/%23bin.mongo"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1" Type="http://schemas.openxmlformats.org/officeDocument/2006/relationships/hyperlink" Target="http://www.codeschool.com/" TargetMode="External"/><Relationship Id="rId12" Type="http://schemas.openxmlformats.org/officeDocument/2006/relationships/hyperlink" Target="http://www.udemy.com/" TargetMode="External"/><Relationship Id="rId13" Type="http://schemas.openxmlformats.org/officeDocument/2006/relationships/hyperlink" Target="http://www.c-sharpcorner.com/UploadFile/2072a9/node-js-vs-traditional-scripting-languages/" TargetMode="External"/><Relationship Id="rId14" Type="http://schemas.openxmlformats.org/officeDocument/2006/relationships/hyperlink" Target="http://www.haneycodes.net/to-node-js-or-not-to-node-js/" TargetMode="External"/><Relationship Id="rId15" Type="http://schemas.openxmlformats.org/officeDocument/2006/relationships/hyperlink" Target="http://gitimmersion.com/" TargetMode="External"/><Relationship Id="rId16" Type="http://schemas.openxmlformats.org/officeDocument/2006/relationships/hyperlink" Target="http://stackoverflow.com/questions/11816424/understanding-the-basics-of-git-and-github" TargetMode="External"/><Relationship Id="rId17" Type="http://schemas.openxmlformats.org/officeDocument/2006/relationships/hyperlink" Target="https://try.github.io/levels/1/challenges/1" TargetMode="External"/><Relationship Id="rId18" Type="http://schemas.openxmlformats.org/officeDocument/2006/relationships/hyperlink" Target="http://rogerdudler.github.io/git-guide/" TargetMode="External"/><Relationship Id="rId19" Type="http://schemas.openxmlformats.org/officeDocument/2006/relationships/hyperlink" Target="http://openmymind.net/2012/2/3/Node-Require-and-Exports/" TargetMode="External"/><Relationship Id="rId1" Type="http://schemas.openxmlformats.org/officeDocument/2006/relationships/slideLayout" Target="../slideLayouts/slideLayout26.xml"/><Relationship Id="rId2" Type="http://schemas.openxmlformats.org/officeDocument/2006/relationships/hyperlink" Target="http://www.youtube.com/watch?v=jo_B4LTHi3I" TargetMode="External"/><Relationship Id="rId3" Type="http://schemas.openxmlformats.org/officeDocument/2006/relationships/hyperlink" Target="http://ofps.oreilly.com/titles/9781449398583/" TargetMode="External"/><Relationship Id="rId4" Type="http://schemas.openxmlformats.org/officeDocument/2006/relationships/hyperlink" Target="http://www.nodejs.org/" TargetMode="External"/><Relationship Id="rId5" Type="http://schemas.openxmlformats.org/officeDocument/2006/relationships/hyperlink" Target="http://nodetuts.com/" TargetMode="External"/><Relationship Id="rId6" Type="http://schemas.openxmlformats.org/officeDocument/2006/relationships/hyperlink" Target="http://nodejs.org/" TargetMode="External"/><Relationship Id="rId7" Type="http://schemas.openxmlformats.org/officeDocument/2006/relationships/hyperlink" Target="http://www.zdnet.com/the-rewards-of-running-server-side-javascript-revealed-7000027060/" TargetMode="External"/><Relationship Id="rId8" Type="http://schemas.openxmlformats.org/officeDocument/2006/relationships/hyperlink" Target="http://readwrite.com/2013/11/21/how-nodejs-got-big" TargetMode="External"/><Relationship Id="rId9" Type="http://schemas.openxmlformats.org/officeDocument/2006/relationships/hyperlink" Target="http://www.clevertech.biz/services/node-js-backbone-js-raphael-js.html" TargetMode="External"/><Relationship Id="rId10" Type="http://schemas.openxmlformats.org/officeDocument/2006/relationships/hyperlink" Target="https://www.youtube.com/watch?v=eqlZD21DME0"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indows.github.com/" TargetMode="External"/><Relationship Id="rId3" Type="http://schemas.openxmlformats.org/officeDocument/2006/relationships/hyperlink" Target="http://git-scm.com/download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7.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nodejs.org/" TargetMode="External"/><Relationship Id="rId4"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mongodb.org/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loni\Desktop\workshop24\images\nodejs.png"/>
          <p:cNvPicPr>
            <a:picLocks noChangeAspect="1" noChangeArrowheads="1"/>
          </p:cNvPicPr>
          <p:nvPr/>
        </p:nvPicPr>
        <p:blipFill>
          <a:blip r:embed="rId2"/>
          <a:srcRect/>
          <a:stretch>
            <a:fillRect/>
          </a:stretch>
        </p:blipFill>
        <p:spPr bwMode="auto">
          <a:xfrm>
            <a:off x="478146" y="0"/>
            <a:ext cx="4913251" cy="2456626"/>
          </a:xfrm>
          <a:prstGeom prst="rect">
            <a:avLst/>
          </a:prstGeom>
          <a:noFill/>
        </p:spPr>
      </p:pic>
      <p:sp>
        <p:nvSpPr>
          <p:cNvPr id="5" name="TextBox 4"/>
          <p:cNvSpPr txBox="1"/>
          <p:nvPr/>
        </p:nvSpPr>
        <p:spPr>
          <a:xfrm>
            <a:off x="478146" y="3468562"/>
            <a:ext cx="6702942" cy="830997"/>
          </a:xfrm>
          <a:prstGeom prst="rect">
            <a:avLst/>
          </a:prstGeom>
          <a:noFill/>
        </p:spPr>
        <p:txBody>
          <a:bodyPr wrap="square" rtlCol="0">
            <a:spAutoFit/>
          </a:bodyPr>
          <a:lstStyle/>
          <a:p>
            <a:r>
              <a:rPr lang="en-US" sz="4800" dirty="0" smtClean="0">
                <a:solidFill>
                  <a:schemeClr val="bg1"/>
                </a:solidFill>
              </a:rPr>
              <a:t>LEVEL – I : BEGINNER</a:t>
            </a:r>
            <a:endParaRPr lang="en-US" sz="480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02</a:t>
            </a:r>
            <a:endParaRPr lang="en-US" dirty="0"/>
          </a:p>
        </p:txBody>
      </p:sp>
      <p:sp>
        <p:nvSpPr>
          <p:cNvPr id="5" name="Title 4"/>
          <p:cNvSpPr>
            <a:spLocks noGrp="1"/>
          </p:cNvSpPr>
          <p:nvPr>
            <p:ph type="ctrTitle"/>
          </p:nvPr>
        </p:nvSpPr>
        <p:spPr/>
        <p:txBody>
          <a:bodyPr/>
          <a:lstStyle/>
          <a:p>
            <a:r>
              <a:rPr lang="en-US" b="1" dirty="0" smtClean="0"/>
              <a:t>Understanding </a:t>
            </a:r>
            <a:r>
              <a:rPr lang="en-US" b="1" dirty="0" err="1" smtClean="0"/>
              <a:t>Node.js</a:t>
            </a:r>
            <a:endParaRPr lang="en-US" b="1" dirty="0"/>
          </a:p>
        </p:txBody>
      </p:sp>
      <p:sp>
        <p:nvSpPr>
          <p:cNvPr id="6" name="Subtitle 5"/>
          <p:cNvSpPr>
            <a:spLocks noGrp="1"/>
          </p:cNvSpPr>
          <p:nvPr>
            <p:ph type="subTitle" idx="1"/>
          </p:nvPr>
        </p:nvSpPr>
        <p:spPr/>
        <p:txBody>
          <a:bodyPr/>
          <a:lstStyle/>
          <a:p>
            <a:r>
              <a:rPr lang="en-US" dirty="0" smtClean="0"/>
              <a:t>Chapter 2</a:t>
            </a:r>
            <a:endParaRPr lang="en-US" dirty="0"/>
          </a:p>
        </p:txBody>
      </p:sp>
      <p:sp>
        <p:nvSpPr>
          <p:cNvPr id="8" name="Text Placeholder 11"/>
          <p:cNvSpPr txBox="1">
            <a:spLocks/>
          </p:cNvSpPr>
          <p:nvPr/>
        </p:nvSpPr>
        <p:spPr bwMode="auto">
          <a:xfrm>
            <a:off x="337008" y="3879992"/>
            <a:ext cx="5446279" cy="24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1">
              <a:spcAft>
                <a:spcPts val="1000"/>
              </a:spcAft>
              <a:buClr>
                <a:schemeClr val="tx1"/>
              </a:buClr>
              <a:defRPr/>
            </a:pPr>
            <a:r>
              <a:rPr lang="en-US" sz="2000" dirty="0" smtClean="0">
                <a:latin typeface="SapientCentroSlab-BlackItalic"/>
                <a:cs typeface="SapientSansBold"/>
              </a:rPr>
              <a:t> </a:t>
            </a:r>
            <a:r>
              <a:rPr lang="en-US" sz="2000" dirty="0" smtClean="0">
                <a:latin typeface="SapientCentroSlab-BlackItalic"/>
                <a:cs typeface="SapientSansBold"/>
              </a:rPr>
              <a:t>   •</a:t>
            </a:r>
            <a:r>
              <a:rPr lang="en-US" sz="2000" dirty="0">
                <a:latin typeface="SapientCentroSlab-BlackItalic"/>
                <a:cs typeface="SapientSansBold"/>
              </a:rPr>
              <a:t> </a:t>
            </a:r>
            <a:r>
              <a:rPr lang="en-US" sz="2000" dirty="0" smtClean="0">
                <a:latin typeface="SapientCentroSlab-BlackItalic"/>
                <a:cs typeface="SapientSansBold"/>
              </a:rPr>
              <a:t>How </a:t>
            </a:r>
            <a:r>
              <a:rPr lang="en-US" sz="2000" dirty="0">
                <a:latin typeface="SapientCentroSlab-BlackItalic"/>
                <a:cs typeface="SapientSansBold"/>
              </a:rPr>
              <a:t>it works &amp; Comparisons</a:t>
            </a:r>
          </a:p>
          <a:p>
            <a:pPr lvl="1">
              <a:spcAft>
                <a:spcPts val="1000"/>
              </a:spcAft>
              <a:buClr>
                <a:schemeClr val="tx1"/>
              </a:buClr>
              <a:defRPr/>
            </a:pPr>
            <a:r>
              <a:rPr lang="en-US" sz="2000" dirty="0">
                <a:latin typeface="SapientCentroSlab-BlackItalic"/>
                <a:cs typeface="SapientSansBold"/>
              </a:rPr>
              <a:t>    •   Node </a:t>
            </a:r>
            <a:r>
              <a:rPr lang="en-US" sz="2000" dirty="0" smtClean="0">
                <a:latin typeface="SapientCentroSlab-BlackItalic"/>
                <a:cs typeface="SapientSansBold"/>
              </a:rPr>
              <a:t>Pros</a:t>
            </a:r>
          </a:p>
          <a:p>
            <a:pPr lvl="1">
              <a:spcAft>
                <a:spcPts val="1000"/>
              </a:spcAft>
              <a:buClr>
                <a:schemeClr val="tx1"/>
              </a:buClr>
              <a:defRPr/>
            </a:pPr>
            <a:r>
              <a:rPr lang="en-US" sz="2000" dirty="0">
                <a:latin typeface="SapientCentroSlab-BlackItalic"/>
                <a:cs typeface="SapientSansBold"/>
              </a:rPr>
              <a:t>    •   </a:t>
            </a:r>
            <a:r>
              <a:rPr lang="en-US" sz="2000" dirty="0" smtClean="0">
                <a:latin typeface="SapientCentroSlab-BlackItalic"/>
                <a:cs typeface="SapientSansBold"/>
              </a:rPr>
              <a:t>Why Node?	</a:t>
            </a:r>
          </a:p>
          <a:p>
            <a:pPr lvl="1">
              <a:spcAft>
                <a:spcPts val="1000"/>
              </a:spcAft>
              <a:buClr>
                <a:schemeClr val="tx1"/>
              </a:buClr>
              <a:defRPr/>
            </a:pPr>
            <a:r>
              <a:rPr lang="en-US" sz="2000" dirty="0">
                <a:latin typeface="SapientCentroSlab-BlackItalic"/>
                <a:cs typeface="SapientSansBold"/>
              </a:rPr>
              <a:t>    •   </a:t>
            </a:r>
            <a:r>
              <a:rPr lang="en-US" sz="2000" dirty="0" smtClean="0">
                <a:latin typeface="SapientCentroSlab-BlackItalic"/>
                <a:cs typeface="SapientSansBold"/>
              </a:rPr>
              <a:t>Node Concepts – Event Loop and 			Event Emitter Pattern</a:t>
            </a:r>
          </a:p>
        </p:txBody>
      </p:sp>
    </p:spTree>
    <p:extLst>
      <p:ext uri="{BB962C8B-B14F-4D97-AF65-F5344CB8AC3E}">
        <p14:creationId xmlns:p14="http://schemas.microsoft.com/office/powerpoint/2010/main" val="8101110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r>
              <a:rPr lang="en-US" dirty="0"/>
              <a:t>Install MongoDB on Windows</a:t>
            </a:r>
          </a:p>
        </p:txBody>
      </p:sp>
      <p:sp>
        <p:nvSpPr>
          <p:cNvPr id="6" name="TextBox 5"/>
          <p:cNvSpPr txBox="1"/>
          <p:nvPr/>
        </p:nvSpPr>
        <p:spPr>
          <a:xfrm>
            <a:off x="414528" y="1097280"/>
            <a:ext cx="8290560" cy="5539978"/>
          </a:xfrm>
          <a:prstGeom prst="rect">
            <a:avLst/>
          </a:prstGeom>
          <a:noFill/>
        </p:spPr>
        <p:txBody>
          <a:bodyPr wrap="square" rtlCol="0">
            <a:spAutoFit/>
          </a:bodyPr>
          <a:lstStyle/>
          <a:p>
            <a:r>
              <a:rPr lang="en-US" sz="2000" b="1" dirty="0"/>
              <a:t>Run </a:t>
            </a:r>
            <a:r>
              <a:rPr lang="en-US" sz="2000" b="1" dirty="0" smtClean="0"/>
              <a:t>MongoDB</a:t>
            </a:r>
            <a:endParaRPr lang="en-US" sz="2000" b="1" dirty="0"/>
          </a:p>
          <a:p>
            <a:endParaRPr lang="en-US" b="1" dirty="0" smtClean="0"/>
          </a:p>
          <a:p>
            <a:r>
              <a:rPr lang="en-US" b="1" dirty="0" smtClean="0"/>
              <a:t>Set </a:t>
            </a:r>
            <a:r>
              <a:rPr lang="en-US" b="1" dirty="0"/>
              <a:t>up the MongoDB environment.</a:t>
            </a:r>
          </a:p>
          <a:p>
            <a:r>
              <a:rPr lang="en-US" dirty="0"/>
              <a:t>MongoDB requires a </a:t>
            </a:r>
            <a:r>
              <a:rPr lang="en-US" dirty="0">
                <a:hlinkClick r:id="rId2"/>
              </a:rPr>
              <a:t>data directory</a:t>
            </a:r>
            <a:r>
              <a:rPr lang="en-US" dirty="0"/>
              <a:t> to store all data. </a:t>
            </a:r>
            <a:r>
              <a:rPr lang="en-US" dirty="0" err="1"/>
              <a:t>MongoDB’s</a:t>
            </a:r>
            <a:r>
              <a:rPr lang="en-US" dirty="0"/>
              <a:t> default data directory path is\data\db. Create this folder using the following commands from a </a:t>
            </a:r>
            <a:r>
              <a:rPr lang="en-US" b="1" dirty="0"/>
              <a:t>Command Prompt</a:t>
            </a:r>
            <a:r>
              <a:rPr lang="en-US" dirty="0" smtClean="0"/>
              <a:t>:</a:t>
            </a:r>
          </a:p>
          <a:p>
            <a:endParaRPr lang="en-US" dirty="0"/>
          </a:p>
          <a:p>
            <a:r>
              <a:rPr lang="en-US" dirty="0" smtClean="0"/>
              <a:t>	</a:t>
            </a:r>
            <a:r>
              <a:rPr lang="en-US" sz="1600" b="1" i="1" dirty="0">
                <a:solidFill>
                  <a:schemeClr val="tx1">
                    <a:lumMod val="65000"/>
                    <a:lumOff val="35000"/>
                  </a:schemeClr>
                </a:solidFill>
              </a:rPr>
              <a:t>md \</a:t>
            </a:r>
            <a:r>
              <a:rPr lang="en-US" sz="1600" b="1" i="1" dirty="0" smtClean="0">
                <a:solidFill>
                  <a:schemeClr val="tx1">
                    <a:lumMod val="65000"/>
                    <a:lumOff val="35000"/>
                  </a:schemeClr>
                </a:solidFill>
              </a:rPr>
              <a:t>data\</a:t>
            </a:r>
            <a:r>
              <a:rPr lang="en-US" sz="1600" b="1" i="1" dirty="0" err="1" smtClean="0">
                <a:solidFill>
                  <a:schemeClr val="tx1">
                    <a:lumMod val="65000"/>
                    <a:lumOff val="35000"/>
                  </a:schemeClr>
                </a:solidFill>
              </a:rPr>
              <a:t>db</a:t>
            </a:r>
            <a:endParaRPr lang="en-US" sz="1600" b="1" i="1" dirty="0" smtClean="0">
              <a:solidFill>
                <a:schemeClr val="tx1">
                  <a:lumMod val="65000"/>
                  <a:lumOff val="35000"/>
                </a:schemeClr>
              </a:solidFill>
            </a:endParaRPr>
          </a:p>
          <a:p>
            <a:endParaRPr lang="en-US" b="1" i="1" dirty="0"/>
          </a:p>
          <a:p>
            <a:r>
              <a:rPr lang="en-US" dirty="0"/>
              <a:t>You can specify an alternate path for data files using the </a:t>
            </a:r>
            <a:r>
              <a:rPr lang="en-US" i="1" dirty="0"/>
              <a:t>--</a:t>
            </a:r>
            <a:r>
              <a:rPr lang="en-US" i="1" dirty="0" err="1"/>
              <a:t>dbpath</a:t>
            </a:r>
            <a:r>
              <a:rPr lang="en-US" dirty="0"/>
              <a:t> option to </a:t>
            </a:r>
            <a:r>
              <a:rPr lang="en-US" dirty="0">
                <a:hlinkClick r:id="rId3" tooltip="mongod.exe"/>
              </a:rPr>
              <a:t>mongod.exe</a:t>
            </a:r>
            <a:r>
              <a:rPr lang="en-US" dirty="0"/>
              <a:t>, for example</a:t>
            </a:r>
            <a:r>
              <a:rPr lang="en-US" dirty="0" smtClean="0"/>
              <a:t>:</a:t>
            </a:r>
          </a:p>
          <a:p>
            <a:endParaRPr lang="en-US" b="1" i="1" dirty="0"/>
          </a:p>
          <a:p>
            <a:r>
              <a:rPr lang="en-US" b="1" i="1" dirty="0" smtClean="0"/>
              <a:t>	</a:t>
            </a:r>
            <a:r>
              <a:rPr lang="en-US" sz="1600" b="1" i="1" dirty="0">
                <a:solidFill>
                  <a:schemeClr val="tx1">
                    <a:lumMod val="65000"/>
                    <a:lumOff val="35000"/>
                  </a:schemeClr>
                </a:solidFill>
              </a:rPr>
              <a:t>C:\mongodb\bin\mongod.exe --</a:t>
            </a:r>
            <a:r>
              <a:rPr lang="en-US" sz="1600" b="1" i="1" dirty="0" err="1">
                <a:solidFill>
                  <a:schemeClr val="tx1">
                    <a:lumMod val="65000"/>
                    <a:lumOff val="35000"/>
                  </a:schemeClr>
                </a:solidFill>
              </a:rPr>
              <a:t>dbpath</a:t>
            </a:r>
            <a:r>
              <a:rPr lang="en-US" sz="1600" b="1" i="1" dirty="0">
                <a:solidFill>
                  <a:schemeClr val="tx1">
                    <a:lumMod val="65000"/>
                    <a:lumOff val="35000"/>
                  </a:schemeClr>
                </a:solidFill>
              </a:rPr>
              <a:t> d:\</a:t>
            </a:r>
            <a:r>
              <a:rPr lang="en-US" sz="1600" b="1" i="1" dirty="0" smtClean="0">
                <a:solidFill>
                  <a:schemeClr val="tx1">
                    <a:lumMod val="65000"/>
                    <a:lumOff val="35000"/>
                  </a:schemeClr>
                </a:solidFill>
              </a:rPr>
              <a:t>test\mongodb\data</a:t>
            </a:r>
          </a:p>
          <a:p>
            <a:endParaRPr lang="en-US" sz="1600" b="1" i="1" dirty="0">
              <a:solidFill>
                <a:schemeClr val="tx1">
                  <a:lumMod val="65000"/>
                  <a:lumOff val="35000"/>
                </a:schemeClr>
              </a:solidFill>
            </a:endParaRPr>
          </a:p>
          <a:p>
            <a:r>
              <a:rPr lang="en-US" sz="1600" dirty="0"/>
              <a:t>If your path includes spaces, enclose the entire path in double quotes, for example</a:t>
            </a:r>
            <a:r>
              <a:rPr lang="en-US" sz="1600" dirty="0" smtClean="0"/>
              <a:t>:</a:t>
            </a:r>
          </a:p>
          <a:p>
            <a:endParaRPr lang="en-US" sz="1600" b="1" i="1" dirty="0">
              <a:solidFill>
                <a:schemeClr val="tx1">
                  <a:lumMod val="65000"/>
                  <a:lumOff val="35000"/>
                </a:schemeClr>
              </a:solidFill>
            </a:endParaRPr>
          </a:p>
          <a:p>
            <a:r>
              <a:rPr lang="en-US" sz="1600" b="1" i="1" dirty="0" smtClean="0">
                <a:solidFill>
                  <a:schemeClr val="tx1">
                    <a:lumMod val="65000"/>
                    <a:lumOff val="35000"/>
                  </a:schemeClr>
                </a:solidFill>
              </a:rPr>
              <a:t>	</a:t>
            </a:r>
            <a:r>
              <a:rPr lang="en-US" sz="1600" b="1" i="1" dirty="0">
                <a:solidFill>
                  <a:schemeClr val="tx1">
                    <a:lumMod val="65000"/>
                    <a:lumOff val="35000"/>
                  </a:schemeClr>
                </a:solidFill>
              </a:rPr>
              <a:t>C:\mongodb\bin\mongod.exe --</a:t>
            </a:r>
            <a:r>
              <a:rPr lang="en-US" sz="1600" b="1" i="1" dirty="0" err="1">
                <a:solidFill>
                  <a:schemeClr val="tx1">
                    <a:lumMod val="65000"/>
                    <a:lumOff val="35000"/>
                  </a:schemeClr>
                </a:solidFill>
              </a:rPr>
              <a:t>dbpath</a:t>
            </a:r>
            <a:r>
              <a:rPr lang="en-US" sz="1600" b="1" i="1" dirty="0">
                <a:solidFill>
                  <a:schemeClr val="tx1">
                    <a:lumMod val="65000"/>
                    <a:lumOff val="35000"/>
                  </a:schemeClr>
                </a:solidFill>
              </a:rPr>
              <a:t> "d:\test\mongo </a:t>
            </a:r>
            <a:r>
              <a:rPr lang="en-US" sz="1600" b="1" i="1" dirty="0" err="1">
                <a:solidFill>
                  <a:schemeClr val="tx1">
                    <a:lumMod val="65000"/>
                    <a:lumOff val="35000"/>
                  </a:schemeClr>
                </a:solidFill>
              </a:rPr>
              <a:t>db</a:t>
            </a:r>
            <a:r>
              <a:rPr lang="en-US" sz="1600" b="1" i="1" dirty="0">
                <a:solidFill>
                  <a:schemeClr val="tx1">
                    <a:lumMod val="65000"/>
                    <a:lumOff val="35000"/>
                  </a:schemeClr>
                </a:solidFill>
              </a:rPr>
              <a:t> data"</a:t>
            </a:r>
          </a:p>
          <a:p>
            <a:endParaRPr lang="en-US" dirty="0"/>
          </a:p>
          <a:p>
            <a:endParaRPr lang="en-US" dirty="0"/>
          </a:p>
          <a:p>
            <a:endParaRPr lang="en-US" dirty="0"/>
          </a:p>
        </p:txBody>
      </p:sp>
    </p:spTree>
    <p:extLst>
      <p:ext uri="{BB962C8B-B14F-4D97-AF65-F5344CB8AC3E}">
        <p14:creationId xmlns:p14="http://schemas.microsoft.com/office/powerpoint/2010/main" val="31397487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r>
              <a:rPr lang="en-US" dirty="0"/>
              <a:t>Install MongoDB on Windows</a:t>
            </a:r>
          </a:p>
        </p:txBody>
      </p:sp>
      <p:sp>
        <p:nvSpPr>
          <p:cNvPr id="6" name="TextBox 5"/>
          <p:cNvSpPr txBox="1"/>
          <p:nvPr/>
        </p:nvSpPr>
        <p:spPr>
          <a:xfrm>
            <a:off x="414528" y="1097280"/>
            <a:ext cx="8290560" cy="5539978"/>
          </a:xfrm>
          <a:prstGeom prst="rect">
            <a:avLst/>
          </a:prstGeom>
          <a:noFill/>
        </p:spPr>
        <p:txBody>
          <a:bodyPr wrap="square" rtlCol="0">
            <a:spAutoFit/>
          </a:bodyPr>
          <a:lstStyle/>
          <a:p>
            <a:r>
              <a:rPr lang="en-US" sz="2000" b="1" dirty="0"/>
              <a:t>Run </a:t>
            </a:r>
            <a:r>
              <a:rPr lang="en-US" sz="2000" b="1" dirty="0" smtClean="0"/>
              <a:t>MongoDB</a:t>
            </a:r>
            <a:endParaRPr lang="en-US" sz="2000" b="1" dirty="0"/>
          </a:p>
          <a:p>
            <a:endParaRPr lang="en-US" b="1" dirty="0" smtClean="0"/>
          </a:p>
          <a:p>
            <a:r>
              <a:rPr lang="en-US" b="1" dirty="0" smtClean="0"/>
              <a:t>Set </a:t>
            </a:r>
            <a:r>
              <a:rPr lang="en-US" b="1" dirty="0"/>
              <a:t>up the MongoDB environment.</a:t>
            </a:r>
          </a:p>
          <a:p>
            <a:r>
              <a:rPr lang="en-US" dirty="0"/>
              <a:t>MongoDB requires a </a:t>
            </a:r>
            <a:r>
              <a:rPr lang="en-US" dirty="0">
                <a:hlinkClick r:id="rId2"/>
              </a:rPr>
              <a:t>data directory</a:t>
            </a:r>
            <a:r>
              <a:rPr lang="en-US" dirty="0"/>
              <a:t> to store all data. </a:t>
            </a:r>
            <a:r>
              <a:rPr lang="en-US" dirty="0" err="1"/>
              <a:t>MongoDB’s</a:t>
            </a:r>
            <a:r>
              <a:rPr lang="en-US" dirty="0"/>
              <a:t> default data directory path is\data\db. Create this folder using the following commands from a </a:t>
            </a:r>
            <a:r>
              <a:rPr lang="en-US" b="1" dirty="0"/>
              <a:t>Command Prompt</a:t>
            </a:r>
            <a:r>
              <a:rPr lang="en-US" dirty="0" smtClean="0"/>
              <a:t>:</a:t>
            </a:r>
          </a:p>
          <a:p>
            <a:endParaRPr lang="en-US" dirty="0"/>
          </a:p>
          <a:p>
            <a:r>
              <a:rPr lang="en-US" dirty="0" smtClean="0"/>
              <a:t>	</a:t>
            </a:r>
            <a:r>
              <a:rPr lang="en-US" sz="1600" b="1" i="1" dirty="0">
                <a:solidFill>
                  <a:schemeClr val="tx1">
                    <a:lumMod val="65000"/>
                    <a:lumOff val="35000"/>
                  </a:schemeClr>
                </a:solidFill>
              </a:rPr>
              <a:t>md \</a:t>
            </a:r>
            <a:r>
              <a:rPr lang="en-US" sz="1600" b="1" i="1" dirty="0" smtClean="0">
                <a:solidFill>
                  <a:schemeClr val="tx1">
                    <a:lumMod val="65000"/>
                    <a:lumOff val="35000"/>
                  </a:schemeClr>
                </a:solidFill>
              </a:rPr>
              <a:t>data\</a:t>
            </a:r>
            <a:r>
              <a:rPr lang="en-US" sz="1600" b="1" i="1" dirty="0" err="1" smtClean="0">
                <a:solidFill>
                  <a:schemeClr val="tx1">
                    <a:lumMod val="65000"/>
                    <a:lumOff val="35000"/>
                  </a:schemeClr>
                </a:solidFill>
              </a:rPr>
              <a:t>db</a:t>
            </a:r>
            <a:endParaRPr lang="en-US" sz="1600" b="1" i="1" dirty="0" smtClean="0">
              <a:solidFill>
                <a:schemeClr val="tx1">
                  <a:lumMod val="65000"/>
                  <a:lumOff val="35000"/>
                </a:schemeClr>
              </a:solidFill>
            </a:endParaRPr>
          </a:p>
          <a:p>
            <a:endParaRPr lang="en-US" b="1" i="1" dirty="0"/>
          </a:p>
          <a:p>
            <a:r>
              <a:rPr lang="en-US" dirty="0"/>
              <a:t>You can specify an alternate path for data files using the </a:t>
            </a:r>
            <a:r>
              <a:rPr lang="en-US" i="1" dirty="0"/>
              <a:t>--</a:t>
            </a:r>
            <a:r>
              <a:rPr lang="en-US" i="1" dirty="0" err="1"/>
              <a:t>dbpath</a:t>
            </a:r>
            <a:r>
              <a:rPr lang="en-US" dirty="0"/>
              <a:t> option to </a:t>
            </a:r>
            <a:r>
              <a:rPr lang="en-US" dirty="0">
                <a:hlinkClick r:id="rId3" tooltip="mongod.exe"/>
              </a:rPr>
              <a:t>mongod.exe</a:t>
            </a:r>
            <a:r>
              <a:rPr lang="en-US" dirty="0"/>
              <a:t>, for example</a:t>
            </a:r>
            <a:r>
              <a:rPr lang="en-US" dirty="0" smtClean="0"/>
              <a:t>:</a:t>
            </a:r>
          </a:p>
          <a:p>
            <a:endParaRPr lang="en-US" b="1" i="1" dirty="0"/>
          </a:p>
          <a:p>
            <a:r>
              <a:rPr lang="en-US" b="1" i="1" dirty="0" smtClean="0"/>
              <a:t>	</a:t>
            </a:r>
            <a:r>
              <a:rPr lang="en-US" sz="1600" b="1" i="1" dirty="0">
                <a:solidFill>
                  <a:schemeClr val="tx1">
                    <a:lumMod val="65000"/>
                    <a:lumOff val="35000"/>
                  </a:schemeClr>
                </a:solidFill>
              </a:rPr>
              <a:t>C:\mongodb\bin\mongod.exe --</a:t>
            </a:r>
            <a:r>
              <a:rPr lang="en-US" sz="1600" b="1" i="1" dirty="0" err="1">
                <a:solidFill>
                  <a:schemeClr val="tx1">
                    <a:lumMod val="65000"/>
                    <a:lumOff val="35000"/>
                  </a:schemeClr>
                </a:solidFill>
              </a:rPr>
              <a:t>dbpath</a:t>
            </a:r>
            <a:r>
              <a:rPr lang="en-US" sz="1600" b="1" i="1" dirty="0">
                <a:solidFill>
                  <a:schemeClr val="tx1">
                    <a:lumMod val="65000"/>
                    <a:lumOff val="35000"/>
                  </a:schemeClr>
                </a:solidFill>
              </a:rPr>
              <a:t> d:\</a:t>
            </a:r>
            <a:r>
              <a:rPr lang="en-US" sz="1600" b="1" i="1" dirty="0" smtClean="0">
                <a:solidFill>
                  <a:schemeClr val="tx1">
                    <a:lumMod val="65000"/>
                    <a:lumOff val="35000"/>
                  </a:schemeClr>
                </a:solidFill>
              </a:rPr>
              <a:t>test\mongodb\data</a:t>
            </a:r>
          </a:p>
          <a:p>
            <a:endParaRPr lang="en-US" sz="1600" b="1" i="1" dirty="0">
              <a:solidFill>
                <a:schemeClr val="tx1">
                  <a:lumMod val="65000"/>
                  <a:lumOff val="35000"/>
                </a:schemeClr>
              </a:solidFill>
            </a:endParaRPr>
          </a:p>
          <a:p>
            <a:r>
              <a:rPr lang="en-US" sz="1600" dirty="0"/>
              <a:t>If your path includes spaces, enclose the entire path in double quotes, for example</a:t>
            </a:r>
            <a:r>
              <a:rPr lang="en-US" sz="1600" dirty="0" smtClean="0"/>
              <a:t>:</a:t>
            </a:r>
          </a:p>
          <a:p>
            <a:endParaRPr lang="en-US" sz="1600" b="1" i="1" dirty="0">
              <a:solidFill>
                <a:schemeClr val="tx1">
                  <a:lumMod val="65000"/>
                  <a:lumOff val="35000"/>
                </a:schemeClr>
              </a:solidFill>
            </a:endParaRPr>
          </a:p>
          <a:p>
            <a:r>
              <a:rPr lang="en-US" sz="1600" b="1" i="1" dirty="0" smtClean="0">
                <a:solidFill>
                  <a:schemeClr val="tx1">
                    <a:lumMod val="65000"/>
                    <a:lumOff val="35000"/>
                  </a:schemeClr>
                </a:solidFill>
              </a:rPr>
              <a:t>	</a:t>
            </a:r>
            <a:r>
              <a:rPr lang="en-US" sz="1600" b="1" i="1" dirty="0">
                <a:solidFill>
                  <a:schemeClr val="tx1">
                    <a:lumMod val="65000"/>
                    <a:lumOff val="35000"/>
                  </a:schemeClr>
                </a:solidFill>
              </a:rPr>
              <a:t>C:\mongodb\bin\mongod.exe --</a:t>
            </a:r>
            <a:r>
              <a:rPr lang="en-US" sz="1600" b="1" i="1" dirty="0" err="1">
                <a:solidFill>
                  <a:schemeClr val="tx1">
                    <a:lumMod val="65000"/>
                    <a:lumOff val="35000"/>
                  </a:schemeClr>
                </a:solidFill>
              </a:rPr>
              <a:t>dbpath</a:t>
            </a:r>
            <a:r>
              <a:rPr lang="en-US" sz="1600" b="1" i="1" dirty="0">
                <a:solidFill>
                  <a:schemeClr val="tx1">
                    <a:lumMod val="65000"/>
                    <a:lumOff val="35000"/>
                  </a:schemeClr>
                </a:solidFill>
              </a:rPr>
              <a:t> "d:\test\mongo </a:t>
            </a:r>
            <a:r>
              <a:rPr lang="en-US" sz="1600" b="1" i="1" dirty="0" err="1">
                <a:solidFill>
                  <a:schemeClr val="tx1">
                    <a:lumMod val="65000"/>
                    <a:lumOff val="35000"/>
                  </a:schemeClr>
                </a:solidFill>
              </a:rPr>
              <a:t>db</a:t>
            </a:r>
            <a:r>
              <a:rPr lang="en-US" sz="1600" b="1" i="1" dirty="0">
                <a:solidFill>
                  <a:schemeClr val="tx1">
                    <a:lumMod val="65000"/>
                    <a:lumOff val="35000"/>
                  </a:schemeClr>
                </a:solidFill>
              </a:rPr>
              <a:t> data"</a:t>
            </a:r>
          </a:p>
          <a:p>
            <a:endParaRPr lang="en-US" dirty="0"/>
          </a:p>
          <a:p>
            <a:endParaRPr lang="en-US" dirty="0"/>
          </a:p>
          <a:p>
            <a:endParaRPr lang="en-US" dirty="0"/>
          </a:p>
        </p:txBody>
      </p:sp>
    </p:spTree>
    <p:extLst>
      <p:ext uri="{BB962C8B-B14F-4D97-AF65-F5344CB8AC3E}">
        <p14:creationId xmlns:p14="http://schemas.microsoft.com/office/powerpoint/2010/main" val="29921184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r>
              <a:rPr lang="en-US" dirty="0"/>
              <a:t>Install MongoDB on Windows</a:t>
            </a:r>
          </a:p>
        </p:txBody>
      </p:sp>
      <p:sp>
        <p:nvSpPr>
          <p:cNvPr id="6" name="TextBox 5"/>
          <p:cNvSpPr txBox="1"/>
          <p:nvPr/>
        </p:nvSpPr>
        <p:spPr>
          <a:xfrm>
            <a:off x="414528" y="1097280"/>
            <a:ext cx="8290560" cy="5847755"/>
          </a:xfrm>
          <a:prstGeom prst="rect">
            <a:avLst/>
          </a:prstGeom>
          <a:noFill/>
        </p:spPr>
        <p:txBody>
          <a:bodyPr wrap="square" rtlCol="0">
            <a:spAutoFit/>
          </a:bodyPr>
          <a:lstStyle/>
          <a:p>
            <a:r>
              <a:rPr lang="en-US" b="1" dirty="0"/>
              <a:t>Start MongoDB</a:t>
            </a:r>
          </a:p>
          <a:p>
            <a:endParaRPr lang="en-US" sz="2000" dirty="0"/>
          </a:p>
          <a:p>
            <a:r>
              <a:rPr lang="en-US" dirty="0"/>
              <a:t>To start MongoDB, run </a:t>
            </a:r>
            <a:r>
              <a:rPr lang="en-US" dirty="0">
                <a:hlinkClick r:id="rId2" tooltip="mongod.exe"/>
              </a:rPr>
              <a:t>mongod.exe</a:t>
            </a:r>
            <a:r>
              <a:rPr lang="en-US" dirty="0"/>
              <a:t>. For example, from the </a:t>
            </a:r>
            <a:r>
              <a:rPr lang="en-US" b="1" dirty="0"/>
              <a:t>Command Prompt</a:t>
            </a:r>
            <a:r>
              <a:rPr lang="en-US" dirty="0"/>
              <a:t>:</a:t>
            </a:r>
          </a:p>
          <a:p>
            <a:r>
              <a:rPr lang="en-US" sz="2000" dirty="0"/>
              <a:t>	</a:t>
            </a:r>
            <a:r>
              <a:rPr lang="en-US" sz="1600" b="1" i="1" dirty="0">
                <a:solidFill>
                  <a:schemeClr val="tx1">
                    <a:lumMod val="65000"/>
                    <a:lumOff val="35000"/>
                  </a:schemeClr>
                </a:solidFill>
              </a:rPr>
              <a:t>C:\Program </a:t>
            </a:r>
            <a:r>
              <a:rPr lang="en-US" sz="1600" b="1" i="1" dirty="0" smtClean="0">
                <a:solidFill>
                  <a:schemeClr val="tx1">
                    <a:lumMod val="65000"/>
                    <a:lumOff val="35000"/>
                  </a:schemeClr>
                </a:solidFill>
              </a:rPr>
              <a:t>Files\MongoDB\bin\mongod.exe</a:t>
            </a:r>
          </a:p>
          <a:p>
            <a:endParaRPr lang="en-US" sz="1600" b="1" i="1" dirty="0">
              <a:solidFill>
                <a:schemeClr val="tx1">
                  <a:lumMod val="65000"/>
                  <a:lumOff val="35000"/>
                </a:schemeClr>
              </a:solidFill>
            </a:endParaRPr>
          </a:p>
          <a:p>
            <a:r>
              <a:rPr lang="en-US" b="1" dirty="0"/>
              <a:t>Connect to MongoDB</a:t>
            </a:r>
          </a:p>
          <a:p>
            <a:endParaRPr lang="en-US" sz="1600" b="1" i="1" dirty="0" smtClean="0">
              <a:solidFill>
                <a:schemeClr val="tx1">
                  <a:lumMod val="65000"/>
                  <a:lumOff val="35000"/>
                </a:schemeClr>
              </a:solidFill>
            </a:endParaRPr>
          </a:p>
          <a:p>
            <a:r>
              <a:rPr lang="en-US" dirty="0"/>
              <a:t>To connect to MongoDB through the </a:t>
            </a:r>
            <a:r>
              <a:rPr lang="en-US" dirty="0">
                <a:hlinkClick r:id="rId3" tooltip="mongo"/>
              </a:rPr>
              <a:t>mongo.exe</a:t>
            </a:r>
            <a:r>
              <a:rPr lang="en-US" dirty="0"/>
              <a:t> shell, open another </a:t>
            </a:r>
            <a:r>
              <a:rPr lang="en-US" b="1" dirty="0"/>
              <a:t>Command Prompt</a:t>
            </a:r>
            <a:r>
              <a:rPr lang="en-US" dirty="0"/>
              <a:t>. When connecting, specify the data directory if necessary. This step provides several example connection commands.</a:t>
            </a:r>
          </a:p>
          <a:p>
            <a:r>
              <a:rPr lang="en-US" dirty="0"/>
              <a:t>If your MongoDB installation uses the default data directory, connect without specifying the data directory:</a:t>
            </a:r>
          </a:p>
          <a:p>
            <a:endParaRPr lang="en-US" sz="1600" b="1" i="1" dirty="0">
              <a:solidFill>
                <a:schemeClr val="tx1">
                  <a:lumMod val="65000"/>
                  <a:lumOff val="35000"/>
                </a:schemeClr>
              </a:solidFill>
            </a:endParaRPr>
          </a:p>
          <a:p>
            <a:r>
              <a:rPr lang="en-US" sz="2000" dirty="0" smtClean="0"/>
              <a:t>	</a:t>
            </a:r>
            <a:r>
              <a:rPr lang="en-US" sz="1600" b="1" i="1" dirty="0" smtClean="0">
                <a:solidFill>
                  <a:schemeClr val="tx1">
                    <a:lumMod val="65000"/>
                    <a:lumOff val="35000"/>
                  </a:schemeClr>
                </a:solidFill>
              </a:rPr>
              <a:t>C</a:t>
            </a:r>
            <a:r>
              <a:rPr lang="en-US" sz="1600" b="1" i="1" dirty="0">
                <a:solidFill>
                  <a:schemeClr val="tx1">
                    <a:lumMod val="65000"/>
                    <a:lumOff val="35000"/>
                  </a:schemeClr>
                </a:solidFill>
              </a:rPr>
              <a:t>:\</a:t>
            </a:r>
            <a:r>
              <a:rPr lang="en-US" sz="1600" b="1" i="1" dirty="0" smtClean="0">
                <a:solidFill>
                  <a:schemeClr val="tx1">
                    <a:lumMod val="65000"/>
                    <a:lumOff val="35000"/>
                  </a:schemeClr>
                </a:solidFill>
              </a:rPr>
              <a:t>mongodb\bin\mongo.exe</a:t>
            </a:r>
          </a:p>
          <a:p>
            <a:endParaRPr lang="en-US" sz="1600" b="1" i="1" dirty="0">
              <a:solidFill>
                <a:schemeClr val="tx1">
                  <a:lumMod val="65000"/>
                  <a:lumOff val="35000"/>
                </a:schemeClr>
              </a:solidFill>
            </a:endParaRPr>
          </a:p>
          <a:p>
            <a:r>
              <a:rPr lang="en-US" sz="1600" dirty="0"/>
              <a:t>If you installation uses a different data directory, specify the directory when connecting, as in this example:</a:t>
            </a:r>
            <a:endParaRPr lang="en-US" sz="1600" b="1" i="1" dirty="0">
              <a:solidFill>
                <a:schemeClr val="tx1">
                  <a:lumMod val="65000"/>
                  <a:lumOff val="35000"/>
                </a:schemeClr>
              </a:solidFill>
            </a:endParaRPr>
          </a:p>
          <a:p>
            <a:endParaRPr lang="en-US" sz="1600" b="1" i="1" dirty="0">
              <a:solidFill>
                <a:schemeClr val="tx1">
                  <a:lumMod val="65000"/>
                  <a:lumOff val="3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32811143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Installing Mongo DB</a:t>
            </a:r>
            <a:endParaRPr lang="en-US" b="1" dirty="0"/>
          </a:p>
        </p:txBody>
      </p:sp>
      <p:sp>
        <p:nvSpPr>
          <p:cNvPr id="3" name="Text Placeholder 2"/>
          <p:cNvSpPr>
            <a:spLocks noGrp="1"/>
          </p:cNvSpPr>
          <p:nvPr>
            <p:ph type="body" sz="quarter" idx="10"/>
          </p:nvPr>
        </p:nvSpPr>
        <p:spPr/>
        <p:txBody>
          <a:bodyPr/>
          <a:lstStyle/>
          <a:p>
            <a:r>
              <a:rPr lang="en-US" sz="2000" dirty="0" smtClean="0">
                <a:solidFill>
                  <a:schemeClr val="tx1"/>
                </a:solidFill>
                <a:latin typeface="Georgia"/>
                <a:cs typeface="Georgia"/>
              </a:rPr>
              <a:t> Now install the dependencies through NPM -</a:t>
            </a:r>
          </a:p>
          <a:p>
            <a:r>
              <a:rPr lang="en-US" sz="2000" dirty="0" smtClean="0">
                <a:solidFill>
                  <a:schemeClr val="tx1"/>
                </a:solidFill>
                <a:latin typeface="Georgia"/>
                <a:cs typeface="Georgia"/>
              </a:rPr>
              <a:t>	C:\nodegetstart\myapp&gt;</a:t>
            </a:r>
            <a:r>
              <a:rPr lang="en-US" sz="2000" dirty="0" err="1" smtClean="0">
                <a:solidFill>
                  <a:schemeClr val="tx1"/>
                </a:solidFill>
                <a:latin typeface="Georgia"/>
                <a:cs typeface="Georgia"/>
              </a:rPr>
              <a:t>npm</a:t>
            </a:r>
            <a:r>
              <a:rPr lang="en-US" sz="2000" dirty="0" smtClean="0">
                <a:solidFill>
                  <a:schemeClr val="tx1"/>
                </a:solidFill>
                <a:latin typeface="Georgia"/>
                <a:cs typeface="Georgia"/>
              </a:rPr>
              <a:t> install</a:t>
            </a:r>
          </a:p>
          <a:p>
            <a:endParaRPr lang="en-US" sz="2000" dirty="0" smtClean="0">
              <a:solidFill>
                <a:schemeClr val="tx1"/>
              </a:solidFill>
              <a:latin typeface="Georgia"/>
              <a:cs typeface="Georgia"/>
            </a:endParaRPr>
          </a:p>
          <a:p>
            <a:r>
              <a:rPr lang="en-US" sz="2000" dirty="0" smtClean="0">
                <a:solidFill>
                  <a:schemeClr val="tx1"/>
                </a:solidFill>
                <a:latin typeface="Georgia"/>
                <a:cs typeface="Georgia"/>
              </a:rPr>
              <a:t>Once NPM has run its course, you should have a </a:t>
            </a:r>
            <a:r>
              <a:rPr lang="en-US" sz="2000" dirty="0" err="1" smtClean="0">
                <a:solidFill>
                  <a:schemeClr val="tx1"/>
                </a:solidFill>
                <a:latin typeface="Georgia"/>
                <a:cs typeface="Georgia"/>
              </a:rPr>
              <a:t>node_modules</a:t>
            </a:r>
            <a:r>
              <a:rPr lang="en-US" sz="2000" dirty="0" smtClean="0">
                <a:solidFill>
                  <a:schemeClr val="tx1"/>
                </a:solidFill>
                <a:latin typeface="Georgia"/>
                <a:cs typeface="Georgia"/>
              </a:rPr>
              <a:t> directory which contains all of our dependencies for this tutorial.</a:t>
            </a:r>
          </a:p>
          <a:p>
            <a:endParaRPr lang="en-US" sz="2000" dirty="0" smtClean="0">
              <a:solidFill>
                <a:schemeClr val="tx1"/>
              </a:solidFill>
              <a:latin typeface="Georgia"/>
              <a:cs typeface="Georgia"/>
            </a:endParaRPr>
          </a:p>
          <a:p>
            <a:r>
              <a:rPr lang="en-US" sz="2000" dirty="0" smtClean="0">
                <a:solidFill>
                  <a:schemeClr val="tx1"/>
                </a:solidFill>
                <a:latin typeface="Georgia"/>
                <a:cs typeface="Georgia"/>
              </a:rPr>
              <a:t>Also we have “mongoose”  as a other alternative for </a:t>
            </a:r>
            <a:r>
              <a:rPr lang="en-US" sz="2000" dirty="0" err="1" smtClean="0">
                <a:solidFill>
                  <a:schemeClr val="tx1"/>
                </a:solidFill>
                <a:latin typeface="Georgia"/>
                <a:cs typeface="Georgia"/>
              </a:rPr>
              <a:t>MongoDB</a:t>
            </a:r>
            <a:r>
              <a:rPr lang="en-US" sz="2000" dirty="0" smtClean="0">
                <a:solidFill>
                  <a:schemeClr val="tx1"/>
                </a:solidFill>
                <a:latin typeface="Georgia"/>
                <a:cs typeface="Georgia"/>
              </a:rPr>
              <a:t> driver instead  “monk”  but as beginner level will monk db wrapper</a:t>
            </a:r>
          </a:p>
          <a:p>
            <a:endParaRPr lang="en-US" sz="2000" dirty="0">
              <a:solidFill>
                <a:schemeClr val="tx1"/>
              </a:solidFill>
              <a:latin typeface="Georgia"/>
              <a:cs typeface="Georgia"/>
            </a:endParaRPr>
          </a:p>
        </p:txBody>
      </p:sp>
    </p:spTree>
    <p:extLst>
      <p:ext uri="{BB962C8B-B14F-4D97-AF65-F5344CB8AC3E}">
        <p14:creationId xmlns:p14="http://schemas.microsoft.com/office/powerpoint/2010/main" val="38503691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136533"/>
            <a:ext cx="8165592" cy="581971"/>
          </a:xfrm>
        </p:spPr>
        <p:txBody>
          <a:bodyPr/>
          <a:lstStyle/>
          <a:p>
            <a:r>
              <a:rPr lang="en-US" dirty="0" smtClean="0"/>
              <a:t>References</a:t>
            </a:r>
            <a:endParaRPr lang="en-US" dirty="0"/>
          </a:p>
        </p:txBody>
      </p:sp>
      <p:sp>
        <p:nvSpPr>
          <p:cNvPr id="3" name="Text Placeholder 2"/>
          <p:cNvSpPr>
            <a:spLocks noGrp="1"/>
          </p:cNvSpPr>
          <p:nvPr>
            <p:ph type="body" sz="quarter" idx="10"/>
          </p:nvPr>
        </p:nvSpPr>
        <p:spPr>
          <a:xfrm>
            <a:off x="487363" y="849129"/>
            <a:ext cx="8169274" cy="5563550"/>
          </a:xfrm>
        </p:spPr>
        <p:txBody>
          <a:bodyPr/>
          <a:lstStyle/>
          <a:p>
            <a:r>
              <a:rPr lang="en-US" dirty="0" smtClean="0">
                <a:latin typeface="Georgia" pitchFamily="-65" charset="0"/>
                <a:ea typeface="ＭＳ Ｐゴシック" pitchFamily="-65" charset="-128"/>
              </a:rPr>
              <a:t>Watch this video at </a:t>
            </a:r>
            <a:r>
              <a:rPr lang="en-US" dirty="0" err="1" smtClean="0">
                <a:latin typeface="Georgia" pitchFamily="-65" charset="0"/>
                <a:ea typeface="ＭＳ Ｐゴシック" pitchFamily="-65" charset="-128"/>
              </a:rPr>
              <a:t>Youtube</a:t>
            </a:r>
            <a:r>
              <a:rPr lang="en-US" dirty="0" smtClean="0">
                <a:latin typeface="Georgia" pitchFamily="-65" charset="0"/>
                <a:ea typeface="ＭＳ Ｐゴシック" pitchFamily="-65" charset="-128"/>
              </a:rPr>
              <a:t>: </a:t>
            </a:r>
            <a:r>
              <a:rPr lang="en-US" dirty="0" smtClean="0">
                <a:latin typeface="Georgia" pitchFamily="-65" charset="0"/>
                <a:ea typeface="ＭＳ Ｐゴシック" pitchFamily="-65" charset="-128"/>
                <a:hlinkClick r:id="rId2"/>
              </a:rPr>
              <a:t>http://www.youtube.com/watch?v=jo_B4LTHi3I</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rPr>
              <a:t>Read the free </a:t>
            </a:r>
            <a:r>
              <a:rPr lang="en-US" dirty="0" err="1" smtClean="0">
                <a:latin typeface="Georgia" pitchFamily="-65" charset="0"/>
                <a:ea typeface="ＭＳ Ｐゴシック" pitchFamily="-65" charset="-128"/>
              </a:rPr>
              <a:t>O’reilly</a:t>
            </a:r>
            <a:r>
              <a:rPr lang="en-US" dirty="0" smtClean="0">
                <a:latin typeface="Georgia" pitchFamily="-65" charset="0"/>
                <a:ea typeface="ＭＳ Ｐゴシック" pitchFamily="-65" charset="-128"/>
              </a:rPr>
              <a:t> Book </a:t>
            </a:r>
            <a:r>
              <a:rPr lang="en-US" i="1" dirty="0" smtClean="0">
                <a:latin typeface="Georgia" pitchFamily="-65" charset="0"/>
                <a:ea typeface="ＭＳ Ｐゴシック" pitchFamily="-65" charset="-128"/>
              </a:rPr>
              <a:t>‘Up and Running with Node.js’ </a:t>
            </a:r>
            <a:r>
              <a:rPr lang="en-US" dirty="0" smtClean="0">
                <a:latin typeface="Georgia" pitchFamily="-65" charset="0"/>
                <a:ea typeface="ＭＳ Ｐゴシック" pitchFamily="-65" charset="-128"/>
              </a:rPr>
              <a:t>@ </a:t>
            </a:r>
            <a:r>
              <a:rPr lang="en-US" dirty="0" smtClean="0">
                <a:latin typeface="Georgia" pitchFamily="-65" charset="0"/>
                <a:ea typeface="ＭＳ Ｐゴシック" pitchFamily="-65" charset="-128"/>
                <a:hlinkClick r:id="rId3"/>
              </a:rPr>
              <a:t>http://ofps.oreilly.com/titles/9781449398583/</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rPr>
              <a:t>Visit </a:t>
            </a:r>
            <a:r>
              <a:rPr lang="en-US" dirty="0" smtClean="0">
                <a:latin typeface="Georgia" pitchFamily="-65" charset="0"/>
                <a:ea typeface="ＭＳ Ｐゴシック" pitchFamily="-65" charset="-128"/>
                <a:hlinkClick r:id="rId4"/>
              </a:rPr>
              <a:t>www.nodejs.org</a:t>
            </a:r>
            <a:r>
              <a:rPr lang="en-US" dirty="0" smtClean="0">
                <a:latin typeface="Georgia" pitchFamily="-65" charset="0"/>
                <a:ea typeface="ＭＳ Ｐゴシック" pitchFamily="-65" charset="-128"/>
              </a:rPr>
              <a:t> for Info/News about Node.js</a:t>
            </a:r>
          </a:p>
          <a:p>
            <a:r>
              <a:rPr lang="en-US" dirty="0" smtClean="0">
                <a:latin typeface="Georgia" pitchFamily="-65" charset="0"/>
                <a:ea typeface="ＭＳ Ｐゴシック" pitchFamily="-65" charset="-128"/>
              </a:rPr>
              <a:t>Watch Node.js tutorials @ </a:t>
            </a:r>
            <a:r>
              <a:rPr lang="en-US" dirty="0" smtClean="0">
                <a:latin typeface="Georgia" pitchFamily="-65" charset="0"/>
                <a:ea typeface="ＭＳ Ｐゴシック" pitchFamily="-65" charset="-128"/>
                <a:hlinkClick r:id="rId5"/>
              </a:rPr>
              <a:t>http://nodetuts.com/</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6"/>
              </a:rPr>
              <a:t>http://nodejs.org/</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7"/>
              </a:rPr>
              <a:t>http://www.zdnet.com/the-rewards-of-running-server-side-javascript-revealed-7000027060/</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8"/>
              </a:rPr>
              <a:t>http://readwrite.com/2013/11/21/how-nodejs-got-big</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9"/>
              </a:rPr>
              <a:t>http://www.clevertech.biz/services/node-js-backbone-js-raphael-js.html</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0"/>
              </a:rPr>
              <a:t>https://www.youtube.com/watch?v=eqlZD21DME0</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1"/>
              </a:rPr>
              <a:t>http://www.codeschool.com</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2"/>
              </a:rPr>
              <a:t>http://www.udemy.com</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3"/>
              </a:rPr>
              <a:t>http://www.c-sharpcorner.com/UploadFile/2072a9/node-js-vs-traditional-scripting-languages/</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4"/>
              </a:rPr>
              <a:t>http://www.haneycodes.net/to-node-js-or-not-to-node-js/</a:t>
            </a:r>
            <a:r>
              <a:rPr lang="en-US" dirty="0" smtClean="0">
                <a:latin typeface="Georgia" pitchFamily="-65" charset="0"/>
                <a:ea typeface="ＭＳ Ｐゴシック" pitchFamily="-65" charset="-128"/>
              </a:rPr>
              <a:t> </a:t>
            </a:r>
          </a:p>
          <a:p>
            <a:r>
              <a:rPr lang="en-US" dirty="0" smtClean="0">
                <a:latin typeface="Georgia" pitchFamily="-65" charset="0"/>
                <a:ea typeface="ＭＳ Ｐゴシック" pitchFamily="-65" charset="-128"/>
                <a:hlinkClick r:id="rId15"/>
              </a:rPr>
              <a:t>http://gitimmersion.com/</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6"/>
              </a:rPr>
              <a:t>http://stackoverflow.com/questions/11816424/understanding-the-basics-of-git-and-github</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7"/>
              </a:rPr>
              <a:t>https://try.github.io/levels/1/challenges/1</a:t>
            </a:r>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hlinkClick r:id="rId18"/>
              </a:rPr>
              <a:t>http://rogerdudler.github.io/git-guide/</a:t>
            </a:r>
            <a:endParaRPr lang="en-US" dirty="0" smtClean="0">
              <a:latin typeface="Georgia" pitchFamily="-65" charset="0"/>
              <a:ea typeface="ＭＳ Ｐゴシック" pitchFamily="-65" charset="-128"/>
            </a:endParaRPr>
          </a:p>
          <a:p>
            <a:pPr lvl="0" defTabSz="914400">
              <a:spcAft>
                <a:spcPts val="0"/>
              </a:spcAft>
              <a:buClrTx/>
            </a:pPr>
            <a:r>
              <a:rPr lang="en-US" sz="1200" dirty="0" smtClean="0">
                <a:solidFill>
                  <a:prstClr val="black"/>
                </a:solidFill>
                <a:latin typeface="Calibri"/>
                <a:cs typeface="+mn-cs"/>
                <a:hlinkClick r:id="rId19"/>
              </a:rPr>
              <a:t>http://openmymind.net/2012/2/3/Node-Require-and-Exports/</a:t>
            </a:r>
            <a:endParaRPr lang="en-US" sz="1200" dirty="0" smtClean="0">
              <a:solidFill>
                <a:prstClr val="black"/>
              </a:solidFill>
              <a:latin typeface="Calibri"/>
              <a:cs typeface="+mn-cs"/>
            </a:endParaRPr>
          </a:p>
          <a:p>
            <a:pPr lvl="0" defTabSz="914400">
              <a:spcAft>
                <a:spcPts val="0"/>
              </a:spcAft>
              <a:buClrTx/>
            </a:pPr>
            <a:endParaRPr lang="en-US" sz="1200" dirty="0" smtClean="0">
              <a:solidFill>
                <a:prstClr val="black"/>
              </a:solidFill>
              <a:latin typeface="Calibri"/>
              <a:cs typeface="+mn-cs"/>
            </a:endParaRPr>
          </a:p>
          <a:p>
            <a:endParaRPr lang="en-US" dirty="0" smtClean="0">
              <a:latin typeface="Georgia" pitchFamily="-65" charset="0"/>
              <a:ea typeface="ＭＳ Ｐゴシック" pitchFamily="-65" charset="-128"/>
            </a:endParaRPr>
          </a:p>
          <a:p>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rPr>
              <a:t> </a:t>
            </a:r>
          </a:p>
          <a:p>
            <a:endParaRPr lang="en-US" dirty="0" smtClean="0">
              <a:latin typeface="Georgia" pitchFamily="-65" charset="0"/>
              <a:ea typeface="ＭＳ Ｐゴシック" pitchFamily="-65" charset="-128"/>
            </a:endParaRPr>
          </a:p>
          <a:p>
            <a:endParaRPr lang="en-US" dirty="0" smtClean="0">
              <a:latin typeface="Georgia" pitchFamily="-65" charset="0"/>
              <a:ea typeface="ＭＳ Ｐゴシック" pitchFamily="-65" charset="-128"/>
            </a:endParaRPr>
          </a:p>
          <a:p>
            <a:endParaRPr lang="en-US" dirty="0"/>
          </a:p>
        </p:txBody>
      </p:sp>
    </p:spTree>
    <p:extLst>
      <p:ext uri="{BB962C8B-B14F-4D97-AF65-F5344CB8AC3E}">
        <p14:creationId xmlns:p14="http://schemas.microsoft.com/office/powerpoint/2010/main" val="2366906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Cons of </a:t>
            </a:r>
            <a:r>
              <a:rPr lang="en-US" b="1" dirty="0" err="1" smtClean="0"/>
              <a:t>Nodejs</a:t>
            </a:r>
            <a:endParaRPr lang="en-US" b="1" dirty="0"/>
          </a:p>
        </p:txBody>
      </p:sp>
      <p:sp>
        <p:nvSpPr>
          <p:cNvPr id="4" name="Text Placeholder 3"/>
          <p:cNvSpPr>
            <a:spLocks noGrp="1"/>
          </p:cNvSpPr>
          <p:nvPr>
            <p:ph type="body" sz="quarter" idx="10"/>
          </p:nvPr>
        </p:nvSpPr>
        <p:spPr/>
        <p:txBody>
          <a:bodyPr/>
          <a:lstStyle/>
          <a:p>
            <a:pPr marL="0" lvl="3" indent="0">
              <a:buFont typeface="Arial" pitchFamily="34" charset="0"/>
              <a:buChar char="•"/>
            </a:pPr>
            <a:r>
              <a:rPr lang="en-US" sz="2000" dirty="0" smtClean="0">
                <a:solidFill>
                  <a:schemeClr val="tx1"/>
                </a:solidFill>
                <a:latin typeface="Georgia" pitchFamily="18" charset="0"/>
              </a:rPr>
              <a:t>When you are doing heavy and CPU intensive calculations on server side, because event-loops are CPU hungry. </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Node.js API is still in beta, it keeps on changing a lot from one revision to another and there is a very little backward compatibility. Most of the packages are also unstable. Therefore is not yet production ready.</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Node.js is a no match for enterprise level application frameworks like Spring(java), </a:t>
            </a:r>
            <a:r>
              <a:rPr lang="en-US" sz="2000" dirty="0" err="1" smtClean="0">
                <a:solidFill>
                  <a:schemeClr val="tx1"/>
                </a:solidFill>
                <a:latin typeface="Georgia" pitchFamily="18" charset="0"/>
              </a:rPr>
              <a:t>Django</a:t>
            </a:r>
            <a:r>
              <a:rPr lang="en-US" sz="2000" dirty="0" smtClean="0">
                <a:solidFill>
                  <a:schemeClr val="tx1"/>
                </a:solidFill>
                <a:latin typeface="Georgia" pitchFamily="18" charset="0"/>
              </a:rPr>
              <a:t>(python), </a:t>
            </a:r>
            <a:r>
              <a:rPr lang="en-US" sz="2000" dirty="0" err="1" smtClean="0">
                <a:solidFill>
                  <a:schemeClr val="tx1"/>
                </a:solidFill>
                <a:latin typeface="Georgia" pitchFamily="18" charset="0"/>
              </a:rPr>
              <a:t>Symfony</a:t>
            </a:r>
            <a:r>
              <a:rPr lang="en-US" sz="2000" dirty="0" smtClean="0">
                <a:solidFill>
                  <a:schemeClr val="tx1"/>
                </a:solidFill>
                <a:latin typeface="Georgia" pitchFamily="18" charset="0"/>
              </a:rPr>
              <a:t>(</a:t>
            </a:r>
            <a:r>
              <a:rPr lang="en-US" sz="2000" dirty="0" err="1" smtClean="0">
                <a:solidFill>
                  <a:schemeClr val="tx1"/>
                </a:solidFill>
                <a:latin typeface="Georgia" pitchFamily="18" charset="0"/>
              </a:rPr>
              <a:t>php</a:t>
            </a:r>
            <a:r>
              <a:rPr lang="en-US" sz="2000" dirty="0" smtClean="0">
                <a:solidFill>
                  <a:schemeClr val="tx1"/>
                </a:solidFill>
                <a:latin typeface="Georgia" pitchFamily="18" charset="0"/>
              </a:rPr>
              <a:t>) etc. Applications written on such platforms are meant to be highly user interactive and involve complex business logic.</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Read further on disadvantages of Node.js on </a:t>
            </a:r>
            <a:r>
              <a:rPr lang="en-US" sz="2000" dirty="0" err="1" smtClean="0">
                <a:solidFill>
                  <a:schemeClr val="tx1"/>
                </a:solidFill>
                <a:latin typeface="Georgia" pitchFamily="18" charset="0"/>
              </a:rPr>
              <a:t>Quora</a:t>
            </a:r>
            <a:r>
              <a:rPr lang="en-US" sz="2000" dirty="0" smtClean="0">
                <a:solidFill>
                  <a:schemeClr val="tx1"/>
                </a:solidFill>
                <a:latin typeface="Georgia" pitchFamily="18" charset="0"/>
              </a:rPr>
              <a:t>: http://www.quora.com/What-are-the-disadvantages-of-using-Node-js</a:t>
            </a:r>
          </a:p>
        </p:txBody>
      </p:sp>
    </p:spTree>
    <p:extLst>
      <p:ext uri="{BB962C8B-B14F-4D97-AF65-F5344CB8AC3E}">
        <p14:creationId xmlns:p14="http://schemas.microsoft.com/office/powerpoint/2010/main" val="26521392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val="31658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Why is Node.js so fast?</a:t>
            </a:r>
            <a:endParaRPr lang="en-US" b="1" dirty="0"/>
          </a:p>
        </p:txBody>
      </p:sp>
      <p:sp>
        <p:nvSpPr>
          <p:cNvPr id="4" name="Text Placeholder 3"/>
          <p:cNvSpPr>
            <a:spLocks noGrp="1"/>
          </p:cNvSpPr>
          <p:nvPr>
            <p:ph type="body" sz="quarter" idx="10"/>
          </p:nvPr>
        </p:nvSpPr>
        <p:spPr/>
        <p:txBody>
          <a:bodyPr/>
          <a:lstStyle/>
          <a:p>
            <a:pPr marL="0" lvl="3" indent="0">
              <a:buNone/>
            </a:pPr>
            <a:r>
              <a:rPr lang="en-US" sz="2000" b="1" dirty="0" smtClean="0">
                <a:solidFill>
                  <a:schemeClr val="tx1"/>
                </a:solidFill>
                <a:latin typeface="Georgia" pitchFamily="18" charset="0"/>
              </a:rPr>
              <a:t>Traditional Execution Techniques  </a:t>
            </a:r>
            <a:r>
              <a:rPr lang="en-US" sz="2000" dirty="0" smtClean="0">
                <a:solidFill>
                  <a:schemeClr val="tx1"/>
                </a:solidFill>
                <a:latin typeface="Georgia" pitchFamily="18" charset="0"/>
              </a:rPr>
              <a:t>:</a:t>
            </a:r>
          </a:p>
          <a:p>
            <a:pPr marL="0" lvl="3" indent="0">
              <a:buFont typeface="Arial" pitchFamily="34" charset="0"/>
              <a:buChar char="•"/>
            </a:pPr>
            <a:r>
              <a:rPr lang="en-US" sz="2000" dirty="0" smtClean="0">
                <a:solidFill>
                  <a:schemeClr val="tx1"/>
                </a:solidFill>
                <a:latin typeface="Georgia" pitchFamily="18" charset="0"/>
              </a:rPr>
              <a:t>C Code -&gt; Assembly Language -&gt; Binaries -&gt; Machine Code -&gt; .exe file</a:t>
            </a:r>
          </a:p>
          <a:p>
            <a:pPr marL="0" lvl="3" indent="0">
              <a:buFont typeface="Arial" pitchFamily="34" charset="0"/>
              <a:buChar char="•"/>
            </a:pPr>
            <a:r>
              <a:rPr lang="en-US" sz="2000" dirty="0" smtClean="0">
                <a:solidFill>
                  <a:schemeClr val="tx1"/>
                </a:solidFill>
                <a:latin typeface="Georgia" pitchFamily="18" charset="0"/>
              </a:rPr>
              <a:t>The .exe file is to be executed from the file system.</a:t>
            </a:r>
          </a:p>
          <a:p>
            <a:pPr marL="0" lvl="3" indent="0">
              <a:buFont typeface="Arial" pitchFamily="34" charset="0"/>
              <a:buChar char="•"/>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 Java Code -&gt; Compiled Java Class(Byte Code) -&gt; Byte code </a:t>
            </a:r>
          </a:p>
          <a:p>
            <a:pPr marL="0" lvl="3" indent="0">
              <a:buFont typeface="Arial" pitchFamily="34" charset="0"/>
              <a:buChar char="•"/>
            </a:pPr>
            <a:r>
              <a:rPr lang="en-US" sz="2000" dirty="0" smtClean="0">
                <a:solidFill>
                  <a:schemeClr val="tx1"/>
                </a:solidFill>
                <a:latin typeface="Georgia" pitchFamily="18" charset="0"/>
              </a:rPr>
              <a:t>Byte Code is input to the Java Virtual Machine and hence machine code is generated by interpreting byte code.  </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V8 compiles JavaScript to native machine code before executing it, hence the compiled code is additionally optimized (and re-optimized) dynamically at runtime, based </a:t>
            </a:r>
            <a:r>
              <a:rPr lang="en-US" sz="2000" dirty="0" smtClean="0">
                <a:solidFill>
                  <a:schemeClr val="tx1"/>
                </a:solidFill>
                <a:latin typeface="Georgia" pitchFamily="18" charset="0"/>
              </a:rPr>
              <a:t>on probability </a:t>
            </a:r>
            <a:r>
              <a:rPr lang="en-US" sz="2000" dirty="0" smtClean="0">
                <a:solidFill>
                  <a:schemeClr val="tx1"/>
                </a:solidFill>
                <a:latin typeface="Georgia" pitchFamily="18" charset="0"/>
              </a:rPr>
              <a:t>of the code's execution profile.</a:t>
            </a:r>
          </a:p>
          <a:p>
            <a:pPr marL="0" lvl="3" indent="0">
              <a:buFont typeface="Arial" pitchFamily="34" charset="0"/>
              <a:buChar char="•"/>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These runtime optimizations make Node.js faster .</a:t>
            </a:r>
          </a:p>
          <a:p>
            <a:pPr marL="0" lvl="3" indent="0">
              <a:buFont typeface="Arial" pitchFamily="34" charset="0"/>
              <a:buChar char="•"/>
            </a:pPr>
            <a:endParaRPr lang="en-US" sz="2000" dirty="0" smtClean="0">
              <a:solidFill>
                <a:schemeClr val="tx1"/>
              </a:solidFill>
              <a:latin typeface="Georgia" pitchFamily="18" charset="0"/>
            </a:endParaRPr>
          </a:p>
          <a:p>
            <a:pPr marL="0" lvl="3" indent="0">
              <a:buFont typeface="Arial" pitchFamily="34" charset="0"/>
              <a:buChar char="•"/>
            </a:pPr>
            <a:endParaRPr lang="en-US" sz="2000" dirty="0" smtClean="0">
              <a:solidFill>
                <a:schemeClr val="tx1"/>
              </a:solidFill>
              <a:latin typeface="Georgia" pitchFamily="18" charset="0"/>
            </a:endParaRPr>
          </a:p>
          <a:p>
            <a:pPr marL="0" lvl="3" indent="0">
              <a:buFont typeface="Arial" pitchFamily="34" charset="0"/>
              <a:buChar char="•"/>
            </a:pPr>
            <a:endParaRPr lang="en-US" sz="2000" dirty="0" smtClean="0">
              <a:solidFill>
                <a:schemeClr val="tx1"/>
              </a:solidFill>
              <a:latin typeface="Georgia" pitchFamily="18" charset="0"/>
            </a:endParaRPr>
          </a:p>
          <a:p>
            <a:pPr marL="0" lvl="3" indent="0">
              <a:buFont typeface="Arial" pitchFamily="34" charset="0"/>
              <a:buChar char="•"/>
            </a:pPr>
            <a:endParaRPr lang="en-US" sz="2000" dirty="0" smtClean="0">
              <a:solidFill>
                <a:schemeClr val="tx1"/>
              </a:solidFill>
              <a:latin typeface="Georgia" pitchFamily="18" charset="0"/>
            </a:endParaRPr>
          </a:p>
          <a:p>
            <a:pPr marL="0" lvl="3" indent="0">
              <a:buFont typeface="Arial" pitchFamily="34" charset="0"/>
              <a:buChar char="•"/>
            </a:pPr>
            <a:endParaRPr lang="en-US" sz="2000" dirty="0" smtClean="0">
              <a:solidFill>
                <a:schemeClr val="tx1"/>
              </a:solidFill>
              <a:latin typeface="Georgia" pitchFamily="18" charset="0"/>
            </a:endParaRPr>
          </a:p>
        </p:txBody>
      </p:sp>
    </p:spTree>
    <p:extLst>
      <p:ext uri="{BB962C8B-B14F-4D97-AF65-F5344CB8AC3E}">
        <p14:creationId xmlns:p14="http://schemas.microsoft.com/office/powerpoint/2010/main" val="265213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Why Node?</a:t>
            </a:r>
            <a:endParaRPr lang="en-US" b="1" dirty="0"/>
          </a:p>
        </p:txBody>
      </p:sp>
      <p:sp>
        <p:nvSpPr>
          <p:cNvPr id="4" name="Text Placeholder 3"/>
          <p:cNvSpPr>
            <a:spLocks noGrp="1"/>
          </p:cNvSpPr>
          <p:nvPr>
            <p:ph type="body" sz="quarter" idx="10"/>
          </p:nvPr>
        </p:nvSpPr>
        <p:spPr/>
        <p:txBody>
          <a:bodyPr/>
          <a:lstStyle/>
          <a:p>
            <a:pPr>
              <a:buFont typeface="Arial" pitchFamily="34" charset="0"/>
              <a:buChar char="•"/>
            </a:pPr>
            <a:r>
              <a:rPr lang="en-US" sz="2000" dirty="0" smtClean="0">
                <a:solidFill>
                  <a:schemeClr val="tx1"/>
                </a:solidFill>
                <a:latin typeface="Georgia" pitchFamily="18" charset="0"/>
              </a:rPr>
              <a:t> 	Easy to configure. 	</a:t>
            </a:r>
          </a:p>
          <a:p>
            <a:endParaRPr lang="en-US" sz="2000" dirty="0" smtClean="0">
              <a:solidFill>
                <a:schemeClr val="tx1"/>
              </a:solidFill>
              <a:latin typeface="Georgia" pitchFamily="18" charset="0"/>
            </a:endParaRPr>
          </a:p>
          <a:p>
            <a:pPr>
              <a:buFont typeface="Arial" pitchFamily="34" charset="0"/>
              <a:buChar char="•"/>
            </a:pPr>
            <a:r>
              <a:rPr lang="en-US" sz="2000" dirty="0" smtClean="0">
                <a:solidFill>
                  <a:schemeClr val="tx1"/>
                </a:solidFill>
                <a:latin typeface="Georgia" pitchFamily="18" charset="0"/>
              </a:rPr>
              <a:t> 	It runs JavaScript, so you can use the </a:t>
            </a:r>
            <a:r>
              <a:rPr lang="en-US" sz="2000" b="1" dirty="0" smtClean="0">
                <a:solidFill>
                  <a:schemeClr val="tx1"/>
                </a:solidFill>
                <a:latin typeface="Georgia" pitchFamily="18" charset="0"/>
              </a:rPr>
              <a:t>same language</a:t>
            </a:r>
            <a:r>
              <a:rPr lang="en-US" sz="2000" dirty="0" smtClean="0">
                <a:solidFill>
                  <a:schemeClr val="tx1"/>
                </a:solidFill>
                <a:latin typeface="Georgia" pitchFamily="18" charset="0"/>
              </a:rPr>
              <a:t> on server 	and client, and even share some code between them (e.g. for form 	validation, or to render views at either end.)</a:t>
            </a:r>
          </a:p>
          <a:p>
            <a:pPr>
              <a:buFont typeface="Arial" pitchFamily="34" charset="0"/>
              <a:buChar char="•"/>
            </a:pPr>
            <a:endParaRPr lang="en-US" sz="2000" dirty="0" smtClean="0">
              <a:solidFill>
                <a:schemeClr val="tx1"/>
              </a:solidFill>
              <a:latin typeface="Georgia" pitchFamily="18" charset="0"/>
            </a:endParaRPr>
          </a:p>
          <a:p>
            <a:pPr>
              <a:buFont typeface="Arial" pitchFamily="34" charset="0"/>
              <a:buChar char="•"/>
            </a:pPr>
            <a:r>
              <a:rPr lang="en-US" sz="2000" dirty="0" smtClean="0">
                <a:solidFill>
                  <a:schemeClr val="tx1"/>
                </a:solidFill>
                <a:latin typeface="Georgia" pitchFamily="18" charset="0"/>
              </a:rPr>
              <a:t> </a:t>
            </a:r>
            <a:r>
              <a:rPr lang="en-US" sz="2000" dirty="0" smtClean="0">
                <a:solidFill>
                  <a:schemeClr val="tx1"/>
                </a:solidFill>
                <a:latin typeface="Georgia" pitchFamily="18" charset="0"/>
              </a:rPr>
              <a:t>	The event-driven system is </a:t>
            </a:r>
            <a:r>
              <a:rPr lang="en-US" sz="2000" b="1" dirty="0" smtClean="0">
                <a:solidFill>
                  <a:schemeClr val="tx1"/>
                </a:solidFill>
                <a:latin typeface="Georgia" pitchFamily="18" charset="0"/>
              </a:rPr>
              <a:t>fast</a:t>
            </a:r>
            <a:r>
              <a:rPr lang="en-US" sz="2000" dirty="0" smtClean="0">
                <a:solidFill>
                  <a:schemeClr val="tx1"/>
                </a:solidFill>
                <a:latin typeface="Georgia" pitchFamily="18" charset="0"/>
              </a:rPr>
              <a:t>, compared to traditional Java when     	handling lots of requests at once</a:t>
            </a:r>
            <a:r>
              <a:rPr lang="en-US" sz="2000" dirty="0" smtClean="0">
                <a:solidFill>
                  <a:schemeClr val="tx1"/>
                </a:solidFill>
                <a:latin typeface="Georgia" pitchFamily="18" charset="0"/>
              </a:rPr>
              <a:t>.</a:t>
            </a:r>
          </a:p>
          <a:p>
            <a:pPr>
              <a:buFont typeface="Arial" pitchFamily="34" charset="0"/>
              <a:buChar char="•"/>
            </a:pPr>
            <a:endParaRPr lang="en-US" sz="2000" dirty="0" smtClean="0">
              <a:solidFill>
                <a:schemeClr val="tx1"/>
              </a:solidFill>
              <a:latin typeface="Georgia" pitchFamily="18" charset="0"/>
            </a:endParaRPr>
          </a:p>
          <a:p>
            <a:pPr>
              <a:buFont typeface="Arial" pitchFamily="34" charset="0"/>
              <a:buChar char="•"/>
            </a:pPr>
            <a:r>
              <a:rPr lang="en-US" sz="2000" dirty="0" smtClean="0">
                <a:solidFill>
                  <a:schemeClr val="tx1"/>
                </a:solidFill>
                <a:latin typeface="Georgia" pitchFamily="18" charset="0"/>
              </a:rPr>
              <a:t> 	The ever-growing pool of </a:t>
            </a:r>
            <a:r>
              <a:rPr lang="en-US" sz="2000" b="1" dirty="0" smtClean="0">
                <a:solidFill>
                  <a:schemeClr val="tx1"/>
                </a:solidFill>
                <a:latin typeface="Georgia" pitchFamily="18" charset="0"/>
              </a:rPr>
              <a:t>packages</a:t>
            </a:r>
            <a:r>
              <a:rPr lang="en-US" sz="2000" dirty="0" smtClean="0">
                <a:solidFill>
                  <a:schemeClr val="tx1"/>
                </a:solidFill>
                <a:latin typeface="Georgia" pitchFamily="18" charset="0"/>
              </a:rPr>
              <a:t>, most of which are conveniently 	hosted on </a:t>
            </a:r>
            <a:r>
              <a:rPr lang="en-US" sz="2000" dirty="0" err="1" smtClean="0">
                <a:solidFill>
                  <a:schemeClr val="tx1"/>
                </a:solidFill>
                <a:latin typeface="Georgia" pitchFamily="18" charset="0"/>
              </a:rPr>
              <a:t>github</a:t>
            </a:r>
            <a:r>
              <a:rPr lang="en-US" sz="2000" dirty="0" smtClean="0">
                <a:solidFill>
                  <a:schemeClr val="tx1"/>
                </a:solidFill>
                <a:latin typeface="Georgia" pitchFamily="18" charset="0"/>
              </a:rPr>
              <a:t>.</a:t>
            </a:r>
          </a:p>
          <a:p>
            <a:endParaRPr lang="en-US" sz="2000" dirty="0" smtClean="0">
              <a:solidFill>
                <a:schemeClr val="tx1"/>
              </a:solidFill>
              <a:latin typeface="Georgia" pitchFamily="18" charset="0"/>
            </a:endParaRPr>
          </a:p>
          <a:p>
            <a:pPr>
              <a:buFont typeface="Arial" pitchFamily="34" charset="0"/>
              <a:buChar char="•"/>
            </a:pPr>
            <a:r>
              <a:rPr lang="en-US" sz="2000" dirty="0" smtClean="0">
                <a:solidFill>
                  <a:schemeClr val="tx1"/>
                </a:solidFill>
                <a:latin typeface="Georgia" pitchFamily="18" charset="0"/>
              </a:rPr>
              <a:t>      Node.js is ideal for application that serve a lot of requests but don’t 	use and need lots of computational  power per request.</a:t>
            </a:r>
          </a:p>
          <a:p>
            <a:pPr>
              <a:buFont typeface="Arial" pitchFamily="34" charset="0"/>
              <a:buChar char="•"/>
            </a:pPr>
            <a:endParaRPr lang="en-US" sz="2000" dirty="0" smtClean="0">
              <a:solidFill>
                <a:schemeClr val="tx1"/>
              </a:solidFill>
              <a:latin typeface="Georgia" pitchFamily="18" charset="0"/>
            </a:endParaRPr>
          </a:p>
        </p:txBody>
      </p:sp>
    </p:spTree>
    <p:extLst>
      <p:ext uri="{BB962C8B-B14F-4D97-AF65-F5344CB8AC3E}">
        <p14:creationId xmlns:p14="http://schemas.microsoft.com/office/powerpoint/2010/main" val="265213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How it works?</a:t>
            </a:r>
            <a:endParaRPr lang="en-US" b="1" dirty="0"/>
          </a:p>
        </p:txBody>
      </p:sp>
      <p:sp>
        <p:nvSpPr>
          <p:cNvPr id="4" name="Text Placeholder 3"/>
          <p:cNvSpPr>
            <a:spLocks noGrp="1"/>
          </p:cNvSpPr>
          <p:nvPr>
            <p:ph type="body" sz="quarter" idx="10"/>
          </p:nvPr>
        </p:nvSpPr>
        <p:spPr/>
        <p:txBody>
          <a:bodyPr/>
          <a:lstStyle/>
          <a:p>
            <a:pPr>
              <a:buFont typeface="Arial" pitchFamily="34" charset="0"/>
              <a:buChar char="•"/>
            </a:pPr>
            <a:r>
              <a:rPr lang="en-US" sz="2000" dirty="0" smtClean="0">
                <a:solidFill>
                  <a:schemeClr val="tx1"/>
                </a:solidFill>
                <a:latin typeface="Georgia" pitchFamily="18" charset="0"/>
              </a:rPr>
              <a:t> 	Event Looping</a:t>
            </a:r>
          </a:p>
          <a:p>
            <a:endParaRPr lang="en-US" sz="2000" dirty="0" smtClean="0">
              <a:solidFill>
                <a:schemeClr val="tx1"/>
              </a:solidFill>
              <a:latin typeface="Georgia" pitchFamily="18" charset="0"/>
            </a:endParaRPr>
          </a:p>
        </p:txBody>
      </p:sp>
      <p:grpSp>
        <p:nvGrpSpPr>
          <p:cNvPr id="5" name="Group 4"/>
          <p:cNvGrpSpPr/>
          <p:nvPr/>
        </p:nvGrpSpPr>
        <p:grpSpPr>
          <a:xfrm>
            <a:off x="890647" y="1769422"/>
            <a:ext cx="7457704" cy="4475403"/>
            <a:chOff x="76200" y="2819400"/>
            <a:chExt cx="6248400" cy="3810000"/>
          </a:xfrm>
        </p:grpSpPr>
        <p:sp>
          <p:nvSpPr>
            <p:cNvPr id="6" name="Rectangle 5"/>
            <p:cNvSpPr/>
            <p:nvPr/>
          </p:nvSpPr>
          <p:spPr>
            <a:xfrm>
              <a:off x="1678431" y="2819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w Cen MT" pitchFamily="34" charset="0"/>
                </a:rPr>
                <a:t>Client</a:t>
              </a:r>
              <a:endParaRPr lang="en-US" dirty="0">
                <a:solidFill>
                  <a:schemeClr val="tx1"/>
                </a:solidFill>
                <a:latin typeface="Tw Cen MT" pitchFamily="34" charset="0"/>
              </a:endParaRPr>
            </a:p>
          </p:txBody>
        </p:sp>
        <p:cxnSp>
          <p:nvCxnSpPr>
            <p:cNvPr id="7" name="Straight Arrow Connector 6"/>
            <p:cNvCxnSpPr/>
            <p:nvPr/>
          </p:nvCxnSpPr>
          <p:spPr>
            <a:xfrm>
              <a:off x="1983231" y="34290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11831" y="34290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Arc 8"/>
            <p:cNvSpPr>
              <a:spLocks noChangeAspect="1"/>
            </p:cNvSpPr>
            <p:nvPr/>
          </p:nvSpPr>
          <p:spPr>
            <a:xfrm>
              <a:off x="1907031" y="4191000"/>
              <a:ext cx="1371600" cy="1371600"/>
            </a:xfrm>
            <a:prstGeom prst="arc">
              <a:avLst>
                <a:gd name="adj1" fmla="val 13487427"/>
                <a:gd name="adj2" fmla="val 12667217"/>
              </a:avLst>
            </a:prstGeom>
            <a:ln w="2222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Event loop </a:t>
              </a:r>
            </a:p>
            <a:p>
              <a:pPr algn="ctr"/>
              <a:r>
                <a:rPr lang="en-US" sz="1400" dirty="0" smtClean="0"/>
                <a:t>(main thread)</a:t>
              </a:r>
              <a:endParaRPr lang="en-US" sz="1400" dirty="0"/>
            </a:p>
          </p:txBody>
        </p:sp>
        <p:cxnSp>
          <p:nvCxnSpPr>
            <p:cNvPr id="10" name="Straight Arrow Connector 9"/>
            <p:cNvCxnSpPr/>
            <p:nvPr/>
          </p:nvCxnSpPr>
          <p:spPr>
            <a:xfrm>
              <a:off x="2440431" y="34290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69031" y="34290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97631" y="34290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Flowchart: Punched Tape 12"/>
            <p:cNvSpPr/>
            <p:nvPr/>
          </p:nvSpPr>
          <p:spPr>
            <a:xfrm>
              <a:off x="2438400" y="5867400"/>
              <a:ext cx="1447800" cy="762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w Cen MT" pitchFamily="34" charset="0"/>
                </a:rPr>
                <a:t>C++ </a:t>
              </a:r>
              <a:r>
                <a:rPr lang="en-US" sz="1400" dirty="0" err="1" smtClean="0">
                  <a:solidFill>
                    <a:schemeClr val="tx1"/>
                  </a:solidFill>
                  <a:latin typeface="Tw Cen MT" pitchFamily="34" charset="0"/>
                </a:rPr>
                <a:t>Threadpool</a:t>
              </a:r>
              <a:endParaRPr lang="en-US" sz="1400" dirty="0" smtClean="0">
                <a:solidFill>
                  <a:schemeClr val="tx1"/>
                </a:solidFill>
                <a:latin typeface="Tw Cen MT" pitchFamily="34" charset="0"/>
              </a:endParaRPr>
            </a:p>
            <a:p>
              <a:pPr algn="ctr"/>
              <a:r>
                <a:rPr lang="en-US" sz="1400" dirty="0" smtClean="0">
                  <a:solidFill>
                    <a:schemeClr val="tx1"/>
                  </a:solidFill>
                  <a:latin typeface="Tw Cen MT" pitchFamily="34" charset="0"/>
                </a:rPr>
                <a:t>(worker threads)</a:t>
              </a:r>
              <a:endParaRPr lang="en-US" sz="1400" dirty="0">
                <a:solidFill>
                  <a:schemeClr val="tx1"/>
                </a:solidFill>
                <a:latin typeface="Tw Cen MT" pitchFamily="34" charset="0"/>
              </a:endParaRPr>
            </a:p>
          </p:txBody>
        </p:sp>
        <p:sp>
          <p:nvSpPr>
            <p:cNvPr id="14" name="Freeform 13"/>
            <p:cNvSpPr/>
            <p:nvPr/>
          </p:nvSpPr>
          <p:spPr>
            <a:xfrm>
              <a:off x="1602231" y="5105400"/>
              <a:ext cx="762000" cy="1371600"/>
            </a:xfrm>
            <a:custGeom>
              <a:avLst/>
              <a:gdLst>
                <a:gd name="connsiteX0" fmla="*/ 827518 w 827518"/>
                <a:gd name="connsiteY0" fmla="*/ 1298961 h 1298961"/>
                <a:gd name="connsiteX1" fmla="*/ 272041 w 827518"/>
                <a:gd name="connsiteY1" fmla="*/ 1196412 h 1298961"/>
                <a:gd name="connsiteX2" fmla="*/ 32759 w 827518"/>
                <a:gd name="connsiteY2" fmla="*/ 786213 h 1298961"/>
                <a:gd name="connsiteX3" fmla="*/ 75488 w 827518"/>
                <a:gd name="connsiteY3" fmla="*/ 179462 h 1298961"/>
                <a:gd name="connsiteX4" fmla="*/ 263495 w 827518"/>
                <a:gd name="connsiteY4" fmla="*/ 0 h 1298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518" h="1298961">
                  <a:moveTo>
                    <a:pt x="827518" y="1298961"/>
                  </a:moveTo>
                  <a:cubicBezTo>
                    <a:pt x="616009" y="1290415"/>
                    <a:pt x="404501" y="1281870"/>
                    <a:pt x="272041" y="1196412"/>
                  </a:cubicBezTo>
                  <a:cubicBezTo>
                    <a:pt x="139581" y="1110954"/>
                    <a:pt x="65518" y="955705"/>
                    <a:pt x="32759" y="786213"/>
                  </a:cubicBezTo>
                  <a:cubicBezTo>
                    <a:pt x="0" y="616721"/>
                    <a:pt x="37032" y="310498"/>
                    <a:pt x="75488" y="179462"/>
                  </a:cubicBezTo>
                  <a:cubicBezTo>
                    <a:pt x="113944" y="48427"/>
                    <a:pt x="226463" y="21364"/>
                    <a:pt x="263495" y="0"/>
                  </a:cubicBezTo>
                </a:path>
              </a:pathLst>
            </a:custGeom>
            <a:ln w="15875" cmpd="sng">
              <a:solidFill>
                <a:srgbClr val="FFC000"/>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297431" y="3046576"/>
              <a:ext cx="533400" cy="1601624"/>
            </a:xfrm>
            <a:custGeom>
              <a:avLst/>
              <a:gdLst>
                <a:gd name="connsiteX0" fmla="*/ 485686 w 485686"/>
                <a:gd name="connsiteY0" fmla="*/ 1649338 h 1649338"/>
                <a:gd name="connsiteX1" fmla="*/ 66942 w 485686"/>
                <a:gd name="connsiteY1" fmla="*/ 1145136 h 1649338"/>
                <a:gd name="connsiteX2" fmla="*/ 84034 w 485686"/>
                <a:gd name="connsiteY2" fmla="*/ 393106 h 1649338"/>
                <a:gd name="connsiteX3" fmla="*/ 331862 w 485686"/>
                <a:gd name="connsiteY3" fmla="*/ 0 h 1649338"/>
              </a:gdLst>
              <a:ahLst/>
              <a:cxnLst>
                <a:cxn ang="0">
                  <a:pos x="connsiteX0" y="connsiteY0"/>
                </a:cxn>
                <a:cxn ang="0">
                  <a:pos x="connsiteX1" y="connsiteY1"/>
                </a:cxn>
                <a:cxn ang="0">
                  <a:pos x="connsiteX2" y="connsiteY2"/>
                </a:cxn>
                <a:cxn ang="0">
                  <a:pos x="connsiteX3" y="connsiteY3"/>
                </a:cxn>
              </a:cxnLst>
              <a:rect l="l" t="t" r="r" b="b"/>
              <a:pathLst>
                <a:path w="485686" h="1649338">
                  <a:moveTo>
                    <a:pt x="485686" y="1649338"/>
                  </a:moveTo>
                  <a:cubicBezTo>
                    <a:pt x="309785" y="1501923"/>
                    <a:pt x="133884" y="1354508"/>
                    <a:pt x="66942" y="1145136"/>
                  </a:cubicBezTo>
                  <a:cubicBezTo>
                    <a:pt x="0" y="935764"/>
                    <a:pt x="39881" y="583962"/>
                    <a:pt x="84034" y="393106"/>
                  </a:cubicBezTo>
                  <a:cubicBezTo>
                    <a:pt x="128187" y="202250"/>
                    <a:pt x="156673" y="8546"/>
                    <a:pt x="331862" y="0"/>
                  </a:cubicBezTo>
                </a:path>
              </a:pathLst>
            </a:custGeom>
            <a:ln w="15875">
              <a:solidFill>
                <a:srgbClr val="FFC000"/>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3352799" y="5029200"/>
              <a:ext cx="916431" cy="1066800"/>
            </a:xfrm>
            <a:custGeom>
              <a:avLst/>
              <a:gdLst>
                <a:gd name="connsiteX0" fmla="*/ 0 w 1009827"/>
                <a:gd name="connsiteY0" fmla="*/ 61245 h 1291839"/>
                <a:gd name="connsiteX1" fmla="*/ 649480 w 1009827"/>
                <a:gd name="connsiteY1" fmla="*/ 95428 h 1291839"/>
                <a:gd name="connsiteX2" fmla="*/ 1008403 w 1009827"/>
                <a:gd name="connsiteY2" fmla="*/ 633813 h 1291839"/>
                <a:gd name="connsiteX3" fmla="*/ 640934 w 1009827"/>
                <a:gd name="connsiteY3" fmla="*/ 1291839 h 1291839"/>
              </a:gdLst>
              <a:ahLst/>
              <a:cxnLst>
                <a:cxn ang="0">
                  <a:pos x="connsiteX0" y="connsiteY0"/>
                </a:cxn>
                <a:cxn ang="0">
                  <a:pos x="connsiteX1" y="connsiteY1"/>
                </a:cxn>
                <a:cxn ang="0">
                  <a:pos x="connsiteX2" y="connsiteY2"/>
                </a:cxn>
                <a:cxn ang="0">
                  <a:pos x="connsiteX3" y="connsiteY3"/>
                </a:cxn>
              </a:cxnLst>
              <a:rect l="l" t="t" r="r" b="b"/>
              <a:pathLst>
                <a:path w="1009827" h="1291839">
                  <a:moveTo>
                    <a:pt x="0" y="61245"/>
                  </a:moveTo>
                  <a:cubicBezTo>
                    <a:pt x="240706" y="30622"/>
                    <a:pt x="481413" y="0"/>
                    <a:pt x="649480" y="95428"/>
                  </a:cubicBezTo>
                  <a:cubicBezTo>
                    <a:pt x="817547" y="190856"/>
                    <a:pt x="1009827" y="434411"/>
                    <a:pt x="1008403" y="633813"/>
                  </a:cubicBezTo>
                  <a:cubicBezTo>
                    <a:pt x="1006979" y="833215"/>
                    <a:pt x="685087" y="1089589"/>
                    <a:pt x="640934" y="1291839"/>
                  </a:cubicBezTo>
                </a:path>
              </a:pathLst>
            </a:custGeom>
            <a:ln w="15875">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431031" y="2819400"/>
              <a:ext cx="2064989" cy="523220"/>
            </a:xfrm>
            <a:prstGeom prst="rect">
              <a:avLst/>
            </a:prstGeom>
            <a:noFill/>
          </p:spPr>
          <p:txBody>
            <a:bodyPr wrap="none" rtlCol="0">
              <a:spAutoFit/>
            </a:bodyPr>
            <a:lstStyle/>
            <a:p>
              <a:r>
                <a:rPr lang="en-US" sz="1400" dirty="0" smtClean="0">
                  <a:latin typeface="Tw Cen MT" pitchFamily="34" charset="0"/>
                </a:rPr>
                <a:t>Clients send HTTP requests</a:t>
              </a:r>
            </a:p>
            <a:p>
              <a:r>
                <a:rPr lang="en-US" sz="1400" dirty="0" smtClean="0">
                  <a:latin typeface="Tw Cen MT" pitchFamily="34" charset="0"/>
                </a:rPr>
                <a:t> to Node.js server</a:t>
              </a:r>
              <a:endParaRPr lang="en-US" sz="1400" dirty="0">
                <a:latin typeface="Tw Cen MT" pitchFamily="34" charset="0"/>
              </a:endParaRPr>
            </a:p>
          </p:txBody>
        </p:sp>
        <p:sp>
          <p:nvSpPr>
            <p:cNvPr id="18" name="TextBox 17"/>
            <p:cNvSpPr txBox="1"/>
            <p:nvPr/>
          </p:nvSpPr>
          <p:spPr>
            <a:xfrm>
              <a:off x="3459713" y="4191000"/>
              <a:ext cx="2864887" cy="738664"/>
            </a:xfrm>
            <a:prstGeom prst="rect">
              <a:avLst/>
            </a:prstGeom>
            <a:noFill/>
          </p:spPr>
          <p:txBody>
            <a:bodyPr wrap="none" rtlCol="0">
              <a:spAutoFit/>
            </a:bodyPr>
            <a:lstStyle/>
            <a:p>
              <a:r>
                <a:rPr lang="en-US" sz="1400" dirty="0" smtClean="0">
                  <a:latin typeface="Tw Cen MT" pitchFamily="34" charset="0"/>
                </a:rPr>
                <a:t>An Event-loop is woken up by OS,</a:t>
              </a:r>
            </a:p>
            <a:p>
              <a:r>
                <a:rPr lang="en-US" sz="1400" dirty="0" smtClean="0">
                  <a:latin typeface="Tw Cen MT" pitchFamily="34" charset="0"/>
                </a:rPr>
                <a:t>passes request and response objects</a:t>
              </a:r>
            </a:p>
            <a:p>
              <a:r>
                <a:rPr lang="en-US" sz="1400" dirty="0" smtClean="0">
                  <a:latin typeface="Tw Cen MT" pitchFamily="34" charset="0"/>
                </a:rPr>
                <a:t>to the thread-pool</a:t>
              </a:r>
              <a:endParaRPr lang="en-US" sz="1400" dirty="0">
                <a:latin typeface="Tw Cen MT" pitchFamily="34" charset="0"/>
              </a:endParaRPr>
            </a:p>
          </p:txBody>
        </p:sp>
        <p:sp>
          <p:nvSpPr>
            <p:cNvPr id="19" name="TextBox 18"/>
            <p:cNvSpPr txBox="1"/>
            <p:nvPr/>
          </p:nvSpPr>
          <p:spPr>
            <a:xfrm>
              <a:off x="4345431" y="5334000"/>
              <a:ext cx="1705082" cy="523220"/>
            </a:xfrm>
            <a:prstGeom prst="rect">
              <a:avLst/>
            </a:prstGeom>
            <a:noFill/>
          </p:spPr>
          <p:txBody>
            <a:bodyPr wrap="none" rtlCol="0">
              <a:spAutoFit/>
            </a:bodyPr>
            <a:lstStyle/>
            <a:p>
              <a:r>
                <a:rPr lang="en-US" sz="1400" dirty="0" smtClean="0">
                  <a:latin typeface="Tw Cen MT" pitchFamily="34" charset="0"/>
                </a:rPr>
                <a:t>Long-running jobs run</a:t>
              </a:r>
            </a:p>
            <a:p>
              <a:r>
                <a:rPr lang="en-US" sz="1400" dirty="0" smtClean="0">
                  <a:latin typeface="Tw Cen MT" pitchFamily="34" charset="0"/>
                </a:rPr>
                <a:t> on worker threads</a:t>
              </a:r>
              <a:endParaRPr lang="en-US" sz="1400" dirty="0">
                <a:latin typeface="Tw Cen MT" pitchFamily="34" charset="0"/>
              </a:endParaRPr>
            </a:p>
          </p:txBody>
        </p:sp>
        <p:sp>
          <p:nvSpPr>
            <p:cNvPr id="20" name="TextBox 19"/>
            <p:cNvSpPr txBox="1"/>
            <p:nvPr/>
          </p:nvSpPr>
          <p:spPr>
            <a:xfrm>
              <a:off x="76200" y="5867400"/>
              <a:ext cx="1634165" cy="738664"/>
            </a:xfrm>
            <a:prstGeom prst="rect">
              <a:avLst/>
            </a:prstGeom>
            <a:noFill/>
          </p:spPr>
          <p:txBody>
            <a:bodyPr wrap="none" rtlCol="0">
              <a:spAutoFit/>
            </a:bodyPr>
            <a:lstStyle/>
            <a:p>
              <a:r>
                <a:rPr lang="en-US" sz="1400" dirty="0" smtClean="0">
                  <a:latin typeface="Tw Cen MT" pitchFamily="34" charset="0"/>
                </a:rPr>
                <a:t>Response is sent</a:t>
              </a:r>
            </a:p>
            <a:p>
              <a:r>
                <a:rPr lang="en-US" sz="1400" dirty="0" smtClean="0">
                  <a:latin typeface="Tw Cen MT" pitchFamily="34" charset="0"/>
                </a:rPr>
                <a:t>back to main thread</a:t>
              </a:r>
            </a:p>
            <a:p>
              <a:r>
                <a:rPr lang="en-US" sz="1400" dirty="0" smtClean="0">
                  <a:latin typeface="Tw Cen MT" pitchFamily="34" charset="0"/>
                </a:rPr>
                <a:t>via callback</a:t>
              </a:r>
              <a:endParaRPr lang="en-US" sz="1400" dirty="0">
                <a:latin typeface="Tw Cen MT" pitchFamily="34" charset="0"/>
              </a:endParaRPr>
            </a:p>
          </p:txBody>
        </p:sp>
        <p:sp>
          <p:nvSpPr>
            <p:cNvPr id="21" name="TextBox 20"/>
            <p:cNvSpPr txBox="1"/>
            <p:nvPr/>
          </p:nvSpPr>
          <p:spPr>
            <a:xfrm>
              <a:off x="76200" y="4267200"/>
              <a:ext cx="1449436" cy="523220"/>
            </a:xfrm>
            <a:prstGeom prst="rect">
              <a:avLst/>
            </a:prstGeom>
            <a:noFill/>
          </p:spPr>
          <p:txBody>
            <a:bodyPr wrap="none" rtlCol="0">
              <a:spAutoFit/>
            </a:bodyPr>
            <a:lstStyle/>
            <a:p>
              <a:r>
                <a:rPr lang="en-US" sz="1400" dirty="0" smtClean="0">
                  <a:latin typeface="Tw Cen MT" pitchFamily="34" charset="0"/>
                </a:rPr>
                <a:t>Event loop returns</a:t>
              </a:r>
            </a:p>
            <a:p>
              <a:r>
                <a:rPr lang="en-US" sz="1400" dirty="0" smtClean="0">
                  <a:latin typeface="Tw Cen MT" pitchFamily="34" charset="0"/>
                </a:rPr>
                <a:t>result to client</a:t>
              </a:r>
              <a:endParaRPr lang="en-US" sz="1400" dirty="0">
                <a:latin typeface="Tw Cen MT" pitchFamily="34" charset="0"/>
              </a:endParaRPr>
            </a:p>
          </p:txBody>
        </p:sp>
      </p:grpSp>
    </p:spTree>
    <p:extLst>
      <p:ext uri="{BB962C8B-B14F-4D97-AF65-F5344CB8AC3E}">
        <p14:creationId xmlns:p14="http://schemas.microsoft.com/office/powerpoint/2010/main" val="265213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Event Looping</a:t>
            </a:r>
            <a:endParaRPr lang="en-US" b="1" dirty="0"/>
          </a:p>
        </p:txBody>
      </p:sp>
      <p:sp>
        <p:nvSpPr>
          <p:cNvPr id="4" name="Text Placeholder 3"/>
          <p:cNvSpPr>
            <a:spLocks noGrp="1"/>
          </p:cNvSpPr>
          <p:nvPr>
            <p:ph type="body" sz="quarter" idx="10"/>
          </p:nvPr>
        </p:nvSpPr>
        <p:spPr/>
        <p:txBody>
          <a:bodyPr/>
          <a:lstStyle/>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Node.js has a single threaded server , i.e. , it is one process.</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 Keep slow operations from  blocking other operations.</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 Even with Single process, we write Non Blocking Code : We write code  in the form of callbacks. </a:t>
            </a:r>
          </a:p>
          <a:p>
            <a:pPr marL="0" lvl="3" indent="0">
              <a:buNone/>
            </a:pPr>
            <a:endParaRPr lang="en-US" sz="2000" dirty="0" smtClean="0">
              <a:solidFill>
                <a:schemeClr val="tx1"/>
              </a:solidFill>
              <a:latin typeface="Georgia" pitchFamily="18" charset="0"/>
            </a:endParaRPr>
          </a:p>
          <a:p>
            <a:pPr marL="0" lvl="3" indent="0">
              <a:buFont typeface="Arial" pitchFamily="34" charset="0"/>
              <a:buChar char="•"/>
            </a:pPr>
            <a:r>
              <a:rPr lang="en-US" sz="2000" dirty="0" smtClean="0">
                <a:solidFill>
                  <a:schemeClr val="tx1"/>
                </a:solidFill>
                <a:latin typeface="Georgia" pitchFamily="18" charset="0"/>
              </a:rPr>
              <a:t> Node is going to register an event for when the request comes, and then the request goes to  web worker threads where the long jobs are running. As soon as the result is returned, we execute the callback function.</a:t>
            </a:r>
          </a:p>
          <a:p>
            <a:pPr marL="0" lvl="3" indent="0">
              <a:buNone/>
            </a:pPr>
            <a:endParaRPr lang="en-US" sz="2000" dirty="0" smtClean="0">
              <a:solidFill>
                <a:schemeClr val="tx1"/>
              </a:solidFill>
              <a:latin typeface="Georgia" pitchFamily="18" charset="0"/>
            </a:endParaRPr>
          </a:p>
          <a:p>
            <a:pPr marL="0" lvl="3" indent="0">
              <a:buNone/>
            </a:pPr>
            <a:endParaRPr lang="en-US" sz="2000" dirty="0" smtClean="0">
              <a:solidFill>
                <a:schemeClr val="tx1"/>
              </a:solidFill>
              <a:latin typeface="Georgia" pitchFamily="18" charset="0"/>
            </a:endParaRPr>
          </a:p>
          <a:p>
            <a:pPr marL="0" lvl="3" indent="0">
              <a:buNone/>
            </a:pPr>
            <a:endParaRPr lang="en-US" sz="2000" dirty="0" smtClean="0">
              <a:solidFill>
                <a:schemeClr val="tx1"/>
              </a:solidFill>
              <a:latin typeface="Georgia" pitchFamily="18" charset="0"/>
            </a:endParaRPr>
          </a:p>
          <a:p>
            <a:pPr marL="0" lvl="3" indent="0">
              <a:buNone/>
            </a:pPr>
            <a:endParaRPr lang="en-US" sz="2000" dirty="0" smtClean="0">
              <a:solidFill>
                <a:schemeClr val="tx1"/>
              </a:solidFill>
              <a:latin typeface="Georgia" pitchFamily="18" charset="0"/>
            </a:endParaRPr>
          </a:p>
        </p:txBody>
      </p:sp>
    </p:spTree>
    <p:extLst>
      <p:ext uri="{BB962C8B-B14F-4D97-AF65-F5344CB8AC3E}">
        <p14:creationId xmlns:p14="http://schemas.microsoft.com/office/powerpoint/2010/main" val="2652139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Blocking V/S Non Blocking Code</a:t>
            </a:r>
            <a:endParaRPr lang="en-US" b="1" dirty="0"/>
          </a:p>
        </p:txBody>
      </p:sp>
      <p:sp>
        <p:nvSpPr>
          <p:cNvPr id="5" name="Text Placeholder 4"/>
          <p:cNvSpPr>
            <a:spLocks noGrp="1"/>
          </p:cNvSpPr>
          <p:nvPr>
            <p:ph type="body" sz="quarter" idx="10"/>
          </p:nvPr>
        </p:nvSpPr>
        <p:spPr/>
        <p:txBody>
          <a:bodyPr/>
          <a:lstStyle/>
          <a:p>
            <a:endParaRPr lang="en-US"/>
          </a:p>
        </p:txBody>
      </p:sp>
      <p:pic>
        <p:nvPicPr>
          <p:cNvPr id="22" name="Picture 2"/>
          <p:cNvPicPr>
            <a:picLocks noChangeAspect="1" noChangeArrowheads="1"/>
          </p:cNvPicPr>
          <p:nvPr/>
        </p:nvPicPr>
        <p:blipFill>
          <a:blip r:embed="rId3"/>
          <a:srcRect/>
          <a:stretch>
            <a:fillRect/>
          </a:stretch>
        </p:blipFill>
        <p:spPr bwMode="auto">
          <a:xfrm>
            <a:off x="430213" y="1086241"/>
            <a:ext cx="8320087" cy="4160837"/>
          </a:xfrm>
          <a:prstGeom prst="rect">
            <a:avLst/>
          </a:prstGeom>
          <a:noFill/>
          <a:ln w="9525">
            <a:noFill/>
            <a:miter lim="800000"/>
            <a:headEnd/>
            <a:tailEnd/>
          </a:ln>
        </p:spPr>
      </p:pic>
      <p:pic>
        <p:nvPicPr>
          <p:cNvPr id="23" name="Picture 3"/>
          <p:cNvPicPr>
            <a:picLocks noChangeAspect="1" noChangeArrowheads="1"/>
          </p:cNvPicPr>
          <p:nvPr/>
        </p:nvPicPr>
        <p:blipFill>
          <a:blip r:embed="rId4"/>
          <a:srcRect/>
          <a:stretch>
            <a:fillRect/>
          </a:stretch>
        </p:blipFill>
        <p:spPr>
          <a:xfrm>
            <a:off x="446088" y="4977013"/>
            <a:ext cx="8310562" cy="1790700"/>
          </a:xfrm>
          <a:prstGeom prst="rect">
            <a:avLst/>
          </a:prstGeom>
          <a:noFill/>
        </p:spPr>
      </p:pic>
    </p:spTree>
    <p:extLst>
      <p:ext uri="{BB962C8B-B14F-4D97-AF65-F5344CB8AC3E}">
        <p14:creationId xmlns:p14="http://schemas.microsoft.com/office/powerpoint/2010/main" val="8012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317864"/>
            <a:ext cx="8165592" cy="423193"/>
          </a:xfrm>
        </p:spPr>
        <p:txBody>
          <a:bodyPr/>
          <a:lstStyle/>
          <a:p>
            <a:r>
              <a:rPr lang="en-US" dirty="0" smtClean="0"/>
              <a:t>Event Emitter Pattern	</a:t>
            </a:r>
            <a:endParaRPr lang="en-US" dirty="0"/>
          </a:p>
        </p:txBody>
      </p:sp>
      <p:sp>
        <p:nvSpPr>
          <p:cNvPr id="3" name="Text Placeholder 2"/>
          <p:cNvSpPr>
            <a:spLocks noGrp="1"/>
          </p:cNvSpPr>
          <p:nvPr>
            <p:ph type="body" sz="quarter" idx="10"/>
          </p:nvPr>
        </p:nvSpPr>
        <p:spPr>
          <a:xfrm>
            <a:off x="487363" y="1084750"/>
            <a:ext cx="8169274" cy="5215655"/>
          </a:xfrm>
        </p:spPr>
        <p:txBody>
          <a:bodyPr/>
          <a:lstStyle/>
          <a:p>
            <a:r>
              <a:rPr lang="en-US" sz="2000" b="1" dirty="0" smtClean="0">
                <a:solidFill>
                  <a:srgbClr val="000000"/>
                </a:solidFill>
                <a:latin typeface="Georgia"/>
                <a:cs typeface="Georgia"/>
              </a:rPr>
              <a:t>Standard Callback Pattern : When you want the client to be notified when a function completes.</a:t>
            </a:r>
          </a:p>
          <a:p>
            <a:endParaRPr lang="en-US" sz="2000" b="1" dirty="0">
              <a:solidFill>
                <a:srgbClr val="000000"/>
              </a:solidFill>
              <a:latin typeface="Georgia"/>
              <a:cs typeface="Georgia"/>
            </a:endParaRPr>
          </a:p>
          <a:p>
            <a:r>
              <a:rPr lang="en-US" sz="2000" b="1" dirty="0" smtClean="0">
                <a:solidFill>
                  <a:srgbClr val="000000"/>
                </a:solidFill>
                <a:latin typeface="Georgia"/>
                <a:cs typeface="Georgia"/>
              </a:rPr>
              <a:t>If you are being interested in being notified </a:t>
            </a:r>
            <a:r>
              <a:rPr lang="en-US" sz="2000" b="1" dirty="0" err="1" smtClean="0">
                <a:solidFill>
                  <a:srgbClr val="000000"/>
                </a:solidFill>
                <a:latin typeface="Georgia"/>
                <a:cs typeface="Georgia"/>
              </a:rPr>
              <a:t>everytime</a:t>
            </a:r>
            <a:r>
              <a:rPr lang="en-US" sz="2000" b="1" dirty="0">
                <a:solidFill>
                  <a:srgbClr val="000000"/>
                </a:solidFill>
                <a:latin typeface="Georgia"/>
                <a:cs typeface="Georgia"/>
              </a:rPr>
              <a:t> </a:t>
            </a:r>
            <a:r>
              <a:rPr lang="en-US" sz="2000" b="1" dirty="0" smtClean="0">
                <a:solidFill>
                  <a:srgbClr val="000000"/>
                </a:solidFill>
                <a:latin typeface="Georgia"/>
                <a:cs typeface="Georgia"/>
              </a:rPr>
              <a:t>data is available on a socket, the standard callback is not very helpful.</a:t>
            </a:r>
          </a:p>
          <a:p>
            <a:endParaRPr lang="en-US" sz="2000" b="1" dirty="0">
              <a:solidFill>
                <a:srgbClr val="000000"/>
              </a:solidFill>
              <a:latin typeface="Georgia"/>
              <a:cs typeface="Georgia"/>
            </a:endParaRPr>
          </a:p>
          <a:p>
            <a:r>
              <a:rPr lang="en-US" sz="2000" b="1" dirty="0" smtClean="0">
                <a:solidFill>
                  <a:srgbClr val="000000"/>
                </a:solidFill>
                <a:latin typeface="Georgia"/>
                <a:cs typeface="Georgia"/>
              </a:rPr>
              <a:t>Event Emitter – </a:t>
            </a:r>
          </a:p>
          <a:p>
            <a:r>
              <a:rPr lang="en-US" sz="2000" b="1" dirty="0" smtClean="0">
                <a:solidFill>
                  <a:srgbClr val="000000"/>
                </a:solidFill>
                <a:latin typeface="Georgia"/>
                <a:cs typeface="Georgia"/>
              </a:rPr>
              <a:t>Action that will cause an event to emit : Event Emitter </a:t>
            </a:r>
          </a:p>
          <a:p>
            <a:r>
              <a:rPr lang="en-US" sz="2000" b="1" dirty="0" smtClean="0">
                <a:solidFill>
                  <a:srgbClr val="000000"/>
                </a:solidFill>
                <a:latin typeface="Georgia"/>
                <a:cs typeface="Georgia"/>
              </a:rPr>
              <a:t>Listeners which are listening to those particular events</a:t>
            </a:r>
          </a:p>
          <a:p>
            <a:endParaRPr lang="en-US" sz="2000" b="1" dirty="0">
              <a:solidFill>
                <a:srgbClr val="000000"/>
              </a:solidFill>
              <a:latin typeface="Georgia"/>
              <a:cs typeface="Georgia"/>
            </a:endParaRPr>
          </a:p>
          <a:p>
            <a:r>
              <a:rPr lang="en-US" sz="2000" b="1" dirty="0" err="1" smtClean="0">
                <a:solidFill>
                  <a:srgbClr val="000000"/>
                </a:solidFill>
                <a:latin typeface="Georgia"/>
                <a:cs typeface="Georgia"/>
              </a:rPr>
              <a:t>Foreg</a:t>
            </a:r>
            <a:r>
              <a:rPr lang="en-US" sz="2000" b="1" dirty="0" smtClean="0">
                <a:solidFill>
                  <a:srgbClr val="000000"/>
                </a:solidFill>
                <a:latin typeface="Georgia"/>
                <a:cs typeface="Georgia"/>
              </a:rPr>
              <a:t> : the response object of an HTTP Request is an event emitter. It emits “data” and “end” events.</a:t>
            </a:r>
          </a:p>
          <a:p>
            <a:endParaRPr lang="en-US" sz="2000" b="1" dirty="0" smtClean="0">
              <a:solidFill>
                <a:srgbClr val="000000"/>
              </a:solidFill>
              <a:latin typeface="Georgia"/>
              <a:cs typeface="Georgia"/>
            </a:endParaRPr>
          </a:p>
          <a:p>
            <a:r>
              <a:rPr lang="en-US" sz="2000" b="1" dirty="0" err="1">
                <a:solidFill>
                  <a:srgbClr val="000000"/>
                </a:solidFill>
                <a:latin typeface="Georgia"/>
                <a:cs typeface="Georgia"/>
              </a:rPr>
              <a:t>r</a:t>
            </a:r>
            <a:r>
              <a:rPr lang="en-US" sz="2000" b="1" dirty="0" err="1" smtClean="0">
                <a:solidFill>
                  <a:srgbClr val="000000"/>
                </a:solidFill>
                <a:latin typeface="Georgia"/>
                <a:cs typeface="Georgia"/>
              </a:rPr>
              <a:t>esponse.on</a:t>
            </a:r>
            <a:r>
              <a:rPr lang="en-US" sz="2000" b="1" dirty="0" smtClean="0">
                <a:solidFill>
                  <a:srgbClr val="000000"/>
                </a:solidFill>
                <a:latin typeface="Georgia"/>
                <a:cs typeface="Georgia"/>
              </a:rPr>
              <a:t>(“</a:t>
            </a:r>
            <a:r>
              <a:rPr lang="en-US" sz="2000" b="1" dirty="0" err="1" smtClean="0">
                <a:solidFill>
                  <a:srgbClr val="000000"/>
                </a:solidFill>
                <a:latin typeface="Georgia"/>
                <a:cs typeface="Georgia"/>
              </a:rPr>
              <a:t>data”,function</a:t>
            </a:r>
            <a:r>
              <a:rPr lang="en-US" sz="2000" b="1" dirty="0" smtClean="0">
                <a:solidFill>
                  <a:srgbClr val="000000"/>
                </a:solidFill>
                <a:latin typeface="Georgia"/>
                <a:cs typeface="Georgia"/>
              </a:rPr>
              <a:t>(data){	</a:t>
            </a:r>
          </a:p>
          <a:p>
            <a:r>
              <a:rPr lang="en-US" sz="2000" b="1" dirty="0">
                <a:solidFill>
                  <a:srgbClr val="000000"/>
                </a:solidFill>
                <a:latin typeface="Georgia"/>
                <a:cs typeface="Georgia"/>
              </a:rPr>
              <a:t>	</a:t>
            </a:r>
            <a:r>
              <a:rPr lang="en-US" sz="2000" b="1" dirty="0" err="1" smtClean="0">
                <a:solidFill>
                  <a:srgbClr val="000000"/>
                </a:solidFill>
                <a:latin typeface="Georgia"/>
                <a:cs typeface="Georgia"/>
              </a:rPr>
              <a:t>console.log</a:t>
            </a:r>
            <a:r>
              <a:rPr lang="en-US" sz="2000" b="1" dirty="0" smtClean="0">
                <a:solidFill>
                  <a:srgbClr val="000000"/>
                </a:solidFill>
                <a:latin typeface="Georgia"/>
                <a:cs typeface="Georgia"/>
              </a:rPr>
              <a:t>(data received.); </a:t>
            </a:r>
          </a:p>
          <a:p>
            <a:r>
              <a:rPr lang="en-US" sz="2000" b="1" dirty="0" smtClean="0">
                <a:solidFill>
                  <a:srgbClr val="000000"/>
                </a:solidFill>
                <a:latin typeface="Georgia"/>
                <a:cs typeface="Georgia"/>
              </a:rPr>
              <a:t>});</a:t>
            </a:r>
            <a:endParaRPr lang="en-US" sz="2000" b="1" dirty="0">
              <a:solidFill>
                <a:srgbClr val="000000"/>
              </a:solidFill>
              <a:latin typeface="Georgia"/>
              <a:cs typeface="Georgia"/>
            </a:endParaRPr>
          </a:p>
        </p:txBody>
      </p:sp>
    </p:spTree>
    <p:extLst>
      <p:ext uri="{BB962C8B-B14F-4D97-AF65-F5344CB8AC3E}">
        <p14:creationId xmlns:p14="http://schemas.microsoft.com/office/powerpoint/2010/main" val="16318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99457" y="926509"/>
            <a:ext cx="6958584" cy="2862322"/>
          </a:xfrm>
        </p:spPr>
        <p:txBody>
          <a:bodyPr/>
          <a:lstStyle/>
          <a:p>
            <a:r>
              <a:rPr lang="ja-JP" altLang="en-US" sz="4800" smtClean="0"/>
              <a:t>“</a:t>
            </a:r>
            <a:r>
              <a:rPr lang="en-US" altLang="ja-JP" dirty="0" smtClean="0"/>
              <a:t>JavaScript has certain characteristics that make it very different than other dynamic languages , namely that it has no concept of threads</a:t>
            </a:r>
            <a:r>
              <a:rPr lang="en-US" dirty="0" smtClean="0"/>
              <a:t>. Its model of concurrency is completely based around events.</a:t>
            </a:r>
            <a:r>
              <a:rPr lang="ja-JP" altLang="en-US" sz="4800" smtClean="0"/>
              <a:t>”</a:t>
            </a:r>
            <a:endParaRPr lang="en-US" sz="4800" dirty="0" smtClean="0"/>
          </a:p>
          <a:p>
            <a:endParaRPr lang="en-US" dirty="0"/>
          </a:p>
        </p:txBody>
      </p:sp>
      <p:sp>
        <p:nvSpPr>
          <p:cNvPr id="5" name="Rectangle 16"/>
          <p:cNvSpPr>
            <a:spLocks noChangeArrowheads="1"/>
          </p:cNvSpPr>
          <p:nvPr/>
        </p:nvSpPr>
        <p:spPr bwMode="auto">
          <a:xfrm>
            <a:off x="6776594" y="6041726"/>
            <a:ext cx="1481138" cy="338137"/>
          </a:xfrm>
          <a:prstGeom prst="rect">
            <a:avLst/>
          </a:prstGeom>
          <a:noFill/>
          <a:ln w="9525">
            <a:noFill/>
            <a:miter lim="800000"/>
            <a:headEnd/>
            <a:tailEnd/>
          </a:ln>
        </p:spPr>
        <p:txBody>
          <a:bodyPr wrap="none" anchor="ctr">
            <a:spAutoFit/>
          </a:bodyPr>
          <a:lstStyle/>
          <a:p>
            <a:pPr algn="ctr"/>
            <a:r>
              <a:rPr lang="en-US" sz="1600" b="1" dirty="0">
                <a:solidFill>
                  <a:schemeClr val="tx2"/>
                </a:solidFill>
              </a:rPr>
              <a:t>– Ryan Dahl</a:t>
            </a:r>
            <a:endParaRPr lang="en-US" b="1" dirty="0">
              <a:solidFill>
                <a:schemeClr val="tx2"/>
              </a:solidFill>
            </a:endParaRPr>
          </a:p>
        </p:txBody>
      </p:sp>
      <p:pic>
        <p:nvPicPr>
          <p:cNvPr id="6" name="Picture 2" descr="C:\Users\Saloni\Desktop\MTIyMjk0NTE4MTQ0ODYwNzc0.jpg"/>
          <p:cNvPicPr>
            <a:picLocks noChangeAspect="1" noChangeArrowheads="1"/>
          </p:cNvPicPr>
          <p:nvPr/>
        </p:nvPicPr>
        <p:blipFill>
          <a:blip r:embed="rId2"/>
          <a:srcRect/>
          <a:stretch>
            <a:fillRect/>
          </a:stretch>
        </p:blipFill>
        <p:spPr bwMode="auto">
          <a:xfrm>
            <a:off x="315415" y="2489378"/>
            <a:ext cx="1905962" cy="187314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Comparison with others!</a:t>
            </a:r>
            <a:endParaRPr lang="en-US" b="1" dirty="0"/>
          </a:p>
        </p:txBody>
      </p:sp>
      <p:sp>
        <p:nvSpPr>
          <p:cNvPr id="4" name="Text Placeholder 3"/>
          <p:cNvSpPr>
            <a:spLocks noGrp="1"/>
          </p:cNvSpPr>
          <p:nvPr>
            <p:ph type="body" sz="quarter" idx="10"/>
          </p:nvPr>
        </p:nvSpPr>
        <p:spPr>
          <a:xfrm>
            <a:off x="4401311" y="1426633"/>
            <a:ext cx="4255325" cy="4800600"/>
          </a:xfrm>
        </p:spPr>
        <p:txBody>
          <a:bodyPr/>
          <a:lstStyle/>
          <a:p>
            <a:pPr marL="0" lvl="3" indent="0">
              <a:buNone/>
            </a:pPr>
            <a:r>
              <a:rPr lang="en-US" sz="2000" dirty="0" smtClean="0">
                <a:solidFill>
                  <a:schemeClr val="tx1"/>
                </a:solidFill>
              </a:rPr>
              <a:t>Node.js is 15-20% faster than any other scripting language.</a:t>
            </a:r>
          </a:p>
          <a:p>
            <a:pPr marL="0" lvl="3" indent="0">
              <a:buNone/>
            </a:pPr>
            <a:endParaRPr lang="en-US" sz="2000" dirty="0" smtClean="0">
              <a:solidFill>
                <a:schemeClr val="tx1"/>
              </a:solidFill>
            </a:endParaRPr>
          </a:p>
          <a:p>
            <a:pPr marL="0" lvl="3" indent="0">
              <a:buNone/>
            </a:pPr>
            <a:r>
              <a:rPr lang="en-US" sz="2000" b="1" dirty="0" smtClean="0">
                <a:solidFill>
                  <a:schemeClr val="tx1"/>
                </a:solidFill>
              </a:rPr>
              <a:t>#</a:t>
            </a:r>
            <a:r>
              <a:rPr lang="en-US" sz="2000" b="1" dirty="0" err="1" smtClean="0">
                <a:solidFill>
                  <a:schemeClr val="tx1"/>
                </a:solidFill>
              </a:rPr>
              <a:t>ZingProject</a:t>
            </a:r>
            <a:r>
              <a:rPr lang="en-US" sz="2000" b="1" dirty="0" smtClean="0">
                <a:solidFill>
                  <a:schemeClr val="tx1"/>
                </a:solidFill>
              </a:rPr>
              <a:t> Review-</a:t>
            </a:r>
            <a:br>
              <a:rPr lang="en-US" sz="2000" b="1" dirty="0" smtClean="0">
                <a:solidFill>
                  <a:schemeClr val="tx1"/>
                </a:solidFill>
              </a:rPr>
            </a:br>
            <a:r>
              <a:rPr lang="en-US" sz="2000" dirty="0" smtClean="0">
                <a:solidFill>
                  <a:schemeClr val="tx1"/>
                </a:solidFill>
              </a:rPr>
              <a:t>“We use node.js to power the back end of our real-time collaboration software between its superb scalability and performance, Node.js is the only logical choice for our current and future applications.”</a:t>
            </a:r>
            <a:br>
              <a:rPr lang="en-US" sz="2000" dirty="0" smtClean="0">
                <a:solidFill>
                  <a:schemeClr val="tx1"/>
                </a:solidFill>
              </a:rPr>
            </a:br>
            <a:r>
              <a:rPr lang="en-US" sz="2000" b="1" dirty="0" smtClean="0">
                <a:solidFill>
                  <a:schemeClr val="tx1"/>
                </a:solidFill>
              </a:rPr>
              <a:t>- Pete </a:t>
            </a:r>
            <a:r>
              <a:rPr lang="en-US" sz="2000" b="1" dirty="0" err="1" smtClean="0">
                <a:solidFill>
                  <a:schemeClr val="tx1"/>
                </a:solidFill>
              </a:rPr>
              <a:t>Fredricks</a:t>
            </a:r>
            <a:r>
              <a:rPr lang="en-US" sz="2000" dirty="0" smtClean="0">
                <a:solidFill>
                  <a:schemeClr val="tx1"/>
                </a:solidFill>
              </a:rPr>
              <a:t/>
            </a:r>
            <a:br>
              <a:rPr lang="en-US" sz="2000" dirty="0" smtClean="0">
                <a:solidFill>
                  <a:schemeClr val="tx1"/>
                </a:solidFill>
              </a:rPr>
            </a:br>
            <a:r>
              <a:rPr lang="en-US" sz="2000" dirty="0" smtClean="0">
                <a:solidFill>
                  <a:schemeClr val="tx1"/>
                </a:solidFill>
              </a:rPr>
              <a:t>[Co-Founder, CEO]</a:t>
            </a:r>
          </a:p>
          <a:p>
            <a:pPr marL="0" lvl="3" indent="0">
              <a:buNone/>
            </a:pPr>
            <a:endParaRPr lang="en-US" sz="2000" dirty="0" smtClean="0">
              <a:solidFill>
                <a:schemeClr val="tx1"/>
              </a:solidFill>
              <a:latin typeface="Georgia" pitchFamily="18" charset="0"/>
            </a:endParaRPr>
          </a:p>
          <a:p>
            <a:pPr marL="0" lvl="3" indent="0">
              <a:buNone/>
            </a:pPr>
            <a:endParaRPr lang="en-US" sz="2000" dirty="0" smtClean="0">
              <a:solidFill>
                <a:schemeClr val="tx1"/>
              </a:solidFill>
              <a:latin typeface="Georgia" pitchFamily="18" charset="0"/>
            </a:endParaRPr>
          </a:p>
        </p:txBody>
      </p:sp>
      <p:pic>
        <p:nvPicPr>
          <p:cNvPr id="1026" name="Picture 2"/>
          <p:cNvPicPr>
            <a:picLocks noChangeAspect="1" noChangeArrowheads="1"/>
          </p:cNvPicPr>
          <p:nvPr/>
        </p:nvPicPr>
        <p:blipFill>
          <a:blip r:embed="rId2"/>
          <a:srcRect/>
          <a:stretch>
            <a:fillRect/>
          </a:stretch>
        </p:blipFill>
        <p:spPr bwMode="auto">
          <a:xfrm>
            <a:off x="280416" y="1414441"/>
            <a:ext cx="3958734" cy="4462510"/>
          </a:xfrm>
          <a:prstGeom prst="rect">
            <a:avLst/>
          </a:prstGeom>
          <a:noFill/>
          <a:ln w="9525">
            <a:noFill/>
            <a:miter lim="800000"/>
            <a:headEnd/>
            <a:tailEnd/>
          </a:ln>
        </p:spPr>
      </p:pic>
    </p:spTree>
    <p:extLst>
      <p:ext uri="{BB962C8B-B14F-4D97-AF65-F5344CB8AC3E}">
        <p14:creationId xmlns:p14="http://schemas.microsoft.com/office/powerpoint/2010/main" val="265213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a:t>
            </a:r>
            <a:endParaRPr lang="en-US" b="1" dirty="0"/>
          </a:p>
        </p:txBody>
      </p:sp>
      <p:sp>
        <p:nvSpPr>
          <p:cNvPr id="4" name="Text Placeholder 3"/>
          <p:cNvSpPr>
            <a:spLocks noGrp="1"/>
          </p:cNvSpPr>
          <p:nvPr>
            <p:ph type="body" sz="quarter" idx="10"/>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458151" y="1145659"/>
            <a:ext cx="8032706" cy="516480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40962" name="Text Placeholder 11"/>
          <p:cNvSpPr>
            <a:spLocks noGrp="1"/>
          </p:cNvSpPr>
          <p:nvPr>
            <p:ph type="body" sz="quarter" idx="10"/>
          </p:nvPr>
        </p:nvSpPr>
        <p:spPr>
          <a:xfrm>
            <a:off x="3744705" y="146521"/>
            <a:ext cx="5030930" cy="6153885"/>
          </a:xfrm>
        </p:spPr>
        <p:txBody>
          <a:bodyPr/>
          <a:lstStyle/>
          <a:p>
            <a:pPr>
              <a:buNone/>
            </a:pPr>
            <a:r>
              <a:rPr lang="en-US" sz="2400" i="0" dirty="0" smtClean="0">
                <a:solidFill>
                  <a:schemeClr val="tx1"/>
                </a:solidFill>
              </a:rPr>
              <a:t>1)Introduction</a:t>
            </a:r>
          </a:p>
          <a:p>
            <a:pPr>
              <a:buNone/>
            </a:pPr>
            <a:r>
              <a:rPr lang="en-US" sz="2400" i="0" dirty="0" smtClean="0">
                <a:solidFill>
                  <a:schemeClr val="tx1"/>
                </a:solidFill>
              </a:rPr>
              <a:t>2</a:t>
            </a:r>
            <a:r>
              <a:rPr lang="en-US" sz="2400" i="0" dirty="0" smtClean="0">
                <a:solidFill>
                  <a:schemeClr val="tx1"/>
                </a:solidFill>
              </a:rPr>
              <a:t>)Installing Node</a:t>
            </a:r>
          </a:p>
          <a:p>
            <a:pPr>
              <a:buNone/>
            </a:pPr>
            <a:r>
              <a:rPr lang="en-US" sz="2400" i="0" dirty="0" smtClean="0">
                <a:solidFill>
                  <a:schemeClr val="tx1"/>
                </a:solidFill>
              </a:rPr>
              <a:t>3) Understanding </a:t>
            </a:r>
            <a:r>
              <a:rPr lang="en-US" sz="2400" i="0" dirty="0" err="1" smtClean="0">
                <a:solidFill>
                  <a:schemeClr val="tx1"/>
                </a:solidFill>
              </a:rPr>
              <a:t>Node.js</a:t>
            </a:r>
            <a:endParaRPr lang="en-US" sz="2400" i="0" dirty="0" smtClean="0">
              <a:solidFill>
                <a:schemeClr val="tx1"/>
              </a:solidFill>
            </a:endParaRPr>
          </a:p>
          <a:p>
            <a:pPr>
              <a:buNone/>
            </a:pPr>
            <a:r>
              <a:rPr lang="en-US" sz="2400" i="0" dirty="0">
                <a:solidFill>
                  <a:schemeClr val="tx1"/>
                </a:solidFill>
              </a:rPr>
              <a:t>4</a:t>
            </a:r>
            <a:r>
              <a:rPr lang="en-US" sz="2400" i="0" dirty="0" smtClean="0">
                <a:solidFill>
                  <a:schemeClr val="tx1"/>
                </a:solidFill>
              </a:rPr>
              <a:t>) Node </a:t>
            </a:r>
            <a:r>
              <a:rPr lang="en-US" sz="2400" i="0" dirty="0" err="1" smtClean="0">
                <a:solidFill>
                  <a:schemeClr val="tx1"/>
                </a:solidFill>
              </a:rPr>
              <a:t>PackageManager</a:t>
            </a:r>
            <a:r>
              <a:rPr lang="en-US" sz="2400" i="0" dirty="0" smtClean="0">
                <a:solidFill>
                  <a:schemeClr val="tx1"/>
                </a:solidFill>
              </a:rPr>
              <a:t>(NPM) </a:t>
            </a:r>
            <a:endParaRPr lang="en-US" sz="2400" i="0" dirty="0" smtClean="0">
              <a:solidFill>
                <a:schemeClr val="tx1"/>
              </a:solidFill>
            </a:endParaRPr>
          </a:p>
          <a:p>
            <a:pPr>
              <a:buNone/>
            </a:pPr>
            <a:r>
              <a:rPr lang="en-US" sz="2400" i="0" dirty="0">
                <a:solidFill>
                  <a:schemeClr val="tx1"/>
                </a:solidFill>
              </a:rPr>
              <a:t>5</a:t>
            </a:r>
            <a:r>
              <a:rPr lang="en-US" sz="2400" i="0" dirty="0" smtClean="0">
                <a:solidFill>
                  <a:schemeClr val="tx1"/>
                </a:solidFill>
              </a:rPr>
              <a:t>)Modules</a:t>
            </a:r>
          </a:p>
          <a:p>
            <a:pPr>
              <a:buNone/>
            </a:pPr>
            <a:r>
              <a:rPr lang="en-US" sz="2400" i="0" dirty="0">
                <a:solidFill>
                  <a:schemeClr val="tx1"/>
                </a:solidFill>
              </a:rPr>
              <a:t>6</a:t>
            </a:r>
            <a:r>
              <a:rPr lang="en-US" sz="2400" i="0" dirty="0" smtClean="0">
                <a:solidFill>
                  <a:schemeClr val="tx1"/>
                </a:solidFill>
              </a:rPr>
              <a:t>) </a:t>
            </a:r>
            <a:r>
              <a:rPr lang="en-US" sz="2400" i="0" dirty="0" smtClean="0">
                <a:solidFill>
                  <a:schemeClr val="tx1"/>
                </a:solidFill>
              </a:rPr>
              <a:t>Frame Works(Express and Jade)</a:t>
            </a:r>
          </a:p>
          <a:p>
            <a:pPr>
              <a:buNone/>
            </a:pPr>
            <a:r>
              <a:rPr lang="en-US" sz="2400" i="0" dirty="0">
                <a:solidFill>
                  <a:schemeClr val="tx1"/>
                </a:solidFill>
              </a:rPr>
              <a:t>7</a:t>
            </a:r>
            <a:r>
              <a:rPr lang="en-US" sz="2400" i="0" dirty="0" smtClean="0">
                <a:solidFill>
                  <a:schemeClr val="tx1"/>
                </a:solidFill>
              </a:rPr>
              <a:t>) </a:t>
            </a:r>
            <a:r>
              <a:rPr lang="en-US" sz="2400" i="0" dirty="0" smtClean="0">
                <a:solidFill>
                  <a:schemeClr val="tx1"/>
                </a:solidFill>
              </a:rPr>
              <a:t>Creating a Sample </a:t>
            </a:r>
            <a:r>
              <a:rPr lang="en-US" sz="2400" i="0" dirty="0" err="1" smtClean="0">
                <a:solidFill>
                  <a:schemeClr val="tx1"/>
                </a:solidFill>
              </a:rPr>
              <a:t>Todo</a:t>
            </a:r>
            <a:r>
              <a:rPr lang="en-US" sz="2400" i="0" dirty="0" smtClean="0">
                <a:solidFill>
                  <a:schemeClr val="tx1"/>
                </a:solidFill>
              </a:rPr>
              <a:t> App using Express, Jade and local storage.</a:t>
            </a:r>
          </a:p>
          <a:p>
            <a:pPr>
              <a:buNone/>
            </a:pPr>
            <a:r>
              <a:rPr lang="en-US" sz="2400" i="0" dirty="0" smtClean="0">
                <a:solidFill>
                  <a:schemeClr val="tx1"/>
                </a:solidFill>
              </a:rPr>
              <a:t> </a:t>
            </a:r>
            <a:endParaRPr lang="en-US" sz="2400" i="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Who is using Node.js in Production?</a:t>
            </a:r>
            <a:endParaRPr lang="en-US" b="1" dirty="0">
              <a:solidFill>
                <a:schemeClr val="tx1"/>
              </a:solidFill>
            </a:endParaRPr>
          </a:p>
        </p:txBody>
      </p:sp>
      <p:sp>
        <p:nvSpPr>
          <p:cNvPr id="3" name="Text Placeholder 2"/>
          <p:cNvSpPr>
            <a:spLocks noGrp="1"/>
          </p:cNvSpPr>
          <p:nvPr>
            <p:ph type="body" sz="quarter" idx="10"/>
          </p:nvPr>
        </p:nvSpPr>
        <p:spPr/>
        <p:txBody>
          <a:bodyPr/>
          <a:lstStyle/>
          <a:p>
            <a:r>
              <a:rPr lang="en-US" sz="2000" b="1" dirty="0" smtClean="0">
                <a:solidFill>
                  <a:schemeClr val="tx1"/>
                </a:solidFill>
              </a:rPr>
              <a:t>Yahoo! </a:t>
            </a:r>
            <a:r>
              <a:rPr lang="en-US" sz="2000" dirty="0" smtClean="0">
                <a:solidFill>
                  <a:schemeClr val="tx1"/>
                </a:solidFill>
              </a:rPr>
              <a:t>: </a:t>
            </a:r>
            <a:r>
              <a:rPr lang="en-US" sz="2000" dirty="0" err="1" smtClean="0">
                <a:solidFill>
                  <a:schemeClr val="tx1"/>
                </a:solidFill>
              </a:rPr>
              <a:t>iPad</a:t>
            </a:r>
            <a:r>
              <a:rPr lang="en-US" sz="2000" dirty="0" smtClean="0">
                <a:solidFill>
                  <a:schemeClr val="tx1"/>
                </a:solidFill>
              </a:rPr>
              <a:t> App </a:t>
            </a:r>
            <a:r>
              <a:rPr lang="en-US" sz="2000" dirty="0" err="1" smtClean="0">
                <a:solidFill>
                  <a:schemeClr val="tx1"/>
                </a:solidFill>
              </a:rPr>
              <a:t>Livestand</a:t>
            </a:r>
            <a:r>
              <a:rPr lang="en-US" sz="2000" dirty="0" smtClean="0">
                <a:solidFill>
                  <a:schemeClr val="tx1"/>
                </a:solidFill>
              </a:rPr>
              <a:t> uses Yahoo! Manhattan framework which is based on Node.js.</a:t>
            </a:r>
          </a:p>
          <a:p>
            <a:endParaRPr lang="en-US" sz="2000" dirty="0" smtClean="0">
              <a:solidFill>
                <a:schemeClr val="tx1"/>
              </a:solidFill>
            </a:endParaRPr>
          </a:p>
          <a:p>
            <a:r>
              <a:rPr lang="en-US" sz="2000" b="1" dirty="0" smtClean="0">
                <a:solidFill>
                  <a:schemeClr val="tx1"/>
                </a:solidFill>
              </a:rPr>
              <a:t>LinkedIn</a:t>
            </a:r>
            <a:r>
              <a:rPr lang="en-US" sz="2000" dirty="0" smtClean="0">
                <a:solidFill>
                  <a:schemeClr val="tx1"/>
                </a:solidFill>
              </a:rPr>
              <a:t> : LinkedIn uses a combination of Node.js and MongoDB for its mobile platform. </a:t>
            </a:r>
            <a:r>
              <a:rPr lang="en-US" sz="2000" dirty="0" err="1" smtClean="0">
                <a:solidFill>
                  <a:schemeClr val="tx1"/>
                </a:solidFill>
              </a:rPr>
              <a:t>iOS</a:t>
            </a:r>
            <a:r>
              <a:rPr lang="en-US" sz="2000" dirty="0" smtClean="0">
                <a:solidFill>
                  <a:schemeClr val="tx1"/>
                </a:solidFill>
              </a:rPr>
              <a:t> and Android apps are based on it.</a:t>
            </a:r>
          </a:p>
          <a:p>
            <a:endParaRPr lang="en-US" sz="2000" dirty="0" smtClean="0">
              <a:solidFill>
                <a:schemeClr val="tx1"/>
              </a:solidFill>
            </a:endParaRPr>
          </a:p>
          <a:p>
            <a:r>
              <a:rPr lang="en-US" sz="2000" b="1" dirty="0" smtClean="0">
                <a:solidFill>
                  <a:schemeClr val="tx1"/>
                </a:solidFill>
              </a:rPr>
              <a:t>eBay</a:t>
            </a:r>
            <a:r>
              <a:rPr lang="en-US" sz="2000" dirty="0" smtClean="0">
                <a:solidFill>
                  <a:schemeClr val="tx1"/>
                </a:solidFill>
              </a:rPr>
              <a:t> : Uses Node.js along with ql.io to help application developers in improving eBay’s end user experience.</a:t>
            </a:r>
          </a:p>
          <a:p>
            <a:endParaRPr lang="en-US" sz="2000" dirty="0" smtClean="0">
              <a:solidFill>
                <a:schemeClr val="tx1"/>
              </a:solidFill>
            </a:endParaRPr>
          </a:p>
          <a:p>
            <a:r>
              <a:rPr lang="en-US" sz="2000" b="1" dirty="0" smtClean="0">
                <a:solidFill>
                  <a:schemeClr val="tx1"/>
                </a:solidFill>
              </a:rPr>
              <a:t>Dow Jones </a:t>
            </a:r>
            <a:r>
              <a:rPr lang="en-US" sz="2000" dirty="0" smtClean="0">
                <a:solidFill>
                  <a:schemeClr val="tx1"/>
                </a:solidFill>
              </a:rPr>
              <a:t>: The WSJ Social front-end is written completely in Node.js, using Express.js, and many other modules.</a:t>
            </a:r>
          </a:p>
          <a:p>
            <a:r>
              <a:rPr lang="en-US" sz="2000" dirty="0" smtClean="0">
                <a:solidFill>
                  <a:schemeClr val="tx1"/>
                </a:solidFill>
              </a:rPr>
              <a:t>Complete list can be found at: </a:t>
            </a:r>
          </a:p>
          <a:p>
            <a:r>
              <a:rPr lang="en-US" sz="2000" b="1" u="sng" dirty="0" smtClean="0">
                <a:solidFill>
                  <a:schemeClr val="tx1"/>
                </a:solidFill>
              </a:rPr>
              <a:t>https://github.com/joyent/node/wiki/Projects,-Applications,-and-Companies-Using-Node</a:t>
            </a:r>
          </a:p>
          <a:p>
            <a:endParaRPr lang="en-US" sz="16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02</a:t>
            </a:r>
            <a:endParaRPr lang="en-US" dirty="0"/>
          </a:p>
        </p:txBody>
      </p:sp>
      <p:sp>
        <p:nvSpPr>
          <p:cNvPr id="5" name="Title 4"/>
          <p:cNvSpPr>
            <a:spLocks noGrp="1"/>
          </p:cNvSpPr>
          <p:nvPr>
            <p:ph type="ctrTitle"/>
          </p:nvPr>
        </p:nvSpPr>
        <p:spPr>
          <a:xfrm>
            <a:off x="527009" y="2956738"/>
            <a:ext cx="6897276" cy="553998"/>
          </a:xfrm>
        </p:spPr>
        <p:txBody>
          <a:bodyPr/>
          <a:lstStyle/>
          <a:p>
            <a:r>
              <a:rPr lang="en-US" b="1" dirty="0" smtClean="0"/>
              <a:t>Node Package Manager and </a:t>
            </a:r>
            <a:r>
              <a:rPr lang="en-US" b="1" dirty="0" err="1" smtClean="0"/>
              <a:t>Git</a:t>
            </a:r>
            <a:endParaRPr lang="en-US" b="1" dirty="0"/>
          </a:p>
        </p:txBody>
      </p:sp>
      <p:sp>
        <p:nvSpPr>
          <p:cNvPr id="6" name="Subtitle 5"/>
          <p:cNvSpPr>
            <a:spLocks noGrp="1"/>
          </p:cNvSpPr>
          <p:nvPr>
            <p:ph type="subTitle" idx="1"/>
          </p:nvPr>
        </p:nvSpPr>
        <p:spPr/>
        <p:txBody>
          <a:bodyPr/>
          <a:lstStyle/>
          <a:p>
            <a:r>
              <a:rPr lang="en-US" dirty="0" smtClean="0"/>
              <a:t>Chapter 2</a:t>
            </a:r>
            <a:endParaRPr lang="en-US" dirty="0"/>
          </a:p>
        </p:txBody>
      </p:sp>
      <p:sp>
        <p:nvSpPr>
          <p:cNvPr id="8" name="Text Placeholder 11"/>
          <p:cNvSpPr txBox="1">
            <a:spLocks/>
          </p:cNvSpPr>
          <p:nvPr/>
        </p:nvSpPr>
        <p:spPr bwMode="auto">
          <a:xfrm>
            <a:off x="337008" y="3879992"/>
            <a:ext cx="5446279" cy="24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spcAft>
                <a:spcPts val="1000"/>
              </a:spcAft>
              <a:buClr>
                <a:schemeClr val="tx1"/>
              </a:buClr>
              <a:defRPr/>
            </a:pPr>
            <a:r>
              <a:rPr lang="en-US" sz="2000" dirty="0">
                <a:latin typeface="SapientCentroSlab-BlackItalic"/>
                <a:cs typeface="SapientSansBold"/>
              </a:rPr>
              <a:t> </a:t>
            </a:r>
            <a:r>
              <a:rPr lang="en-US" sz="2000" dirty="0" smtClean="0">
                <a:latin typeface="SapientCentroSlab-BlackItalic"/>
                <a:cs typeface="SapientSansBold"/>
              </a:rPr>
              <a:t>  •</a:t>
            </a:r>
            <a:r>
              <a:rPr lang="en-US" sz="2000" dirty="0">
                <a:latin typeface="SapientCentroSlab-BlackItalic"/>
                <a:cs typeface="SapientSansBold"/>
              </a:rPr>
              <a:t> </a:t>
            </a:r>
            <a:r>
              <a:rPr lang="en-US" sz="2000" dirty="0" smtClean="0">
                <a:latin typeface="SapientCentroSlab-BlackItalic"/>
                <a:cs typeface="SapientSansBold"/>
              </a:rPr>
              <a:t>Understanding </a:t>
            </a:r>
            <a:r>
              <a:rPr lang="en-US" sz="2000" dirty="0" err="1" smtClean="0">
                <a:latin typeface="SapientCentroSlab-BlackItalic"/>
                <a:cs typeface="SapientSansBold"/>
              </a:rPr>
              <a:t>package.json</a:t>
            </a:r>
            <a:endParaRPr lang="en-US" sz="2000" dirty="0">
              <a:latin typeface="SapientCentroSlab-BlackItalic"/>
              <a:cs typeface="SapientSansBold"/>
            </a:endParaRPr>
          </a:p>
          <a:p>
            <a:pPr lvl="0">
              <a:spcAft>
                <a:spcPts val="1000"/>
              </a:spcAft>
              <a:buClr>
                <a:schemeClr val="tx1"/>
              </a:buClr>
              <a:defRPr/>
            </a:pPr>
            <a:r>
              <a:rPr lang="en-US" sz="2000" dirty="0">
                <a:latin typeface="SapientCentroSlab-BlackItalic"/>
                <a:cs typeface="SapientSansBold"/>
              </a:rPr>
              <a:t>    •   </a:t>
            </a:r>
            <a:r>
              <a:rPr lang="en-US" sz="2000" dirty="0" err="1">
                <a:latin typeface="SapientCentroSlab-BlackItalic"/>
                <a:cs typeface="SapientSansBold"/>
              </a:rPr>
              <a:t>Github</a:t>
            </a:r>
            <a:endParaRPr lang="en-US" sz="2000" dirty="0">
              <a:latin typeface="SapientCentroSlab-BlackItalic"/>
              <a:cs typeface="SapientSansBold"/>
            </a:endParaRPr>
          </a:p>
          <a:p>
            <a:pPr lvl="0">
              <a:spcAft>
                <a:spcPts val="1000"/>
              </a:spcAft>
              <a:buClr>
                <a:schemeClr val="tx1"/>
              </a:buClr>
              <a:defRPr/>
            </a:pPr>
            <a:r>
              <a:rPr lang="en-US" sz="2000" dirty="0">
                <a:latin typeface="SapientCentroSlab-BlackItalic"/>
                <a:cs typeface="SapientSansBold"/>
              </a:rPr>
              <a:t>            - </a:t>
            </a:r>
            <a:r>
              <a:rPr lang="en-US" sz="2000" dirty="0" err="1">
                <a:latin typeface="SapientCentroSlab-BlackItalic"/>
                <a:cs typeface="SapientSansBold"/>
              </a:rPr>
              <a:t>Git</a:t>
            </a:r>
            <a:r>
              <a:rPr lang="en-US" sz="2000" dirty="0">
                <a:latin typeface="SapientCentroSlab-BlackItalic"/>
                <a:cs typeface="SapientSansBold"/>
              </a:rPr>
              <a:t> Installation</a:t>
            </a:r>
          </a:p>
          <a:p>
            <a:pPr lvl="0">
              <a:spcAft>
                <a:spcPts val="1000"/>
              </a:spcAft>
              <a:buClr>
                <a:schemeClr val="tx1"/>
              </a:buClr>
              <a:defRPr/>
            </a:pPr>
            <a:r>
              <a:rPr lang="en-US" sz="2000" dirty="0">
                <a:latin typeface="SapientCentroSlab-BlackItalic"/>
                <a:cs typeface="SapientSansBold"/>
              </a:rPr>
              <a:t>            - Checkout or Clone repo</a:t>
            </a:r>
          </a:p>
        </p:txBody>
      </p:sp>
    </p:spTree>
    <p:extLst>
      <p:ext uri="{BB962C8B-B14F-4D97-AF65-F5344CB8AC3E}">
        <p14:creationId xmlns:p14="http://schemas.microsoft.com/office/powerpoint/2010/main" val="108962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Node Package Manager (npm)</a:t>
            </a:r>
            <a:endParaRPr lang="en-US" b="1" dirty="0"/>
          </a:p>
        </p:txBody>
      </p:sp>
      <p:sp>
        <p:nvSpPr>
          <p:cNvPr id="4" name="Text Placeholder 3"/>
          <p:cNvSpPr>
            <a:spLocks noGrp="1"/>
          </p:cNvSpPr>
          <p:nvPr>
            <p:ph type="body" sz="quarter" idx="10"/>
          </p:nvPr>
        </p:nvSpPr>
        <p:spPr/>
        <p:txBody>
          <a:bodyPr/>
          <a:lstStyle/>
          <a:p>
            <a:r>
              <a:rPr lang="en-US" sz="2000" b="1" dirty="0" smtClean="0">
                <a:solidFill>
                  <a:schemeClr val="tx1"/>
                </a:solidFill>
                <a:latin typeface="Georgia"/>
                <a:cs typeface="Georgia"/>
              </a:rPr>
              <a:t>NPM is basically  a system in place that allows you to download , install and manage 3</a:t>
            </a:r>
            <a:r>
              <a:rPr lang="en-US" sz="2000" b="1" baseline="30000" dirty="0" smtClean="0">
                <a:solidFill>
                  <a:schemeClr val="tx1"/>
                </a:solidFill>
                <a:latin typeface="Georgia"/>
                <a:cs typeface="Georgia"/>
              </a:rPr>
              <a:t>rd</a:t>
            </a:r>
            <a:r>
              <a:rPr lang="en-US" sz="2000" b="1" dirty="0" smtClean="0">
                <a:solidFill>
                  <a:schemeClr val="tx1"/>
                </a:solidFill>
                <a:latin typeface="Georgia"/>
                <a:cs typeface="Georgia"/>
              </a:rPr>
              <a:t> party modules.</a:t>
            </a:r>
          </a:p>
          <a:p>
            <a:endParaRPr lang="en-US" sz="2000" b="1" dirty="0">
              <a:solidFill>
                <a:schemeClr val="tx1"/>
              </a:solidFill>
              <a:latin typeface="Georgia"/>
              <a:cs typeface="Georgia"/>
            </a:endParaRPr>
          </a:p>
          <a:p>
            <a:pPr marL="342900" indent="-342900">
              <a:buFont typeface="Arial"/>
              <a:buChar char="•"/>
            </a:pPr>
            <a:r>
              <a:rPr lang="en-US" sz="2000" dirty="0">
                <a:solidFill>
                  <a:srgbClr val="211E1E"/>
                </a:solidFill>
                <a:latin typeface="SabonLTStd"/>
              </a:rPr>
              <a:t>NPM </a:t>
            </a:r>
            <a:r>
              <a:rPr lang="en-US" sz="2000" dirty="0" smtClean="0">
                <a:solidFill>
                  <a:srgbClr val="211E1E"/>
                </a:solidFill>
                <a:latin typeface="SabonLTStd"/>
              </a:rPr>
              <a:t>is — </a:t>
            </a:r>
          </a:p>
          <a:p>
            <a:r>
              <a:rPr lang="en-US" sz="2000" dirty="0">
                <a:solidFill>
                  <a:srgbClr val="211E1E"/>
                </a:solidFill>
                <a:latin typeface="SabonLTStd"/>
              </a:rPr>
              <a:t>	</a:t>
            </a:r>
            <a:r>
              <a:rPr lang="en-US" sz="2000" dirty="0" smtClean="0">
                <a:solidFill>
                  <a:srgbClr val="211E1E"/>
                </a:solidFill>
                <a:latin typeface="SabonLTStd"/>
              </a:rPr>
              <a:t>a </a:t>
            </a:r>
            <a:r>
              <a:rPr lang="en-US" sz="2000" dirty="0">
                <a:solidFill>
                  <a:srgbClr val="211E1E"/>
                </a:solidFill>
                <a:latin typeface="SabonLTStd"/>
              </a:rPr>
              <a:t>third-party package repository, </a:t>
            </a:r>
          </a:p>
          <a:p>
            <a:r>
              <a:rPr lang="en-US" sz="2000" dirty="0" smtClean="0">
                <a:solidFill>
                  <a:srgbClr val="211E1E"/>
                </a:solidFill>
                <a:latin typeface="SabonLTStd"/>
              </a:rPr>
              <a:t>      a </a:t>
            </a:r>
            <a:r>
              <a:rPr lang="en-US" sz="2000" dirty="0">
                <a:solidFill>
                  <a:srgbClr val="211E1E"/>
                </a:solidFill>
                <a:latin typeface="SabonLTStd"/>
              </a:rPr>
              <a:t>standard to define dependencies on other packages. </a:t>
            </a:r>
            <a:endParaRPr lang="en-US" sz="2000" dirty="0" smtClean="0">
              <a:solidFill>
                <a:srgbClr val="211E1E"/>
              </a:solidFill>
              <a:latin typeface="SabonLTStd"/>
            </a:endParaRPr>
          </a:p>
          <a:p>
            <a:endParaRPr lang="en-US" sz="2000" dirty="0">
              <a:solidFill>
                <a:srgbClr val="211E1E"/>
              </a:solidFill>
              <a:latin typeface="SabonLTStd"/>
            </a:endParaRPr>
          </a:p>
          <a:p>
            <a:pPr marL="342900" indent="-342900">
              <a:buFont typeface="Arial"/>
              <a:buChar char="•"/>
            </a:pPr>
            <a:r>
              <a:rPr lang="en-US" sz="2000" dirty="0" smtClean="0">
                <a:solidFill>
                  <a:srgbClr val="211E1E"/>
                </a:solidFill>
                <a:latin typeface="SabonLTStd"/>
              </a:rPr>
              <a:t>It provides </a:t>
            </a:r>
            <a:r>
              <a:rPr lang="en-US" sz="2000" dirty="0">
                <a:solidFill>
                  <a:srgbClr val="211E1E"/>
                </a:solidFill>
                <a:latin typeface="SabonLTStd"/>
              </a:rPr>
              <a:t>a public registry service that contains all the packages that programmers publish in NPM. </a:t>
            </a:r>
            <a:endParaRPr lang="en-US" sz="2000" dirty="0" smtClean="0">
              <a:solidFill>
                <a:srgbClr val="211E1E"/>
              </a:solidFill>
              <a:latin typeface="SabonLTStd"/>
            </a:endParaRPr>
          </a:p>
          <a:p>
            <a:endParaRPr lang="en-US" sz="2000" dirty="0" smtClean="0">
              <a:solidFill>
                <a:srgbClr val="211E1E"/>
              </a:solidFill>
              <a:latin typeface="SabonLTStd"/>
            </a:endParaRPr>
          </a:p>
          <a:p>
            <a:pPr marL="342900" indent="-342900">
              <a:buFont typeface="Arial"/>
              <a:buChar char="•"/>
            </a:pPr>
            <a:r>
              <a:rPr lang="en-US" sz="2000" dirty="0" smtClean="0">
                <a:solidFill>
                  <a:srgbClr val="211E1E"/>
                </a:solidFill>
                <a:latin typeface="SabonLTStd"/>
              </a:rPr>
              <a:t>It also </a:t>
            </a:r>
            <a:r>
              <a:rPr lang="en-US" sz="2000" dirty="0">
                <a:solidFill>
                  <a:srgbClr val="211E1E"/>
                </a:solidFill>
                <a:latin typeface="SabonLTStd"/>
              </a:rPr>
              <a:t>provides a command-line tool to download, install, and manage these packages. </a:t>
            </a:r>
            <a:endParaRPr lang="en-US" sz="2000" b="1" dirty="0" smtClean="0">
              <a:solidFill>
                <a:schemeClr val="tx1"/>
              </a:solidFill>
              <a:latin typeface="Georgia"/>
              <a:cs typeface="Georgia"/>
            </a:endParaRPr>
          </a:p>
          <a:p>
            <a:endParaRPr lang="en-US" sz="2000" b="1" dirty="0" smtClean="0">
              <a:solidFill>
                <a:schemeClr val="tx1"/>
              </a:solidFill>
              <a:latin typeface="Georgia"/>
              <a:cs typeface="Georgia"/>
            </a:endParaRPr>
          </a:p>
        </p:txBody>
      </p:sp>
    </p:spTree>
    <p:extLst>
      <p:ext uri="{BB962C8B-B14F-4D97-AF65-F5344CB8AC3E}">
        <p14:creationId xmlns:p14="http://schemas.microsoft.com/office/powerpoint/2010/main" val="26521392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Package Manager (</a:t>
            </a:r>
            <a:r>
              <a:rPr lang="en-US" b="1" dirty="0" err="1"/>
              <a:t>npm</a:t>
            </a:r>
            <a:r>
              <a:rPr lang="en-US" b="1" dirty="0"/>
              <a:t>)</a:t>
            </a:r>
            <a:endParaRPr lang="en-US" dirty="0"/>
          </a:p>
        </p:txBody>
      </p:sp>
      <p:sp>
        <p:nvSpPr>
          <p:cNvPr id="3" name="Text Placeholder 2"/>
          <p:cNvSpPr>
            <a:spLocks noGrp="1"/>
          </p:cNvSpPr>
          <p:nvPr>
            <p:ph type="body" sz="quarter" idx="10"/>
          </p:nvPr>
        </p:nvSpPr>
        <p:spPr/>
        <p:txBody>
          <a:bodyPr/>
          <a:lstStyle/>
          <a:p>
            <a:r>
              <a:rPr lang="en-US" b="1" dirty="0">
                <a:solidFill>
                  <a:schemeClr val="tx1"/>
                </a:solidFill>
                <a:latin typeface="Georgia"/>
                <a:cs typeface="Georgia"/>
              </a:rPr>
              <a:t>Windows: Open Node Command Prompt </a:t>
            </a:r>
          </a:p>
          <a:p>
            <a:r>
              <a:rPr lang="en-US" b="1" dirty="0">
                <a:solidFill>
                  <a:schemeClr val="tx1"/>
                </a:solidFill>
                <a:latin typeface="Georgia"/>
                <a:cs typeface="Georgia"/>
              </a:rPr>
              <a:t>Mac: Open Terminal </a:t>
            </a:r>
          </a:p>
          <a:p>
            <a:r>
              <a:rPr lang="en-US" b="1" dirty="0">
                <a:solidFill>
                  <a:schemeClr val="tx1"/>
                </a:solidFill>
                <a:latin typeface="Georgia"/>
                <a:cs typeface="Georgia"/>
              </a:rPr>
              <a:t>Type </a:t>
            </a:r>
            <a:r>
              <a:rPr lang="en-US" b="1" dirty="0" err="1">
                <a:solidFill>
                  <a:schemeClr val="tx1"/>
                </a:solidFill>
                <a:latin typeface="Georgia"/>
                <a:cs typeface="Georgia"/>
              </a:rPr>
              <a:t>npm</a:t>
            </a:r>
            <a:r>
              <a:rPr lang="en-US" b="1" dirty="0">
                <a:solidFill>
                  <a:schemeClr val="tx1"/>
                </a:solidFill>
                <a:latin typeface="Georgia"/>
                <a:cs typeface="Georgia"/>
              </a:rPr>
              <a:t>. You should see a bunch of commands </a:t>
            </a:r>
          </a:p>
          <a:p>
            <a:endParaRPr lang="en-US" b="1" dirty="0" smtClean="0">
              <a:solidFill>
                <a:schemeClr val="tx1"/>
              </a:solidFill>
              <a:latin typeface="Georgia"/>
              <a:cs typeface="Georgia"/>
            </a:endParaRPr>
          </a:p>
          <a:p>
            <a:r>
              <a:rPr lang="en-US" b="1" dirty="0" err="1" smtClean="0">
                <a:solidFill>
                  <a:schemeClr val="tx1"/>
                </a:solidFill>
                <a:latin typeface="Georgia"/>
                <a:cs typeface="Georgia"/>
              </a:rPr>
              <a:t>Npm</a:t>
            </a:r>
            <a:r>
              <a:rPr lang="en-US" b="1" dirty="0" smtClean="0">
                <a:solidFill>
                  <a:schemeClr val="tx1"/>
                </a:solidFill>
                <a:latin typeface="Georgia"/>
                <a:cs typeface="Georgia"/>
              </a:rPr>
              <a:t> install </a:t>
            </a:r>
            <a:r>
              <a:rPr lang="en-US" b="1" dirty="0" err="1" smtClean="0">
                <a:solidFill>
                  <a:schemeClr val="tx1"/>
                </a:solidFill>
                <a:latin typeface="Georgia"/>
                <a:cs typeface="Georgia"/>
              </a:rPr>
              <a:t>package_name</a:t>
            </a:r>
            <a:endParaRPr lang="en-US" b="1" dirty="0" smtClean="0">
              <a:solidFill>
                <a:schemeClr val="tx1"/>
              </a:solidFill>
              <a:latin typeface="Georgia"/>
              <a:cs typeface="Georgia"/>
            </a:endParaRPr>
          </a:p>
          <a:p>
            <a:r>
              <a:rPr lang="en-US" b="1" dirty="0" err="1" smtClean="0">
                <a:solidFill>
                  <a:schemeClr val="tx1"/>
                </a:solidFill>
                <a:latin typeface="Georgia"/>
                <a:cs typeface="Georgia"/>
              </a:rPr>
              <a:t>Npm</a:t>
            </a:r>
            <a:r>
              <a:rPr lang="en-US" b="1" dirty="0" smtClean="0">
                <a:solidFill>
                  <a:schemeClr val="tx1"/>
                </a:solidFill>
                <a:latin typeface="Georgia"/>
                <a:cs typeface="Georgia"/>
              </a:rPr>
              <a:t> </a:t>
            </a:r>
            <a:r>
              <a:rPr lang="en-US" b="1" dirty="0">
                <a:solidFill>
                  <a:schemeClr val="tx1"/>
                </a:solidFill>
                <a:latin typeface="Georgia"/>
                <a:cs typeface="Georgia"/>
              </a:rPr>
              <a:t>install </a:t>
            </a:r>
            <a:r>
              <a:rPr lang="en-US" b="1" dirty="0" err="1">
                <a:solidFill>
                  <a:schemeClr val="tx1"/>
                </a:solidFill>
                <a:latin typeface="Georgia"/>
                <a:cs typeface="Georgia"/>
              </a:rPr>
              <a:t>package_name@version</a:t>
            </a:r>
            <a:endParaRPr lang="en-US" b="1" dirty="0">
              <a:solidFill>
                <a:schemeClr val="tx1"/>
              </a:solidFill>
              <a:latin typeface="Georgia"/>
              <a:cs typeface="Georgia"/>
            </a:endParaRPr>
          </a:p>
          <a:p>
            <a:endParaRPr lang="en-US" b="1" dirty="0" smtClean="0">
              <a:solidFill>
                <a:schemeClr val="tx1"/>
              </a:solidFill>
              <a:latin typeface="Georgia"/>
              <a:cs typeface="Georgia"/>
            </a:endParaRPr>
          </a:p>
          <a:p>
            <a:endParaRPr lang="en-US" b="1" dirty="0">
              <a:solidFill>
                <a:schemeClr val="tx1"/>
              </a:solidFill>
              <a:latin typeface="Georgia"/>
              <a:cs typeface="Georgia"/>
            </a:endParaRPr>
          </a:p>
          <a:p>
            <a:pPr marL="285750" indent="-285750">
              <a:buFont typeface="Arial"/>
              <a:buChar char="•"/>
            </a:pPr>
            <a:r>
              <a:rPr lang="en-US" b="1" dirty="0" err="1">
                <a:solidFill>
                  <a:schemeClr val="tx1"/>
                </a:solidFill>
                <a:latin typeface="Georgia"/>
                <a:cs typeface="Georgia"/>
              </a:rPr>
              <a:t>Npm</a:t>
            </a:r>
            <a:r>
              <a:rPr lang="en-US" b="1" dirty="0">
                <a:solidFill>
                  <a:schemeClr val="tx1"/>
                </a:solidFill>
                <a:latin typeface="Georgia"/>
                <a:cs typeface="Georgia"/>
              </a:rPr>
              <a:t> install is most commonly used command to resolve </a:t>
            </a:r>
            <a:r>
              <a:rPr lang="en-US" b="1" dirty="0" err="1" smtClean="0">
                <a:solidFill>
                  <a:schemeClr val="tx1"/>
                </a:solidFill>
                <a:latin typeface="Georgia"/>
                <a:cs typeface="Georgia"/>
              </a:rPr>
              <a:t>dependencies.It</a:t>
            </a:r>
            <a:r>
              <a:rPr lang="en-US" b="1" dirty="0" smtClean="0">
                <a:solidFill>
                  <a:schemeClr val="tx1"/>
                </a:solidFill>
                <a:latin typeface="Georgia"/>
                <a:cs typeface="Georgia"/>
              </a:rPr>
              <a:t> looks </a:t>
            </a:r>
            <a:r>
              <a:rPr lang="en-US" b="1" dirty="0">
                <a:solidFill>
                  <a:schemeClr val="tx1"/>
                </a:solidFill>
                <a:latin typeface="Georgia"/>
                <a:cs typeface="Georgia"/>
              </a:rPr>
              <a:t>in your </a:t>
            </a:r>
            <a:r>
              <a:rPr lang="en-US" b="1" dirty="0" err="1">
                <a:solidFill>
                  <a:schemeClr val="tx1"/>
                </a:solidFill>
                <a:latin typeface="Georgia"/>
                <a:cs typeface="Georgia"/>
              </a:rPr>
              <a:t>package.json</a:t>
            </a:r>
            <a:r>
              <a:rPr lang="en-US" b="1" dirty="0">
                <a:solidFill>
                  <a:schemeClr val="tx1"/>
                </a:solidFill>
                <a:latin typeface="Georgia"/>
                <a:cs typeface="Georgia"/>
              </a:rPr>
              <a:t> file to make sure you have what you need. Whenever you have potentially different </a:t>
            </a:r>
            <a:r>
              <a:rPr lang="en-US" b="1" dirty="0" err="1">
                <a:solidFill>
                  <a:schemeClr val="tx1"/>
                </a:solidFill>
                <a:latin typeface="Georgia"/>
                <a:cs typeface="Georgia"/>
              </a:rPr>
              <a:t>package.json</a:t>
            </a:r>
            <a:r>
              <a:rPr lang="en-US" b="1" dirty="0">
                <a:solidFill>
                  <a:schemeClr val="tx1"/>
                </a:solidFill>
                <a:latin typeface="Georgia"/>
                <a:cs typeface="Georgia"/>
              </a:rPr>
              <a:t>, do </a:t>
            </a:r>
            <a:r>
              <a:rPr lang="en-US" b="1" dirty="0" err="1">
                <a:solidFill>
                  <a:schemeClr val="tx1"/>
                </a:solidFill>
                <a:latin typeface="Georgia"/>
                <a:cs typeface="Georgia"/>
              </a:rPr>
              <a:t>npm</a:t>
            </a:r>
            <a:r>
              <a:rPr lang="en-US" b="1" dirty="0">
                <a:solidFill>
                  <a:schemeClr val="tx1"/>
                </a:solidFill>
                <a:latin typeface="Georgia"/>
                <a:cs typeface="Georgia"/>
              </a:rPr>
              <a:t> install.</a:t>
            </a:r>
          </a:p>
          <a:p>
            <a:endParaRPr lang="en-US" b="1" dirty="0">
              <a:solidFill>
                <a:schemeClr val="tx1"/>
              </a:solidFill>
              <a:latin typeface="Georgia"/>
              <a:cs typeface="Georgia"/>
            </a:endParaRPr>
          </a:p>
          <a:p>
            <a:endParaRPr lang="en-US" dirty="0"/>
          </a:p>
        </p:txBody>
      </p:sp>
    </p:spTree>
    <p:extLst>
      <p:ext uri="{BB962C8B-B14F-4D97-AF65-F5344CB8AC3E}">
        <p14:creationId xmlns:p14="http://schemas.microsoft.com/office/powerpoint/2010/main" val="90973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Npm - &gt; Package.json</a:t>
            </a:r>
            <a:endParaRPr lang="en-US" b="1" dirty="0"/>
          </a:p>
        </p:txBody>
      </p:sp>
      <p:sp>
        <p:nvSpPr>
          <p:cNvPr id="4" name="Text Placeholder 3"/>
          <p:cNvSpPr>
            <a:spLocks noGrp="1"/>
          </p:cNvSpPr>
          <p:nvPr>
            <p:ph type="body" sz="quarter" idx="10"/>
          </p:nvPr>
        </p:nvSpPr>
        <p:spPr>
          <a:xfrm>
            <a:off x="487363" y="1304713"/>
            <a:ext cx="8169274" cy="4800600"/>
          </a:xfrm>
        </p:spPr>
        <p:txBody>
          <a:bodyPr/>
          <a:lstStyle/>
          <a:p>
            <a:pPr marL="0" lvl="3" indent="0">
              <a:buFont typeface="Arial" pitchFamily="34" charset="0"/>
              <a:buChar char="•"/>
            </a:pPr>
            <a:r>
              <a:rPr lang="en-US" sz="2000" dirty="0" smtClean="0">
                <a:solidFill>
                  <a:schemeClr val="tx1"/>
                </a:solidFill>
              </a:rPr>
              <a:t> A set of ‘instructions’ that assist your app.</a:t>
            </a:r>
          </a:p>
          <a:p>
            <a:pPr marL="0" lvl="3" indent="0">
              <a:buNone/>
            </a:pPr>
            <a:endParaRPr lang="en-US" sz="2000" dirty="0" smtClean="0">
              <a:solidFill>
                <a:schemeClr val="tx1"/>
              </a:solidFill>
            </a:endParaRPr>
          </a:p>
          <a:p>
            <a:pPr marL="0" lvl="3" indent="0">
              <a:buFont typeface="Arial" pitchFamily="34" charset="0"/>
              <a:buChar char="•"/>
            </a:pPr>
            <a:r>
              <a:rPr lang="en-US" sz="2000" dirty="0" smtClean="0">
                <a:solidFill>
                  <a:schemeClr val="tx1"/>
                </a:solidFill>
              </a:rPr>
              <a:t> All npm packages contain a file, usually in the project root, called package.json - this file holds various metadata relevant to the project.</a:t>
            </a:r>
          </a:p>
          <a:p>
            <a:pPr marL="0" lvl="3" indent="0">
              <a:buNone/>
            </a:pPr>
            <a:endParaRPr lang="en-US" sz="2000" dirty="0" smtClean="0">
              <a:solidFill>
                <a:schemeClr val="tx1"/>
              </a:solidFill>
            </a:endParaRPr>
          </a:p>
          <a:p>
            <a:pPr marL="0" lvl="3" indent="0">
              <a:buFont typeface="Arial" pitchFamily="34" charset="0"/>
              <a:buChar char="•"/>
            </a:pPr>
            <a:r>
              <a:rPr lang="en-US" sz="2000" dirty="0" smtClean="0">
                <a:solidFill>
                  <a:schemeClr val="tx1"/>
                </a:solidFill>
              </a:rPr>
              <a:t> This file is used to give information to npm that allows it to identify the project as well as handle the project's dependencies.</a:t>
            </a:r>
          </a:p>
          <a:p>
            <a:pPr marL="0" lvl="3" indent="0">
              <a:buNone/>
            </a:pPr>
            <a:endParaRPr lang="en-US" sz="2000" dirty="0" smtClean="0">
              <a:solidFill>
                <a:schemeClr val="tx1"/>
              </a:solidFill>
            </a:endParaRPr>
          </a:p>
          <a:p>
            <a:pPr marL="0" lvl="3" indent="0">
              <a:buFont typeface="Arial" pitchFamily="34" charset="0"/>
              <a:buChar char="•"/>
            </a:pPr>
            <a:r>
              <a:rPr lang="en-US" sz="2000" dirty="0" smtClean="0">
                <a:solidFill>
                  <a:schemeClr val="tx1"/>
                </a:solidFill>
              </a:rPr>
              <a:t> It can also contain other metadata such as a project description, the version of the project in a particular distribution, license information, even configuration data - all of which can be vital to both npm and to the end users of the package.</a:t>
            </a:r>
          </a:p>
          <a:p>
            <a:pPr marL="0" lvl="3" indent="0">
              <a:buFont typeface="Arial" pitchFamily="34" charset="0"/>
              <a:buChar char="•"/>
            </a:pPr>
            <a:endParaRPr lang="en-US" sz="2000" dirty="0">
              <a:solidFill>
                <a:schemeClr val="tx1"/>
              </a:solidFill>
            </a:endParaRPr>
          </a:p>
          <a:p>
            <a:pPr marL="0" lvl="3" indent="0">
              <a:buFont typeface="Arial" pitchFamily="34" charset="0"/>
              <a:buChar char="•"/>
            </a:pPr>
            <a:endParaRPr lang="en-US" sz="2000" dirty="0" smtClean="0">
              <a:solidFill>
                <a:schemeClr val="tx1"/>
              </a:solidFill>
            </a:endParaRPr>
          </a:p>
        </p:txBody>
      </p:sp>
    </p:spTree>
    <p:extLst>
      <p:ext uri="{BB962C8B-B14F-4D97-AF65-F5344CB8AC3E}">
        <p14:creationId xmlns:p14="http://schemas.microsoft.com/office/powerpoint/2010/main" val="265213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it look? </a:t>
            </a:r>
            <a:endParaRPr lang="en-US" b="1" dirty="0"/>
          </a:p>
        </p:txBody>
      </p:sp>
      <p:pic>
        <p:nvPicPr>
          <p:cNvPr id="5122" name="Picture 2"/>
          <p:cNvPicPr>
            <a:picLocks noChangeAspect="1" noChangeArrowheads="1"/>
          </p:cNvPicPr>
          <p:nvPr/>
        </p:nvPicPr>
        <p:blipFill>
          <a:blip r:embed="rId3"/>
          <a:srcRect/>
          <a:stretch>
            <a:fillRect/>
          </a:stretch>
        </p:blipFill>
        <p:spPr bwMode="auto">
          <a:xfrm>
            <a:off x="440611" y="1447899"/>
            <a:ext cx="3897472" cy="3995972"/>
          </a:xfrm>
          <a:prstGeom prst="rect">
            <a:avLst/>
          </a:prstGeom>
          <a:noFill/>
          <a:ln w="9525">
            <a:noFill/>
            <a:miter lim="800000"/>
            <a:headEnd/>
            <a:tailEnd/>
          </a:ln>
        </p:spPr>
      </p:pic>
      <p:sp>
        <p:nvSpPr>
          <p:cNvPr id="6" name="Rectangle 5"/>
          <p:cNvSpPr/>
          <p:nvPr/>
        </p:nvSpPr>
        <p:spPr>
          <a:xfrm>
            <a:off x="4813926" y="3093223"/>
            <a:ext cx="3993377" cy="27653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Dependencies field is used to list all the dependencies of your project that are available on npm. When someone installs your project through npm, all the dependencies listed will be installed as well. Additionally, if someone runs npm install in the root directory of your project, it will install all the dependencies to ./node_modules</a:t>
            </a:r>
            <a:endParaRPr lang="en-US" dirty="0"/>
          </a:p>
        </p:txBody>
      </p:sp>
      <p:cxnSp>
        <p:nvCxnSpPr>
          <p:cNvPr id="8" name="Straight Arrow Connector 7"/>
          <p:cNvCxnSpPr/>
          <p:nvPr/>
        </p:nvCxnSpPr>
        <p:spPr>
          <a:xfrm flipV="1">
            <a:off x="3498112" y="1711843"/>
            <a:ext cx="1830642" cy="108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328754" y="838737"/>
            <a:ext cx="3330614" cy="19545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Npm supports the Scripts field for parameters like preinstall, start. If there is a app.js file in the root of your package, then npm will default the start command to node server.js.</a:t>
            </a:r>
            <a:endParaRPr lang="en-US" dirty="0"/>
          </a:p>
        </p:txBody>
      </p:sp>
      <p:cxnSp>
        <p:nvCxnSpPr>
          <p:cNvPr id="14" name="Straight Arrow Connector 13"/>
          <p:cNvCxnSpPr/>
          <p:nvPr/>
        </p:nvCxnSpPr>
        <p:spPr>
          <a:xfrm>
            <a:off x="3703674" y="3820633"/>
            <a:ext cx="1262652" cy="7549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85800" y="684524"/>
            <a:ext cx="7772400" cy="5355400"/>
          </a:xfrm>
        </p:spPr>
        <p:txBody>
          <a:bodyPr/>
          <a:lstStyle/>
          <a:p>
            <a:endParaRPr lang="en-US" dirty="0" smtClean="0">
              <a:latin typeface="Georgia" pitchFamily="-65" charset="0"/>
              <a:ea typeface="ＭＳ Ｐゴシック" pitchFamily="-65" charset="-128"/>
            </a:endParaRPr>
          </a:p>
          <a:p>
            <a:r>
              <a:rPr lang="en-US" dirty="0" smtClean="0">
                <a:latin typeface="Georgia" pitchFamily="-65" charset="0"/>
                <a:ea typeface="ＭＳ Ｐゴシック" pitchFamily="-65" charset="-128"/>
              </a:rPr>
              <a:t>GIT</a:t>
            </a:r>
            <a:r>
              <a:rPr lang="en-US" dirty="0" smtClean="0"/>
              <a:t> is a </a:t>
            </a:r>
            <a:r>
              <a:rPr lang="en-US" dirty="0"/>
              <a:t>Distributed version </a:t>
            </a:r>
            <a:r>
              <a:rPr lang="en-US" dirty="0" smtClean="0"/>
              <a:t>control that focuses on sharing changes.</a:t>
            </a:r>
          </a:p>
          <a:p>
            <a:endParaRPr lang="en-US" dirty="0"/>
          </a:p>
          <a:p>
            <a:endParaRPr lang="en-US" dirty="0" smtClean="0"/>
          </a:p>
          <a:p>
            <a:r>
              <a:rPr lang="en-US" dirty="0" smtClean="0"/>
              <a:t>GITHUB is a web page on which you can publish your </a:t>
            </a:r>
            <a:r>
              <a:rPr lang="en-US" dirty="0" err="1" smtClean="0"/>
              <a:t>git</a:t>
            </a:r>
            <a:r>
              <a:rPr lang="en-US" dirty="0" smtClean="0"/>
              <a:t> repositories and collaborate with other people.</a:t>
            </a:r>
            <a:endParaRPr lang="en-US" dirty="0"/>
          </a:p>
          <a:p>
            <a:r>
              <a:rPr lang="en-US" dirty="0" smtClean="0">
                <a:latin typeface="Georgia" pitchFamily="-65" charset="0"/>
                <a:ea typeface="ＭＳ Ｐゴシック" pitchFamily="-65" charset="-128"/>
              </a:rPr>
              <a:t> 	</a:t>
            </a:r>
            <a:endParaRPr lang="en-US" dirty="0" smtClean="0">
              <a:latin typeface="Georgia" pitchFamily="-65" charset="0"/>
              <a:ea typeface="ＭＳ Ｐゴシック" pitchFamily="-65" charset="-128"/>
            </a:endParaRPr>
          </a:p>
        </p:txBody>
      </p:sp>
    </p:spTree>
    <p:extLst>
      <p:ext uri="{BB962C8B-B14F-4D97-AF65-F5344CB8AC3E}">
        <p14:creationId xmlns:p14="http://schemas.microsoft.com/office/powerpoint/2010/main" val="4038026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smtClean="0"/>
              <a:t>Git</a:t>
            </a:r>
            <a:r>
              <a:rPr lang="en-US" b="1" dirty="0" smtClean="0"/>
              <a:t> &amp; </a:t>
            </a:r>
            <a:r>
              <a:rPr lang="en-US" b="1" dirty="0" err="1" smtClean="0"/>
              <a:t>Github</a:t>
            </a:r>
            <a:r>
              <a:rPr lang="en-US" b="1" dirty="0" smtClean="0"/>
              <a:t> </a:t>
            </a:r>
            <a:endParaRPr lang="en-US" b="1" dirty="0"/>
          </a:p>
        </p:txBody>
      </p:sp>
      <p:sp>
        <p:nvSpPr>
          <p:cNvPr id="4" name="Text Placeholder 3"/>
          <p:cNvSpPr>
            <a:spLocks noGrp="1"/>
          </p:cNvSpPr>
          <p:nvPr>
            <p:ph type="body" sz="quarter" idx="10"/>
          </p:nvPr>
        </p:nvSpPr>
        <p:spPr/>
        <p:txBody>
          <a:bodyPr/>
          <a:lstStyle/>
          <a:p>
            <a:pPr marL="0" lvl="3" indent="0">
              <a:buFont typeface="Arial" pitchFamily="34" charset="0"/>
              <a:buChar char="•"/>
            </a:pPr>
            <a:r>
              <a:rPr lang="en-US" sz="2000" dirty="0" err="1" smtClean="0">
                <a:solidFill>
                  <a:schemeClr val="tx1"/>
                </a:solidFill>
              </a:rPr>
              <a:t>Git</a:t>
            </a:r>
            <a:r>
              <a:rPr lang="en-US" sz="2000" dirty="0" smtClean="0">
                <a:solidFill>
                  <a:schemeClr val="tx1"/>
                </a:solidFill>
              </a:rPr>
              <a:t> is a version control system; think of it as a series of snapshots (commits) of your code. You see a path of these snapshots, in which order they where created. You can make branches to experiment and come back to snapshots you took.</a:t>
            </a:r>
          </a:p>
          <a:p>
            <a:pPr marL="0" lvl="3" indent="0">
              <a:buNone/>
            </a:pPr>
            <a:endParaRPr lang="en-US" sz="2000" dirty="0" smtClean="0">
              <a:solidFill>
                <a:schemeClr val="tx1"/>
              </a:solidFill>
            </a:endParaRPr>
          </a:p>
          <a:p>
            <a:pPr marL="0" lvl="3" indent="0">
              <a:buFont typeface="Arial" pitchFamily="34" charset="0"/>
              <a:buChar char="•"/>
            </a:pPr>
            <a:r>
              <a:rPr lang="en-US" sz="2000" dirty="0" err="1" smtClean="0">
                <a:solidFill>
                  <a:schemeClr val="tx1"/>
                </a:solidFill>
              </a:rPr>
              <a:t>GitHub</a:t>
            </a:r>
            <a:r>
              <a:rPr lang="en-US" sz="2000" dirty="0" smtClean="0">
                <a:solidFill>
                  <a:schemeClr val="tx1"/>
                </a:solidFill>
              </a:rPr>
              <a:t>, is a web-page on which you can publish your </a:t>
            </a:r>
            <a:r>
              <a:rPr lang="en-US" sz="2000" dirty="0" err="1" smtClean="0">
                <a:solidFill>
                  <a:schemeClr val="tx1"/>
                </a:solidFill>
              </a:rPr>
              <a:t>Git</a:t>
            </a:r>
            <a:r>
              <a:rPr lang="en-US" sz="2000" dirty="0" smtClean="0">
                <a:solidFill>
                  <a:schemeClr val="tx1"/>
                </a:solidFill>
              </a:rPr>
              <a:t> repositories and collaborate with other people.</a:t>
            </a:r>
          </a:p>
          <a:p>
            <a:pPr marL="0" lvl="3" indent="0">
              <a:buNone/>
            </a:pPr>
            <a:endParaRPr lang="en-US" sz="2000" dirty="0" smtClean="0">
              <a:solidFill>
                <a:schemeClr val="tx1"/>
              </a:solidFill>
            </a:endParaRPr>
          </a:p>
          <a:p>
            <a:pPr marL="0" lvl="3" indent="0">
              <a:buFont typeface="Arial" pitchFamily="34" charset="0"/>
              <a:buChar char="•"/>
            </a:pPr>
            <a:r>
              <a:rPr lang="en-US" sz="2000" dirty="0" smtClean="0">
                <a:solidFill>
                  <a:schemeClr val="tx1"/>
                </a:solidFill>
              </a:rPr>
              <a:t>Installation : </a:t>
            </a:r>
          </a:p>
          <a:p>
            <a:pPr marL="0" lvl="3" indent="0">
              <a:buFont typeface="Arial" pitchFamily="34" charset="0"/>
              <a:buChar char="•"/>
            </a:pPr>
            <a:r>
              <a:rPr lang="en-US" sz="2000" dirty="0" smtClean="0">
                <a:solidFill>
                  <a:schemeClr val="tx1"/>
                </a:solidFill>
              </a:rPr>
              <a:t>Windows : Download the setup from the </a:t>
            </a:r>
            <a:r>
              <a:rPr lang="en-US" sz="2000" dirty="0" smtClean="0">
                <a:solidFill>
                  <a:schemeClr val="tx1"/>
                </a:solidFill>
                <a:hlinkClick r:id="rId2"/>
              </a:rPr>
              <a:t>https://windows.github.com/</a:t>
            </a:r>
            <a:r>
              <a:rPr lang="en-US" sz="2000" dirty="0" smtClean="0">
                <a:solidFill>
                  <a:schemeClr val="tx1"/>
                </a:solidFill>
              </a:rPr>
              <a:t> and run the installer.</a:t>
            </a:r>
          </a:p>
          <a:p>
            <a:pPr marL="0" lvl="3" indent="0">
              <a:buFont typeface="Arial" pitchFamily="34" charset="0"/>
              <a:buChar char="•"/>
            </a:pPr>
            <a:r>
              <a:rPr lang="en-US" sz="2000" dirty="0" smtClean="0">
                <a:solidFill>
                  <a:schemeClr val="tx1"/>
                </a:solidFill>
              </a:rPr>
              <a:t>Mac : </a:t>
            </a:r>
            <a:r>
              <a:rPr lang="en-US" sz="2000" dirty="0" smtClean="0">
                <a:solidFill>
                  <a:schemeClr val="tx1"/>
                </a:solidFill>
                <a:hlinkClick r:id="rId3"/>
              </a:rPr>
              <a:t>http://git-scm.com/downloads</a:t>
            </a:r>
            <a:r>
              <a:rPr lang="en-US" sz="2000" dirty="0" smtClean="0">
                <a:solidFill>
                  <a:schemeClr val="tx1"/>
                </a:solidFill>
              </a:rPr>
              <a:t> -&gt; Download the Mac installer and run it.  </a:t>
            </a:r>
          </a:p>
        </p:txBody>
      </p:sp>
    </p:spTree>
    <p:extLst>
      <p:ext uri="{BB962C8B-B14F-4D97-AF65-F5344CB8AC3E}">
        <p14:creationId xmlns:p14="http://schemas.microsoft.com/office/powerpoint/2010/main" val="2652139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020559" y="420319"/>
            <a:ext cx="2066925" cy="2124075"/>
          </a:xfrm>
          <a:prstGeom prst="rect">
            <a:avLst/>
          </a:prstGeom>
          <a:noFill/>
          <a:ln w="9525">
            <a:noFill/>
            <a:miter lim="800000"/>
            <a:headEnd/>
            <a:tailEnd/>
          </a:ln>
        </p:spPr>
      </p:pic>
      <p:sp>
        <p:nvSpPr>
          <p:cNvPr id="3" name="Title 2"/>
          <p:cNvSpPr>
            <a:spLocks noGrp="1"/>
          </p:cNvSpPr>
          <p:nvPr>
            <p:ph type="title"/>
          </p:nvPr>
        </p:nvSpPr>
        <p:spPr/>
        <p:txBody>
          <a:bodyPr/>
          <a:lstStyle/>
          <a:p>
            <a:r>
              <a:rPr lang="en-US" b="1" dirty="0" err="1" smtClean="0"/>
              <a:t>Git</a:t>
            </a:r>
            <a:r>
              <a:rPr lang="en-US" b="1" dirty="0" smtClean="0"/>
              <a:t> : Commands	</a:t>
            </a:r>
            <a:endParaRPr lang="en-US" b="1" dirty="0"/>
          </a:p>
        </p:txBody>
      </p:sp>
      <p:sp>
        <p:nvSpPr>
          <p:cNvPr id="4" name="Text Placeholder 3"/>
          <p:cNvSpPr>
            <a:spLocks noGrp="1"/>
          </p:cNvSpPr>
          <p:nvPr>
            <p:ph type="body" sz="quarter" idx="10"/>
          </p:nvPr>
        </p:nvSpPr>
        <p:spPr/>
        <p:txBody>
          <a:bodyPr/>
          <a:lstStyle/>
          <a:p>
            <a:pPr marL="0" lvl="3" indent="0">
              <a:buFont typeface="Arial" pitchFamily="34" charset="0"/>
              <a:buChar char="•"/>
            </a:pPr>
            <a:r>
              <a:rPr lang="en-US" sz="2000" dirty="0" smtClean="0"/>
              <a:t> </a:t>
            </a:r>
          </a:p>
          <a:p>
            <a:pPr marL="0" lvl="3" indent="0">
              <a:buFont typeface="Arial" pitchFamily="34" charset="0"/>
              <a:buChar char="•"/>
            </a:pPr>
            <a:endParaRPr lang="en-US" sz="2000" dirty="0" smtClean="0"/>
          </a:p>
          <a:p>
            <a:pPr marL="0" lvl="3" indent="0">
              <a:buFont typeface="Arial" pitchFamily="34" charset="0"/>
              <a:buChar char="•"/>
            </a:pPr>
            <a:endParaRPr lang="en-US" sz="2000" dirty="0" smtClean="0"/>
          </a:p>
        </p:txBody>
      </p:sp>
      <p:pic>
        <p:nvPicPr>
          <p:cNvPr id="1027" name="Picture 3"/>
          <p:cNvPicPr>
            <a:picLocks noChangeAspect="1" noChangeArrowheads="1"/>
          </p:cNvPicPr>
          <p:nvPr/>
        </p:nvPicPr>
        <p:blipFill>
          <a:blip r:embed="rId3"/>
          <a:srcRect/>
          <a:stretch>
            <a:fillRect/>
          </a:stretch>
        </p:blipFill>
        <p:spPr bwMode="auto">
          <a:xfrm>
            <a:off x="493776" y="1104405"/>
            <a:ext cx="6752408" cy="3146961"/>
          </a:xfrm>
          <a:prstGeom prst="rect">
            <a:avLst/>
          </a:prstGeom>
          <a:noFill/>
          <a:ln w="9525">
            <a:noFill/>
            <a:miter lim="800000"/>
            <a:headEnd/>
            <a:tailEnd/>
          </a:ln>
        </p:spPr>
      </p:pic>
      <p:sp>
        <p:nvSpPr>
          <p:cNvPr id="6" name="Rectangle 5"/>
          <p:cNvSpPr/>
          <p:nvPr/>
        </p:nvSpPr>
        <p:spPr>
          <a:xfrm>
            <a:off x="5441135" y="1840675"/>
            <a:ext cx="1805049" cy="10586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3" algn="ctr"/>
            <a:r>
              <a:rPr lang="en-US" sz="2000" dirty="0" smtClean="0"/>
              <a:t> Initializing a </a:t>
            </a:r>
            <a:r>
              <a:rPr lang="en-US" sz="2000" dirty="0" err="1" smtClean="0"/>
              <a:t>Git</a:t>
            </a:r>
            <a:r>
              <a:rPr lang="en-US" sz="2000" dirty="0" smtClean="0"/>
              <a:t> repository</a:t>
            </a:r>
          </a:p>
          <a:p>
            <a:pPr algn="ctr"/>
            <a:endParaRPr lang="en-US" dirty="0"/>
          </a:p>
        </p:txBody>
      </p:sp>
      <p:sp>
        <p:nvSpPr>
          <p:cNvPr id="7" name="Rectangle 6"/>
          <p:cNvSpPr/>
          <p:nvPr/>
        </p:nvSpPr>
        <p:spPr>
          <a:xfrm>
            <a:off x="4538610" y="3610099"/>
            <a:ext cx="1805049" cy="888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3" indent="0"/>
            <a:r>
              <a:rPr lang="en-US" sz="2000" dirty="0" smtClean="0"/>
              <a:t>Current state of our project </a:t>
            </a:r>
          </a:p>
        </p:txBody>
      </p:sp>
      <p:cxnSp>
        <p:nvCxnSpPr>
          <p:cNvPr id="9" name="Straight Arrow Connector 8"/>
          <p:cNvCxnSpPr/>
          <p:nvPr/>
        </p:nvCxnSpPr>
        <p:spPr>
          <a:xfrm flipV="1">
            <a:off x="3075709" y="2339439"/>
            <a:ext cx="2365426" cy="559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778826" y="3610099"/>
            <a:ext cx="1759784" cy="3918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8" name="Picture 4"/>
          <p:cNvPicPr>
            <a:picLocks noChangeAspect="1" noChangeArrowheads="1"/>
          </p:cNvPicPr>
          <p:nvPr/>
        </p:nvPicPr>
        <p:blipFill>
          <a:blip r:embed="rId4"/>
          <a:srcRect/>
          <a:stretch>
            <a:fillRect/>
          </a:stretch>
        </p:blipFill>
        <p:spPr bwMode="auto">
          <a:xfrm>
            <a:off x="493775" y="4498769"/>
            <a:ext cx="7108203" cy="2136692"/>
          </a:xfrm>
          <a:prstGeom prst="rect">
            <a:avLst/>
          </a:prstGeom>
          <a:noFill/>
          <a:ln w="9525">
            <a:noFill/>
            <a:miter lim="800000"/>
            <a:headEnd/>
            <a:tailEnd/>
          </a:ln>
        </p:spPr>
      </p:pic>
      <p:sp>
        <p:nvSpPr>
          <p:cNvPr id="14" name="Rectangle 13"/>
          <p:cNvSpPr/>
          <p:nvPr/>
        </p:nvSpPr>
        <p:spPr>
          <a:xfrm>
            <a:off x="7246184" y="5348844"/>
            <a:ext cx="1805049" cy="888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3" indent="0"/>
            <a:r>
              <a:rPr lang="en-US" sz="2000" dirty="0" smtClean="0"/>
              <a:t>Adding a file</a:t>
            </a:r>
          </a:p>
        </p:txBody>
      </p:sp>
      <p:cxnSp>
        <p:nvCxnSpPr>
          <p:cNvPr id="15" name="Straight Arrow Connector 14"/>
          <p:cNvCxnSpPr/>
          <p:nvPr/>
        </p:nvCxnSpPr>
        <p:spPr>
          <a:xfrm flipV="1">
            <a:off x="6115792" y="5795159"/>
            <a:ext cx="1130392" cy="235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139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smtClean="0"/>
              <a:t>Git</a:t>
            </a:r>
            <a:r>
              <a:rPr lang="en-US" b="1" dirty="0" smtClean="0"/>
              <a:t> : Simple Commands	</a:t>
            </a:r>
            <a:endParaRPr lang="en-US" b="1" dirty="0"/>
          </a:p>
        </p:txBody>
      </p:sp>
      <p:sp>
        <p:nvSpPr>
          <p:cNvPr id="4" name="Text Placeholder 3"/>
          <p:cNvSpPr>
            <a:spLocks noGrp="1"/>
          </p:cNvSpPr>
          <p:nvPr>
            <p:ph type="body" sz="quarter" idx="10"/>
          </p:nvPr>
        </p:nvSpPr>
        <p:spPr/>
        <p:txBody>
          <a:bodyPr/>
          <a:lstStyle/>
          <a:p>
            <a:pPr marL="0" lvl="3" indent="0">
              <a:buFont typeface="Arial" pitchFamily="34" charset="0"/>
              <a:buChar char="•"/>
            </a:pPr>
            <a:r>
              <a:rPr lang="en-US" sz="2000" dirty="0" err="1" smtClean="0">
                <a:solidFill>
                  <a:schemeClr val="tx1"/>
                </a:solidFill>
              </a:rPr>
              <a:t>Git</a:t>
            </a:r>
            <a:r>
              <a:rPr lang="en-US" sz="2000" dirty="0" smtClean="0">
                <a:solidFill>
                  <a:schemeClr val="tx1"/>
                </a:solidFill>
              </a:rPr>
              <a:t> add command basically adds the files to the staging area, We could add or remove files from the stage before we store them in the repository. </a:t>
            </a:r>
          </a:p>
          <a:p>
            <a:pPr marL="171450" lvl="4" indent="0">
              <a:buFont typeface="Arial" pitchFamily="34" charset="0"/>
              <a:buChar char="•"/>
            </a:pPr>
            <a:r>
              <a:rPr lang="en-US" sz="2000" dirty="0" smtClean="0">
                <a:solidFill>
                  <a:schemeClr val="tx1"/>
                </a:solidFill>
              </a:rPr>
              <a:t>Now, to commit the file, we have to run </a:t>
            </a:r>
          </a:p>
          <a:p>
            <a:pPr marL="0" lvl="3" indent="0">
              <a:buNone/>
            </a:pPr>
            <a:r>
              <a:rPr lang="en-US" sz="2000" dirty="0" smtClean="0">
                <a:solidFill>
                  <a:schemeClr val="tx1"/>
                </a:solidFill>
              </a:rPr>
              <a:t>	</a:t>
            </a:r>
            <a:r>
              <a:rPr lang="en-US" sz="2000" b="1" dirty="0" err="1" smtClean="0">
                <a:solidFill>
                  <a:schemeClr val="tx1"/>
                </a:solidFill>
              </a:rPr>
              <a:t>git</a:t>
            </a:r>
            <a:r>
              <a:rPr lang="en-US" sz="2000" b="1" dirty="0" smtClean="0">
                <a:solidFill>
                  <a:schemeClr val="tx1"/>
                </a:solidFill>
              </a:rPr>
              <a:t> commit –m “meaningful message for the commit”</a:t>
            </a:r>
          </a:p>
          <a:p>
            <a:pPr marL="0" lvl="3" indent="0">
              <a:buNone/>
            </a:pPr>
            <a:endParaRPr lang="en-US" sz="2000" dirty="0" smtClean="0">
              <a:solidFill>
                <a:schemeClr val="tx1"/>
              </a:solidFill>
            </a:endParaRPr>
          </a:p>
          <a:p>
            <a:pPr marL="0" lvl="3" indent="0">
              <a:buNone/>
            </a:pPr>
            <a:r>
              <a:rPr lang="en-US" sz="2000" dirty="0" smtClean="0">
                <a:solidFill>
                  <a:schemeClr val="tx1"/>
                </a:solidFill>
              </a:rPr>
              <a:t>Advice : Run </a:t>
            </a:r>
            <a:r>
              <a:rPr lang="en-US" sz="2000" dirty="0" err="1" smtClean="0">
                <a:solidFill>
                  <a:schemeClr val="tx1"/>
                </a:solidFill>
              </a:rPr>
              <a:t>git</a:t>
            </a:r>
            <a:r>
              <a:rPr lang="en-US" sz="2000" dirty="0" smtClean="0">
                <a:solidFill>
                  <a:schemeClr val="tx1"/>
                </a:solidFill>
              </a:rPr>
              <a:t> status command regularly to keep a check on the repository.</a:t>
            </a: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458155" y="4389474"/>
            <a:ext cx="6322660" cy="1560058"/>
          </a:xfrm>
          <a:prstGeom prst="rect">
            <a:avLst/>
          </a:prstGeom>
          <a:noFill/>
          <a:ln w="9525">
            <a:noFill/>
            <a:miter lim="800000"/>
            <a:headEnd/>
            <a:tailEnd/>
          </a:ln>
        </p:spPr>
      </p:pic>
      <p:sp>
        <p:nvSpPr>
          <p:cNvPr id="5" name="Rectangle 4"/>
          <p:cNvSpPr/>
          <p:nvPr/>
        </p:nvSpPr>
        <p:spPr>
          <a:xfrm>
            <a:off x="6780815" y="4319179"/>
            <a:ext cx="2107871" cy="17475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It tells you the number of changes and the number of the changed files.</a:t>
            </a:r>
            <a:endParaRPr lang="en-US" dirty="0"/>
          </a:p>
        </p:txBody>
      </p:sp>
      <p:cxnSp>
        <p:nvCxnSpPr>
          <p:cNvPr id="7" name="Straight Arrow Connector 6"/>
          <p:cNvCxnSpPr/>
          <p:nvPr/>
        </p:nvCxnSpPr>
        <p:spPr>
          <a:xfrm flipV="1">
            <a:off x="4488873" y="5284519"/>
            <a:ext cx="2291942" cy="296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13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Georgia" pitchFamily="-65" charset="0"/>
                <a:ea typeface="ＭＳ Ｐゴシック" pitchFamily="-65" charset="-128"/>
              </a:rPr>
              <a:t>“Node.js is many things, but mostly it’s a way of running JavaScript outside the web browser.”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smtClean="0"/>
              <a:t>Git</a:t>
            </a:r>
            <a:r>
              <a:rPr lang="en-US" b="1" dirty="0" smtClean="0"/>
              <a:t> : Commands	</a:t>
            </a:r>
            <a:endParaRPr lang="en-US" b="1" dirty="0"/>
          </a:p>
        </p:txBody>
      </p:sp>
      <p:sp>
        <p:nvSpPr>
          <p:cNvPr id="4" name="Text Placeholder 3"/>
          <p:cNvSpPr>
            <a:spLocks noGrp="1"/>
          </p:cNvSpPr>
          <p:nvPr>
            <p:ph type="body" sz="quarter" idx="10"/>
          </p:nvPr>
        </p:nvSpPr>
        <p:spPr/>
        <p:txBody>
          <a:bodyPr/>
          <a:lstStyle/>
          <a:p>
            <a:pPr marL="0" lvl="3" indent="0">
              <a:buFont typeface="Arial" pitchFamily="34" charset="0"/>
              <a:buChar char="•"/>
            </a:pPr>
            <a:r>
              <a:rPr lang="en-US" sz="2000" dirty="0" smtClean="0">
                <a:solidFill>
                  <a:schemeClr val="tx1"/>
                </a:solidFill>
              </a:rPr>
              <a:t>We can also use commands like :</a:t>
            </a:r>
          </a:p>
          <a:p>
            <a:pPr marL="0" lvl="3" indent="0">
              <a:buFont typeface="Arial" pitchFamily="34" charset="0"/>
              <a:buChar char="•"/>
            </a:pPr>
            <a:r>
              <a:rPr lang="en-US" sz="2000" dirty="0" smtClean="0">
                <a:solidFill>
                  <a:schemeClr val="tx1"/>
                </a:solidFill>
              </a:rPr>
              <a:t> </a:t>
            </a:r>
            <a:r>
              <a:rPr lang="en-US" sz="2000" dirty="0" err="1" smtClean="0">
                <a:solidFill>
                  <a:schemeClr val="tx1"/>
                </a:solidFill>
              </a:rPr>
              <a:t>git</a:t>
            </a:r>
            <a:r>
              <a:rPr lang="en-US" sz="2000" dirty="0" smtClean="0">
                <a:solidFill>
                  <a:schemeClr val="tx1"/>
                </a:solidFill>
              </a:rPr>
              <a:t> add ‘*.txt’</a:t>
            </a:r>
          </a:p>
          <a:p>
            <a:pPr marL="0" lvl="3" indent="0">
              <a:buFont typeface="Arial" pitchFamily="34" charset="0"/>
              <a:buChar char="•"/>
            </a:pPr>
            <a:r>
              <a:rPr lang="en-US" sz="2000" dirty="0" smtClean="0">
                <a:solidFill>
                  <a:schemeClr val="tx1"/>
                </a:solidFill>
              </a:rPr>
              <a:t> </a:t>
            </a:r>
            <a:r>
              <a:rPr lang="en-US" sz="2000" dirty="0" err="1" smtClean="0">
                <a:solidFill>
                  <a:schemeClr val="tx1"/>
                </a:solidFill>
              </a:rPr>
              <a:t>git</a:t>
            </a:r>
            <a:r>
              <a:rPr lang="en-US" sz="2000" dirty="0" smtClean="0">
                <a:solidFill>
                  <a:schemeClr val="tx1"/>
                </a:solidFill>
              </a:rPr>
              <a:t> log :  </a:t>
            </a:r>
            <a:r>
              <a:rPr lang="en-US" sz="2000" dirty="0" err="1" smtClean="0">
                <a:solidFill>
                  <a:schemeClr val="tx1"/>
                </a:solidFill>
              </a:rPr>
              <a:t>Git's</a:t>
            </a:r>
            <a:r>
              <a:rPr lang="en-US" sz="2000" dirty="0" smtClean="0">
                <a:solidFill>
                  <a:schemeClr val="tx1"/>
                </a:solidFill>
              </a:rPr>
              <a:t> log as a journal that remembers all the changes we've committed so far, in the order we committed them.</a:t>
            </a:r>
          </a:p>
          <a:p>
            <a:pPr marL="0" lvl="3" indent="0">
              <a:buNone/>
            </a:pPr>
            <a:endParaRPr lang="en-US" sz="2000" dirty="0" smtClean="0">
              <a:solidFill>
                <a:schemeClr val="tx1"/>
              </a:solidFill>
            </a:endParaRPr>
          </a:p>
          <a:p>
            <a:pPr marL="0" lvl="3" indent="0">
              <a:buFont typeface="Arial" pitchFamily="34" charset="0"/>
              <a:buChar char="•"/>
            </a:pPr>
            <a:r>
              <a:rPr lang="en-US" sz="2000" dirty="0" smtClean="0">
                <a:solidFill>
                  <a:schemeClr val="tx1"/>
                </a:solidFill>
              </a:rPr>
              <a:t>By following these steps, we have created a new local repo, but to push the local repo to the server, we need to push it using a remote name and a remote repo URL.</a:t>
            </a:r>
          </a:p>
          <a:p>
            <a:pPr marL="0" lvl="3" indent="0">
              <a:buFont typeface="Arial" pitchFamily="34" charset="0"/>
              <a:buChar char="•"/>
            </a:pPr>
            <a:endParaRPr lang="en-US" sz="2000" dirty="0" smtClean="0">
              <a:solidFill>
                <a:schemeClr val="tx1"/>
              </a:solidFill>
            </a:endParaRPr>
          </a:p>
          <a:p>
            <a:pPr marL="0" lvl="3" indent="0">
              <a:buNone/>
            </a:pPr>
            <a:endParaRPr lang="en-US" sz="2000" dirty="0" smtClean="0">
              <a:solidFill>
                <a:schemeClr val="tx1"/>
              </a:solidFill>
            </a:endParaRPr>
          </a:p>
          <a:p>
            <a:pPr marL="0" lvl="3" indent="0">
              <a:buFont typeface="Arial" pitchFamily="34" charset="0"/>
              <a:buChar char="•"/>
            </a:pPr>
            <a:r>
              <a:rPr lang="en-US" sz="2000" dirty="0" smtClean="0">
                <a:solidFill>
                  <a:schemeClr val="tx1"/>
                </a:solidFill>
              </a:rPr>
              <a:t>Most Important : Pushing our files to the server</a:t>
            </a:r>
          </a:p>
          <a:p>
            <a:pPr marL="0" lvl="3" indent="0">
              <a:buFont typeface="Arial" pitchFamily="34" charset="0"/>
              <a:buChar char="•"/>
            </a:pPr>
            <a:r>
              <a:rPr lang="en-US" sz="2000" dirty="0" smtClean="0">
                <a:solidFill>
                  <a:schemeClr val="tx1"/>
                </a:solidFill>
              </a:rPr>
              <a:t>The push command tells </a:t>
            </a:r>
            <a:r>
              <a:rPr lang="en-US" sz="2000" dirty="0" err="1" smtClean="0">
                <a:solidFill>
                  <a:schemeClr val="tx1"/>
                </a:solidFill>
              </a:rPr>
              <a:t>Git</a:t>
            </a:r>
            <a:r>
              <a:rPr lang="en-US" sz="2000" dirty="0" smtClean="0">
                <a:solidFill>
                  <a:schemeClr val="tx1"/>
                </a:solidFill>
              </a:rPr>
              <a:t> where to put our commits when we're ready. The name of our remote is </a:t>
            </a:r>
            <a:r>
              <a:rPr lang="en-US" sz="2000" b="1" dirty="0" smtClean="0">
                <a:solidFill>
                  <a:schemeClr val="tx1"/>
                </a:solidFill>
              </a:rPr>
              <a:t>origin</a:t>
            </a:r>
            <a:r>
              <a:rPr lang="en-US" sz="2000" dirty="0" smtClean="0">
                <a:solidFill>
                  <a:schemeClr val="tx1"/>
                </a:solidFill>
              </a:rPr>
              <a:t> and the default local branch name is </a:t>
            </a:r>
            <a:r>
              <a:rPr lang="en-US" sz="2000" b="1" dirty="0" smtClean="0">
                <a:solidFill>
                  <a:schemeClr val="tx1"/>
                </a:solidFill>
              </a:rPr>
              <a:t>master</a:t>
            </a:r>
            <a:r>
              <a:rPr lang="en-US" sz="2000" dirty="0" smtClean="0">
                <a:solidFill>
                  <a:schemeClr val="tx1"/>
                </a:solidFill>
              </a:rPr>
              <a:t>. </a:t>
            </a:r>
          </a:p>
          <a:p>
            <a:pPr marL="0" lvl="3" indent="0">
              <a:buFont typeface="Arial" pitchFamily="34" charset="0"/>
              <a:buChar char="•"/>
            </a:pPr>
            <a:endParaRPr lang="en-US" sz="2000" dirty="0" smtClean="0">
              <a:solidFill>
                <a:schemeClr val="tx1"/>
              </a:solidFill>
            </a:endParaRPr>
          </a:p>
          <a:p>
            <a:pPr marL="0" lvl="3" indent="0">
              <a:buFont typeface="Arial" pitchFamily="34" charset="0"/>
              <a:buChar char="•"/>
            </a:pPr>
            <a:endParaRPr lang="en-US" sz="2000" dirty="0" smtClean="0">
              <a:solidFill>
                <a:schemeClr val="tx1"/>
              </a:solidFill>
            </a:endParaRPr>
          </a:p>
          <a:p>
            <a:pPr marL="0" lvl="3" indent="0">
              <a:buFont typeface="Arial" pitchFamily="34" charset="0"/>
              <a:buChar char="•"/>
            </a:pPr>
            <a:endParaRPr lang="en-US" sz="2000" dirty="0" smtClean="0">
              <a:solidFill>
                <a:schemeClr val="tx1"/>
              </a:solidFill>
            </a:endParaRPr>
          </a:p>
          <a:p>
            <a:pPr marL="0" lvl="3" indent="0">
              <a:buNone/>
            </a:pPr>
            <a:endParaRPr lang="en-US" sz="2000" dirty="0" smtClean="0">
              <a:solidFill>
                <a:schemeClr val="tx1"/>
              </a:solidFill>
            </a:endParaRPr>
          </a:p>
        </p:txBody>
      </p:sp>
      <p:pic>
        <p:nvPicPr>
          <p:cNvPr id="3074" name="Picture 2"/>
          <p:cNvPicPr>
            <a:picLocks noChangeAspect="1" noChangeArrowheads="1"/>
          </p:cNvPicPr>
          <p:nvPr/>
        </p:nvPicPr>
        <p:blipFill>
          <a:blip r:embed="rId3"/>
          <a:srcRect/>
          <a:stretch>
            <a:fillRect/>
          </a:stretch>
        </p:blipFill>
        <p:spPr bwMode="auto">
          <a:xfrm>
            <a:off x="822184" y="4176962"/>
            <a:ext cx="7526173" cy="561975"/>
          </a:xfrm>
          <a:prstGeom prst="rect">
            <a:avLst/>
          </a:prstGeom>
          <a:noFill/>
          <a:ln w="9525">
            <a:noFill/>
            <a:miter lim="800000"/>
            <a:headEnd/>
            <a:tailEnd/>
          </a:ln>
        </p:spPr>
      </p:pic>
    </p:spTree>
    <p:extLst>
      <p:ext uri="{BB962C8B-B14F-4D97-AF65-F5344CB8AC3E}">
        <p14:creationId xmlns:p14="http://schemas.microsoft.com/office/powerpoint/2010/main" val="2652139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smtClean="0"/>
              <a:t>Git</a:t>
            </a:r>
            <a:r>
              <a:rPr lang="en-US" b="1" dirty="0" smtClean="0"/>
              <a:t> : The Final Push!!</a:t>
            </a:r>
            <a:endParaRPr lang="en-US" dirty="0"/>
          </a:p>
        </p:txBody>
      </p:sp>
      <p:sp>
        <p:nvSpPr>
          <p:cNvPr id="4" name="Text Placeholder 3"/>
          <p:cNvSpPr>
            <a:spLocks noGrp="1"/>
          </p:cNvSpPr>
          <p:nvPr>
            <p:ph type="body" sz="quarter" idx="10"/>
          </p:nvPr>
        </p:nvSpPr>
        <p:spPr>
          <a:xfrm>
            <a:off x="475171" y="1207008"/>
            <a:ext cx="8169274" cy="5059680"/>
          </a:xfrm>
        </p:spPr>
        <p:txBody>
          <a:bodyPr/>
          <a:lstStyle/>
          <a:p>
            <a:pPr marL="0" lvl="3" indent="0">
              <a:buNone/>
            </a:pPr>
            <a:r>
              <a:rPr lang="en-US" sz="2000" dirty="0" smtClean="0">
                <a:solidFill>
                  <a:schemeClr val="tx1"/>
                </a:solidFill>
              </a:rPr>
              <a:t>After pushing the files to the server : </a:t>
            </a: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r>
              <a:rPr lang="en-US" sz="2000" dirty="0" smtClean="0">
                <a:solidFill>
                  <a:schemeClr val="tx1"/>
                </a:solidFill>
              </a:rPr>
              <a:t>After several commits by other people : We can check for changes on our </a:t>
            </a:r>
            <a:r>
              <a:rPr lang="en-US" sz="2000" dirty="0" err="1" smtClean="0">
                <a:solidFill>
                  <a:schemeClr val="tx1"/>
                </a:solidFill>
              </a:rPr>
              <a:t>GitHub</a:t>
            </a:r>
            <a:r>
              <a:rPr lang="en-US" sz="2000" dirty="0" smtClean="0">
                <a:solidFill>
                  <a:schemeClr val="tx1"/>
                </a:solidFill>
              </a:rPr>
              <a:t> repository and pull down any new changes by running:</a:t>
            </a: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endParaRPr lang="en-US" sz="2000" dirty="0" smtClean="0">
              <a:solidFill>
                <a:schemeClr val="tx1"/>
              </a:solidFill>
            </a:endParaRPr>
          </a:p>
          <a:p>
            <a:pPr marL="0" lvl="3" indent="0">
              <a:buNone/>
            </a:pPr>
            <a:r>
              <a:rPr lang="en-US" sz="2000" dirty="0" smtClean="0">
                <a:solidFill>
                  <a:schemeClr val="tx1"/>
                </a:solidFill>
              </a:rPr>
              <a:t>After some additions and deletions to the code, you can check the most recent commit differences by using the command :</a:t>
            </a:r>
          </a:p>
          <a:p>
            <a:pPr marL="0" lvl="3" indent="0">
              <a:buNone/>
            </a:pPr>
            <a:r>
              <a:rPr lang="en-US" sz="2000" dirty="0" smtClean="0">
                <a:solidFill>
                  <a:schemeClr val="tx1"/>
                </a:solidFill>
              </a:rPr>
              <a:t> </a:t>
            </a:r>
            <a:r>
              <a:rPr lang="en-US" sz="2000" dirty="0" err="1" smtClean="0">
                <a:solidFill>
                  <a:schemeClr val="tx1"/>
                </a:solidFill>
              </a:rPr>
              <a:t>git</a:t>
            </a:r>
            <a:r>
              <a:rPr lang="en-US" sz="2000" dirty="0" smtClean="0">
                <a:solidFill>
                  <a:schemeClr val="tx1"/>
                </a:solidFill>
              </a:rPr>
              <a:t> diff HEAD</a:t>
            </a:r>
          </a:p>
          <a:p>
            <a:pPr marL="0" lvl="3" indent="0">
              <a:buNone/>
            </a:pPr>
            <a:endParaRPr lang="en-US" sz="2000" dirty="0" smtClean="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493776" y="1608553"/>
            <a:ext cx="7688322" cy="88582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493776" y="3687095"/>
            <a:ext cx="7688323" cy="1352550"/>
          </a:xfrm>
          <a:prstGeom prst="rect">
            <a:avLst/>
          </a:prstGeom>
          <a:noFill/>
          <a:ln w="9525">
            <a:noFill/>
            <a:miter lim="800000"/>
            <a:headEnd/>
            <a:tailEnd/>
          </a:ln>
        </p:spPr>
      </p:pic>
    </p:spTree>
    <p:extLst>
      <p:ext uri="{BB962C8B-B14F-4D97-AF65-F5344CB8AC3E}">
        <p14:creationId xmlns:p14="http://schemas.microsoft.com/office/powerpoint/2010/main" val="2652139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Text Placeholder 6"/>
          <p:cNvSpPr>
            <a:spLocks noGrp="1"/>
          </p:cNvSpPr>
          <p:nvPr>
            <p:ph type="body" sz="quarter" idx="10"/>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877785" y="3143250"/>
            <a:ext cx="6248400" cy="57150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9525" y="0"/>
            <a:ext cx="9153525" cy="685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0" y="0"/>
            <a:ext cx="9153525" cy="6858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03</a:t>
            </a:r>
            <a:endParaRPr lang="en-US" dirty="0"/>
          </a:p>
        </p:txBody>
      </p:sp>
      <p:sp>
        <p:nvSpPr>
          <p:cNvPr id="5" name="Title 4"/>
          <p:cNvSpPr>
            <a:spLocks noGrp="1"/>
          </p:cNvSpPr>
          <p:nvPr>
            <p:ph type="ctrTitle"/>
          </p:nvPr>
        </p:nvSpPr>
        <p:spPr/>
        <p:txBody>
          <a:bodyPr/>
          <a:lstStyle/>
          <a:p>
            <a:r>
              <a:rPr lang="en-US" dirty="0" smtClean="0"/>
              <a:t>Modules</a:t>
            </a:r>
            <a:endParaRPr lang="en-US" dirty="0"/>
          </a:p>
        </p:txBody>
      </p:sp>
      <p:sp>
        <p:nvSpPr>
          <p:cNvPr id="6" name="Subtitle 5"/>
          <p:cNvSpPr>
            <a:spLocks noGrp="1"/>
          </p:cNvSpPr>
          <p:nvPr>
            <p:ph type="subTitle" idx="1"/>
          </p:nvPr>
        </p:nvSpPr>
        <p:spPr/>
        <p:txBody>
          <a:bodyPr/>
          <a:lstStyle/>
          <a:p>
            <a:r>
              <a:rPr lang="en-US" dirty="0" smtClean="0"/>
              <a:t>Chapter 3</a:t>
            </a:r>
            <a:endParaRPr lang="en-US" dirty="0"/>
          </a:p>
        </p:txBody>
      </p:sp>
      <p:sp>
        <p:nvSpPr>
          <p:cNvPr id="8" name="Text Placeholder 11"/>
          <p:cNvSpPr txBox="1">
            <a:spLocks/>
          </p:cNvSpPr>
          <p:nvPr/>
        </p:nvSpPr>
        <p:spPr bwMode="auto">
          <a:xfrm>
            <a:off x="337008" y="4233560"/>
            <a:ext cx="5446279" cy="24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spcAft>
                <a:spcPts val="1000"/>
              </a:spcAft>
              <a:buClr>
                <a:schemeClr val="tx1"/>
              </a:buClr>
            </a:pPr>
            <a:r>
              <a:rPr lang="en-US" sz="2000" dirty="0" smtClean="0">
                <a:latin typeface="SapientCentroSlab-BlackItalic"/>
                <a:cs typeface="SapientSansBold"/>
              </a:rPr>
              <a:t>Node Modules &amp; Frame Works</a:t>
            </a:r>
          </a:p>
          <a:p>
            <a:pPr lvl="0">
              <a:spcAft>
                <a:spcPts val="1000"/>
              </a:spcAft>
              <a:buClr>
                <a:schemeClr val="tx1"/>
              </a:buClr>
            </a:pPr>
            <a:r>
              <a:rPr lang="en-US" sz="2000" dirty="0" smtClean="0">
                <a:latin typeface="SapientCentroSlab-BlackItalic"/>
                <a:cs typeface="SapientSansBold"/>
              </a:rPr>
              <a:t>    • Talk about Node Modules</a:t>
            </a:r>
          </a:p>
          <a:p>
            <a:pPr lvl="0">
              <a:spcAft>
                <a:spcPts val="1000"/>
              </a:spcAft>
              <a:buClr>
                <a:schemeClr val="tx1"/>
              </a:buClr>
            </a:pPr>
            <a:r>
              <a:rPr lang="en-US" sz="2000" dirty="0" smtClean="0">
                <a:latin typeface="SapientCentroSlab-BlackItalic"/>
                <a:cs typeface="SapientSansBold"/>
              </a:rPr>
              <a:t>    • Modules and Frameworks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Node Modules</a:t>
            </a:r>
            <a:endParaRPr lang="en-US" b="1" dirty="0"/>
          </a:p>
        </p:txBody>
      </p:sp>
      <p:sp>
        <p:nvSpPr>
          <p:cNvPr id="7" name="Text Placeholder 6"/>
          <p:cNvSpPr>
            <a:spLocks noGrp="1"/>
          </p:cNvSpPr>
          <p:nvPr>
            <p:ph type="body" sz="quarter" idx="10"/>
          </p:nvPr>
        </p:nvSpPr>
        <p:spPr>
          <a:xfrm>
            <a:off x="487363" y="1207177"/>
            <a:ext cx="8169274" cy="4800600"/>
          </a:xfrm>
        </p:spPr>
        <p:txBody>
          <a:bodyPr/>
          <a:lstStyle/>
          <a:p>
            <a:r>
              <a:rPr lang="en-US" sz="2000" b="1" dirty="0" smtClean="0">
                <a:solidFill>
                  <a:srgbClr val="000000"/>
                </a:solidFill>
                <a:latin typeface="Georgia bold"/>
                <a:cs typeface="Georgia bold"/>
              </a:rPr>
              <a:t>Node has a simple module loading system.</a:t>
            </a:r>
          </a:p>
          <a:p>
            <a:r>
              <a:rPr lang="en-US" sz="2000" b="1" dirty="0" smtClean="0">
                <a:solidFill>
                  <a:srgbClr val="000000"/>
                </a:solidFill>
                <a:latin typeface="Georgia bold"/>
                <a:cs typeface="Georgia bold"/>
              </a:rPr>
              <a:t>In Node, files and modules are in one-to-one correspondence. As an example, foo.js loads the module circle.js in the same directory.</a:t>
            </a:r>
            <a:endParaRPr lang="en-US" sz="2000" b="1" dirty="0">
              <a:solidFill>
                <a:srgbClr val="000000"/>
              </a:solidFill>
              <a:latin typeface="Georgia bold"/>
              <a:cs typeface="Georgia bold"/>
            </a:endParaRPr>
          </a:p>
        </p:txBody>
      </p:sp>
      <p:pic>
        <p:nvPicPr>
          <p:cNvPr id="1026" name="Picture 2"/>
          <p:cNvPicPr>
            <a:picLocks noChangeAspect="1" noChangeArrowheads="1"/>
          </p:cNvPicPr>
          <p:nvPr/>
        </p:nvPicPr>
        <p:blipFill>
          <a:blip r:embed="rId3"/>
          <a:srcRect/>
          <a:stretch>
            <a:fillRect/>
          </a:stretch>
        </p:blipFill>
        <p:spPr bwMode="auto">
          <a:xfrm>
            <a:off x="487363" y="2825686"/>
            <a:ext cx="7172325" cy="1002602"/>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93776" y="4124836"/>
            <a:ext cx="7165912" cy="2300347"/>
          </a:xfrm>
          <a:prstGeom prst="rect">
            <a:avLst/>
          </a:prstGeom>
          <a:noFill/>
          <a:ln w="9525">
            <a:noFill/>
            <a:miter lim="800000"/>
            <a:headEnd/>
            <a:tailEnd/>
          </a:ln>
        </p:spPr>
      </p:pic>
      <p:sp>
        <p:nvSpPr>
          <p:cNvPr id="8" name="Rectangle 7"/>
          <p:cNvSpPr/>
          <p:nvPr/>
        </p:nvSpPr>
        <p:spPr>
          <a:xfrm>
            <a:off x="6364224" y="4197988"/>
            <a:ext cx="2584704" cy="1170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module circle.js has exported the functions area() and circumference.</a:t>
            </a:r>
            <a:endParaRPr lang="en-US" dirty="0"/>
          </a:p>
        </p:txBody>
      </p:sp>
      <p:cxnSp>
        <p:nvCxnSpPr>
          <p:cNvPr id="10" name="Straight Arrow Connector 9"/>
          <p:cNvCxnSpPr>
            <a:endCxn id="8" idx="1"/>
          </p:cNvCxnSpPr>
          <p:nvPr/>
        </p:nvCxnSpPr>
        <p:spPr>
          <a:xfrm>
            <a:off x="3584448" y="3755136"/>
            <a:ext cx="2779776" cy="1028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8" name="Picture 4"/>
          <p:cNvPicPr>
            <a:picLocks noChangeAspect="1" noChangeArrowheads="1"/>
          </p:cNvPicPr>
          <p:nvPr/>
        </p:nvPicPr>
        <p:blipFill>
          <a:blip r:embed="rId5"/>
          <a:srcRect/>
          <a:stretch>
            <a:fillRect/>
          </a:stretch>
        </p:blipFill>
        <p:spPr bwMode="auto">
          <a:xfrm>
            <a:off x="493776" y="3877056"/>
            <a:ext cx="1571625" cy="295275"/>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493776" y="2560320"/>
            <a:ext cx="1571625" cy="285750"/>
          </a:xfrm>
          <a:prstGeom prst="rect">
            <a:avLst/>
          </a:prstGeom>
          <a:noFill/>
          <a:ln w="9525">
            <a:noFill/>
            <a:miter lim="800000"/>
            <a:headEnd/>
            <a:tailEnd/>
          </a:ln>
        </p:spPr>
      </p:pic>
      <p:sp>
        <p:nvSpPr>
          <p:cNvPr id="11" name="Rectangle 10"/>
          <p:cNvSpPr/>
          <p:nvPr/>
        </p:nvSpPr>
        <p:spPr>
          <a:xfrm>
            <a:off x="6120384" y="2345199"/>
            <a:ext cx="3023616" cy="96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Require() is used for loading the modules.</a:t>
            </a:r>
            <a:endParaRPr lang="en-US" dirty="0"/>
          </a:p>
        </p:txBody>
      </p:sp>
      <p:cxnSp>
        <p:nvCxnSpPr>
          <p:cNvPr id="12" name="Straight Arrow Connector 11"/>
          <p:cNvCxnSpPr/>
          <p:nvPr/>
        </p:nvCxnSpPr>
        <p:spPr>
          <a:xfrm flipV="1">
            <a:off x="3742944" y="2846070"/>
            <a:ext cx="2377440" cy="17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139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7200" b="1" dirty="0"/>
              <a:t>Node </a:t>
            </a:r>
            <a:r>
              <a:rPr lang="en-US" sz="7200" b="1" dirty="0" smtClean="0"/>
              <a:t>Modules Demo</a:t>
            </a:r>
            <a:endParaRPr lang="en-US" sz="7200" dirty="0"/>
          </a:p>
        </p:txBody>
      </p:sp>
    </p:spTree>
    <p:extLst>
      <p:ext uri="{BB962C8B-B14F-4D97-AF65-F5344CB8AC3E}">
        <p14:creationId xmlns:p14="http://schemas.microsoft.com/office/powerpoint/2010/main" val="160018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Http Server - Sample</a:t>
            </a:r>
            <a:endParaRPr lang="en-US" b="1" dirty="0"/>
          </a:p>
        </p:txBody>
      </p:sp>
      <p:sp>
        <p:nvSpPr>
          <p:cNvPr id="7" name="Text Placeholder 6"/>
          <p:cNvSpPr>
            <a:spLocks noGrp="1"/>
          </p:cNvSpPr>
          <p:nvPr>
            <p:ph type="body" sz="quarter" idx="10"/>
          </p:nvPr>
        </p:nvSpPr>
        <p:spPr/>
        <p:txBody>
          <a:bodyPr/>
          <a:lstStyle/>
          <a:p>
            <a:endParaRPr lang="en-US"/>
          </a:p>
        </p:txBody>
      </p:sp>
      <p:pic>
        <p:nvPicPr>
          <p:cNvPr id="6" name="Picture 2"/>
          <p:cNvPicPr>
            <a:picLocks noChangeAspect="1" noChangeArrowheads="1"/>
          </p:cNvPicPr>
          <p:nvPr/>
        </p:nvPicPr>
        <p:blipFill>
          <a:blip r:embed="rId2"/>
          <a:srcRect/>
          <a:stretch>
            <a:fillRect/>
          </a:stretch>
        </p:blipFill>
        <p:spPr bwMode="auto">
          <a:xfrm>
            <a:off x="484950" y="948500"/>
            <a:ext cx="8189913" cy="5432425"/>
          </a:xfrm>
          <a:prstGeom prst="rect">
            <a:avLst/>
          </a:prstGeom>
          <a:noFill/>
          <a:ln w="9525">
            <a:noFill/>
            <a:miter lim="800000"/>
            <a:headEnd/>
            <a:tailEnd/>
          </a:ln>
        </p:spPr>
      </p:pic>
    </p:spTree>
    <p:extLst>
      <p:ext uri="{BB962C8B-B14F-4D97-AF65-F5344CB8AC3E}">
        <p14:creationId xmlns:p14="http://schemas.microsoft.com/office/powerpoint/2010/main" val="2652139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Node.js - &gt; Http Server -&gt; Request</a:t>
            </a:r>
            <a:endParaRPr lang="en-US" b="1" dirty="0"/>
          </a:p>
        </p:txBody>
      </p:sp>
      <p:sp>
        <p:nvSpPr>
          <p:cNvPr id="10" name="Text Placeholder 9"/>
          <p:cNvSpPr>
            <a:spLocks noGrp="1"/>
          </p:cNvSpPr>
          <p:nvPr>
            <p:ph type="body" sz="quarter" idx="10"/>
          </p:nvPr>
        </p:nvSpPr>
        <p:spPr/>
        <p:txBody>
          <a:bodyPr/>
          <a:lstStyle/>
          <a:p>
            <a:endParaRPr lang="en-US"/>
          </a:p>
        </p:txBody>
      </p:sp>
      <p:pic>
        <p:nvPicPr>
          <p:cNvPr id="7" name="Picture 2"/>
          <p:cNvPicPr>
            <a:picLocks noChangeAspect="1" noChangeArrowheads="1"/>
          </p:cNvPicPr>
          <p:nvPr/>
        </p:nvPicPr>
        <p:blipFill>
          <a:blip r:embed="rId3"/>
          <a:srcRect/>
          <a:stretch>
            <a:fillRect/>
          </a:stretch>
        </p:blipFill>
        <p:spPr>
          <a:xfrm>
            <a:off x="311150" y="1181597"/>
            <a:ext cx="8458200" cy="4613558"/>
          </a:xfrm>
          <a:prstGeom prst="rect">
            <a:avLst/>
          </a:prstGeom>
          <a:noFill/>
        </p:spPr>
      </p:pic>
      <p:sp>
        <p:nvSpPr>
          <p:cNvPr id="8" name="Rectangle 7"/>
          <p:cNvSpPr/>
          <p:nvPr/>
        </p:nvSpPr>
        <p:spPr>
          <a:xfrm>
            <a:off x="6335384" y="4993570"/>
            <a:ext cx="2635847" cy="16031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Node does not force you to give the whole body response upfront but you can give the pauses in between.</a:t>
            </a:r>
            <a:endParaRPr lang="en-US" dirty="0"/>
          </a:p>
        </p:txBody>
      </p:sp>
      <p:sp>
        <p:nvSpPr>
          <p:cNvPr id="9" name="Rectangle 8"/>
          <p:cNvSpPr/>
          <p:nvPr/>
        </p:nvSpPr>
        <p:spPr>
          <a:xfrm>
            <a:off x="5325506" y="2755077"/>
            <a:ext cx="3443844" cy="7837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dirty="0" smtClean="0">
                <a:latin typeface="Georgia" pitchFamily="-65" charset="0"/>
                <a:ea typeface="ＭＳ Ｐゴシック" pitchFamily="-65" charset="-128"/>
              </a:rPr>
              <a:t>Persistent connections to the web server.</a:t>
            </a:r>
          </a:p>
        </p:txBody>
      </p:sp>
      <p:cxnSp>
        <p:nvCxnSpPr>
          <p:cNvPr id="11" name="Straight Arrow Connector 10"/>
          <p:cNvCxnSpPr/>
          <p:nvPr/>
        </p:nvCxnSpPr>
        <p:spPr>
          <a:xfrm flipV="1">
            <a:off x="3016332" y="3135087"/>
            <a:ext cx="2161310" cy="225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1"/>
          </p:cNvCxnSpPr>
          <p:nvPr/>
        </p:nvCxnSpPr>
        <p:spPr>
          <a:xfrm>
            <a:off x="2648197" y="4001984"/>
            <a:ext cx="3687187" cy="1793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139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pPr algn="ctr"/>
            <a:r>
              <a:rPr lang="en-US" sz="6000" b="1" dirty="0" smtClean="0"/>
              <a:t>HTTP Server Demo</a:t>
            </a:r>
            <a:endParaRPr lang="en-US" sz="6000" dirty="0"/>
          </a:p>
        </p:txBody>
      </p:sp>
    </p:spTree>
    <p:extLst>
      <p:ext uri="{BB962C8B-B14F-4D97-AF65-F5344CB8AC3E}">
        <p14:creationId xmlns:p14="http://schemas.microsoft.com/office/powerpoint/2010/main" val="76933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en-US" dirty="0"/>
          </a:p>
        </p:txBody>
      </p:sp>
      <p:sp>
        <p:nvSpPr>
          <p:cNvPr id="5" name="Title 4"/>
          <p:cNvSpPr>
            <a:spLocks noGrp="1"/>
          </p:cNvSpPr>
          <p:nvPr>
            <p:ph type="ctrTitle"/>
          </p:nvPr>
        </p:nvSpPr>
        <p:spPr/>
        <p:txBody>
          <a:bodyPr/>
          <a:lstStyle/>
          <a:p>
            <a:r>
              <a:rPr lang="en-US" dirty="0" smtClean="0"/>
              <a:t>Introduction</a:t>
            </a:r>
            <a:endParaRPr lang="en-US" dirty="0"/>
          </a:p>
        </p:txBody>
      </p:sp>
      <p:sp>
        <p:nvSpPr>
          <p:cNvPr id="6" name="Subtitle 5"/>
          <p:cNvSpPr>
            <a:spLocks noGrp="1"/>
          </p:cNvSpPr>
          <p:nvPr>
            <p:ph type="subTitle" idx="1"/>
          </p:nvPr>
        </p:nvSpPr>
        <p:spPr/>
        <p:txBody>
          <a:bodyPr/>
          <a:lstStyle/>
          <a:p>
            <a:r>
              <a:rPr lang="en-US" dirty="0" smtClean="0"/>
              <a:t>Chapter 1</a:t>
            </a:r>
            <a:endParaRPr lang="en-US" dirty="0"/>
          </a:p>
        </p:txBody>
      </p:sp>
      <p:sp>
        <p:nvSpPr>
          <p:cNvPr id="9" name="Text Placeholder 11"/>
          <p:cNvSpPr txBox="1">
            <a:spLocks/>
          </p:cNvSpPr>
          <p:nvPr/>
        </p:nvSpPr>
        <p:spPr bwMode="auto">
          <a:xfrm>
            <a:off x="337008" y="4411685"/>
            <a:ext cx="5446279" cy="24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marL="0" marR="0" lvl="0" indent="0" algn="l" defTabSz="457200" rtl="0" eaLnBrk="1" fontAlgn="base" latinLnBrk="0" hangingPunct="1">
              <a:lnSpc>
                <a:spcPct val="100000"/>
              </a:lnSpc>
              <a:spcBef>
                <a:spcPct val="0"/>
              </a:spcBef>
              <a:spcAft>
                <a:spcPts val="1000"/>
              </a:spcAft>
              <a:buClr>
                <a:schemeClr val="tx1"/>
              </a:buClr>
              <a:buSzTx/>
              <a:buFont typeface="Wingdings" charset="0"/>
              <a:buNone/>
              <a:tabLst/>
              <a:defRPr/>
            </a:pPr>
            <a:r>
              <a:rPr lang="en-US" sz="2000" dirty="0" smtClean="0">
                <a:latin typeface="SapientCentroSlab-BlackItalic"/>
                <a:cs typeface="SapientSansBold"/>
              </a:rPr>
              <a:t>	</a:t>
            </a:r>
            <a:r>
              <a:rPr kumimoji="0" lang="en-US" sz="2000" b="0" i="0" u="none" strike="noStrike" kern="1200" cap="none" spc="0" normalizeH="0" baseline="0" noProof="0" dirty="0" smtClean="0">
                <a:ln>
                  <a:noFill/>
                </a:ln>
                <a:effectLst/>
                <a:uLnTx/>
                <a:uFillTx/>
                <a:latin typeface="SapientCentroSlab-BlackItalic"/>
                <a:ea typeface="ＭＳ Ｐゴシック" charset="0"/>
                <a:cs typeface="SapientSansBold"/>
              </a:rPr>
              <a:t>Node Introduction</a:t>
            </a:r>
          </a:p>
          <a:p>
            <a:pPr marL="0" marR="0" lvl="0" indent="0" algn="l" defTabSz="457200" rtl="0" eaLnBrk="1" fontAlgn="base" latinLnBrk="0" hangingPunct="1">
              <a:lnSpc>
                <a:spcPct val="100000"/>
              </a:lnSpc>
              <a:spcBef>
                <a:spcPct val="0"/>
              </a:spcBef>
              <a:spcAft>
                <a:spcPts val="1000"/>
              </a:spcAft>
              <a:buClr>
                <a:schemeClr val="tx1"/>
              </a:buClr>
              <a:buSzTx/>
              <a:buFont typeface="Wingdings" charset="0"/>
              <a:buNone/>
              <a:tabLst/>
              <a:defRPr/>
            </a:pPr>
            <a:r>
              <a:rPr kumimoji="0" lang="en-US" sz="2000" b="0" i="0" u="none" strike="noStrike" kern="1200" cap="none" spc="0" normalizeH="0" baseline="0" noProof="0" dirty="0" smtClean="0">
                <a:ln>
                  <a:noFill/>
                </a:ln>
                <a:effectLst/>
                <a:uLnTx/>
                <a:uFillTx/>
                <a:latin typeface="SapientCentroSlab-BlackItalic"/>
                <a:ea typeface="ＭＳ Ｐゴシック" charset="0"/>
                <a:cs typeface="SapientSansBold"/>
              </a:rPr>
              <a:t>    •   About Node &amp; V8</a:t>
            </a:r>
          </a:p>
          <a:p>
            <a:pPr marL="0" marR="0" lvl="0" indent="0" algn="l" defTabSz="457200" rtl="0" eaLnBrk="1" fontAlgn="base" latinLnBrk="0" hangingPunct="1">
              <a:lnSpc>
                <a:spcPct val="100000"/>
              </a:lnSpc>
              <a:spcBef>
                <a:spcPct val="0"/>
              </a:spcBef>
              <a:spcAft>
                <a:spcPts val="1000"/>
              </a:spcAft>
              <a:buClr>
                <a:schemeClr val="tx1"/>
              </a:buClr>
              <a:buSzTx/>
              <a:buFont typeface="Wingdings" charset="0"/>
              <a:buNone/>
              <a:tabLst/>
              <a:defRPr/>
            </a:pPr>
            <a:r>
              <a:rPr kumimoji="0" lang="en-US" sz="2000" b="0" i="0" u="none" strike="noStrike" kern="1200" cap="none" spc="0" normalizeH="0" baseline="0" noProof="0" dirty="0" smtClean="0">
                <a:ln>
                  <a:noFill/>
                </a:ln>
                <a:effectLst/>
                <a:uLnTx/>
                <a:uFillTx/>
                <a:latin typeface="SapientCentroSlab-BlackItalic"/>
                <a:ea typeface="ＭＳ Ｐゴシック" charset="0"/>
                <a:cs typeface="SapientSansBold"/>
              </a:rPr>
              <a:t>    •   Why Node ?</a:t>
            </a:r>
          </a:p>
          <a:p>
            <a:pPr marL="0" marR="0" lvl="0" indent="0" algn="l" defTabSz="457200" rtl="0" eaLnBrk="1" fontAlgn="base" latinLnBrk="0" hangingPunct="1">
              <a:lnSpc>
                <a:spcPct val="100000"/>
              </a:lnSpc>
              <a:spcBef>
                <a:spcPct val="0"/>
              </a:spcBef>
              <a:spcAft>
                <a:spcPts val="1000"/>
              </a:spcAft>
              <a:buClr>
                <a:schemeClr val="tx1"/>
              </a:buClr>
              <a:buSzTx/>
              <a:buFont typeface="Wingdings" charset="0"/>
              <a:buNone/>
              <a:tabLst/>
              <a:defRPr/>
            </a:pPr>
            <a:r>
              <a:rPr kumimoji="0" lang="en-US" sz="2000" b="0" i="0" u="none" strike="noStrike" kern="1200" cap="none" spc="0" normalizeH="0" baseline="0" noProof="0" dirty="0" smtClean="0">
                <a:ln>
                  <a:noFill/>
                </a:ln>
                <a:effectLst/>
                <a:uLnTx/>
                <a:uFillTx/>
                <a:latin typeface="SapientCentroSlab-BlackItalic"/>
                <a:ea typeface="ＭＳ Ｐゴシック" charset="0"/>
                <a:cs typeface="SapientSansBold"/>
              </a:rPr>
              <a:t>   </a:t>
            </a:r>
            <a:endParaRPr kumimoji="0" lang="en-US" sz="2000" b="0" i="0" u="none" strike="noStrike" kern="1200" cap="none" spc="0" normalizeH="0" baseline="0" noProof="0" dirty="0">
              <a:ln>
                <a:noFill/>
              </a:ln>
              <a:effectLst/>
              <a:uLnTx/>
              <a:uFillTx/>
              <a:latin typeface="SapientCentroSlab-BlackItalic"/>
              <a:ea typeface="ＭＳ Ｐゴシック" charset="0"/>
              <a:cs typeface="SapientSansBold"/>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495" y="415544"/>
            <a:ext cx="8165592" cy="423193"/>
          </a:xfrm>
        </p:spPr>
        <p:txBody>
          <a:bodyPr/>
          <a:lstStyle/>
          <a:p>
            <a:r>
              <a:rPr lang="en-US" dirty="0" smtClean="0"/>
              <a:t>Node Frameworks : Express Introduction</a:t>
            </a:r>
            <a:endParaRPr lang="en-US" dirty="0"/>
          </a:p>
        </p:txBody>
      </p:sp>
      <p:sp>
        <p:nvSpPr>
          <p:cNvPr id="3" name="Text Placeholder 2"/>
          <p:cNvSpPr>
            <a:spLocks noGrp="1"/>
          </p:cNvSpPr>
          <p:nvPr>
            <p:ph type="body" sz="quarter" idx="10"/>
          </p:nvPr>
        </p:nvSpPr>
        <p:spPr>
          <a:xfrm>
            <a:off x="487363" y="1280113"/>
            <a:ext cx="8169274" cy="4800600"/>
          </a:xfrm>
        </p:spPr>
        <p:txBody>
          <a:bodyPr/>
          <a:lstStyle/>
          <a:p>
            <a:r>
              <a:rPr lang="en-US" sz="2000" b="1" dirty="0">
                <a:solidFill>
                  <a:srgbClr val="000000"/>
                </a:solidFill>
                <a:latin typeface="Georgia"/>
                <a:cs typeface="Georgia"/>
              </a:rPr>
              <a:t>Express is one of the most popular web frameworks used to build HTML-based websites. It builds up on the middleware functionality provided by Connect and allows you to view rendering and routing on top of that. </a:t>
            </a:r>
          </a:p>
          <a:p>
            <a:endParaRPr lang="en-US" sz="2000" b="1" dirty="0">
              <a:solidFill>
                <a:schemeClr val="tx1"/>
              </a:solidFill>
              <a:latin typeface="Georgia"/>
              <a:cs typeface="Georgia"/>
            </a:endParaRPr>
          </a:p>
          <a:p>
            <a:r>
              <a:rPr lang="en-US" sz="2000" b="1" dirty="0" err="1">
                <a:solidFill>
                  <a:schemeClr val="tx1"/>
                </a:solidFill>
                <a:latin typeface="Georgia"/>
                <a:cs typeface="Georgia"/>
              </a:rPr>
              <a:t>Express.js</a:t>
            </a:r>
            <a:r>
              <a:rPr lang="en-US" sz="2000" b="1" dirty="0">
                <a:solidFill>
                  <a:schemeClr val="tx1"/>
                </a:solidFill>
                <a:latin typeface="Georgia"/>
                <a:cs typeface="Georgia"/>
              </a:rPr>
              <a:t> is based on the connect middleware engine. </a:t>
            </a:r>
          </a:p>
          <a:p>
            <a:endParaRPr lang="en-US" sz="2000" b="1" dirty="0">
              <a:solidFill>
                <a:schemeClr val="tx1"/>
              </a:solidFill>
              <a:latin typeface="Georgia"/>
              <a:cs typeface="Georgia"/>
            </a:endParaRPr>
          </a:p>
          <a:p>
            <a:pPr marL="342900" indent="-342900">
              <a:buFont typeface="Arial"/>
              <a:buChar char="•"/>
            </a:pPr>
            <a:r>
              <a:rPr lang="en-US" sz="2000" b="1" dirty="0" smtClean="0">
                <a:solidFill>
                  <a:schemeClr val="tx1"/>
                </a:solidFill>
                <a:latin typeface="Georgia"/>
                <a:cs typeface="Georgia"/>
              </a:rPr>
              <a:t>Structure the development of HTML applications</a:t>
            </a:r>
          </a:p>
          <a:p>
            <a:endParaRPr lang="en-US" sz="2000" b="1" dirty="0" smtClean="0">
              <a:solidFill>
                <a:schemeClr val="tx1"/>
              </a:solidFill>
              <a:latin typeface="Georgia"/>
              <a:cs typeface="Georgia"/>
            </a:endParaRPr>
          </a:p>
          <a:p>
            <a:pPr marL="342900" indent="-342900">
              <a:buFont typeface="Arial"/>
              <a:buChar char="•"/>
            </a:pPr>
            <a:r>
              <a:rPr lang="en-US" sz="2000" b="1" dirty="0" smtClean="0">
                <a:solidFill>
                  <a:schemeClr val="tx1"/>
                </a:solidFill>
                <a:latin typeface="Georgia"/>
                <a:cs typeface="Georgia"/>
              </a:rPr>
              <a:t>Routing the HTTP requests to the correct controller code - </a:t>
            </a:r>
            <a:r>
              <a:rPr lang="en-US" sz="2000" dirty="0">
                <a:solidFill>
                  <a:schemeClr val="tx1"/>
                </a:solidFill>
                <a:latin typeface="Georgia"/>
                <a:cs typeface="Georgia"/>
              </a:rPr>
              <a:t>It allows us to set up middleware to respond to HTTP requests, it allows us to perform different actions based on the HTTP method and URL – by letting us define a routing table.</a:t>
            </a:r>
          </a:p>
          <a:p>
            <a:endParaRPr lang="en-US" sz="2000" b="1" dirty="0" smtClean="0">
              <a:solidFill>
                <a:schemeClr val="tx1"/>
              </a:solidFill>
              <a:latin typeface="Georgia"/>
              <a:cs typeface="Georgia"/>
            </a:endParaRPr>
          </a:p>
          <a:p>
            <a:pPr marL="342900" indent="-342900">
              <a:buFont typeface="Arial"/>
              <a:buChar char="•"/>
            </a:pPr>
            <a:r>
              <a:rPr lang="en-US" sz="2000" b="1" dirty="0" smtClean="0">
                <a:solidFill>
                  <a:schemeClr val="tx1"/>
                </a:solidFill>
                <a:latin typeface="Georgia"/>
                <a:cs typeface="Georgia"/>
              </a:rPr>
              <a:t>Render HTML Templates </a:t>
            </a:r>
            <a:r>
              <a:rPr lang="en-US" sz="2000" dirty="0" smtClean="0">
                <a:solidFill>
                  <a:schemeClr val="tx1"/>
                </a:solidFill>
                <a:latin typeface="Georgia"/>
                <a:cs typeface="Georgia"/>
              </a:rPr>
              <a:t>- </a:t>
            </a:r>
            <a:r>
              <a:rPr lang="en-US" sz="2000" dirty="0">
                <a:solidFill>
                  <a:schemeClr val="tx1"/>
                </a:solidFill>
                <a:latin typeface="Georgia"/>
                <a:cs typeface="Georgia"/>
              </a:rPr>
              <a:t>It also allows us to dynamically render HTML documents based on supplying arguments to templates.</a:t>
            </a:r>
          </a:p>
          <a:p>
            <a:pPr marL="342900" indent="-342900">
              <a:buFont typeface="Arial"/>
              <a:buChar char="•"/>
            </a:pPr>
            <a:endParaRPr lang="en-US" sz="2000" b="1" dirty="0" smtClean="0">
              <a:solidFill>
                <a:schemeClr val="tx1"/>
              </a:solidFill>
              <a:latin typeface="Georgia"/>
              <a:cs typeface="Georgia"/>
            </a:endParaRPr>
          </a:p>
          <a:p>
            <a:endParaRPr lang="en-US" sz="2000" b="1" dirty="0">
              <a:solidFill>
                <a:schemeClr val="tx1"/>
              </a:solidFill>
              <a:latin typeface="Georgia"/>
              <a:cs typeface="Georgia"/>
            </a:endParaRPr>
          </a:p>
          <a:p>
            <a:endParaRPr lang="en-US" sz="2000" b="1" dirty="0">
              <a:solidFill>
                <a:schemeClr val="tx1"/>
              </a:solidFill>
              <a:latin typeface="Georgia"/>
              <a:cs typeface="Georgia"/>
            </a:endParaRPr>
          </a:p>
          <a:p>
            <a:endParaRPr lang="en-US" b="1" dirty="0">
              <a:latin typeface="Georgia"/>
              <a:cs typeface="Georgia"/>
            </a:endParaRPr>
          </a:p>
        </p:txBody>
      </p:sp>
    </p:spTree>
    <p:extLst>
      <p:ext uri="{BB962C8B-B14F-4D97-AF65-F5344CB8AC3E}">
        <p14:creationId xmlns:p14="http://schemas.microsoft.com/office/powerpoint/2010/main" val="4025689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Install Express	</a:t>
            </a:r>
            <a:endParaRPr lang="en-US" b="1" dirty="0">
              <a:solidFill>
                <a:schemeClr val="tx1"/>
              </a:solidFill>
            </a:endParaRPr>
          </a:p>
        </p:txBody>
      </p:sp>
      <p:sp>
        <p:nvSpPr>
          <p:cNvPr id="3" name="Text Placeholder 2"/>
          <p:cNvSpPr>
            <a:spLocks noGrp="1"/>
          </p:cNvSpPr>
          <p:nvPr>
            <p:ph type="body" sz="quarter" idx="10"/>
          </p:nvPr>
        </p:nvSpPr>
        <p:spPr/>
        <p:txBody>
          <a:bodyPr/>
          <a:lstStyle/>
          <a:p>
            <a:pPr>
              <a:buFont typeface="Arial" pitchFamily="34" charset="0"/>
              <a:buChar char="•"/>
            </a:pPr>
            <a:r>
              <a:rPr lang="en-US" sz="2000" dirty="0" smtClean="0">
                <a:solidFill>
                  <a:schemeClr val="tx1"/>
                </a:solidFill>
                <a:latin typeface="Georgia"/>
                <a:cs typeface="Georgia"/>
              </a:rPr>
              <a:t> Install Express with </a:t>
            </a:r>
            <a:r>
              <a:rPr lang="en-US" sz="2000" dirty="0" err="1" smtClean="0">
                <a:solidFill>
                  <a:schemeClr val="tx1"/>
                </a:solidFill>
                <a:latin typeface="Georgia"/>
                <a:cs typeface="Georgia"/>
              </a:rPr>
              <a:t>npm</a:t>
            </a:r>
            <a:endParaRPr lang="en-US" sz="2000" dirty="0" smtClean="0">
              <a:solidFill>
                <a:schemeClr val="tx1"/>
              </a:solidFill>
              <a:latin typeface="Georgia"/>
              <a:cs typeface="Georgia"/>
            </a:endParaRPr>
          </a:p>
          <a:p>
            <a:pPr lvl="1">
              <a:buNone/>
            </a:pPr>
            <a:r>
              <a:rPr lang="en-US" sz="2000" dirty="0" smtClean="0">
                <a:solidFill>
                  <a:schemeClr val="tx1"/>
                </a:solidFill>
                <a:latin typeface="Georgia"/>
                <a:cs typeface="Georgia"/>
              </a:rPr>
              <a:t>	</a:t>
            </a:r>
            <a:r>
              <a:rPr lang="en-US" sz="2000" dirty="0" err="1" smtClean="0">
                <a:solidFill>
                  <a:schemeClr val="tx1"/>
                </a:solidFill>
                <a:latin typeface="Georgia"/>
                <a:cs typeface="Georgia"/>
              </a:rPr>
              <a:t>npm</a:t>
            </a:r>
            <a:r>
              <a:rPr lang="en-US" sz="2000" dirty="0" smtClean="0">
                <a:solidFill>
                  <a:schemeClr val="tx1"/>
                </a:solidFill>
                <a:latin typeface="Georgia"/>
                <a:cs typeface="Georgia"/>
              </a:rPr>
              <a:t> install –g express</a:t>
            </a:r>
          </a:p>
          <a:p>
            <a:pPr lvl="1">
              <a:buNone/>
            </a:pPr>
            <a:endParaRPr lang="en-US" sz="2000" dirty="0" smtClean="0">
              <a:solidFill>
                <a:schemeClr val="tx1"/>
              </a:solidFill>
              <a:latin typeface="Georgia"/>
              <a:cs typeface="Georgia"/>
            </a:endParaRPr>
          </a:p>
          <a:p>
            <a:pPr lvl="1">
              <a:buFont typeface="Arial" pitchFamily="34" charset="0"/>
              <a:buChar char="•"/>
            </a:pPr>
            <a:r>
              <a:rPr lang="en-US" sz="2000" dirty="0" smtClean="0">
                <a:solidFill>
                  <a:schemeClr val="tx1"/>
                </a:solidFill>
                <a:latin typeface="Georgia"/>
                <a:cs typeface="Georgia"/>
              </a:rPr>
              <a:t> Installed into local </a:t>
            </a:r>
            <a:r>
              <a:rPr lang="en-US" sz="2000" dirty="0" err="1" smtClean="0">
                <a:solidFill>
                  <a:schemeClr val="tx1"/>
                </a:solidFill>
                <a:latin typeface="Georgia"/>
                <a:cs typeface="Georgia"/>
              </a:rPr>
              <a:t>node_modules</a:t>
            </a:r>
            <a:r>
              <a:rPr lang="en-US" sz="2000" dirty="0" smtClean="0">
                <a:solidFill>
                  <a:schemeClr val="tx1"/>
                </a:solidFill>
                <a:latin typeface="Georgia"/>
                <a:cs typeface="Georgia"/>
              </a:rPr>
              <a:t> folder</a:t>
            </a:r>
          </a:p>
          <a:p>
            <a:pPr marL="0" lvl="1" indent="0">
              <a:buNone/>
            </a:pPr>
            <a:endParaRPr lang="en-US" sz="2000" dirty="0" smtClean="0">
              <a:solidFill>
                <a:schemeClr val="tx1"/>
              </a:solidFill>
              <a:latin typeface="Georgia"/>
              <a:cs typeface="Georgia"/>
            </a:endParaRPr>
          </a:p>
          <a:p>
            <a:pPr>
              <a:buFont typeface="Arial" pitchFamily="34" charset="0"/>
              <a:buChar char="•"/>
            </a:pPr>
            <a:r>
              <a:rPr lang="en-US" sz="2000" dirty="0" smtClean="0">
                <a:solidFill>
                  <a:schemeClr val="tx1"/>
                </a:solidFill>
                <a:latin typeface="Georgia"/>
                <a:cs typeface="Georgia"/>
              </a:rPr>
              <a:t> Loaded with require()</a:t>
            </a:r>
          </a:p>
          <a:p>
            <a:r>
              <a:rPr lang="en-US" sz="2000" dirty="0" smtClean="0">
                <a:solidFill>
                  <a:schemeClr val="tx1"/>
                </a:solidFill>
                <a:latin typeface="Georgia"/>
                <a:cs typeface="Georgia"/>
              </a:rPr>
              <a:t>	</a:t>
            </a:r>
            <a:r>
              <a:rPr lang="en-US" sz="2000" dirty="0" err="1" smtClean="0">
                <a:solidFill>
                  <a:schemeClr val="tx1"/>
                </a:solidFill>
                <a:latin typeface="Georgia"/>
                <a:cs typeface="Georgia"/>
              </a:rPr>
              <a:t>var</a:t>
            </a:r>
            <a:r>
              <a:rPr lang="en-US" sz="2000" dirty="0" smtClean="0">
                <a:solidFill>
                  <a:schemeClr val="tx1"/>
                </a:solidFill>
                <a:latin typeface="Georgia"/>
                <a:cs typeface="Georgia"/>
              </a:rPr>
              <a:t> express = require(‘express’); // all the exported functions will 	come in the variable express</a:t>
            </a:r>
          </a:p>
          <a:p>
            <a:endParaRPr lang="en-US" sz="2000" dirty="0" smtClean="0">
              <a:solidFill>
                <a:schemeClr val="tx1"/>
              </a:solidFill>
              <a:latin typeface="Georgia"/>
              <a:cs typeface="Georgia"/>
            </a:endParaRPr>
          </a:p>
          <a:p>
            <a:pPr>
              <a:buFont typeface="Arial" pitchFamily="34" charset="0"/>
              <a:buChar char="•"/>
            </a:pPr>
            <a:r>
              <a:rPr lang="en-US" sz="2000" dirty="0" smtClean="0">
                <a:solidFill>
                  <a:schemeClr val="tx1"/>
                </a:solidFill>
                <a:latin typeface="Georgia"/>
                <a:cs typeface="Georgia"/>
              </a:rPr>
              <a:t>Three Steps of creating an express application :</a:t>
            </a:r>
          </a:p>
          <a:p>
            <a:pPr lvl="2">
              <a:buFont typeface="Arial" pitchFamily="34" charset="0"/>
              <a:buChar char="•"/>
            </a:pPr>
            <a:r>
              <a:rPr lang="en-US" sz="2000" dirty="0" smtClean="0">
                <a:solidFill>
                  <a:schemeClr val="tx1"/>
                </a:solidFill>
                <a:latin typeface="Georgia"/>
                <a:cs typeface="Georgia"/>
              </a:rPr>
              <a:t> configure app</a:t>
            </a:r>
          </a:p>
          <a:p>
            <a:pPr lvl="2">
              <a:buFont typeface="Arial" pitchFamily="34" charset="0"/>
              <a:buChar char="•"/>
            </a:pPr>
            <a:r>
              <a:rPr lang="en-US" sz="2000" dirty="0" smtClean="0">
                <a:solidFill>
                  <a:schemeClr val="tx1"/>
                </a:solidFill>
                <a:latin typeface="Georgia"/>
                <a:cs typeface="Georgia"/>
              </a:rPr>
              <a:t> use middleware</a:t>
            </a:r>
          </a:p>
          <a:p>
            <a:pPr lvl="2">
              <a:buFont typeface="Arial" pitchFamily="34" charset="0"/>
              <a:buChar char="•"/>
            </a:pPr>
            <a:r>
              <a:rPr lang="en-US" sz="2000" dirty="0" smtClean="0">
                <a:solidFill>
                  <a:schemeClr val="tx1"/>
                </a:solidFill>
                <a:latin typeface="Georgia"/>
                <a:cs typeface="Georgia"/>
              </a:rPr>
              <a:t> define routes</a:t>
            </a:r>
          </a:p>
          <a:p>
            <a:pPr lvl="2">
              <a:buFont typeface="Arial" pitchFamily="34" charset="0"/>
              <a:buChar char="•"/>
            </a:pPr>
            <a:endParaRPr lang="en-US" sz="2000" dirty="0" smtClean="0">
              <a:solidFill>
                <a:schemeClr val="tx1"/>
              </a:solidFill>
              <a:latin typeface="Georgia"/>
              <a:cs typeface="Georgia"/>
            </a:endParaRPr>
          </a:p>
          <a:p>
            <a:pPr lvl="2">
              <a:buNone/>
            </a:pPr>
            <a:endParaRPr lang="en-US" sz="2000" dirty="0" smtClean="0">
              <a:solidFill>
                <a:schemeClr val="tx1"/>
              </a:solidFill>
              <a:latin typeface="Georgia"/>
              <a:cs typeface="Georgia"/>
            </a:endParaRPr>
          </a:p>
          <a:p>
            <a:pPr lvl="1">
              <a:buFont typeface="Arial" pitchFamily="34" charset="0"/>
              <a:buChar char="•"/>
            </a:pPr>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endParaRPr lang="en-US" sz="2000" dirty="0" smtClean="0">
              <a:solidFill>
                <a:schemeClr val="tx1"/>
              </a:solidFill>
              <a:latin typeface="Georgia"/>
              <a:cs typeface="Georgia"/>
            </a:endParaRPr>
          </a:p>
          <a:p>
            <a:r>
              <a:rPr lang="en-US" sz="2000" dirty="0" smtClean="0">
                <a:solidFill>
                  <a:schemeClr val="tx1"/>
                </a:solidFill>
                <a:latin typeface="Georgia"/>
                <a:cs typeface="Georgia"/>
              </a:rPr>
              <a:t>	</a:t>
            </a:r>
            <a:endParaRPr lang="en-US" sz="2000" dirty="0" smtClean="0">
              <a:latin typeface="Georgia"/>
              <a:cs typeface="Georgia"/>
            </a:endParaRPr>
          </a:p>
          <a:p>
            <a:endParaRPr lang="en-US" sz="2000" dirty="0">
              <a:solidFill>
                <a:schemeClr val="tx1"/>
              </a:solidFill>
              <a:latin typeface="Georgia"/>
              <a:cs typeface="Georgia"/>
            </a:endParaRPr>
          </a:p>
        </p:txBody>
      </p:sp>
    </p:spTree>
    <p:extLst>
      <p:ext uri="{BB962C8B-B14F-4D97-AF65-F5344CB8AC3E}">
        <p14:creationId xmlns:p14="http://schemas.microsoft.com/office/powerpoint/2010/main" val="419634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3960"/>
            <a:ext cx="8165592" cy="838737"/>
          </a:xfrm>
        </p:spPr>
        <p:txBody>
          <a:bodyPr/>
          <a:lstStyle/>
          <a:p>
            <a:r>
              <a:rPr lang="en-US" b="1" dirty="0" smtClean="0">
                <a:solidFill>
                  <a:schemeClr val="tx1"/>
                </a:solidFill>
                <a:latin typeface="SapientSansBold"/>
                <a:cs typeface="SapientSansBold"/>
              </a:rPr>
              <a:t/>
            </a:r>
            <a:br>
              <a:rPr lang="en-US" b="1" dirty="0" smtClean="0">
                <a:solidFill>
                  <a:schemeClr val="tx1"/>
                </a:solidFill>
                <a:latin typeface="SapientSansBold"/>
                <a:cs typeface="SapientSansBold"/>
              </a:rPr>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solidFill>
                  <a:schemeClr val="tx1"/>
                </a:solidFill>
                <a:latin typeface="SapientSansBold"/>
                <a:cs typeface="SapientSansBold"/>
              </a:rPr>
              <a:t>Generate Express</a:t>
            </a:r>
            <a:r>
              <a:rPr lang="en-US" b="1" dirty="0" smtClean="0"/>
              <a:t> App</a:t>
            </a:r>
            <a:endParaRPr lang="en-US" b="1" dirty="0">
              <a:solidFill>
                <a:schemeClr val="tx1"/>
              </a:solidFill>
              <a:latin typeface="SapientSansBold"/>
              <a:cs typeface="SapientSansBold"/>
            </a:endParaRPr>
          </a:p>
        </p:txBody>
      </p:sp>
      <p:sp>
        <p:nvSpPr>
          <p:cNvPr id="3" name="Text Placeholder 2"/>
          <p:cNvSpPr>
            <a:spLocks noGrp="1"/>
          </p:cNvSpPr>
          <p:nvPr>
            <p:ph type="body" sz="quarter" idx="10"/>
          </p:nvPr>
        </p:nvSpPr>
        <p:spPr/>
        <p:txBody>
          <a:bodyPr/>
          <a:lstStyle/>
          <a:p>
            <a:r>
              <a:rPr lang="en-US" sz="2400" dirty="0" smtClean="0"/>
              <a:t>JADE as HTML preprocessor template engine for HTML .It comes as a default with express.</a:t>
            </a:r>
          </a:p>
          <a:p>
            <a:endParaRPr lang="en-US" sz="2400" dirty="0" smtClean="0"/>
          </a:p>
          <a:p>
            <a:r>
              <a:rPr lang="en-US" sz="2400" dirty="0"/>
              <a:t>	 C:\</a:t>
            </a:r>
            <a:r>
              <a:rPr lang="en-US" sz="2400" dirty="0" smtClean="0"/>
              <a:t>nodegetstart&gt;express myapp</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76777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Directory Structure – Express app</a:t>
            </a:r>
            <a:endParaRPr lang="en-US" b="1" dirty="0">
              <a:solidFill>
                <a:schemeClr val="tx1"/>
              </a:solidFill>
            </a:endParaRPr>
          </a:p>
        </p:txBody>
      </p:sp>
      <p:sp>
        <p:nvSpPr>
          <p:cNvPr id="3" name="Text Placeholder 2"/>
          <p:cNvSpPr>
            <a:spLocks noGrp="1"/>
          </p:cNvSpPr>
          <p:nvPr>
            <p:ph type="body" sz="quarter" idx="10"/>
          </p:nvPr>
        </p:nvSpPr>
        <p:spPr>
          <a:xfrm>
            <a:off x="487363" y="1231561"/>
            <a:ext cx="8169274" cy="4800600"/>
          </a:xfrm>
        </p:spPr>
        <p:txBody>
          <a:bodyPr/>
          <a:lstStyle/>
          <a:p>
            <a:r>
              <a:rPr lang="en-US" sz="2000" dirty="0" smtClean="0">
                <a:solidFill>
                  <a:schemeClr val="tx1"/>
                </a:solidFill>
              </a:rPr>
              <a:t>	Now can see  APP directory Structure generated by Express 	Generator : </a:t>
            </a:r>
          </a:p>
          <a:p>
            <a:r>
              <a:rPr lang="en-US" dirty="0">
                <a:solidFill>
                  <a:schemeClr val="tx1"/>
                </a:solidFill>
              </a:rPr>
              <a:t>	</a:t>
            </a:r>
            <a:r>
              <a:rPr lang="en-US" b="1" dirty="0" smtClean="0">
                <a:solidFill>
                  <a:schemeClr val="tx1"/>
                </a:solidFill>
              </a:rPr>
              <a:t>/myapp</a:t>
            </a:r>
          </a:p>
          <a:p>
            <a:pPr>
              <a:spcAft>
                <a:spcPts val="0"/>
              </a:spcAft>
            </a:pPr>
            <a:r>
              <a:rPr lang="en-US" dirty="0">
                <a:solidFill>
                  <a:schemeClr val="tx1"/>
                </a:solidFill>
              </a:rPr>
              <a:t>	</a:t>
            </a:r>
            <a:r>
              <a:rPr lang="en-US" dirty="0" smtClean="0">
                <a:solidFill>
                  <a:schemeClr val="tx1"/>
                </a:solidFill>
              </a:rPr>
              <a:t>	/package.json</a:t>
            </a:r>
          </a:p>
          <a:p>
            <a:pPr>
              <a:spcAft>
                <a:spcPts val="0"/>
              </a:spcAft>
            </a:pPr>
            <a:r>
              <a:rPr lang="en-US" dirty="0">
                <a:solidFill>
                  <a:schemeClr val="tx1"/>
                </a:solidFill>
              </a:rPr>
              <a:t>	</a:t>
            </a:r>
            <a:r>
              <a:rPr lang="en-US" dirty="0" smtClean="0">
                <a:solidFill>
                  <a:schemeClr val="tx1"/>
                </a:solidFill>
              </a:rPr>
              <a:t>	/app.js</a:t>
            </a:r>
          </a:p>
          <a:p>
            <a:pPr>
              <a:spcAft>
                <a:spcPts val="0"/>
              </a:spcAft>
            </a:pPr>
            <a:r>
              <a:rPr lang="en-US" dirty="0" smtClean="0">
                <a:solidFill>
                  <a:schemeClr val="tx1"/>
                </a:solidFill>
              </a:rPr>
              <a:t>		/public </a:t>
            </a:r>
          </a:p>
          <a:p>
            <a:pPr>
              <a:spcAft>
                <a:spcPts val="0"/>
              </a:spcAft>
            </a:pPr>
            <a:r>
              <a:rPr lang="en-US" dirty="0">
                <a:solidFill>
                  <a:schemeClr val="tx1"/>
                </a:solidFill>
              </a:rPr>
              <a:t>	</a:t>
            </a:r>
            <a:r>
              <a:rPr lang="en-US" dirty="0" smtClean="0">
                <a:solidFill>
                  <a:schemeClr val="tx1"/>
                </a:solidFill>
              </a:rPr>
              <a:t>		/javascripts</a:t>
            </a:r>
          </a:p>
          <a:p>
            <a:pPr>
              <a:spcAft>
                <a:spcPts val="0"/>
              </a:spcAft>
            </a:pPr>
            <a:r>
              <a:rPr lang="en-US" dirty="0">
                <a:solidFill>
                  <a:schemeClr val="tx1"/>
                </a:solidFill>
              </a:rPr>
              <a:t>	</a:t>
            </a:r>
            <a:r>
              <a:rPr lang="en-US" dirty="0" smtClean="0">
                <a:solidFill>
                  <a:schemeClr val="tx1"/>
                </a:solidFill>
              </a:rPr>
              <a:t>	 	/images </a:t>
            </a:r>
          </a:p>
          <a:p>
            <a:pPr>
              <a:spcAft>
                <a:spcPts val="0"/>
              </a:spcAft>
            </a:pPr>
            <a:r>
              <a:rPr lang="en-US" dirty="0">
                <a:solidFill>
                  <a:schemeClr val="tx1"/>
                </a:solidFill>
              </a:rPr>
              <a:t>	</a:t>
            </a:r>
            <a:r>
              <a:rPr lang="en-US" dirty="0" smtClean="0">
                <a:solidFill>
                  <a:schemeClr val="tx1"/>
                </a:solidFill>
              </a:rPr>
              <a:t>		/routes</a:t>
            </a:r>
          </a:p>
          <a:p>
            <a:pPr>
              <a:spcAft>
                <a:spcPts val="0"/>
              </a:spcAft>
            </a:pPr>
            <a:r>
              <a:rPr lang="en-US" dirty="0">
                <a:solidFill>
                  <a:schemeClr val="tx1"/>
                </a:solidFill>
              </a:rPr>
              <a:t>	</a:t>
            </a:r>
            <a:r>
              <a:rPr lang="en-US" dirty="0" smtClean="0">
                <a:solidFill>
                  <a:schemeClr val="tx1"/>
                </a:solidFill>
              </a:rPr>
              <a:t>		</a:t>
            </a:r>
            <a:r>
              <a:rPr lang="en-US" dirty="0">
                <a:solidFill>
                  <a:schemeClr val="tx1"/>
                </a:solidFill>
              </a:rPr>
              <a:t>/stylesheets </a:t>
            </a:r>
            <a:endParaRPr lang="en-US" dirty="0" smtClean="0">
              <a:solidFill>
                <a:schemeClr val="tx1"/>
              </a:solidFill>
            </a:endParaRPr>
          </a:p>
          <a:p>
            <a:pPr>
              <a:spcAft>
                <a:spcPts val="0"/>
              </a:spcAft>
            </a:pPr>
            <a:r>
              <a:rPr lang="en-US" dirty="0">
                <a:solidFill>
                  <a:schemeClr val="tx1"/>
                </a:solidFill>
              </a:rPr>
              <a:t>	</a:t>
            </a:r>
            <a:r>
              <a:rPr lang="en-US" dirty="0" smtClean="0">
                <a:solidFill>
                  <a:schemeClr val="tx1"/>
                </a:solidFill>
              </a:rPr>
              <a:t>			/style.css</a:t>
            </a:r>
          </a:p>
          <a:p>
            <a:pPr>
              <a:spcAft>
                <a:spcPts val="0"/>
              </a:spcAft>
            </a:pPr>
            <a:r>
              <a:rPr lang="en-US" dirty="0">
                <a:solidFill>
                  <a:schemeClr val="tx1"/>
                </a:solidFill>
              </a:rPr>
              <a:t>	</a:t>
            </a:r>
            <a:r>
              <a:rPr lang="en-US" dirty="0" smtClean="0">
                <a:solidFill>
                  <a:schemeClr val="tx1"/>
                </a:solidFill>
              </a:rPr>
              <a:t>	 /routes</a:t>
            </a:r>
          </a:p>
          <a:p>
            <a:pPr>
              <a:spcAft>
                <a:spcPts val="0"/>
              </a:spcAft>
            </a:pPr>
            <a:r>
              <a:rPr lang="en-US" dirty="0">
                <a:solidFill>
                  <a:schemeClr val="tx1"/>
                </a:solidFill>
              </a:rPr>
              <a:t>	</a:t>
            </a:r>
            <a:r>
              <a:rPr lang="en-US" dirty="0" smtClean="0">
                <a:solidFill>
                  <a:schemeClr val="tx1"/>
                </a:solidFill>
              </a:rPr>
              <a:t>		/index.js </a:t>
            </a:r>
          </a:p>
          <a:p>
            <a:pPr>
              <a:spcAft>
                <a:spcPts val="0"/>
              </a:spcAft>
            </a:pPr>
            <a:r>
              <a:rPr lang="en-US" dirty="0">
                <a:solidFill>
                  <a:schemeClr val="tx1"/>
                </a:solidFill>
              </a:rPr>
              <a:t>	</a:t>
            </a:r>
            <a:r>
              <a:rPr lang="en-US" dirty="0" smtClean="0">
                <a:solidFill>
                  <a:schemeClr val="tx1"/>
                </a:solidFill>
              </a:rPr>
              <a:t>		/users.js </a:t>
            </a:r>
          </a:p>
          <a:p>
            <a:pPr>
              <a:spcAft>
                <a:spcPts val="0"/>
              </a:spcAft>
            </a:pPr>
            <a:r>
              <a:rPr lang="en-US" dirty="0">
                <a:solidFill>
                  <a:schemeClr val="tx1"/>
                </a:solidFill>
              </a:rPr>
              <a:t>	</a:t>
            </a:r>
            <a:r>
              <a:rPr lang="en-US" dirty="0" smtClean="0">
                <a:solidFill>
                  <a:schemeClr val="tx1"/>
                </a:solidFill>
              </a:rPr>
              <a:t>	/views </a:t>
            </a:r>
          </a:p>
          <a:p>
            <a:pPr>
              <a:spcAft>
                <a:spcPts val="0"/>
              </a:spcAft>
            </a:pPr>
            <a:r>
              <a:rPr lang="en-US" dirty="0">
                <a:solidFill>
                  <a:schemeClr val="tx1"/>
                </a:solidFill>
              </a:rPr>
              <a:t>	</a:t>
            </a:r>
            <a:r>
              <a:rPr lang="en-US" dirty="0" smtClean="0">
                <a:solidFill>
                  <a:schemeClr val="tx1"/>
                </a:solidFill>
              </a:rPr>
              <a:t>		</a:t>
            </a:r>
            <a:r>
              <a:rPr lang="en-US" dirty="0">
                <a:solidFill>
                  <a:schemeClr val="tx1"/>
                </a:solidFill>
              </a:rPr>
              <a:t>/</a:t>
            </a:r>
            <a:r>
              <a:rPr lang="en-US" dirty="0" smtClean="0">
                <a:solidFill>
                  <a:schemeClr val="tx1"/>
                </a:solidFill>
              </a:rPr>
              <a:t>index.jade</a:t>
            </a:r>
          </a:p>
          <a:p>
            <a:pPr>
              <a:spcAft>
                <a:spcPts val="0"/>
              </a:spcAft>
            </a:pPr>
            <a:r>
              <a:rPr lang="en-US" dirty="0">
                <a:solidFill>
                  <a:schemeClr val="tx1"/>
                </a:solidFill>
              </a:rPr>
              <a:t>	</a:t>
            </a:r>
            <a:r>
              <a:rPr lang="en-US" dirty="0" smtClean="0">
                <a:solidFill>
                  <a:schemeClr val="tx1"/>
                </a:solidFill>
              </a:rPr>
              <a:t>		/layout.jade</a:t>
            </a:r>
          </a:p>
          <a:p>
            <a:pPr>
              <a:spcAft>
                <a:spcPts val="0"/>
              </a:spcAft>
            </a:pPr>
            <a:r>
              <a:rPr lang="en-US" dirty="0">
                <a:solidFill>
                  <a:schemeClr val="tx1"/>
                </a:solidFill>
              </a:rPr>
              <a:t>	</a:t>
            </a:r>
            <a:r>
              <a:rPr lang="en-US" dirty="0" smtClean="0">
                <a:solidFill>
                  <a:schemeClr val="tx1"/>
                </a:solidFill>
              </a:rPr>
              <a:t>		</a:t>
            </a:r>
            <a:r>
              <a:rPr lang="en-US" dirty="0">
                <a:solidFill>
                  <a:schemeClr val="tx1"/>
                </a:solidFill>
              </a:rPr>
              <a:t>/</a:t>
            </a:r>
            <a:r>
              <a:rPr lang="en-US" dirty="0" smtClean="0">
                <a:solidFill>
                  <a:schemeClr val="tx1"/>
                </a:solidFill>
              </a:rPr>
              <a:t>error.jade</a:t>
            </a:r>
          </a:p>
          <a:p>
            <a:pPr>
              <a:spcAft>
                <a:spcPts val="0"/>
              </a:spcAft>
            </a:pPr>
            <a:r>
              <a:rPr lang="en-US" dirty="0">
                <a:solidFill>
                  <a:schemeClr val="tx1"/>
                </a:solidFill>
              </a:rPr>
              <a:t>	</a:t>
            </a:r>
            <a:r>
              <a:rPr lang="en-US" dirty="0" smtClean="0">
                <a:solidFill>
                  <a:schemeClr val="tx1"/>
                </a:solidFill>
              </a:rPr>
              <a:t>	/bin</a:t>
            </a:r>
          </a:p>
          <a:p>
            <a:pPr>
              <a:spcAft>
                <a:spcPts val="0"/>
              </a:spcAft>
            </a:pPr>
            <a:r>
              <a:rPr lang="en-US" dirty="0">
                <a:solidFill>
                  <a:schemeClr val="tx1"/>
                </a:solidFill>
              </a:rPr>
              <a:t>	</a:t>
            </a:r>
            <a:r>
              <a:rPr lang="en-US" dirty="0" smtClean="0">
                <a:solidFill>
                  <a:schemeClr val="tx1"/>
                </a:solidFill>
              </a:rPr>
              <a:t>		/www</a:t>
            </a:r>
          </a:p>
          <a:p>
            <a:pPr>
              <a:spcAft>
                <a:spcPts val="0"/>
              </a:spcAft>
            </a:pPr>
            <a:endParaRPr lang="en-US" dirty="0" smtClean="0">
              <a:solidFill>
                <a:schemeClr val="tx1"/>
              </a:solidFill>
            </a:endParaRPr>
          </a:p>
          <a:p>
            <a:pPr>
              <a:spcAft>
                <a:spcPts val="0"/>
              </a:spcAft>
            </a:pPr>
            <a:endParaRPr lang="en-US" dirty="0" smtClean="0">
              <a:solidFill>
                <a:schemeClr val="tx1"/>
              </a:solidFill>
            </a:endParaRPr>
          </a:p>
          <a:p>
            <a:r>
              <a:rPr lang="en-US" dirty="0">
                <a:solidFill>
                  <a:schemeClr val="tx1"/>
                </a:solidFill>
              </a:rPr>
              <a:t>	</a:t>
            </a:r>
            <a:r>
              <a:rPr lang="en-US" dirty="0" smtClean="0">
                <a:solidFill>
                  <a:schemeClr val="tx1"/>
                </a:solidFill>
              </a:rPr>
              <a:t>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Rectangle 3"/>
          <p:cNvSpPr/>
          <p:nvPr/>
        </p:nvSpPr>
        <p:spPr>
          <a:xfrm>
            <a:off x="5825984" y="2857161"/>
            <a:ext cx="2830653" cy="12861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bg1"/>
                </a:solidFill>
                <a:cs typeface="Georgia"/>
              </a:rPr>
              <a:t>Structure </a:t>
            </a:r>
            <a:r>
              <a:rPr lang="en-US" b="1" dirty="0">
                <a:solidFill>
                  <a:schemeClr val="bg1"/>
                </a:solidFill>
                <a:cs typeface="Georgia"/>
              </a:rPr>
              <a:t>the development of HTML applications</a:t>
            </a:r>
          </a:p>
        </p:txBody>
      </p:sp>
    </p:spTree>
    <p:extLst>
      <p:ext uri="{BB962C8B-B14F-4D97-AF65-F5344CB8AC3E}">
        <p14:creationId xmlns:p14="http://schemas.microsoft.com/office/powerpoint/2010/main" val="2607155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6000" dirty="0" smtClean="0"/>
              <a:t>Express Start Demo</a:t>
            </a:r>
            <a:endParaRPr lang="en-US" sz="6000" dirty="0"/>
          </a:p>
        </p:txBody>
      </p:sp>
    </p:spTree>
    <p:extLst>
      <p:ext uri="{BB962C8B-B14F-4D97-AF65-F5344CB8AC3E}">
        <p14:creationId xmlns:p14="http://schemas.microsoft.com/office/powerpoint/2010/main" val="3180356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Environment Variable</a:t>
            </a:r>
            <a:endParaRPr lang="en-US" dirty="0"/>
          </a:p>
        </p:txBody>
      </p:sp>
      <p:sp>
        <p:nvSpPr>
          <p:cNvPr id="3" name="Text Placeholder 2"/>
          <p:cNvSpPr>
            <a:spLocks noGrp="1"/>
          </p:cNvSpPr>
          <p:nvPr>
            <p:ph type="body" sz="quarter" idx="10"/>
          </p:nvPr>
        </p:nvSpPr>
        <p:spPr/>
        <p:txBody>
          <a:bodyPr/>
          <a:lstStyle/>
          <a:p>
            <a:r>
              <a:rPr lang="en-US" sz="2400" i="1" dirty="0">
                <a:solidFill>
                  <a:srgbClr val="000000"/>
                </a:solidFill>
              </a:rPr>
              <a:t>You can change the environment by setting the </a:t>
            </a:r>
            <a:r>
              <a:rPr lang="en-US" sz="2400" dirty="0">
                <a:solidFill>
                  <a:srgbClr val="000000"/>
                </a:solidFill>
              </a:rPr>
              <a:t>NODE_ENV </a:t>
            </a:r>
            <a:r>
              <a:rPr lang="en-US" sz="2400" i="1" dirty="0">
                <a:solidFill>
                  <a:srgbClr val="000000"/>
                </a:solidFill>
              </a:rPr>
              <a:t>environment variable. For instance, set the environment to </a:t>
            </a:r>
            <a:r>
              <a:rPr lang="en-US" sz="2400" dirty="0">
                <a:solidFill>
                  <a:srgbClr val="000000"/>
                </a:solidFill>
              </a:rPr>
              <a:t>production </a:t>
            </a:r>
            <a:r>
              <a:rPr lang="en-US" sz="2400" i="1" dirty="0">
                <a:solidFill>
                  <a:srgbClr val="000000"/>
                </a:solidFill>
              </a:rPr>
              <a:t>when you start your Node process in this way: </a:t>
            </a:r>
            <a:endParaRPr lang="en-US" sz="2400" dirty="0">
              <a:solidFill>
                <a:srgbClr val="000000"/>
              </a:solidFill>
            </a:endParaRPr>
          </a:p>
          <a:p>
            <a:r>
              <a:rPr lang="en-US" sz="2400" dirty="0">
                <a:solidFill>
                  <a:srgbClr val="000000"/>
                </a:solidFill>
              </a:rPr>
              <a:t>$ NODE_ENV=production node </a:t>
            </a:r>
            <a:r>
              <a:rPr lang="en-US" sz="2400" dirty="0" err="1">
                <a:solidFill>
                  <a:srgbClr val="000000"/>
                </a:solidFill>
              </a:rPr>
              <a:t>my_app</a:t>
            </a:r>
            <a:r>
              <a:rPr lang="en-US" sz="2400" dirty="0">
                <a:solidFill>
                  <a:srgbClr val="000000"/>
                </a:solidFill>
              </a:rPr>
              <a:t/>
            </a:r>
            <a:br>
              <a:rPr lang="en-US" sz="2400" dirty="0">
                <a:solidFill>
                  <a:srgbClr val="000000"/>
                </a:solidFill>
              </a:rPr>
            </a:br>
            <a:r>
              <a:rPr lang="en-US" sz="2400" i="1" dirty="0">
                <a:solidFill>
                  <a:srgbClr val="000000"/>
                </a:solidFill>
              </a:rPr>
              <a:t>In Express, the environment defaults to </a:t>
            </a:r>
            <a:r>
              <a:rPr lang="en-US" sz="2400" dirty="0">
                <a:solidFill>
                  <a:srgbClr val="000000"/>
                </a:solidFill>
              </a:rPr>
              <a:t>development</a:t>
            </a:r>
            <a:r>
              <a:rPr lang="en-US" sz="2400" i="1" dirty="0">
                <a:solidFill>
                  <a:srgbClr val="000000"/>
                </a:solidFill>
              </a:rPr>
              <a:t>. </a:t>
            </a:r>
            <a:endParaRPr lang="en-US" sz="2400" i="1" dirty="0" smtClean="0">
              <a:solidFill>
                <a:srgbClr val="000000"/>
              </a:solidFill>
            </a:endParaRPr>
          </a:p>
          <a:p>
            <a:endParaRPr lang="en-US" i="1" dirty="0"/>
          </a:p>
          <a:p>
            <a:endParaRPr lang="en-US" dirty="0"/>
          </a:p>
          <a:p>
            <a:endParaRPr lang="en-US" dirty="0" smtClean="0"/>
          </a:p>
          <a:p>
            <a:endParaRPr lang="en-US" dirty="0"/>
          </a:p>
        </p:txBody>
      </p:sp>
    </p:spTree>
    <p:extLst>
      <p:ext uri="{BB962C8B-B14F-4D97-AF65-F5344CB8AC3E}">
        <p14:creationId xmlns:p14="http://schemas.microsoft.com/office/powerpoint/2010/main" val="4090140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endParaRPr lang="en-US" dirty="0"/>
          </a:p>
        </p:txBody>
      </p:sp>
      <p:sp>
        <p:nvSpPr>
          <p:cNvPr id="3" name="Text Placeholder 2"/>
          <p:cNvSpPr>
            <a:spLocks noGrp="1"/>
          </p:cNvSpPr>
          <p:nvPr>
            <p:ph type="body" sz="quarter" idx="10"/>
          </p:nvPr>
        </p:nvSpPr>
        <p:spPr/>
        <p:txBody>
          <a:bodyPr/>
          <a:lstStyle/>
          <a:p>
            <a:r>
              <a:rPr lang="en-US" sz="2000" dirty="0" smtClean="0">
                <a:solidFill>
                  <a:schemeClr val="tx1"/>
                </a:solidFill>
                <a:latin typeface="Georgia"/>
                <a:cs typeface="Georgia"/>
              </a:rPr>
              <a:t>Different parts of our application will trigger different server behaviors.</a:t>
            </a:r>
          </a:p>
          <a:p>
            <a:endParaRPr lang="en-US" sz="2000" dirty="0" smtClean="0">
              <a:solidFill>
                <a:schemeClr val="tx1"/>
              </a:solidFill>
              <a:latin typeface="Georgia"/>
              <a:cs typeface="Georgia"/>
            </a:endParaRPr>
          </a:p>
          <a:p>
            <a:r>
              <a:rPr lang="en-US" sz="2000" dirty="0" smtClean="0">
                <a:solidFill>
                  <a:schemeClr val="tx1"/>
                </a:solidFill>
                <a:latin typeface="Georgia"/>
                <a:cs typeface="Georgia"/>
              </a:rPr>
              <a:t>Routing Table : It maps HTTP Protocols and URL patterns into actions.</a:t>
            </a:r>
          </a:p>
          <a:p>
            <a:endParaRPr lang="en-US" sz="2000" dirty="0" smtClean="0">
              <a:solidFill>
                <a:schemeClr val="tx1"/>
              </a:solidFill>
              <a:latin typeface="Georgia"/>
              <a:cs typeface="Georgia"/>
            </a:endParaRPr>
          </a:p>
          <a:p>
            <a:r>
              <a:rPr lang="en-US" sz="2000" dirty="0" smtClean="0">
                <a:solidFill>
                  <a:schemeClr val="tx1"/>
                </a:solidFill>
                <a:latin typeface="Georgia"/>
                <a:cs typeface="Georgia"/>
              </a:rPr>
              <a:t>For </a:t>
            </a:r>
            <a:r>
              <a:rPr lang="en-US" sz="2000" dirty="0" err="1" smtClean="0">
                <a:solidFill>
                  <a:schemeClr val="tx1"/>
                </a:solidFill>
                <a:latin typeface="Georgia"/>
                <a:cs typeface="Georgia"/>
              </a:rPr>
              <a:t>eg</a:t>
            </a:r>
            <a:r>
              <a:rPr lang="en-US" sz="2000" dirty="0" smtClean="0">
                <a:solidFill>
                  <a:schemeClr val="tx1"/>
                </a:solidFill>
                <a:latin typeface="Georgia"/>
                <a:cs typeface="Georgia"/>
              </a:rPr>
              <a:t> : </a:t>
            </a:r>
          </a:p>
          <a:p>
            <a:r>
              <a:rPr lang="en-US" sz="2000" dirty="0">
                <a:solidFill>
                  <a:schemeClr val="tx1"/>
                </a:solidFill>
                <a:latin typeface="Georgia"/>
                <a:cs typeface="Georgia"/>
              </a:rPr>
              <a:t>GET /users — To show a list of users or to search for users.</a:t>
            </a:r>
            <a:br>
              <a:rPr lang="en-US" sz="2000" dirty="0">
                <a:solidFill>
                  <a:schemeClr val="tx1"/>
                </a:solidFill>
                <a:latin typeface="Georgia"/>
                <a:cs typeface="Georgia"/>
              </a:rPr>
            </a:br>
            <a:r>
              <a:rPr lang="en-US" sz="2000" dirty="0">
                <a:solidFill>
                  <a:schemeClr val="tx1"/>
                </a:solidFill>
                <a:latin typeface="Georgia"/>
                <a:cs typeface="Georgia"/>
              </a:rPr>
              <a:t>GET /users/:username — </a:t>
            </a:r>
            <a:r>
              <a:rPr lang="en-US" sz="2000" dirty="0" smtClean="0">
                <a:solidFill>
                  <a:schemeClr val="tx1"/>
                </a:solidFill>
                <a:latin typeface="Georgia"/>
                <a:cs typeface="Georgia"/>
              </a:rPr>
              <a:t>To show </a:t>
            </a:r>
            <a:r>
              <a:rPr lang="en-US" sz="2000" dirty="0">
                <a:solidFill>
                  <a:schemeClr val="tx1"/>
                </a:solidFill>
                <a:latin typeface="Georgia"/>
                <a:cs typeface="Georgia"/>
              </a:rPr>
              <a:t>the profile of the user with the given </a:t>
            </a:r>
            <a:r>
              <a:rPr lang="en-US" sz="2000" dirty="0" smtClean="0">
                <a:solidFill>
                  <a:schemeClr val="tx1"/>
                </a:solidFill>
                <a:latin typeface="Georgia"/>
                <a:cs typeface="Georgia"/>
              </a:rPr>
              <a:t>username</a:t>
            </a:r>
            <a:endParaRPr lang="en-US" sz="2000" dirty="0">
              <a:solidFill>
                <a:schemeClr val="tx1"/>
              </a:solidFill>
              <a:latin typeface="Georgia"/>
              <a:cs typeface="Georgia"/>
            </a:endParaRPr>
          </a:p>
          <a:p>
            <a:endParaRPr lang="en-US" dirty="0"/>
          </a:p>
        </p:txBody>
      </p:sp>
    </p:spTree>
    <p:extLst>
      <p:ext uri="{BB962C8B-B14F-4D97-AF65-F5344CB8AC3E}">
        <p14:creationId xmlns:p14="http://schemas.microsoft.com/office/powerpoint/2010/main" val="81937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Jade </a:t>
            </a:r>
            <a:r>
              <a:rPr lang="en-US" dirty="0" err="1" smtClean="0"/>
              <a:t>Templating</a:t>
            </a:r>
            <a:r>
              <a:rPr lang="en-US" dirty="0" smtClean="0"/>
              <a:t> Engine</a:t>
            </a:r>
            <a:endParaRPr lang="en-US" dirty="0"/>
          </a:p>
        </p:txBody>
      </p:sp>
      <p:sp>
        <p:nvSpPr>
          <p:cNvPr id="3" name="Text Placeholder 2"/>
          <p:cNvSpPr>
            <a:spLocks noGrp="1"/>
          </p:cNvSpPr>
          <p:nvPr>
            <p:ph type="body" sz="quarter" idx="10"/>
          </p:nvPr>
        </p:nvSpPr>
        <p:spPr>
          <a:xfrm>
            <a:off x="471082" y="1426633"/>
            <a:ext cx="8169274" cy="4800600"/>
          </a:xfrm>
        </p:spPr>
        <p:txBody>
          <a:bodyPr/>
          <a:lstStyle/>
          <a:p>
            <a:pPr marL="342900" indent="-342900">
              <a:buFont typeface="Arial"/>
              <a:buChar char="•"/>
            </a:pPr>
            <a:endParaRPr lang="en-US" sz="2000" dirty="0" smtClean="0">
              <a:solidFill>
                <a:srgbClr val="000000"/>
              </a:solidFill>
              <a:latin typeface="Georgia"/>
              <a:cs typeface="Georgia"/>
            </a:endParaRPr>
          </a:p>
          <a:p>
            <a:pPr marL="342900" indent="-342900">
              <a:buFont typeface="Arial"/>
              <a:buChar char="•"/>
            </a:pPr>
            <a:r>
              <a:rPr lang="en-US" sz="2000" dirty="0" smtClean="0">
                <a:solidFill>
                  <a:srgbClr val="000000"/>
                </a:solidFill>
                <a:latin typeface="Georgia"/>
                <a:cs typeface="Georgia"/>
              </a:rPr>
              <a:t>Jade </a:t>
            </a:r>
            <a:r>
              <a:rPr lang="en-US" sz="2000" dirty="0">
                <a:solidFill>
                  <a:srgbClr val="000000"/>
                </a:solidFill>
                <a:latin typeface="Georgia"/>
                <a:cs typeface="Georgia"/>
              </a:rPr>
              <a:t>is a </a:t>
            </a:r>
            <a:r>
              <a:rPr lang="en-US" sz="2000" dirty="0" err="1">
                <a:solidFill>
                  <a:srgbClr val="000000"/>
                </a:solidFill>
                <a:latin typeface="Georgia"/>
                <a:cs typeface="Georgia"/>
              </a:rPr>
              <a:t>templating</a:t>
            </a:r>
            <a:r>
              <a:rPr lang="en-US" sz="2000" dirty="0">
                <a:solidFill>
                  <a:srgbClr val="000000"/>
                </a:solidFill>
                <a:latin typeface="Georgia"/>
                <a:cs typeface="Georgia"/>
              </a:rPr>
              <a:t> language for </a:t>
            </a:r>
            <a:r>
              <a:rPr lang="en-US" sz="2000" dirty="0" err="1" smtClean="0">
                <a:solidFill>
                  <a:srgbClr val="000000"/>
                </a:solidFill>
                <a:latin typeface="Georgia"/>
                <a:cs typeface="Georgia"/>
              </a:rPr>
              <a:t>Node.js</a:t>
            </a:r>
            <a:r>
              <a:rPr lang="en-US" sz="2000" dirty="0" smtClean="0">
                <a:solidFill>
                  <a:srgbClr val="000000"/>
                </a:solidFill>
                <a:latin typeface="Georgia"/>
                <a:cs typeface="Georgia"/>
              </a:rPr>
              <a:t>. It is a simplified way of writing HTML.</a:t>
            </a:r>
          </a:p>
          <a:p>
            <a:endParaRPr lang="en-US" sz="2000" dirty="0" smtClean="0">
              <a:solidFill>
                <a:srgbClr val="000000"/>
              </a:solidFill>
              <a:latin typeface="Georgia"/>
              <a:cs typeface="Georgia"/>
            </a:endParaRPr>
          </a:p>
          <a:p>
            <a:pPr marL="342900" indent="-342900">
              <a:buFont typeface="Arial"/>
              <a:buChar char="•"/>
            </a:pPr>
            <a:r>
              <a:rPr lang="en-US" sz="2000" dirty="0" smtClean="0">
                <a:solidFill>
                  <a:srgbClr val="000000"/>
                </a:solidFill>
                <a:latin typeface="Georgia"/>
                <a:cs typeface="Georgia"/>
              </a:rPr>
              <a:t>Indentation defines tag levels. - </a:t>
            </a:r>
            <a:r>
              <a:rPr lang="en-US" sz="2000" dirty="0">
                <a:solidFill>
                  <a:srgbClr val="000000"/>
                </a:solidFill>
                <a:latin typeface="Georgia"/>
                <a:cs typeface="Georgia"/>
              </a:rPr>
              <a:t>We can nest tags within each other just by indenting them</a:t>
            </a:r>
            <a:r>
              <a:rPr lang="en-US" sz="2000" dirty="0" smtClean="0">
                <a:solidFill>
                  <a:srgbClr val="000000"/>
                </a:solidFill>
                <a:latin typeface="Georgia"/>
                <a:cs typeface="Georgia"/>
              </a:rPr>
              <a:t>.</a:t>
            </a:r>
          </a:p>
          <a:p>
            <a:endParaRPr lang="en-US" sz="2000" dirty="0">
              <a:solidFill>
                <a:srgbClr val="000000"/>
              </a:solidFill>
              <a:latin typeface="Georgia"/>
              <a:cs typeface="Georgia"/>
            </a:endParaRPr>
          </a:p>
          <a:p>
            <a:pPr marL="342900" indent="-342900">
              <a:buFont typeface="Arial"/>
              <a:buChar char="•"/>
            </a:pPr>
            <a:r>
              <a:rPr lang="en-US" sz="2000" dirty="0" smtClean="0">
                <a:solidFill>
                  <a:srgbClr val="000000"/>
                </a:solidFill>
                <a:latin typeface="Georgia"/>
                <a:cs typeface="Georgia"/>
              </a:rPr>
              <a:t>There is no need to close tags  and helps to catch the syntax errors up front.</a:t>
            </a:r>
          </a:p>
          <a:p>
            <a:endParaRPr lang="en-US" sz="2000" dirty="0">
              <a:solidFill>
                <a:srgbClr val="000000"/>
              </a:solidFill>
              <a:latin typeface="Georgia"/>
              <a:cs typeface="Georgia"/>
            </a:endParaRPr>
          </a:p>
          <a:p>
            <a:pPr marL="342900" indent="-342900">
              <a:buFont typeface="Arial"/>
              <a:buChar char="•"/>
            </a:pPr>
            <a:r>
              <a:rPr lang="en-US" sz="2000" dirty="0">
                <a:solidFill>
                  <a:srgbClr val="000000"/>
                </a:solidFill>
                <a:latin typeface="Georgia"/>
                <a:cs typeface="Georgia"/>
              </a:rPr>
              <a:t>It allows you to render HTML blocks, render dynamic values, perform loops, and include other templates. </a:t>
            </a:r>
          </a:p>
          <a:p>
            <a:r>
              <a:rPr lang="en-US" sz="2000" dirty="0" smtClean="0">
                <a:solidFill>
                  <a:srgbClr val="000000"/>
                </a:solidFill>
                <a:latin typeface="Georgia"/>
                <a:cs typeface="Georgia"/>
              </a:rPr>
              <a:t>	</a:t>
            </a:r>
            <a:endParaRPr lang="en-US" sz="2000" dirty="0">
              <a:solidFill>
                <a:srgbClr val="000000"/>
              </a:solidFill>
              <a:latin typeface="Georgia"/>
              <a:cs typeface="Georgia"/>
            </a:endParaRPr>
          </a:p>
          <a:p>
            <a:r>
              <a:rPr lang="en-US" sz="2000" dirty="0" smtClean="0">
                <a:solidFill>
                  <a:srgbClr val="000000"/>
                </a:solidFill>
                <a:latin typeface="Georgia"/>
                <a:cs typeface="Georgia"/>
              </a:rPr>
              <a:t>	Please </a:t>
            </a:r>
            <a:r>
              <a:rPr lang="en-US" sz="2000" dirty="0">
                <a:solidFill>
                  <a:srgbClr val="000000"/>
                </a:solidFill>
                <a:latin typeface="Georgia"/>
                <a:cs typeface="Georgia"/>
              </a:rPr>
              <a:t>refer : http://jade-</a:t>
            </a:r>
            <a:r>
              <a:rPr lang="en-US" sz="2000" dirty="0" err="1">
                <a:solidFill>
                  <a:srgbClr val="000000"/>
                </a:solidFill>
                <a:latin typeface="Georgia"/>
                <a:cs typeface="Georgia"/>
              </a:rPr>
              <a:t>lang.com</a:t>
            </a:r>
            <a:r>
              <a:rPr lang="en-US" sz="2000" dirty="0">
                <a:solidFill>
                  <a:srgbClr val="000000"/>
                </a:solidFill>
                <a:latin typeface="Georgia"/>
                <a:cs typeface="Georgia"/>
              </a:rPr>
              <a:t>/</a:t>
            </a:r>
          </a:p>
          <a:p>
            <a:endParaRPr lang="en-US" sz="2000" dirty="0">
              <a:solidFill>
                <a:srgbClr val="000000"/>
              </a:solidFill>
              <a:latin typeface="Georgia"/>
              <a:cs typeface="Georgia"/>
            </a:endParaRPr>
          </a:p>
          <a:p>
            <a:endParaRPr lang="en-US" sz="2000" dirty="0">
              <a:solidFill>
                <a:srgbClr val="000000"/>
              </a:solidFill>
              <a:latin typeface="Georgia"/>
              <a:cs typeface="Georgia"/>
            </a:endParaRPr>
          </a:p>
          <a:p>
            <a:endParaRPr lang="en-US" sz="2000" dirty="0">
              <a:solidFill>
                <a:srgbClr val="000000"/>
              </a:solidFill>
              <a:latin typeface="Georgia"/>
              <a:cs typeface="Georgia"/>
            </a:endParaRPr>
          </a:p>
          <a:p>
            <a:pPr marL="342900" indent="-342900">
              <a:buFont typeface="Arial"/>
              <a:buChar char="•"/>
            </a:pPr>
            <a:endParaRPr lang="en-US" sz="2000" dirty="0">
              <a:solidFill>
                <a:srgbClr val="000000"/>
              </a:solidFill>
              <a:latin typeface="Georgia"/>
              <a:cs typeface="Georgia"/>
            </a:endParaRPr>
          </a:p>
          <a:p>
            <a:endParaRPr lang="en-US" sz="2000" dirty="0" smtClean="0">
              <a:solidFill>
                <a:srgbClr val="000000"/>
              </a:solidFill>
              <a:latin typeface="Georgia"/>
              <a:cs typeface="Georgia"/>
            </a:endParaRPr>
          </a:p>
          <a:p>
            <a:r>
              <a:rPr lang="en-US" sz="2000" dirty="0">
                <a:solidFill>
                  <a:srgbClr val="000000"/>
                </a:solidFill>
                <a:latin typeface="Georgia"/>
                <a:cs typeface="Georgia"/>
              </a:rPr>
              <a:t>	</a:t>
            </a:r>
            <a:endParaRPr lang="en-US" sz="2000" dirty="0" smtClean="0">
              <a:solidFill>
                <a:srgbClr val="000000"/>
              </a:solidFill>
              <a:latin typeface="Georgia"/>
              <a:cs typeface="Georgia"/>
            </a:endParaRPr>
          </a:p>
        </p:txBody>
      </p:sp>
    </p:spTree>
    <p:extLst>
      <p:ext uri="{BB962C8B-B14F-4D97-AF65-F5344CB8AC3E}">
        <p14:creationId xmlns:p14="http://schemas.microsoft.com/office/powerpoint/2010/main" val="3176774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Jade </a:t>
            </a:r>
            <a:r>
              <a:rPr lang="en-US" dirty="0" err="1"/>
              <a:t>Templating</a:t>
            </a:r>
            <a:r>
              <a:rPr lang="en-US" dirty="0"/>
              <a:t> Engine</a:t>
            </a:r>
          </a:p>
        </p:txBody>
      </p:sp>
      <p:sp>
        <p:nvSpPr>
          <p:cNvPr id="3" name="Text Placeholder 2"/>
          <p:cNvSpPr>
            <a:spLocks noGrp="1"/>
          </p:cNvSpPr>
          <p:nvPr>
            <p:ph type="body" sz="quarter" idx="10"/>
          </p:nvPr>
        </p:nvSpPr>
        <p:spPr/>
        <p:txBody>
          <a:bodyPr/>
          <a:lstStyle/>
          <a:p>
            <a:pPr marL="285750" indent="-285750">
              <a:buFont typeface="Arial"/>
              <a:buChar char="•"/>
            </a:pPr>
            <a:r>
              <a:rPr lang="en-US" sz="2400" dirty="0" smtClean="0">
                <a:solidFill>
                  <a:srgbClr val="000000"/>
                </a:solidFill>
              </a:rPr>
              <a:t>In Jade we divide markups into “Reusable blocks”.</a:t>
            </a:r>
          </a:p>
          <a:p>
            <a:pPr marL="285750" indent="-285750">
              <a:buFont typeface="Arial"/>
              <a:buChar char="•"/>
            </a:pPr>
            <a:endParaRPr lang="en-US" sz="2400" dirty="0">
              <a:solidFill>
                <a:srgbClr val="000000"/>
              </a:solidFill>
            </a:endParaRPr>
          </a:p>
          <a:p>
            <a:pPr marL="285750" indent="-285750">
              <a:buFont typeface="Arial"/>
              <a:buChar char="•"/>
            </a:pPr>
            <a:r>
              <a:rPr lang="en-US" sz="2400" dirty="0" smtClean="0">
                <a:solidFill>
                  <a:srgbClr val="000000"/>
                </a:solidFill>
              </a:rPr>
              <a:t> Extendable : Some of the Jade Views can extend other Jade Views.</a:t>
            </a:r>
          </a:p>
          <a:p>
            <a:pPr marL="285750" indent="-285750">
              <a:buFont typeface="Arial"/>
              <a:buChar char="•"/>
            </a:pPr>
            <a:endParaRPr lang="en-US" sz="2400" dirty="0">
              <a:solidFill>
                <a:srgbClr val="000000"/>
              </a:solidFill>
            </a:endParaRPr>
          </a:p>
          <a:p>
            <a:pPr marL="285750" indent="-285750">
              <a:buFont typeface="Arial"/>
              <a:buChar char="•"/>
            </a:pPr>
            <a:r>
              <a:rPr lang="en-US" sz="2400" dirty="0" smtClean="0">
                <a:solidFill>
                  <a:srgbClr val="000000"/>
                </a:solidFill>
              </a:rPr>
              <a:t> </a:t>
            </a:r>
            <a:endParaRPr lang="en-US" sz="2400" dirty="0">
              <a:solidFill>
                <a:srgbClr val="000000"/>
              </a:solidFill>
            </a:endParaRPr>
          </a:p>
        </p:txBody>
      </p:sp>
    </p:spTree>
    <p:extLst>
      <p:ext uri="{BB962C8B-B14F-4D97-AF65-F5344CB8AC3E}">
        <p14:creationId xmlns:p14="http://schemas.microsoft.com/office/powerpoint/2010/main" val="2179770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Express	</a:t>
            </a:r>
            <a:endParaRPr lang="en-US" b="1" dirty="0">
              <a:solidFill>
                <a:schemeClr val="tx1"/>
              </a:solidFill>
            </a:endParaRPr>
          </a:p>
        </p:txBody>
      </p:sp>
      <p:sp>
        <p:nvSpPr>
          <p:cNvPr id="3" name="Text Placeholder 2"/>
          <p:cNvSpPr>
            <a:spLocks noGrp="1"/>
          </p:cNvSpPr>
          <p:nvPr>
            <p:ph type="body" sz="quarter" idx="10"/>
          </p:nvPr>
        </p:nvSpPr>
        <p:spPr>
          <a:xfrm>
            <a:off x="487363" y="1123328"/>
            <a:ext cx="8169274" cy="5103905"/>
          </a:xfrm>
        </p:spPr>
        <p:txBody>
          <a:bodyPr/>
          <a:lstStyle/>
          <a:p>
            <a:r>
              <a:rPr lang="en-US" sz="2000" dirty="0" err="1" smtClean="0">
                <a:solidFill>
                  <a:schemeClr val="tx1"/>
                </a:solidFill>
              </a:rPr>
              <a:t>app.set</a:t>
            </a:r>
            <a:r>
              <a:rPr lang="en-US" sz="2000" dirty="0" smtClean="0">
                <a:solidFill>
                  <a:schemeClr val="tx1"/>
                </a:solidFill>
              </a:rPr>
              <a:t>() is used to write the configuration settings for your application.</a:t>
            </a:r>
          </a:p>
          <a:p>
            <a:endParaRPr lang="en-US" sz="2000" dirty="0" smtClean="0">
              <a:solidFill>
                <a:schemeClr val="tx1"/>
              </a:solidFill>
            </a:endParaRPr>
          </a:p>
          <a:p>
            <a:r>
              <a:rPr lang="en-US" sz="2000" dirty="0" smtClean="0">
                <a:solidFill>
                  <a:schemeClr val="tx1"/>
                </a:solidFill>
              </a:rPr>
              <a:t>The main features of express are routing and render() function.</a:t>
            </a:r>
          </a:p>
          <a:p>
            <a:endParaRPr lang="en-US" sz="2000" dirty="0" smtClean="0">
              <a:solidFill>
                <a:schemeClr val="tx1"/>
              </a:solidFill>
            </a:endParaRPr>
          </a:p>
          <a:p>
            <a:r>
              <a:rPr lang="en-US" sz="2000" dirty="0" smtClean="0">
                <a:solidFill>
                  <a:schemeClr val="tx1"/>
                </a:solidFill>
              </a:rPr>
              <a:t>Express does not have its own view engine but it has support for pretty much all the view engines available.</a:t>
            </a:r>
          </a:p>
          <a:p>
            <a:endParaRPr lang="en-US" sz="2000" dirty="0" smtClean="0">
              <a:solidFill>
                <a:schemeClr val="tx1"/>
              </a:solidFill>
            </a:endParaRPr>
          </a:p>
          <a:p>
            <a:r>
              <a:rPr lang="en-US" sz="2000" dirty="0" smtClean="0">
                <a:solidFill>
                  <a:schemeClr val="tx1"/>
                </a:solidFill>
              </a:rPr>
              <a:t>In a post request, if I try to do a </a:t>
            </a:r>
            <a:r>
              <a:rPr lang="en-US" sz="2000" dirty="0" err="1" smtClean="0">
                <a:solidFill>
                  <a:schemeClr val="tx1"/>
                </a:solidFill>
              </a:rPr>
              <a:t>req.body.newItem</a:t>
            </a:r>
            <a:r>
              <a:rPr lang="en-US" sz="2000" dirty="0" smtClean="0">
                <a:solidFill>
                  <a:schemeClr val="tx1"/>
                </a:solidFill>
              </a:rPr>
              <a:t>/if I try to parse the body, I am not allowed to do it, I would need a body parser to do that for me.</a:t>
            </a:r>
          </a:p>
          <a:p>
            <a:endParaRPr lang="en-US" sz="2000" dirty="0" smtClean="0">
              <a:solidFill>
                <a:schemeClr val="tx1"/>
              </a:solidFill>
            </a:endParaRPr>
          </a:p>
          <a:p>
            <a:r>
              <a:rPr lang="en-US" sz="2000" dirty="0" smtClean="0">
                <a:solidFill>
                  <a:schemeClr val="tx1"/>
                </a:solidFill>
              </a:rPr>
              <a:t>Bower is kind of like </a:t>
            </a:r>
            <a:r>
              <a:rPr lang="en-US" sz="2000" dirty="0" err="1" smtClean="0">
                <a:solidFill>
                  <a:schemeClr val="tx1"/>
                </a:solidFill>
              </a:rPr>
              <a:t>npm</a:t>
            </a:r>
            <a:r>
              <a:rPr lang="en-US" sz="2000" dirty="0" smtClean="0">
                <a:solidFill>
                  <a:schemeClr val="tx1"/>
                </a:solidFill>
              </a:rPr>
              <a:t> but is geared for installing frontend components like bootstrap and </a:t>
            </a:r>
            <a:r>
              <a:rPr lang="en-US" sz="2000" dirty="0" err="1" smtClean="0">
                <a:solidFill>
                  <a:schemeClr val="tx1"/>
                </a:solidFill>
              </a:rPr>
              <a:t>npm</a:t>
            </a:r>
            <a:r>
              <a:rPr lang="en-US" sz="2000" dirty="0" smtClean="0">
                <a:solidFill>
                  <a:schemeClr val="tx1"/>
                </a:solidFill>
              </a:rPr>
              <a:t> is used for installing node modules that are basically backend components.</a:t>
            </a:r>
          </a:p>
          <a:p>
            <a:endParaRPr lang="en-US" sz="2000" dirty="0" smtClean="0">
              <a:solidFill>
                <a:schemeClr val="tx1"/>
              </a:solidFill>
            </a:endParaRPr>
          </a:p>
          <a:p>
            <a:r>
              <a:rPr lang="en-US" sz="2000" dirty="0" smtClean="0">
                <a:solidFill>
                  <a:schemeClr val="tx1"/>
                </a:solidFill>
              </a:rPr>
              <a:t>Express comes with only 1 middleware that is </a:t>
            </a:r>
            <a:r>
              <a:rPr lang="en-US" sz="2000" dirty="0" err="1" smtClean="0">
                <a:solidFill>
                  <a:schemeClr val="tx1"/>
                </a:solidFill>
              </a:rPr>
              <a:t>express.static</a:t>
            </a:r>
            <a:r>
              <a:rPr lang="en-US" sz="2000" dirty="0" smtClean="0">
                <a:solidFill>
                  <a:schemeClr val="tx1"/>
                </a:solidFill>
              </a:rPr>
              <a:t>(). The static middleware will parse a folder and find the files for you.</a:t>
            </a:r>
          </a:p>
          <a:p>
            <a:endParaRPr lang="en-US" sz="2000" dirty="0" smtClean="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419634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Background</a:t>
            </a:r>
            <a:endParaRPr lang="en-US" b="1" dirty="0"/>
          </a:p>
        </p:txBody>
      </p:sp>
      <p:sp>
        <p:nvSpPr>
          <p:cNvPr id="4" name="Text Placeholder 3"/>
          <p:cNvSpPr>
            <a:spLocks noGrp="1"/>
          </p:cNvSpPr>
          <p:nvPr>
            <p:ph type="body" sz="quarter" idx="10"/>
          </p:nvPr>
        </p:nvSpPr>
        <p:spPr>
          <a:xfrm>
            <a:off x="487363" y="1258784"/>
            <a:ext cx="8169274" cy="4926666"/>
          </a:xfrm>
        </p:spPr>
        <p:txBody>
          <a:bodyPr/>
          <a:lstStyle/>
          <a:p>
            <a:endParaRPr lang="en-US" sz="2000" dirty="0" smtClean="0">
              <a:solidFill>
                <a:schemeClr val="tx1"/>
              </a:solidFill>
              <a:latin typeface="Georgia" pitchFamily="18" charset="0"/>
            </a:endParaRPr>
          </a:p>
          <a:p>
            <a:endParaRPr lang="en-US" sz="2000" dirty="0" smtClean="0">
              <a:solidFill>
                <a:schemeClr val="tx1"/>
              </a:solidFill>
              <a:latin typeface="Georgia" pitchFamily="18" charset="0"/>
            </a:endParaRPr>
          </a:p>
          <a:p>
            <a:pPr>
              <a:buFont typeface="Arial" pitchFamily="34" charset="0"/>
              <a:buChar char="•"/>
            </a:pPr>
            <a:endParaRPr lang="en-US" sz="2000" dirty="0" smtClean="0">
              <a:solidFill>
                <a:schemeClr val="tx1"/>
              </a:solidFill>
              <a:latin typeface="Georgia" pitchFamily="18" charset="0"/>
            </a:endParaRPr>
          </a:p>
        </p:txBody>
      </p:sp>
      <p:sp>
        <p:nvSpPr>
          <p:cNvPr id="2" name="Oval 1"/>
          <p:cNvSpPr/>
          <p:nvPr/>
        </p:nvSpPr>
        <p:spPr>
          <a:xfrm>
            <a:off x="210580" y="4003009"/>
            <a:ext cx="2801466" cy="14814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Created by Ryan Dahl in 2009</a:t>
            </a:r>
            <a:endParaRPr lang="en-US" dirty="0"/>
          </a:p>
        </p:txBody>
      </p:sp>
      <p:sp>
        <p:nvSpPr>
          <p:cNvPr id="5" name="Oval 4"/>
          <p:cNvSpPr/>
          <p:nvPr/>
        </p:nvSpPr>
        <p:spPr>
          <a:xfrm>
            <a:off x="617614" y="2092448"/>
            <a:ext cx="2273518" cy="14104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 Side </a:t>
            </a:r>
            <a:r>
              <a:rPr lang="en-US" dirty="0" err="1" smtClean="0"/>
              <a:t>Javascript</a:t>
            </a:r>
            <a:endParaRPr lang="en-US" dirty="0"/>
          </a:p>
        </p:txBody>
      </p:sp>
      <p:sp>
        <p:nvSpPr>
          <p:cNvPr id="6" name="Oval 5"/>
          <p:cNvSpPr/>
          <p:nvPr/>
        </p:nvSpPr>
        <p:spPr>
          <a:xfrm>
            <a:off x="3319119" y="3200761"/>
            <a:ext cx="2397901" cy="13557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latin typeface="Georgia" pitchFamily="18" charset="0"/>
              </a:rPr>
              <a:t>40% JS and 60% C+</a:t>
            </a:r>
            <a:r>
              <a:rPr lang="en-US" dirty="0" smtClean="0">
                <a:solidFill>
                  <a:schemeClr val="bg2"/>
                </a:solidFill>
                <a:latin typeface="Georgia" pitchFamily="18" charset="0"/>
              </a:rPr>
              <a:t>+ Code</a:t>
            </a:r>
            <a:endParaRPr lang="en-US" dirty="0">
              <a:solidFill>
                <a:schemeClr val="bg2"/>
              </a:solidFill>
            </a:endParaRPr>
          </a:p>
        </p:txBody>
      </p:sp>
      <p:sp>
        <p:nvSpPr>
          <p:cNvPr id="7" name="Oval 6"/>
          <p:cNvSpPr/>
          <p:nvPr/>
        </p:nvSpPr>
        <p:spPr>
          <a:xfrm>
            <a:off x="4983408" y="4852514"/>
            <a:ext cx="2896754" cy="12639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Beta Phase : Latest version – 0.6.11</a:t>
            </a:r>
            <a:endParaRPr lang="en-US" dirty="0"/>
          </a:p>
        </p:txBody>
      </p:sp>
      <p:sp>
        <p:nvSpPr>
          <p:cNvPr id="8" name="Oval 7"/>
          <p:cNvSpPr/>
          <p:nvPr/>
        </p:nvSpPr>
        <p:spPr>
          <a:xfrm>
            <a:off x="6031282" y="3079656"/>
            <a:ext cx="2337320" cy="12092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Open Source</a:t>
            </a:r>
            <a:endParaRPr lang="en-US" sz="2000" dirty="0"/>
          </a:p>
        </p:txBody>
      </p:sp>
      <p:sp>
        <p:nvSpPr>
          <p:cNvPr id="9" name="Oval 8"/>
          <p:cNvSpPr/>
          <p:nvPr/>
        </p:nvSpPr>
        <p:spPr>
          <a:xfrm>
            <a:off x="6054755" y="1406333"/>
            <a:ext cx="2337320" cy="12092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Based on V8</a:t>
            </a:r>
            <a:endParaRPr lang="en-US" sz="2000" dirty="0"/>
          </a:p>
        </p:txBody>
      </p:sp>
      <p:sp>
        <p:nvSpPr>
          <p:cNvPr id="10" name="Oval 9"/>
          <p:cNvSpPr/>
          <p:nvPr/>
        </p:nvSpPr>
        <p:spPr>
          <a:xfrm>
            <a:off x="3177254" y="1286492"/>
            <a:ext cx="2404846" cy="13290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Lightweight and Fast</a:t>
            </a:r>
            <a:endParaRPr lang="en-US" dirty="0"/>
          </a:p>
        </p:txBody>
      </p:sp>
    </p:spTree>
    <p:extLst>
      <p:ext uri="{BB962C8B-B14F-4D97-AF65-F5344CB8AC3E}">
        <p14:creationId xmlns:p14="http://schemas.microsoft.com/office/powerpoint/2010/main" val="2652139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loni\Desktop\workshop24\images\nodejs.png"/>
          <p:cNvPicPr>
            <a:picLocks noChangeAspect="1" noChangeArrowheads="1"/>
          </p:cNvPicPr>
          <p:nvPr/>
        </p:nvPicPr>
        <p:blipFill>
          <a:blip r:embed="rId2"/>
          <a:srcRect/>
          <a:stretch>
            <a:fillRect/>
          </a:stretch>
        </p:blipFill>
        <p:spPr bwMode="auto">
          <a:xfrm>
            <a:off x="478146" y="0"/>
            <a:ext cx="4913251" cy="2456626"/>
          </a:xfrm>
          <a:prstGeom prst="rect">
            <a:avLst/>
          </a:prstGeom>
          <a:noFill/>
        </p:spPr>
      </p:pic>
      <p:sp>
        <p:nvSpPr>
          <p:cNvPr id="5" name="TextBox 4"/>
          <p:cNvSpPr txBox="1"/>
          <p:nvPr/>
        </p:nvSpPr>
        <p:spPr>
          <a:xfrm>
            <a:off x="478146" y="2456626"/>
            <a:ext cx="6702942" cy="830997"/>
          </a:xfrm>
          <a:prstGeom prst="rect">
            <a:avLst/>
          </a:prstGeom>
          <a:noFill/>
        </p:spPr>
        <p:txBody>
          <a:bodyPr wrap="square" rtlCol="0">
            <a:spAutoFit/>
          </a:bodyPr>
          <a:lstStyle/>
          <a:p>
            <a:r>
              <a:rPr lang="en-US" sz="4800" dirty="0" smtClean="0">
                <a:solidFill>
                  <a:schemeClr val="bg1"/>
                </a:solidFill>
              </a:rPr>
              <a:t>LEVEL – II : ADVANCED</a:t>
            </a:r>
            <a:endParaRPr lang="en-US" sz="4800" dirty="0">
              <a:solidFill>
                <a:schemeClr val="bg1"/>
              </a:solidFill>
            </a:endParaRPr>
          </a:p>
        </p:txBody>
      </p:sp>
      <p:sp>
        <p:nvSpPr>
          <p:cNvPr id="4" name="TextBox 3"/>
          <p:cNvSpPr txBox="1"/>
          <p:nvPr/>
        </p:nvSpPr>
        <p:spPr>
          <a:xfrm>
            <a:off x="478146" y="3584448"/>
            <a:ext cx="6702942" cy="830997"/>
          </a:xfrm>
          <a:prstGeom prst="rect">
            <a:avLst/>
          </a:prstGeom>
          <a:noFill/>
        </p:spPr>
        <p:txBody>
          <a:bodyPr wrap="square" rtlCol="0">
            <a:spAutoFit/>
          </a:bodyPr>
          <a:lstStyle/>
          <a:p>
            <a:r>
              <a:rPr lang="en-US" sz="4800" dirty="0" smtClean="0">
                <a:solidFill>
                  <a:schemeClr val="bg1"/>
                </a:solidFill>
              </a:rPr>
              <a:t>-</a:t>
            </a:r>
            <a:r>
              <a:rPr lang="en-US" sz="4800" dirty="0" err="1" smtClean="0">
                <a:solidFill>
                  <a:schemeClr val="bg1"/>
                </a:solidFill>
              </a:rPr>
              <a:t>Prasanna</a:t>
            </a:r>
            <a:r>
              <a:rPr lang="en-US" sz="4800" dirty="0" smtClean="0">
                <a:solidFill>
                  <a:schemeClr val="bg1"/>
                </a:solidFill>
              </a:rPr>
              <a:t> </a:t>
            </a:r>
            <a:r>
              <a:rPr lang="en-US" sz="4800" dirty="0" err="1" smtClean="0">
                <a:solidFill>
                  <a:schemeClr val="bg1"/>
                </a:solidFill>
              </a:rPr>
              <a:t>Venkatesh</a:t>
            </a:r>
            <a:endParaRPr lang="en-US" sz="480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 </a:t>
            </a:r>
            <a:r>
              <a:rPr lang="en-US" b="1" dirty="0"/>
              <a:t>using </a:t>
            </a:r>
            <a:r>
              <a:rPr lang="en-US" b="1" dirty="0" smtClean="0"/>
              <a:t>Passport</a:t>
            </a:r>
            <a:endParaRPr lang="en-US" b="1" dirty="0"/>
          </a:p>
        </p:txBody>
      </p:sp>
      <p:sp>
        <p:nvSpPr>
          <p:cNvPr id="40962" name="Text Placeholder 11"/>
          <p:cNvSpPr>
            <a:spLocks noGrp="1"/>
          </p:cNvSpPr>
          <p:nvPr>
            <p:ph type="body" sz="quarter" idx="10"/>
          </p:nvPr>
        </p:nvSpPr>
        <p:spPr>
          <a:xfrm>
            <a:off x="487363" y="1207177"/>
            <a:ext cx="8169274" cy="4800600"/>
          </a:xfrm>
        </p:spPr>
        <p:txBody>
          <a:bodyPr/>
          <a:lstStyle/>
          <a:p>
            <a:pPr fontAlgn="base">
              <a:spcBef>
                <a:spcPct val="0"/>
              </a:spcBef>
              <a:buFont typeface="Calibri" charset="0"/>
              <a:buAutoNum type="arabicPeriod"/>
            </a:pPr>
            <a:endParaRPr lang="en-US" sz="2400" dirty="0">
              <a:solidFill>
                <a:schemeClr val="tx1"/>
              </a:solidFill>
              <a:latin typeface="SapientCentroSlab-Light" charset="0"/>
            </a:endParaRPr>
          </a:p>
          <a:p>
            <a:pPr fontAlgn="base">
              <a:spcBef>
                <a:spcPct val="0"/>
              </a:spcBef>
              <a:buFont typeface="Calibri" charset="0"/>
              <a:buAutoNum type="arabicPeriod"/>
            </a:pPr>
            <a:r>
              <a:rPr lang="en-US" sz="2400" dirty="0" smtClean="0">
                <a:solidFill>
                  <a:schemeClr val="tx1"/>
                </a:solidFill>
                <a:latin typeface="SapientCentroSlab-Light" charset="0"/>
              </a:rPr>
              <a:t>What </a:t>
            </a:r>
            <a:r>
              <a:rPr lang="en-US" sz="2400" dirty="0">
                <a:solidFill>
                  <a:schemeClr val="tx1"/>
                </a:solidFill>
                <a:latin typeface="SapientCentroSlab-Light" charset="0"/>
              </a:rPr>
              <a:t>is </a:t>
            </a:r>
            <a:r>
              <a:rPr lang="en-US" sz="2400" dirty="0" smtClean="0">
                <a:solidFill>
                  <a:schemeClr val="tx1"/>
                </a:solidFill>
                <a:latin typeface="SapientCentroSlab-Light" charset="0"/>
              </a:rPr>
              <a:t>Passport</a:t>
            </a:r>
          </a:p>
          <a:p>
            <a:pPr fontAlgn="base">
              <a:spcBef>
                <a:spcPct val="0"/>
              </a:spcBef>
              <a:buFont typeface="Calibri" charset="0"/>
              <a:buAutoNum type="arabicPeriod"/>
            </a:pPr>
            <a:endParaRPr lang="en-US" sz="2400" dirty="0">
              <a:solidFill>
                <a:schemeClr val="tx1"/>
              </a:solidFill>
              <a:latin typeface="SapientCentroSlab-Light" charset="0"/>
            </a:endParaRPr>
          </a:p>
          <a:p>
            <a:pPr fontAlgn="base">
              <a:spcBef>
                <a:spcPct val="0"/>
              </a:spcBef>
              <a:buFont typeface="Calibri" charset="0"/>
              <a:buAutoNum type="arabicPeriod"/>
            </a:pPr>
            <a:r>
              <a:rPr lang="en-US" sz="2400" dirty="0" smtClean="0">
                <a:solidFill>
                  <a:schemeClr val="tx1"/>
                </a:solidFill>
                <a:latin typeface="SapientCentroSlab-Light" charset="0"/>
              </a:rPr>
              <a:t>Configure Passport</a:t>
            </a:r>
          </a:p>
          <a:p>
            <a:pPr fontAlgn="base">
              <a:spcBef>
                <a:spcPct val="0"/>
              </a:spcBef>
              <a:buFont typeface="Calibri" charset="0"/>
              <a:buAutoNum type="arabicPeriod"/>
            </a:pPr>
            <a:endParaRPr lang="en-US" sz="2400" dirty="0">
              <a:solidFill>
                <a:schemeClr val="tx1"/>
              </a:solidFill>
              <a:latin typeface="SapientCentroSlab-Light" charset="0"/>
            </a:endParaRPr>
          </a:p>
          <a:p>
            <a:pPr fontAlgn="base">
              <a:spcBef>
                <a:spcPct val="0"/>
              </a:spcBef>
              <a:buFont typeface="Calibri" charset="0"/>
              <a:buAutoNum type="arabicPeriod"/>
            </a:pPr>
            <a:r>
              <a:rPr lang="en-US" sz="2400" dirty="0" smtClean="0">
                <a:solidFill>
                  <a:schemeClr val="tx1"/>
                </a:solidFill>
                <a:latin typeface="SapientCentroSlab-Light" charset="0"/>
              </a:rPr>
              <a:t>Authentication Providers and Schemes</a:t>
            </a:r>
          </a:p>
          <a:p>
            <a:pPr fontAlgn="base">
              <a:spcBef>
                <a:spcPct val="0"/>
              </a:spcBef>
              <a:buFont typeface="Calibri" charset="0"/>
              <a:buAutoNum type="arabicPeriod"/>
            </a:pPr>
            <a:endParaRPr lang="en-US" sz="2400" dirty="0" smtClean="0">
              <a:solidFill>
                <a:schemeClr val="tx1"/>
              </a:solidFill>
              <a:latin typeface="SapientCentroSlab-Light" charset="0"/>
            </a:endParaRPr>
          </a:p>
          <a:p>
            <a:pPr fontAlgn="base">
              <a:spcBef>
                <a:spcPct val="0"/>
              </a:spcBef>
              <a:buFont typeface="Calibri" charset="0"/>
              <a:buAutoNum type="arabicPeriod"/>
            </a:pPr>
            <a:r>
              <a:rPr lang="en-US" sz="2400" dirty="0" smtClean="0">
                <a:solidFill>
                  <a:schemeClr val="tx1"/>
                </a:solidFill>
                <a:latin typeface="SapientCentroSlab-Light" charset="0"/>
              </a:rPr>
              <a:t>Create HTTP and HTTPS server and where they are used for the TODO application</a:t>
            </a:r>
          </a:p>
          <a:p>
            <a:pPr fontAlgn="base">
              <a:spcBef>
                <a:spcPct val="0"/>
              </a:spcBef>
              <a:buFont typeface="Calibri" charset="0"/>
              <a:buAutoNum type="arabicPeriod"/>
            </a:pPr>
            <a:endParaRPr lang="en-US" sz="2400" dirty="0">
              <a:solidFill>
                <a:schemeClr val="tx1"/>
              </a:solidFill>
              <a:latin typeface="SapientCentroSlab-Light" charset="0"/>
            </a:endParaRPr>
          </a:p>
          <a:p>
            <a:pPr fontAlgn="base">
              <a:spcBef>
                <a:spcPct val="0"/>
              </a:spcBef>
              <a:buFont typeface="Calibri" charset="0"/>
              <a:buAutoNum type="arabicPeriod"/>
            </a:pPr>
            <a:r>
              <a:rPr lang="en-US" sz="2400" dirty="0" smtClean="0">
                <a:solidFill>
                  <a:schemeClr val="tx1"/>
                </a:solidFill>
                <a:latin typeface="SapientCentroSlab-Light" charset="0"/>
              </a:rPr>
              <a:t>Working </a:t>
            </a:r>
            <a:r>
              <a:rPr lang="en-US" sz="2400" dirty="0">
                <a:solidFill>
                  <a:schemeClr val="tx1"/>
                </a:solidFill>
                <a:latin typeface="SapientCentroSlab-Light" charset="0"/>
              </a:rPr>
              <a:t>example with Express/Jade on Register/Login and Logout </a:t>
            </a:r>
            <a:r>
              <a:rPr lang="en-US" sz="2400" dirty="0" smtClean="0">
                <a:solidFill>
                  <a:schemeClr val="tx1"/>
                </a:solidFill>
                <a:latin typeface="SapientCentroSlab-Light" charset="0"/>
              </a:rPr>
              <a:t>functionality</a:t>
            </a:r>
            <a:endParaRPr lang="en-US" sz="2400" dirty="0">
              <a:solidFill>
                <a:schemeClr val="tx1"/>
              </a:solidFill>
              <a:latin typeface="SapientCentroSlab-Light"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What is Passport?</a:t>
            </a:r>
            <a:endParaRPr lang="en-US" b="1" dirty="0">
              <a:latin typeface="+mj-lt"/>
            </a:endParaRP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dirty="0">
                <a:solidFill>
                  <a:srgbClr val="000000"/>
                </a:solidFill>
              </a:rPr>
              <a:t>Passport is </a:t>
            </a:r>
            <a:r>
              <a:rPr lang="en-US" sz="2000" dirty="0" smtClean="0">
                <a:solidFill>
                  <a:srgbClr val="000000"/>
                </a:solidFill>
              </a:rPr>
              <a:t>an authentication </a:t>
            </a:r>
            <a:r>
              <a:rPr lang="en-US" sz="2000" dirty="0">
                <a:solidFill>
                  <a:srgbClr val="000000"/>
                </a:solidFill>
              </a:rPr>
              <a:t>middleware for </a:t>
            </a:r>
            <a:r>
              <a:rPr lang="en-US" sz="2000" dirty="0" smtClean="0">
                <a:solidFill>
                  <a:srgbClr val="000000"/>
                </a:solidFill>
              </a:rPr>
              <a:t>Node designed to serve authentication requests.</a:t>
            </a:r>
          </a:p>
          <a:p>
            <a:pPr marL="0" indent="0">
              <a:buNone/>
            </a:pPr>
            <a:endParaRPr lang="en-US" sz="2000" dirty="0" smtClean="0">
              <a:solidFill>
                <a:srgbClr val="000000"/>
              </a:solidFill>
            </a:endParaRPr>
          </a:p>
          <a:p>
            <a:pPr marL="285750" indent="-285750">
              <a:buFont typeface="Wingdings" charset="2"/>
              <a:buChar char="u"/>
            </a:pPr>
            <a:r>
              <a:rPr lang="en-US" sz="2000" dirty="0">
                <a:solidFill>
                  <a:srgbClr val="000000"/>
                </a:solidFill>
              </a:rPr>
              <a:t>By providing itself as a middleware, Passport does an excellent job at separating the other concerns of a web application from its authentication needs. </a:t>
            </a:r>
            <a:endParaRPr lang="en-US" sz="2000" dirty="0" smtClean="0">
              <a:solidFill>
                <a:srgbClr val="000000"/>
              </a:solidFill>
            </a:endParaRPr>
          </a:p>
          <a:p>
            <a:pPr marL="0" indent="0">
              <a:buNone/>
            </a:pPr>
            <a:endParaRPr lang="en-US" sz="2000" dirty="0" smtClean="0">
              <a:solidFill>
                <a:srgbClr val="000000"/>
              </a:solidFill>
            </a:endParaRPr>
          </a:p>
          <a:p>
            <a:pPr marL="285750" indent="-285750">
              <a:buFont typeface="Wingdings" charset="2"/>
              <a:buChar char="u"/>
            </a:pPr>
            <a:r>
              <a:rPr lang="en-US" sz="2000" dirty="0" smtClean="0">
                <a:solidFill>
                  <a:srgbClr val="000000"/>
                </a:solidFill>
              </a:rPr>
              <a:t>Passport can be easily configured in to an Express based application </a:t>
            </a:r>
          </a:p>
          <a:p>
            <a:pPr marL="0" indent="0">
              <a:buNone/>
            </a:pPr>
            <a:endParaRPr lang="en-US" sz="2000" dirty="0" smtClean="0">
              <a:solidFill>
                <a:srgbClr val="000000"/>
              </a:solidFill>
            </a:endParaRPr>
          </a:p>
          <a:p>
            <a:pPr marL="285750" indent="-285750">
              <a:buFont typeface="Wingdings" charset="2"/>
              <a:buChar char="u"/>
            </a:pPr>
            <a:r>
              <a:rPr lang="en-US" sz="2000" dirty="0" smtClean="0">
                <a:solidFill>
                  <a:srgbClr val="000000"/>
                </a:solidFill>
              </a:rPr>
              <a:t>Easy to install   </a:t>
            </a:r>
            <a:r>
              <a:rPr lang="en-US" sz="2000" dirty="0" smtClean="0">
                <a:solidFill>
                  <a:schemeClr val="tx2"/>
                </a:solidFill>
              </a:rPr>
              <a:t>$ </a:t>
            </a:r>
            <a:r>
              <a:rPr lang="en-US" sz="2000" b="1" i="1" dirty="0" smtClean="0">
                <a:solidFill>
                  <a:schemeClr val="tx2"/>
                </a:solidFill>
              </a:rPr>
              <a:t>npm install passport</a:t>
            </a:r>
          </a:p>
          <a:p>
            <a:pPr marL="0" indent="0">
              <a:buNone/>
            </a:pPr>
            <a:endParaRPr lang="en-US" sz="2000" b="1" i="1" dirty="0" smtClean="0">
              <a:solidFill>
                <a:schemeClr val="tx2"/>
              </a:solidFill>
            </a:endParaRPr>
          </a:p>
          <a:p>
            <a:pPr marL="285750" indent="-285750">
              <a:buFont typeface="Wingdings" charset="2"/>
              <a:buChar char="u"/>
            </a:pPr>
            <a:r>
              <a:rPr lang="en-US" sz="2000" dirty="0" smtClean="0">
                <a:solidFill>
                  <a:srgbClr val="000000"/>
                </a:solidFill>
              </a:rPr>
              <a:t>Authentication is performed by calling </a:t>
            </a:r>
            <a:r>
              <a:rPr lang="en-US" sz="2000" dirty="0" err="1" smtClean="0">
                <a:solidFill>
                  <a:srgbClr val="159DEB"/>
                </a:solidFill>
              </a:rPr>
              <a:t>passport.authenticate</a:t>
            </a:r>
            <a:r>
              <a:rPr lang="en-US" sz="2000" dirty="0" smtClean="0">
                <a:solidFill>
                  <a:srgbClr val="159DEB"/>
                </a:solidFill>
              </a:rPr>
              <a:t>()</a:t>
            </a:r>
            <a:r>
              <a:rPr lang="en-US" sz="2000" dirty="0" smtClean="0">
                <a:solidFill>
                  <a:srgbClr val="D21118"/>
                </a:solidFill>
              </a:rPr>
              <a:t> </a:t>
            </a:r>
            <a:r>
              <a:rPr lang="en-US" sz="2000" dirty="0" smtClean="0">
                <a:solidFill>
                  <a:schemeClr val="tx1"/>
                </a:solidFill>
              </a:rPr>
              <a:t>and need to the specify the authentication strategy to be used.</a:t>
            </a:r>
          </a:p>
          <a:p>
            <a:pPr marL="0" indent="0">
              <a:buNone/>
            </a:pPr>
            <a:endParaRPr lang="en-US" sz="1800" dirty="0" smtClean="0">
              <a:solidFill>
                <a:srgbClr val="000000"/>
              </a:solidFill>
            </a:endParaRPr>
          </a:p>
        </p:txBody>
      </p:sp>
    </p:spTree>
    <p:extLst>
      <p:ext uri="{BB962C8B-B14F-4D97-AF65-F5344CB8AC3E}">
        <p14:creationId xmlns:p14="http://schemas.microsoft.com/office/powerpoint/2010/main" val="212874459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3776" y="231648"/>
            <a:ext cx="8165592" cy="838737"/>
          </a:xfrm>
        </p:spPr>
        <p:txBody>
          <a:bodyPr/>
          <a:lstStyle/>
          <a:p>
            <a:r>
              <a:rPr lang="en-US" sz="2800" b="1" dirty="0" smtClean="0"/>
              <a:t>What is Passport?</a:t>
            </a:r>
            <a:br>
              <a:rPr lang="en-US" sz="2800" b="1" dirty="0" smtClean="0"/>
            </a:br>
            <a:endParaRPr lang="en-US" b="1" dirty="0"/>
          </a:p>
        </p:txBody>
      </p:sp>
      <p:sp>
        <p:nvSpPr>
          <p:cNvPr id="4" name="Text Placeholder 3"/>
          <p:cNvSpPr>
            <a:spLocks noGrp="1"/>
          </p:cNvSpPr>
          <p:nvPr>
            <p:ph type="body" sz="quarter" idx="10"/>
          </p:nvPr>
        </p:nvSpPr>
        <p:spPr>
          <a:xfrm>
            <a:off x="487363" y="1268137"/>
            <a:ext cx="8169274" cy="4800600"/>
          </a:xfrm>
        </p:spPr>
        <p:txBody>
          <a:bodyPr/>
          <a:lstStyle/>
          <a:p>
            <a:pPr marL="285750" indent="-285750">
              <a:buFont typeface="Wingdings" charset="2"/>
              <a:buChar char="u"/>
            </a:pPr>
            <a:r>
              <a:rPr lang="en-US" sz="2000" dirty="0" smtClean="0">
                <a:solidFill>
                  <a:srgbClr val="000000"/>
                </a:solidFill>
              </a:rPr>
              <a:t>The function signature of authenticate makes it easy to configure as a route middleware using applications like Express.</a:t>
            </a:r>
          </a:p>
          <a:p>
            <a:pPr marL="0" indent="0">
              <a:buNone/>
            </a:pPr>
            <a:endParaRPr lang="en-US" sz="2000" dirty="0" smtClean="0">
              <a:solidFill>
                <a:srgbClr val="000000"/>
              </a:solidFill>
            </a:endParaRPr>
          </a:p>
          <a:p>
            <a:pPr marL="285750" indent="-285750">
              <a:buFont typeface="Wingdings" charset="2"/>
              <a:buChar char="u"/>
            </a:pPr>
            <a:r>
              <a:rPr lang="en-US" sz="2000" dirty="0" smtClean="0">
                <a:solidFill>
                  <a:srgbClr val="000000"/>
                </a:solidFill>
              </a:rPr>
              <a:t>Simple Usage:</a:t>
            </a:r>
          </a:p>
          <a:p>
            <a:pPr lvl="3" indent="0">
              <a:buNone/>
            </a:pPr>
            <a:r>
              <a:rPr lang="en-US" sz="2000" i="1" dirty="0" err="1">
                <a:solidFill>
                  <a:schemeClr val="tx2"/>
                </a:solidFill>
              </a:rPr>
              <a:t>app.post</a:t>
            </a:r>
            <a:r>
              <a:rPr lang="en-US" sz="2000" i="1" dirty="0">
                <a:solidFill>
                  <a:schemeClr val="tx2"/>
                </a:solidFill>
              </a:rPr>
              <a:t>('/login', </a:t>
            </a:r>
            <a:r>
              <a:rPr lang="en-US" sz="2000" i="1" dirty="0" err="1">
                <a:solidFill>
                  <a:schemeClr val="tx2"/>
                </a:solidFill>
              </a:rPr>
              <a:t>passport.authenticate</a:t>
            </a:r>
            <a:r>
              <a:rPr lang="en-US" sz="2000" i="1" dirty="0">
                <a:solidFill>
                  <a:schemeClr val="tx2"/>
                </a:solidFill>
              </a:rPr>
              <a:t>('local', { </a:t>
            </a:r>
            <a:r>
              <a:rPr lang="en-US" sz="2000" i="1" dirty="0" err="1">
                <a:solidFill>
                  <a:schemeClr val="tx2"/>
                </a:solidFill>
              </a:rPr>
              <a:t>successRedirect</a:t>
            </a:r>
            <a:r>
              <a:rPr lang="en-US" sz="2000" i="1" dirty="0">
                <a:solidFill>
                  <a:schemeClr val="tx2"/>
                </a:solidFill>
              </a:rPr>
              <a:t>: '</a:t>
            </a:r>
            <a:r>
              <a:rPr lang="en-US" sz="2000" i="1" dirty="0" smtClean="0">
                <a:solidFill>
                  <a:schemeClr val="tx2"/>
                </a:solidFill>
              </a:rPr>
              <a:t>/’, </a:t>
            </a:r>
            <a:r>
              <a:rPr lang="en-US" sz="2000" i="1" dirty="0" err="1" smtClean="0">
                <a:solidFill>
                  <a:schemeClr val="tx2"/>
                </a:solidFill>
              </a:rPr>
              <a:t>failureRedirect</a:t>
            </a:r>
            <a:r>
              <a:rPr lang="en-US" sz="2000" i="1" dirty="0">
                <a:solidFill>
                  <a:schemeClr val="tx2"/>
                </a:solidFill>
              </a:rPr>
              <a:t>: '/login' }))</a:t>
            </a:r>
            <a:r>
              <a:rPr lang="en-US" sz="2000" i="1" dirty="0" smtClean="0">
                <a:solidFill>
                  <a:schemeClr val="tx2"/>
                </a:solidFill>
              </a:rPr>
              <a:t>;</a:t>
            </a:r>
          </a:p>
          <a:p>
            <a:pPr marL="0" indent="0">
              <a:buNone/>
            </a:pPr>
            <a:endParaRPr lang="en-US" sz="2000" i="1" dirty="0" smtClean="0">
              <a:solidFill>
                <a:schemeClr val="tx2"/>
              </a:solidFill>
            </a:endParaRPr>
          </a:p>
          <a:p>
            <a:pPr>
              <a:buFont typeface="Wingdings" charset="2"/>
              <a:buChar char="u"/>
            </a:pPr>
            <a:r>
              <a:rPr lang="en-US" sz="2000" dirty="0">
                <a:solidFill>
                  <a:srgbClr val="000000"/>
                </a:solidFill>
              </a:rPr>
              <a:t>Failed authentication by default is returned a 401 unauthorized status</a:t>
            </a:r>
            <a:r>
              <a:rPr lang="en-US" sz="2000" dirty="0" smtClean="0">
                <a:solidFill>
                  <a:srgbClr val="000000"/>
                </a:solidFill>
              </a:rPr>
              <a:t>.</a:t>
            </a:r>
            <a:endParaRPr lang="en-US" sz="2000" i="1" dirty="0" smtClean="0">
              <a:solidFill>
                <a:schemeClr val="tx2"/>
              </a:solidFill>
            </a:endParaRPr>
          </a:p>
          <a:p>
            <a:pPr marL="0" indent="0">
              <a:buNone/>
            </a:pPr>
            <a:endParaRPr lang="en-US" sz="2000" dirty="0" smtClean="0">
              <a:solidFill>
                <a:srgbClr val="000000"/>
              </a:solidFill>
            </a:endParaRPr>
          </a:p>
          <a:p>
            <a:pPr marL="285750" indent="-285750">
              <a:buFont typeface="Wingdings" charset="2"/>
              <a:buChar char="u"/>
            </a:pPr>
            <a:r>
              <a:rPr lang="en-US" sz="2000" dirty="0" smtClean="0">
                <a:solidFill>
                  <a:srgbClr val="000000"/>
                </a:solidFill>
              </a:rPr>
              <a:t>After successful authentication a redirect is issued and we move on to the next stage.</a:t>
            </a:r>
          </a:p>
          <a:p>
            <a:pPr marL="0" indent="0">
              <a:buNone/>
            </a:pPr>
            <a:endParaRPr lang="en-US" sz="2000" dirty="0" smtClean="0">
              <a:solidFill>
                <a:srgbClr val="000000"/>
              </a:solidFill>
            </a:endParaRPr>
          </a:p>
          <a:p>
            <a:pPr marL="285750" indent="-285750">
              <a:buFont typeface="Wingdings" charset="2"/>
              <a:buChar char="u"/>
            </a:pPr>
            <a:r>
              <a:rPr lang="en-US" sz="2000" dirty="0" smtClean="0">
                <a:solidFill>
                  <a:srgbClr val="000000"/>
                </a:solidFill>
              </a:rPr>
              <a:t>Additionally We can disable sessions and also use custom callbacks.</a:t>
            </a:r>
          </a:p>
        </p:txBody>
      </p:sp>
    </p:spTree>
    <p:extLst>
      <p:ext uri="{BB962C8B-B14F-4D97-AF65-F5344CB8AC3E}">
        <p14:creationId xmlns:p14="http://schemas.microsoft.com/office/powerpoint/2010/main" val="164516674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latin typeface="+mj-lt"/>
              </a:rPr>
              <a:t>Configuring Passport </a:t>
            </a:r>
            <a:endParaRPr lang="en-US" sz="3200" b="1" dirty="0">
              <a:latin typeface="+mj-lt"/>
            </a:endParaRP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b="1" dirty="0">
                <a:solidFill>
                  <a:srgbClr val="000000"/>
                </a:solidFill>
              </a:rPr>
              <a:t>Authentication </a:t>
            </a:r>
            <a:r>
              <a:rPr lang="en-US" sz="2000" b="1" dirty="0" smtClean="0">
                <a:solidFill>
                  <a:srgbClr val="000000"/>
                </a:solidFill>
              </a:rPr>
              <a:t>strategies</a:t>
            </a:r>
          </a:p>
          <a:p>
            <a:pPr marL="285750" indent="-285750"/>
            <a:endParaRPr lang="en-US" sz="2000" dirty="0" smtClean="0">
              <a:solidFill>
                <a:srgbClr val="000000"/>
              </a:solidFill>
            </a:endParaRPr>
          </a:p>
          <a:p>
            <a:pPr marL="342900" indent="-342900">
              <a:buFont typeface="+mj-lt"/>
              <a:buAutoNum type="arabicPeriod"/>
            </a:pPr>
            <a:r>
              <a:rPr lang="en-US" sz="2000" dirty="0" smtClean="0">
                <a:solidFill>
                  <a:srgbClr val="000000"/>
                </a:solidFill>
              </a:rPr>
              <a:t>Passport uses </a:t>
            </a:r>
            <a:r>
              <a:rPr lang="en-US" sz="2000" i="1" dirty="0" smtClean="0">
                <a:solidFill>
                  <a:srgbClr val="000000"/>
                </a:solidFill>
              </a:rPr>
              <a:t>strategies</a:t>
            </a:r>
            <a:r>
              <a:rPr lang="en-US" sz="2000" dirty="0" smtClean="0">
                <a:solidFill>
                  <a:srgbClr val="000000"/>
                </a:solidFill>
              </a:rPr>
              <a:t> to authenticate requests. Different strategies are basic username/</a:t>
            </a:r>
            <a:r>
              <a:rPr lang="en-US" sz="2000" dirty="0">
                <a:solidFill>
                  <a:srgbClr val="000000"/>
                </a:solidFill>
              </a:rPr>
              <a:t>password check </a:t>
            </a:r>
            <a:r>
              <a:rPr lang="en-US" sz="2000" i="1" dirty="0">
                <a:solidFill>
                  <a:schemeClr val="tx2"/>
                </a:solidFill>
              </a:rPr>
              <a:t>$ npm install passport-local</a:t>
            </a:r>
            <a:r>
              <a:rPr lang="en-US" sz="2000" dirty="0">
                <a:solidFill>
                  <a:srgbClr val="000000"/>
                </a:solidFill>
              </a:rPr>
              <a:t>, </a:t>
            </a:r>
            <a:r>
              <a:rPr lang="en-US" sz="2000" dirty="0" smtClean="0">
                <a:solidFill>
                  <a:srgbClr val="000000"/>
                </a:solidFill>
              </a:rPr>
              <a:t>authentication using </a:t>
            </a:r>
            <a:r>
              <a:rPr lang="en-US" sz="2000" i="1" dirty="0" err="1" smtClean="0">
                <a:solidFill>
                  <a:schemeClr val="tx1"/>
                </a:solidFill>
              </a:rPr>
              <a:t>Oauth</a:t>
            </a:r>
            <a:r>
              <a:rPr lang="en-US" sz="2000" dirty="0">
                <a:solidFill>
                  <a:schemeClr val="tx1"/>
                </a:solidFill>
              </a:rPr>
              <a:t> </a:t>
            </a:r>
            <a:r>
              <a:rPr lang="en-US" sz="2000" i="1" dirty="0">
                <a:solidFill>
                  <a:schemeClr val="tx2"/>
                </a:solidFill>
              </a:rPr>
              <a:t>$ npm install </a:t>
            </a:r>
            <a:r>
              <a:rPr lang="en-US" sz="2000" i="1" dirty="0" smtClean="0">
                <a:solidFill>
                  <a:schemeClr val="tx2"/>
                </a:solidFill>
              </a:rPr>
              <a:t>passport-</a:t>
            </a:r>
            <a:r>
              <a:rPr lang="en-US" sz="2000" i="1" dirty="0" err="1" smtClean="0">
                <a:solidFill>
                  <a:schemeClr val="tx2"/>
                </a:solidFill>
              </a:rPr>
              <a:t>oauth</a:t>
            </a:r>
            <a:r>
              <a:rPr lang="en-US" sz="2000" i="1" dirty="0" smtClean="0">
                <a:solidFill>
                  <a:schemeClr val="tx2"/>
                </a:solidFill>
              </a:rPr>
              <a:t> </a:t>
            </a:r>
            <a:r>
              <a:rPr lang="en-US" sz="2000" dirty="0" smtClean="0">
                <a:solidFill>
                  <a:srgbClr val="000000"/>
                </a:solidFill>
              </a:rPr>
              <a:t>and federated login using </a:t>
            </a:r>
            <a:r>
              <a:rPr lang="en-US" sz="2000" i="1" dirty="0" err="1" smtClean="0">
                <a:solidFill>
                  <a:schemeClr val="tx1"/>
                </a:solidFill>
              </a:rPr>
              <a:t>OpenID</a:t>
            </a:r>
            <a:r>
              <a:rPr lang="en-US" sz="2000" i="1" dirty="0" smtClean="0">
                <a:solidFill>
                  <a:schemeClr val="tx1"/>
                </a:solidFill>
              </a:rPr>
              <a:t> </a:t>
            </a:r>
            <a:r>
              <a:rPr lang="en-US" sz="2000" i="1" dirty="0">
                <a:solidFill>
                  <a:schemeClr val="tx2"/>
                </a:solidFill>
              </a:rPr>
              <a:t>$ </a:t>
            </a:r>
            <a:r>
              <a:rPr lang="en-US" sz="2000" i="1" dirty="0" err="1">
                <a:solidFill>
                  <a:schemeClr val="tx2"/>
                </a:solidFill>
              </a:rPr>
              <a:t>npm</a:t>
            </a:r>
            <a:r>
              <a:rPr lang="en-US" sz="2000" i="1" dirty="0">
                <a:solidFill>
                  <a:schemeClr val="tx2"/>
                </a:solidFill>
              </a:rPr>
              <a:t> install passport</a:t>
            </a:r>
            <a:r>
              <a:rPr lang="en-US" sz="2000" i="1" dirty="0" smtClean="0">
                <a:solidFill>
                  <a:schemeClr val="tx2"/>
                </a:solidFill>
              </a:rPr>
              <a:t>-</a:t>
            </a:r>
            <a:r>
              <a:rPr lang="en-US" sz="2000" i="1" dirty="0" err="1" smtClean="0">
                <a:solidFill>
                  <a:schemeClr val="tx2"/>
                </a:solidFill>
              </a:rPr>
              <a:t>openid</a:t>
            </a:r>
            <a:r>
              <a:rPr lang="en-US" sz="2000" dirty="0" smtClean="0">
                <a:solidFill>
                  <a:srgbClr val="000000"/>
                </a:solidFill>
              </a:rPr>
              <a:t>.</a:t>
            </a:r>
          </a:p>
          <a:p>
            <a:pPr marL="342900" indent="-342900"/>
            <a:endParaRPr lang="en-US" sz="2000" dirty="0" smtClean="0">
              <a:solidFill>
                <a:srgbClr val="000000"/>
              </a:solidFill>
            </a:endParaRPr>
          </a:p>
          <a:p>
            <a:pPr marL="342900" indent="-342900"/>
            <a:endParaRPr lang="en-US" sz="2000" dirty="0" smtClean="0">
              <a:solidFill>
                <a:srgbClr val="000000"/>
              </a:solidFill>
            </a:endParaRPr>
          </a:p>
          <a:p>
            <a:pPr marL="342900" indent="-342900"/>
            <a:r>
              <a:rPr lang="en-US" sz="2000" dirty="0" smtClean="0">
                <a:solidFill>
                  <a:srgbClr val="000000"/>
                </a:solidFill>
              </a:rPr>
              <a:t>2.	The strategy configuration is supplied via use() function.  A typical way to configure is provided below:</a:t>
            </a:r>
          </a:p>
          <a:p>
            <a:pPr lvl="2" indent="0">
              <a:buNone/>
            </a:pPr>
            <a:r>
              <a:rPr lang="en-US" sz="2000" i="1" dirty="0" err="1" smtClean="0">
                <a:solidFill>
                  <a:srgbClr val="159DEB"/>
                </a:solidFill>
              </a:rPr>
              <a:t>var</a:t>
            </a:r>
            <a:r>
              <a:rPr lang="en-US" sz="2000" i="1" dirty="0" smtClean="0">
                <a:solidFill>
                  <a:srgbClr val="159DEB"/>
                </a:solidFill>
              </a:rPr>
              <a:t> passport = require('passport’) </a:t>
            </a:r>
            <a:r>
              <a:rPr lang="en-US" sz="2000" i="1" dirty="0">
                <a:solidFill>
                  <a:srgbClr val="159DEB"/>
                </a:solidFill>
              </a:rPr>
              <a:t>, </a:t>
            </a:r>
            <a:r>
              <a:rPr lang="en-US" sz="2000" i="1" dirty="0" err="1">
                <a:solidFill>
                  <a:srgbClr val="159DEB"/>
                </a:solidFill>
              </a:rPr>
              <a:t>LocalStrategy</a:t>
            </a:r>
            <a:r>
              <a:rPr lang="en-US" sz="2000" i="1" dirty="0">
                <a:solidFill>
                  <a:srgbClr val="159DEB"/>
                </a:solidFill>
              </a:rPr>
              <a:t> = require('passport-local').Strategy</a:t>
            </a:r>
            <a:r>
              <a:rPr lang="en-US" sz="2000" i="1" dirty="0" smtClean="0">
                <a:solidFill>
                  <a:srgbClr val="159DEB"/>
                </a:solidFill>
              </a:rPr>
              <a:t>;</a:t>
            </a:r>
            <a:endParaRPr lang="en-US" sz="2000" i="1" dirty="0">
              <a:solidFill>
                <a:srgbClr val="159DEB"/>
              </a:solidFill>
            </a:endParaRPr>
          </a:p>
          <a:p>
            <a:pPr lvl="2" indent="0">
              <a:buNone/>
            </a:pPr>
            <a:r>
              <a:rPr lang="en-US" sz="2000" i="1" dirty="0" err="1">
                <a:solidFill>
                  <a:srgbClr val="159DEB"/>
                </a:solidFill>
              </a:rPr>
              <a:t>passport.use</a:t>
            </a:r>
            <a:r>
              <a:rPr lang="en-US" sz="2000" i="1" dirty="0">
                <a:solidFill>
                  <a:srgbClr val="159DEB"/>
                </a:solidFill>
              </a:rPr>
              <a:t>(new </a:t>
            </a:r>
            <a:r>
              <a:rPr lang="en-US" sz="2000" i="1" dirty="0" err="1">
                <a:solidFill>
                  <a:srgbClr val="159DEB"/>
                </a:solidFill>
              </a:rPr>
              <a:t>LocalStrategy</a:t>
            </a:r>
            <a:r>
              <a:rPr lang="en-US" sz="2000" i="1" dirty="0" smtClean="0">
                <a:solidFill>
                  <a:srgbClr val="159DEB"/>
                </a:solidFill>
              </a:rPr>
              <a:t>(function</a:t>
            </a:r>
            <a:r>
              <a:rPr lang="en-US" sz="2000" i="1" dirty="0">
                <a:solidFill>
                  <a:srgbClr val="159DEB"/>
                </a:solidFill>
              </a:rPr>
              <a:t>(username, password, done) </a:t>
            </a:r>
            <a:r>
              <a:rPr lang="en-US" sz="2000" i="1" dirty="0" smtClean="0">
                <a:solidFill>
                  <a:srgbClr val="159DEB"/>
                </a:solidFill>
              </a:rPr>
              <a:t>{} ));</a:t>
            </a:r>
          </a:p>
        </p:txBody>
      </p:sp>
    </p:spTree>
    <p:extLst>
      <p:ext uri="{BB962C8B-B14F-4D97-AF65-F5344CB8AC3E}">
        <p14:creationId xmlns:p14="http://schemas.microsoft.com/office/powerpoint/2010/main" val="152188203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latin typeface="+mj-lt"/>
              </a:rPr>
              <a:t>Configuring Passport</a:t>
            </a:r>
            <a:endParaRPr lang="en-US" sz="3200" b="1" dirty="0">
              <a:latin typeface="+mj-lt"/>
            </a:endParaRP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b="1" dirty="0">
                <a:solidFill>
                  <a:srgbClr val="000000"/>
                </a:solidFill>
              </a:rPr>
              <a:t>Authentication </a:t>
            </a:r>
            <a:r>
              <a:rPr lang="en-US" sz="2000" b="1" dirty="0" smtClean="0">
                <a:solidFill>
                  <a:srgbClr val="000000"/>
                </a:solidFill>
              </a:rPr>
              <a:t>strategies</a:t>
            </a:r>
          </a:p>
          <a:p>
            <a:pPr marL="285750" indent="-285750"/>
            <a:endParaRPr lang="en-US" sz="2000" dirty="0" smtClean="0">
              <a:solidFill>
                <a:srgbClr val="000000"/>
              </a:solidFill>
            </a:endParaRPr>
          </a:p>
          <a:p>
            <a:pPr marL="285750" indent="-285750"/>
            <a:r>
              <a:rPr lang="en-US" sz="2000" dirty="0" smtClean="0">
                <a:solidFill>
                  <a:srgbClr val="000000"/>
                </a:solidFill>
              </a:rPr>
              <a:t>3. 	Strategies needs a verify callback. The purpose of a verify      	callback is to find the user that possesses a set of     	credentials</a:t>
            </a:r>
          </a:p>
          <a:p>
            <a:pPr marL="285750" indent="-285750"/>
            <a:r>
              <a:rPr lang="en-US" sz="2000" dirty="0" smtClean="0">
                <a:solidFill>
                  <a:srgbClr val="000000"/>
                </a:solidFill>
              </a:rPr>
              <a:t>4.	  Application middleware &amp; Sessions</a:t>
            </a:r>
          </a:p>
          <a:p>
            <a:pPr marL="285750" indent="-285750"/>
            <a:r>
              <a:rPr lang="en-US" sz="2000" dirty="0" smtClean="0">
                <a:solidFill>
                  <a:srgbClr val="000000"/>
                </a:solidFill>
              </a:rPr>
              <a:t>     Using an Express based application, we can initialize a 		  passport something like this - </a:t>
            </a:r>
            <a:r>
              <a:rPr lang="en-US" sz="2000" dirty="0" err="1" smtClean="0">
                <a:solidFill>
                  <a:srgbClr val="000000"/>
                </a:solidFill>
              </a:rPr>
              <a:t>passport.initialize</a:t>
            </a:r>
            <a:r>
              <a:rPr lang="en-US" sz="2000" dirty="0" smtClean="0">
                <a:solidFill>
                  <a:srgbClr val="000000"/>
                </a:solidFill>
              </a:rPr>
              <a:t>().</a:t>
            </a:r>
          </a:p>
          <a:p>
            <a:pPr marL="285750" indent="-285750"/>
            <a:endParaRPr lang="en-US" sz="2000" dirty="0" smtClean="0">
              <a:solidFill>
                <a:srgbClr val="000000"/>
              </a:solidFill>
            </a:endParaRPr>
          </a:p>
          <a:p>
            <a:pPr marL="285750" indent="-285750"/>
            <a:r>
              <a:rPr lang="en-US" sz="2000" dirty="0" smtClean="0">
                <a:solidFill>
                  <a:srgbClr val="000000"/>
                </a:solidFill>
              </a:rPr>
              <a:t>    Configure Passport something like this   	</a:t>
            </a:r>
            <a:r>
              <a:rPr lang="en-US" sz="2000" dirty="0" err="1" smtClean="0">
                <a:solidFill>
                  <a:srgbClr val="000000"/>
                </a:solidFill>
              </a:rPr>
              <a:t>app.configure</a:t>
            </a:r>
            <a:r>
              <a:rPr lang="en-US" sz="2000" dirty="0" smtClean="0">
                <a:solidFill>
                  <a:srgbClr val="000000"/>
                </a:solidFill>
              </a:rPr>
              <a:t>(function() { });</a:t>
            </a:r>
          </a:p>
          <a:p>
            <a:pPr marL="285750" indent="-285750"/>
            <a:r>
              <a:rPr lang="en-US" sz="2000" dirty="0" smtClean="0">
                <a:solidFill>
                  <a:srgbClr val="000000"/>
                </a:solidFill>
              </a:rPr>
              <a:t>    For </a:t>
            </a:r>
            <a:r>
              <a:rPr lang="en-US" sz="2000" b="1" dirty="0" smtClean="0">
                <a:solidFill>
                  <a:srgbClr val="000000"/>
                </a:solidFill>
              </a:rPr>
              <a:t>Persistent login</a:t>
            </a:r>
            <a:r>
              <a:rPr lang="en-US" sz="2000" dirty="0" smtClean="0">
                <a:solidFill>
                  <a:srgbClr val="000000"/>
                </a:solidFill>
              </a:rPr>
              <a:t> sessions use </a:t>
            </a:r>
            <a:r>
              <a:rPr lang="en-US" sz="2000" dirty="0" err="1" smtClean="0">
                <a:solidFill>
                  <a:srgbClr val="000000"/>
                </a:solidFill>
              </a:rPr>
              <a:t>passport.session</a:t>
            </a:r>
            <a:r>
              <a:rPr lang="en-US" sz="2000" dirty="0" smtClean="0">
                <a:solidFill>
                  <a:srgbClr val="000000"/>
                </a:solidFill>
              </a:rPr>
              <a:t>(). </a:t>
            </a:r>
          </a:p>
          <a:p>
            <a:pPr marL="285750" indent="-285750"/>
            <a:r>
              <a:rPr lang="en-US" sz="2000" dirty="0" smtClean="0">
                <a:solidFill>
                  <a:srgbClr val="000000"/>
                </a:solidFill>
              </a:rPr>
              <a:t>    Passport will serialize and </a:t>
            </a:r>
            <a:r>
              <a:rPr lang="en-US" sz="2000" dirty="0" err="1" smtClean="0">
                <a:solidFill>
                  <a:srgbClr val="000000"/>
                </a:solidFill>
              </a:rPr>
              <a:t>deserialize</a:t>
            </a:r>
            <a:r>
              <a:rPr lang="en-US" sz="2000" dirty="0" smtClean="0">
                <a:solidFill>
                  <a:srgbClr val="000000"/>
                </a:solidFill>
              </a:rPr>
              <a:t> user instances to   	and from the session.</a:t>
            </a:r>
          </a:p>
          <a:p>
            <a:pPr marL="285750" indent="-285750"/>
            <a:r>
              <a:rPr lang="en-US" sz="2000" dirty="0" smtClean="0">
                <a:solidFill>
                  <a:srgbClr val="000000"/>
                </a:solidFill>
              </a:rPr>
              <a:t>   </a:t>
            </a:r>
          </a:p>
          <a:p>
            <a:pPr marL="285750" indent="-285750"/>
            <a:endParaRPr lang="en-US" sz="2000" dirty="0" smtClean="0">
              <a:solidFill>
                <a:srgbClr val="000000"/>
              </a:solidFill>
            </a:endParaRPr>
          </a:p>
          <a:p>
            <a:pPr marL="285750" indent="-285750"/>
            <a:endParaRPr lang="en-US" sz="2000" dirty="0" smtClean="0">
              <a:solidFill>
                <a:srgbClr val="000000"/>
              </a:solidFill>
            </a:endParaRPr>
          </a:p>
        </p:txBody>
      </p:sp>
    </p:spTree>
    <p:extLst>
      <p:ext uri="{BB962C8B-B14F-4D97-AF65-F5344CB8AC3E}">
        <p14:creationId xmlns:p14="http://schemas.microsoft.com/office/powerpoint/2010/main" val="152188203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mj-lt"/>
              </a:rPr>
              <a:t>Authentication </a:t>
            </a:r>
            <a:r>
              <a:rPr lang="en-US" b="1" dirty="0" smtClean="0">
                <a:latin typeface="+mj-lt"/>
              </a:rPr>
              <a:t>Providers</a:t>
            </a:r>
            <a:endParaRPr lang="en-US" b="1" dirty="0">
              <a:latin typeface="+mj-lt"/>
            </a:endParaRPr>
          </a:p>
        </p:txBody>
      </p:sp>
      <p:sp>
        <p:nvSpPr>
          <p:cNvPr id="4" name="Text Placeholder 3"/>
          <p:cNvSpPr>
            <a:spLocks noGrp="1"/>
          </p:cNvSpPr>
          <p:nvPr>
            <p:ph type="body" sz="quarter" idx="10"/>
          </p:nvPr>
        </p:nvSpPr>
        <p:spPr>
          <a:xfrm>
            <a:off x="487363" y="426720"/>
            <a:ext cx="8169274" cy="6266688"/>
          </a:xfrm>
        </p:spPr>
        <p:txBody>
          <a:bodyPr/>
          <a:lstStyle/>
          <a:p>
            <a:pPr marL="285750" indent="-285750"/>
            <a:endParaRPr lang="en-US" sz="2000" dirty="0" smtClean="0">
              <a:solidFill>
                <a:srgbClr val="000000"/>
              </a:solidFill>
            </a:endParaRPr>
          </a:p>
          <a:p>
            <a:pPr marL="285750" indent="-285750"/>
            <a:endParaRPr lang="en-US" sz="2000" dirty="0" smtClean="0">
              <a:solidFill>
                <a:srgbClr val="000000"/>
              </a:solidFill>
            </a:endParaRPr>
          </a:p>
          <a:p>
            <a:pPr marL="285750" indent="-285750">
              <a:buFont typeface="Wingdings" charset="2"/>
              <a:buChar char="u"/>
            </a:pPr>
            <a:r>
              <a:rPr lang="en-US" sz="2000" dirty="0" smtClean="0">
                <a:solidFill>
                  <a:srgbClr val="000000"/>
                </a:solidFill>
              </a:rPr>
              <a:t>Different authentication providers</a:t>
            </a:r>
          </a:p>
          <a:p>
            <a:pPr marL="342900" indent="-342900">
              <a:buFont typeface="+mj-lt"/>
              <a:buAutoNum type="arabicPeriod"/>
            </a:pPr>
            <a:r>
              <a:rPr lang="en-US" sz="2000" b="1" dirty="0" smtClean="0">
                <a:solidFill>
                  <a:srgbClr val="000000"/>
                </a:solidFill>
              </a:rPr>
              <a:t>Facebook</a:t>
            </a:r>
            <a:r>
              <a:rPr lang="en-US" sz="2000" dirty="0" smtClean="0">
                <a:solidFill>
                  <a:srgbClr val="000000"/>
                </a:solidFill>
              </a:rPr>
              <a:t> : </a:t>
            </a:r>
            <a:r>
              <a:rPr lang="en-US" sz="2000" i="1" dirty="0" smtClean="0">
                <a:solidFill>
                  <a:srgbClr val="159DEB"/>
                </a:solidFill>
              </a:rPr>
              <a:t>$ </a:t>
            </a:r>
            <a:r>
              <a:rPr lang="en-US" sz="2000" i="1" dirty="0" err="1" smtClean="0">
                <a:solidFill>
                  <a:srgbClr val="159DEB"/>
                </a:solidFill>
              </a:rPr>
              <a:t>npm</a:t>
            </a:r>
            <a:r>
              <a:rPr lang="en-US" sz="2000" i="1" dirty="0" smtClean="0">
                <a:solidFill>
                  <a:srgbClr val="159DEB"/>
                </a:solidFill>
              </a:rPr>
              <a:t> install passport-</a:t>
            </a:r>
            <a:r>
              <a:rPr lang="en-US" sz="2000" i="1" dirty="0" err="1" smtClean="0">
                <a:solidFill>
                  <a:srgbClr val="159DEB"/>
                </a:solidFill>
              </a:rPr>
              <a:t>facebook</a:t>
            </a:r>
            <a:r>
              <a:rPr lang="en-US" sz="2000" i="1" dirty="0" smtClean="0">
                <a:solidFill>
                  <a:srgbClr val="159DEB"/>
                </a:solidFill>
              </a:rPr>
              <a:t>. </a:t>
            </a:r>
            <a:r>
              <a:rPr lang="en-US" sz="2000" dirty="0" smtClean="0">
                <a:solidFill>
                  <a:srgbClr val="000000"/>
                </a:solidFill>
              </a:rPr>
              <a:t>Uses Facebook strategy to authenticate requests using </a:t>
            </a:r>
            <a:r>
              <a:rPr lang="en-US" sz="2000" dirty="0" err="1" smtClean="0">
                <a:solidFill>
                  <a:srgbClr val="000000"/>
                </a:solidFill>
              </a:rPr>
              <a:t>facebook</a:t>
            </a:r>
            <a:r>
              <a:rPr lang="en-US" sz="2000" dirty="0" smtClean="0">
                <a:solidFill>
                  <a:srgbClr val="000000"/>
                </a:solidFill>
              </a:rPr>
              <a:t> account. It uses the </a:t>
            </a:r>
            <a:r>
              <a:rPr lang="en-US" sz="2000" dirty="0" err="1" smtClean="0">
                <a:solidFill>
                  <a:srgbClr val="000000"/>
                </a:solidFill>
              </a:rPr>
              <a:t>OAuth</a:t>
            </a:r>
            <a:r>
              <a:rPr lang="en-US" sz="2000" dirty="0" smtClean="0">
                <a:solidFill>
                  <a:srgbClr val="000000"/>
                </a:solidFill>
              </a:rPr>
              <a:t> 2.0 Principle.</a:t>
            </a:r>
          </a:p>
          <a:p>
            <a:pPr marL="342900" indent="-342900">
              <a:buFont typeface="+mj-lt"/>
              <a:buAutoNum type="arabicPeriod"/>
            </a:pPr>
            <a:r>
              <a:rPr lang="en-US" sz="2000" b="1" dirty="0" smtClean="0">
                <a:solidFill>
                  <a:srgbClr val="000000"/>
                </a:solidFill>
              </a:rPr>
              <a:t>Twitter</a:t>
            </a:r>
            <a:r>
              <a:rPr lang="en-US" sz="2000" dirty="0" smtClean="0">
                <a:solidFill>
                  <a:srgbClr val="000000"/>
                </a:solidFill>
              </a:rPr>
              <a:t>: </a:t>
            </a:r>
            <a:r>
              <a:rPr lang="en-US" sz="2000" i="1" dirty="0">
                <a:solidFill>
                  <a:srgbClr val="159DEB"/>
                </a:solidFill>
              </a:rPr>
              <a:t>$ </a:t>
            </a:r>
            <a:r>
              <a:rPr lang="en-US" sz="2000" i="1" dirty="0" err="1">
                <a:solidFill>
                  <a:srgbClr val="159DEB"/>
                </a:solidFill>
              </a:rPr>
              <a:t>npm</a:t>
            </a:r>
            <a:r>
              <a:rPr lang="en-US" sz="2000" i="1" dirty="0">
                <a:solidFill>
                  <a:srgbClr val="159DEB"/>
                </a:solidFill>
              </a:rPr>
              <a:t> install passport</a:t>
            </a:r>
            <a:r>
              <a:rPr lang="en-US" sz="2000" i="1" dirty="0" smtClean="0">
                <a:solidFill>
                  <a:srgbClr val="159DEB"/>
                </a:solidFill>
              </a:rPr>
              <a:t>-twitter. </a:t>
            </a:r>
            <a:r>
              <a:rPr lang="en-US" sz="2000" dirty="0">
                <a:solidFill>
                  <a:srgbClr val="000000"/>
                </a:solidFill>
              </a:rPr>
              <a:t>Uses </a:t>
            </a:r>
            <a:r>
              <a:rPr lang="en-US" sz="2000" dirty="0" smtClean="0">
                <a:solidFill>
                  <a:srgbClr val="000000"/>
                </a:solidFill>
              </a:rPr>
              <a:t>Twitter strategy </a:t>
            </a:r>
            <a:r>
              <a:rPr lang="en-US" sz="2000" dirty="0">
                <a:solidFill>
                  <a:srgbClr val="000000"/>
                </a:solidFill>
              </a:rPr>
              <a:t>to authenticate requests using </a:t>
            </a:r>
            <a:r>
              <a:rPr lang="en-US" sz="2000" dirty="0" smtClean="0">
                <a:solidFill>
                  <a:srgbClr val="000000"/>
                </a:solidFill>
              </a:rPr>
              <a:t>twitter account</a:t>
            </a:r>
            <a:r>
              <a:rPr lang="en-US" sz="2000" dirty="0">
                <a:solidFill>
                  <a:srgbClr val="000000"/>
                </a:solidFill>
              </a:rPr>
              <a:t>. It uses the </a:t>
            </a:r>
            <a:r>
              <a:rPr lang="en-US" sz="2000" dirty="0" err="1">
                <a:solidFill>
                  <a:srgbClr val="000000"/>
                </a:solidFill>
              </a:rPr>
              <a:t>OAuth</a:t>
            </a:r>
            <a:r>
              <a:rPr lang="en-US" sz="2000" dirty="0">
                <a:solidFill>
                  <a:srgbClr val="000000"/>
                </a:solidFill>
              </a:rPr>
              <a:t> </a:t>
            </a:r>
            <a:r>
              <a:rPr lang="en-US" sz="2000" dirty="0" smtClean="0">
                <a:solidFill>
                  <a:srgbClr val="000000"/>
                </a:solidFill>
              </a:rPr>
              <a:t>1.0a </a:t>
            </a:r>
            <a:r>
              <a:rPr lang="en-US" sz="2000" dirty="0">
                <a:solidFill>
                  <a:srgbClr val="000000"/>
                </a:solidFill>
              </a:rPr>
              <a:t>Principle.</a:t>
            </a:r>
          </a:p>
          <a:p>
            <a:pPr marL="342900" indent="-342900">
              <a:buFont typeface="+mj-lt"/>
              <a:buAutoNum type="arabicPeriod"/>
            </a:pPr>
            <a:r>
              <a:rPr lang="en-US" sz="2000" b="1" dirty="0" smtClean="0">
                <a:solidFill>
                  <a:srgbClr val="000000"/>
                </a:solidFill>
              </a:rPr>
              <a:t>Google</a:t>
            </a:r>
            <a:r>
              <a:rPr lang="en-US" sz="2000" dirty="0" smtClean="0">
                <a:solidFill>
                  <a:srgbClr val="000000"/>
                </a:solidFill>
              </a:rPr>
              <a:t>: </a:t>
            </a:r>
            <a:r>
              <a:rPr lang="en-US" sz="2000" i="1" dirty="0">
                <a:solidFill>
                  <a:srgbClr val="159DEB"/>
                </a:solidFill>
              </a:rPr>
              <a:t>$ </a:t>
            </a:r>
            <a:r>
              <a:rPr lang="en-US" sz="2000" i="1" dirty="0" err="1">
                <a:solidFill>
                  <a:srgbClr val="159DEB"/>
                </a:solidFill>
              </a:rPr>
              <a:t>npm</a:t>
            </a:r>
            <a:r>
              <a:rPr lang="en-US" sz="2000" i="1" dirty="0">
                <a:solidFill>
                  <a:srgbClr val="159DEB"/>
                </a:solidFill>
              </a:rPr>
              <a:t> install passport</a:t>
            </a:r>
            <a:r>
              <a:rPr lang="en-US" sz="2000" i="1" dirty="0" smtClean="0">
                <a:solidFill>
                  <a:srgbClr val="159DEB"/>
                </a:solidFill>
              </a:rPr>
              <a:t>-</a:t>
            </a:r>
            <a:r>
              <a:rPr lang="en-US" sz="2000" i="1" dirty="0" err="1" smtClean="0">
                <a:solidFill>
                  <a:srgbClr val="159DEB"/>
                </a:solidFill>
              </a:rPr>
              <a:t>google</a:t>
            </a:r>
            <a:r>
              <a:rPr lang="en-US" sz="2000" i="1" dirty="0" smtClean="0">
                <a:solidFill>
                  <a:srgbClr val="159DEB"/>
                </a:solidFill>
              </a:rPr>
              <a:t>. </a:t>
            </a:r>
            <a:r>
              <a:rPr lang="en-US" sz="2000" dirty="0">
                <a:solidFill>
                  <a:srgbClr val="000000"/>
                </a:solidFill>
              </a:rPr>
              <a:t>Uses </a:t>
            </a:r>
            <a:r>
              <a:rPr lang="en-US" sz="2000" dirty="0" smtClean="0">
                <a:solidFill>
                  <a:srgbClr val="000000"/>
                </a:solidFill>
              </a:rPr>
              <a:t>Google strategy </a:t>
            </a:r>
            <a:r>
              <a:rPr lang="en-US" sz="2000" dirty="0">
                <a:solidFill>
                  <a:srgbClr val="000000"/>
                </a:solidFill>
              </a:rPr>
              <a:t>to authenticate requests using </a:t>
            </a:r>
            <a:r>
              <a:rPr lang="en-US" sz="2000" dirty="0" err="1" smtClean="0">
                <a:solidFill>
                  <a:srgbClr val="000000"/>
                </a:solidFill>
              </a:rPr>
              <a:t>google</a:t>
            </a:r>
            <a:r>
              <a:rPr lang="en-US" sz="2000" dirty="0" smtClean="0">
                <a:solidFill>
                  <a:srgbClr val="000000"/>
                </a:solidFill>
              </a:rPr>
              <a:t> account</a:t>
            </a:r>
            <a:r>
              <a:rPr lang="en-US" sz="2000" dirty="0">
                <a:solidFill>
                  <a:srgbClr val="000000"/>
                </a:solidFill>
              </a:rPr>
              <a:t>. </a:t>
            </a:r>
            <a:r>
              <a:rPr lang="en-US" sz="2000" dirty="0" smtClean="0">
                <a:solidFill>
                  <a:srgbClr val="000000"/>
                </a:solidFill>
              </a:rPr>
              <a:t>The authentication works using </a:t>
            </a:r>
            <a:r>
              <a:rPr lang="en-US" sz="2000" dirty="0" err="1" smtClean="0">
                <a:solidFill>
                  <a:srgbClr val="000000"/>
                </a:solidFill>
              </a:rPr>
              <a:t>OpenID</a:t>
            </a:r>
            <a:endParaRPr lang="en-US" sz="2000" dirty="0" smtClean="0">
              <a:solidFill>
                <a:srgbClr val="000000"/>
              </a:solidFill>
            </a:endParaRPr>
          </a:p>
          <a:p>
            <a:pPr marL="342900" indent="-342900">
              <a:buFont typeface="+mj-lt"/>
              <a:buAutoNum type="arabicPeriod"/>
            </a:pPr>
            <a:r>
              <a:rPr lang="en-US" sz="2000" dirty="0" smtClean="0">
                <a:solidFill>
                  <a:srgbClr val="000000"/>
                </a:solidFill>
              </a:rPr>
              <a:t>So many other providers are available of which notable are Amazon, </a:t>
            </a:r>
            <a:r>
              <a:rPr lang="en-US" sz="2000" dirty="0" err="1" smtClean="0">
                <a:solidFill>
                  <a:srgbClr val="000000"/>
                </a:solidFill>
              </a:rPr>
              <a:t>Dropbox</a:t>
            </a:r>
            <a:r>
              <a:rPr lang="en-US" sz="2000" dirty="0" smtClean="0">
                <a:solidFill>
                  <a:srgbClr val="000000"/>
                </a:solidFill>
              </a:rPr>
              <a:t>, </a:t>
            </a:r>
            <a:r>
              <a:rPr lang="en-US" sz="2000" dirty="0" err="1" smtClean="0">
                <a:solidFill>
                  <a:srgbClr val="000000"/>
                </a:solidFill>
              </a:rPr>
              <a:t>Bitbucket</a:t>
            </a:r>
            <a:r>
              <a:rPr lang="en-US" sz="2000" dirty="0" smtClean="0">
                <a:solidFill>
                  <a:srgbClr val="000000"/>
                </a:solidFill>
              </a:rPr>
              <a:t> etc. and most of them use </a:t>
            </a:r>
            <a:r>
              <a:rPr lang="en-US" sz="2000" dirty="0" err="1" smtClean="0">
                <a:solidFill>
                  <a:srgbClr val="000000"/>
                </a:solidFill>
              </a:rPr>
              <a:t>OAuth</a:t>
            </a:r>
            <a:r>
              <a:rPr lang="en-US" sz="2000" dirty="0" smtClean="0">
                <a:solidFill>
                  <a:srgbClr val="000000"/>
                </a:solidFill>
              </a:rPr>
              <a:t> Principle.</a:t>
            </a:r>
          </a:p>
          <a:p>
            <a:pPr>
              <a:buFont typeface="Wingdings" charset="2"/>
              <a:buChar char="u"/>
            </a:pPr>
            <a:r>
              <a:rPr lang="en-US" sz="2000" dirty="0">
                <a:solidFill>
                  <a:srgbClr val="000000"/>
                </a:solidFill>
              </a:rPr>
              <a:t> </a:t>
            </a:r>
            <a:r>
              <a:rPr lang="en-US" sz="2000" dirty="0" smtClean="0">
                <a:solidFill>
                  <a:srgbClr val="000000"/>
                </a:solidFill>
              </a:rPr>
              <a:t>Operations which we can perform on Passport:</a:t>
            </a:r>
          </a:p>
          <a:p>
            <a:pPr marL="342900" indent="-342900">
              <a:buFont typeface="+mj-lt"/>
              <a:buAutoNum type="arabicPeriod"/>
            </a:pPr>
            <a:r>
              <a:rPr lang="en-US" sz="2000" dirty="0" smtClean="0">
                <a:solidFill>
                  <a:srgbClr val="000000"/>
                </a:solidFill>
              </a:rPr>
              <a:t>Log In : </a:t>
            </a:r>
            <a:r>
              <a:rPr lang="en-US" sz="2000" i="1" dirty="0" smtClean="0">
                <a:solidFill>
                  <a:srgbClr val="159DEB"/>
                </a:solidFill>
              </a:rPr>
              <a:t>login()</a:t>
            </a:r>
          </a:p>
          <a:p>
            <a:pPr marL="342900" indent="-342900">
              <a:buFont typeface="+mj-lt"/>
              <a:buAutoNum type="arabicPeriod"/>
            </a:pPr>
            <a:r>
              <a:rPr lang="en-US" sz="2000" dirty="0" smtClean="0">
                <a:solidFill>
                  <a:schemeClr val="tx1"/>
                </a:solidFill>
              </a:rPr>
              <a:t>Logout:</a:t>
            </a:r>
            <a:r>
              <a:rPr lang="en-US" sz="2000" i="1" dirty="0" smtClean="0">
                <a:solidFill>
                  <a:srgbClr val="159DEB"/>
                </a:solidFill>
              </a:rPr>
              <a:t> logout()</a:t>
            </a:r>
          </a:p>
          <a:p>
            <a:pPr marL="342900" indent="-342900">
              <a:buFont typeface="+mj-lt"/>
              <a:buAutoNum type="arabicPeriod"/>
            </a:pPr>
            <a:r>
              <a:rPr lang="en-US" sz="2000" dirty="0" smtClean="0">
                <a:solidFill>
                  <a:srgbClr val="000000"/>
                </a:solidFill>
              </a:rPr>
              <a:t>Authorize:</a:t>
            </a:r>
            <a:r>
              <a:rPr lang="en-US" sz="2000" i="1" dirty="0" smtClean="0">
                <a:solidFill>
                  <a:srgbClr val="159DEB"/>
                </a:solidFill>
              </a:rPr>
              <a:t> </a:t>
            </a:r>
            <a:r>
              <a:rPr lang="en-US" sz="2000" i="1" dirty="0" err="1" smtClean="0">
                <a:solidFill>
                  <a:srgbClr val="159DEB"/>
                </a:solidFill>
              </a:rPr>
              <a:t>passport.authorize</a:t>
            </a:r>
            <a:r>
              <a:rPr lang="en-US" sz="2000" i="1" dirty="0" smtClean="0">
                <a:solidFill>
                  <a:srgbClr val="159DEB"/>
                </a:solidFill>
              </a:rPr>
              <a:t>()</a:t>
            </a:r>
          </a:p>
          <a:p>
            <a:pPr marL="0" indent="0">
              <a:buNone/>
            </a:pPr>
            <a:r>
              <a:rPr lang="en-US" sz="2000" dirty="0" smtClean="0">
                <a:solidFill>
                  <a:srgbClr val="000000"/>
                </a:solidFill>
              </a:rPr>
              <a:t>     </a:t>
            </a:r>
          </a:p>
          <a:p>
            <a:pPr marL="0" indent="0">
              <a:buNone/>
            </a:pPr>
            <a:r>
              <a:rPr lang="en-US" sz="2000" dirty="0">
                <a:solidFill>
                  <a:srgbClr val="000000"/>
                </a:solidFill>
              </a:rPr>
              <a:t> </a:t>
            </a:r>
            <a:r>
              <a:rPr lang="en-US" sz="2000" dirty="0" smtClean="0">
                <a:solidFill>
                  <a:srgbClr val="000000"/>
                </a:solidFill>
              </a:rPr>
              <a:t>     </a:t>
            </a:r>
          </a:p>
          <a:p>
            <a:pPr marL="0" indent="0">
              <a:buNone/>
            </a:pPr>
            <a:r>
              <a:rPr lang="en-US" sz="2000" dirty="0">
                <a:solidFill>
                  <a:srgbClr val="000000"/>
                </a:solidFill>
              </a:rPr>
              <a:t> </a:t>
            </a:r>
            <a:r>
              <a:rPr lang="en-US" sz="2000" dirty="0" smtClean="0">
                <a:solidFill>
                  <a:srgbClr val="000000"/>
                </a:solidFill>
              </a:rPr>
              <a:t>   </a:t>
            </a:r>
            <a:r>
              <a:rPr lang="en-US" sz="2000" i="1" dirty="0" smtClean="0">
                <a:solidFill>
                  <a:schemeClr val="tx2"/>
                </a:solidFill>
              </a:rPr>
              <a:t>   </a:t>
            </a:r>
            <a:endParaRPr lang="en-US" sz="2000" i="1" dirty="0">
              <a:solidFill>
                <a:schemeClr val="tx2"/>
              </a:solidFill>
            </a:endParaRPr>
          </a:p>
        </p:txBody>
      </p:sp>
    </p:spTree>
    <p:extLst>
      <p:ext uri="{BB962C8B-B14F-4D97-AF65-F5344CB8AC3E}">
        <p14:creationId xmlns:p14="http://schemas.microsoft.com/office/powerpoint/2010/main" val="44078212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Authentication </a:t>
            </a:r>
            <a:r>
              <a:rPr lang="en-US" b="1" dirty="0">
                <a:latin typeface="+mj-lt"/>
              </a:rPr>
              <a:t>Schemes</a:t>
            </a: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dirty="0" smtClean="0">
                <a:solidFill>
                  <a:srgbClr val="000000"/>
                </a:solidFill>
              </a:rPr>
              <a:t>Different </a:t>
            </a:r>
            <a:r>
              <a:rPr lang="en-US" sz="2000" dirty="0">
                <a:solidFill>
                  <a:srgbClr val="000000"/>
                </a:solidFill>
              </a:rPr>
              <a:t>authentication </a:t>
            </a:r>
            <a:r>
              <a:rPr lang="en-US" sz="2000" dirty="0" smtClean="0">
                <a:solidFill>
                  <a:srgbClr val="000000"/>
                </a:solidFill>
              </a:rPr>
              <a:t>schemes</a:t>
            </a:r>
            <a:endParaRPr lang="en-US" sz="2000" dirty="0">
              <a:solidFill>
                <a:srgbClr val="000000"/>
              </a:solidFill>
            </a:endParaRPr>
          </a:p>
          <a:p>
            <a:pPr marL="342900" indent="-342900">
              <a:buFont typeface="+mj-lt"/>
              <a:buAutoNum type="arabicPeriod"/>
            </a:pPr>
            <a:r>
              <a:rPr lang="en-US" sz="2000" dirty="0" smtClean="0">
                <a:solidFill>
                  <a:srgbClr val="000000"/>
                </a:solidFill>
              </a:rPr>
              <a:t>The </a:t>
            </a:r>
            <a:r>
              <a:rPr lang="en-US" sz="2000" dirty="0">
                <a:solidFill>
                  <a:srgbClr val="000000"/>
                </a:solidFill>
              </a:rPr>
              <a:t>HTTP authentication framework defines the Basic and Digest authentication schemes</a:t>
            </a:r>
            <a:r>
              <a:rPr lang="en-US" sz="2000" dirty="0" smtClean="0">
                <a:solidFill>
                  <a:srgbClr val="000000"/>
                </a:solidFill>
              </a:rPr>
              <a:t>.</a:t>
            </a:r>
          </a:p>
          <a:p>
            <a:pPr marL="342900" indent="-342900"/>
            <a:r>
              <a:rPr lang="en-US" sz="2000" dirty="0" smtClean="0">
                <a:solidFill>
                  <a:srgbClr val="000000"/>
                </a:solidFill>
              </a:rPr>
              <a:t> 		</a:t>
            </a:r>
            <a:r>
              <a:rPr lang="en-US" sz="2000" i="1" dirty="0" smtClean="0">
                <a:solidFill>
                  <a:schemeClr val="tx2"/>
                </a:solidFill>
              </a:rPr>
              <a:t>$ </a:t>
            </a:r>
            <a:r>
              <a:rPr lang="en-US" sz="2000" i="1" dirty="0" err="1">
                <a:solidFill>
                  <a:schemeClr val="tx2"/>
                </a:solidFill>
              </a:rPr>
              <a:t>npm</a:t>
            </a:r>
            <a:r>
              <a:rPr lang="en-US" sz="2000" i="1" dirty="0">
                <a:solidFill>
                  <a:schemeClr val="tx2"/>
                </a:solidFill>
              </a:rPr>
              <a:t> install passport-http</a:t>
            </a:r>
          </a:p>
          <a:p>
            <a:pPr marL="457200" indent="-457200">
              <a:buAutoNum type="arabicPeriod" startAt="2"/>
            </a:pPr>
            <a:r>
              <a:rPr lang="en-US" sz="2000" dirty="0" smtClean="0">
                <a:solidFill>
                  <a:srgbClr val="000000"/>
                </a:solidFill>
              </a:rPr>
              <a:t>These </a:t>
            </a:r>
            <a:r>
              <a:rPr lang="en-US" sz="2000" dirty="0">
                <a:solidFill>
                  <a:srgbClr val="000000"/>
                </a:solidFill>
              </a:rPr>
              <a:t>schemes authenticate users and protect API end points</a:t>
            </a:r>
            <a:r>
              <a:rPr lang="en-US" sz="2000" dirty="0" smtClean="0">
                <a:solidFill>
                  <a:srgbClr val="000000"/>
                </a:solidFill>
              </a:rPr>
              <a:t>.</a:t>
            </a:r>
          </a:p>
          <a:p>
            <a:pPr marL="457200" indent="-457200"/>
            <a:endParaRPr lang="en-US" sz="2000" dirty="0">
              <a:solidFill>
                <a:srgbClr val="000000"/>
              </a:solidFill>
            </a:endParaRPr>
          </a:p>
          <a:p>
            <a:pPr marL="342900" indent="-342900"/>
            <a:r>
              <a:rPr lang="en-US" sz="2000" dirty="0" smtClean="0">
                <a:solidFill>
                  <a:srgbClr val="000000"/>
                </a:solidFill>
              </a:rPr>
              <a:t>3. The </a:t>
            </a:r>
            <a:r>
              <a:rPr lang="en-US" sz="2000" dirty="0">
                <a:solidFill>
                  <a:srgbClr val="000000"/>
                </a:solidFill>
              </a:rPr>
              <a:t>Basic scheme uses a username and password to authenticate a user. These credentials are transported in plain text, so it is advised to use HTTPS when implementing this scheme</a:t>
            </a:r>
            <a:r>
              <a:rPr lang="en-US" sz="2000" dirty="0" smtClean="0">
                <a:solidFill>
                  <a:srgbClr val="000000"/>
                </a:solidFill>
              </a:rPr>
              <a:t>.</a:t>
            </a:r>
          </a:p>
          <a:p>
            <a:pPr marL="342900" indent="-342900"/>
            <a:endParaRPr lang="en-US" sz="2000" dirty="0">
              <a:solidFill>
                <a:srgbClr val="000000"/>
              </a:solidFill>
            </a:endParaRPr>
          </a:p>
          <a:p>
            <a:pPr marL="342900" indent="-342900"/>
            <a:r>
              <a:rPr lang="en-US" sz="2000" dirty="0" smtClean="0">
                <a:solidFill>
                  <a:srgbClr val="000000"/>
                </a:solidFill>
              </a:rPr>
              <a:t>4. The </a:t>
            </a:r>
            <a:r>
              <a:rPr lang="en-US" sz="2000" dirty="0">
                <a:solidFill>
                  <a:srgbClr val="000000"/>
                </a:solidFill>
              </a:rPr>
              <a:t>Digest scheme uses a username and password to authenticate a user. Its primary benefit over Basic is that it uses a challenge-response paradigm to avoid sending the password in the clear</a:t>
            </a:r>
            <a:r>
              <a:rPr lang="en-US" sz="2000" dirty="0" smtClean="0">
                <a:solidFill>
                  <a:srgbClr val="000000"/>
                </a:solidFill>
              </a:rPr>
              <a:t>.</a:t>
            </a:r>
          </a:p>
          <a:p>
            <a:endParaRPr lang="en-US" sz="2000" i="1" dirty="0">
              <a:solidFill>
                <a:schemeClr val="tx2"/>
              </a:solidFill>
            </a:endParaRPr>
          </a:p>
        </p:txBody>
      </p:sp>
    </p:spTree>
    <p:extLst>
      <p:ext uri="{BB962C8B-B14F-4D97-AF65-F5344CB8AC3E}">
        <p14:creationId xmlns:p14="http://schemas.microsoft.com/office/powerpoint/2010/main" val="203383354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Authenticating Tokens</a:t>
            </a:r>
            <a:endParaRPr lang="en-US" b="1" dirty="0"/>
          </a:p>
        </p:txBody>
      </p:sp>
      <p:sp>
        <p:nvSpPr>
          <p:cNvPr id="3" name="Text Placeholder 2"/>
          <p:cNvSpPr>
            <a:spLocks noGrp="1"/>
          </p:cNvSpPr>
          <p:nvPr>
            <p:ph type="body" sz="quarter" idx="10"/>
          </p:nvPr>
        </p:nvSpPr>
        <p:spPr/>
        <p:txBody>
          <a:bodyPr/>
          <a:lstStyle/>
          <a:p>
            <a:pPr marL="342900" indent="-342900">
              <a:buFont typeface="+mj-lt"/>
              <a:buAutoNum type="arabicPeriod"/>
            </a:pPr>
            <a:r>
              <a:rPr lang="en-US" sz="2000" dirty="0" err="1" smtClean="0">
                <a:solidFill>
                  <a:srgbClr val="000000"/>
                </a:solidFill>
              </a:rPr>
              <a:t>Oauthorize</a:t>
            </a:r>
            <a:r>
              <a:rPr lang="en-US" sz="2000" dirty="0" smtClean="0">
                <a:solidFill>
                  <a:srgbClr val="000000"/>
                </a:solidFill>
              </a:rPr>
              <a:t> and OAuth2orize,, provides a toolkit for implementing </a:t>
            </a:r>
            <a:r>
              <a:rPr lang="en-US" sz="2000" dirty="0" err="1" smtClean="0">
                <a:solidFill>
                  <a:srgbClr val="000000"/>
                </a:solidFill>
              </a:rPr>
              <a:t>OAuth</a:t>
            </a:r>
            <a:r>
              <a:rPr lang="en-US" sz="2000" dirty="0" smtClean="0">
                <a:solidFill>
                  <a:srgbClr val="000000"/>
                </a:solidFill>
              </a:rPr>
              <a:t> and </a:t>
            </a:r>
            <a:r>
              <a:rPr lang="en-US" sz="2000" dirty="0" err="1" smtClean="0">
                <a:solidFill>
                  <a:srgbClr val="000000"/>
                </a:solidFill>
              </a:rPr>
              <a:t>Oauth</a:t>
            </a:r>
            <a:r>
              <a:rPr lang="en-US" sz="2000" dirty="0" smtClean="0">
                <a:solidFill>
                  <a:srgbClr val="000000"/>
                </a:solidFill>
              </a:rPr>
              <a:t> 2.0 service providers respectively.</a:t>
            </a:r>
          </a:p>
          <a:p>
            <a:pPr marL="342900" indent="-342900"/>
            <a:endParaRPr lang="en-US" sz="2000" dirty="0" smtClean="0">
              <a:solidFill>
                <a:srgbClr val="000000"/>
              </a:solidFill>
            </a:endParaRPr>
          </a:p>
          <a:p>
            <a:pPr marL="342900" indent="-342900"/>
            <a:r>
              <a:rPr lang="en-US" sz="2000" dirty="0" smtClean="0">
                <a:solidFill>
                  <a:srgbClr val="000000"/>
                </a:solidFill>
              </a:rPr>
              <a:t>2.	</a:t>
            </a:r>
            <a:r>
              <a:rPr lang="en-US" sz="2000" dirty="0" err="1" smtClean="0">
                <a:solidFill>
                  <a:srgbClr val="000000"/>
                </a:solidFill>
              </a:rPr>
              <a:t>OAuth</a:t>
            </a:r>
            <a:r>
              <a:rPr lang="en-US" sz="2000" dirty="0" smtClean="0">
                <a:solidFill>
                  <a:srgbClr val="000000"/>
                </a:solidFill>
              </a:rPr>
              <a:t> tokens can be authenticated using the passport-http-</a:t>
            </a:r>
            <a:r>
              <a:rPr lang="en-US" sz="2000" dirty="0" err="1" smtClean="0">
                <a:solidFill>
                  <a:srgbClr val="000000"/>
                </a:solidFill>
              </a:rPr>
              <a:t>oauth</a:t>
            </a:r>
            <a:r>
              <a:rPr lang="en-US" sz="2000" dirty="0" smtClean="0">
                <a:solidFill>
                  <a:srgbClr val="000000"/>
                </a:solidFill>
              </a:rPr>
              <a:t> module. </a:t>
            </a:r>
          </a:p>
          <a:p>
            <a:pPr marL="571500" lvl="1" indent="-342900">
              <a:buNone/>
            </a:pPr>
            <a:r>
              <a:rPr lang="en-US" sz="2000" i="1" dirty="0" smtClean="0">
                <a:solidFill>
                  <a:srgbClr val="000000"/>
                </a:solidFill>
              </a:rPr>
              <a:t>	</a:t>
            </a:r>
            <a:r>
              <a:rPr lang="en-US" sz="2000" i="1" dirty="0" smtClean="0">
                <a:solidFill>
                  <a:schemeClr val="tx2"/>
                </a:solidFill>
              </a:rPr>
              <a:t>$ </a:t>
            </a:r>
            <a:r>
              <a:rPr lang="en-US" sz="2000" i="1" dirty="0" err="1" smtClean="0">
                <a:solidFill>
                  <a:schemeClr val="tx2"/>
                </a:solidFill>
              </a:rPr>
              <a:t>npm</a:t>
            </a:r>
            <a:r>
              <a:rPr lang="en-US" sz="2000" i="1" dirty="0" smtClean="0">
                <a:solidFill>
                  <a:schemeClr val="tx2"/>
                </a:solidFill>
              </a:rPr>
              <a:t> install passport-http-</a:t>
            </a:r>
            <a:r>
              <a:rPr lang="en-US" sz="2000" i="1" dirty="0" err="1" smtClean="0">
                <a:solidFill>
                  <a:schemeClr val="tx2"/>
                </a:solidFill>
              </a:rPr>
              <a:t>oauth</a:t>
            </a:r>
            <a:r>
              <a:rPr lang="en-US" sz="2000" i="1" dirty="0" smtClean="0">
                <a:solidFill>
                  <a:schemeClr val="tx2"/>
                </a:solidFill>
              </a:rPr>
              <a:t>.</a:t>
            </a:r>
          </a:p>
          <a:p>
            <a:pPr marL="571500" lvl="1" indent="-342900">
              <a:buNone/>
            </a:pPr>
            <a:endParaRPr lang="en-US" sz="2000" i="1" dirty="0" smtClean="0">
              <a:solidFill>
                <a:schemeClr val="tx2"/>
              </a:solidFill>
            </a:endParaRPr>
          </a:p>
          <a:p>
            <a:pPr marL="457200" indent="-457200">
              <a:buAutoNum type="arabicPeriod" startAt="3"/>
            </a:pPr>
            <a:r>
              <a:rPr lang="en-US" sz="2000" dirty="0" smtClean="0">
                <a:solidFill>
                  <a:schemeClr val="tx1"/>
                </a:solidFill>
              </a:rPr>
              <a:t>Bearer tokens are the most widely issued type of token in </a:t>
            </a:r>
            <a:r>
              <a:rPr lang="en-US" sz="2000" dirty="0" err="1" smtClean="0">
                <a:solidFill>
                  <a:schemeClr val="tx1"/>
                </a:solidFill>
              </a:rPr>
              <a:t>OAuth</a:t>
            </a:r>
            <a:r>
              <a:rPr lang="en-US" sz="2000" dirty="0" smtClean="0">
                <a:solidFill>
                  <a:schemeClr val="tx1"/>
                </a:solidFill>
              </a:rPr>
              <a:t> 2.0. Bearer tokens can be authenticated using the passport-http-bearer module. </a:t>
            </a:r>
          </a:p>
          <a:p>
            <a:pPr marL="457200" indent="-457200"/>
            <a:r>
              <a:rPr lang="en-US" sz="2000" i="1" dirty="0" smtClean="0">
                <a:solidFill>
                  <a:schemeClr val="tx1"/>
                </a:solidFill>
              </a:rPr>
              <a:t>	</a:t>
            </a:r>
            <a:r>
              <a:rPr lang="en-US" sz="2000" i="1" dirty="0" smtClean="0">
                <a:solidFill>
                  <a:schemeClr val="tx2"/>
                </a:solidFill>
              </a:rPr>
              <a:t>$ </a:t>
            </a:r>
            <a:r>
              <a:rPr lang="en-US" sz="2000" i="1" dirty="0" err="1" smtClean="0">
                <a:solidFill>
                  <a:schemeClr val="tx2"/>
                </a:solidFill>
              </a:rPr>
              <a:t>npm</a:t>
            </a:r>
            <a:r>
              <a:rPr lang="en-US" sz="2000" i="1" dirty="0" smtClean="0">
                <a:solidFill>
                  <a:schemeClr val="tx2"/>
                </a:solidFill>
              </a:rPr>
              <a:t> install passport-http-bearer.</a:t>
            </a:r>
          </a:p>
          <a:p>
            <a:pPr marL="342900" indent="-342900">
              <a:buFont typeface="+mj-lt"/>
              <a:buAutoNum type="arabicPeriod"/>
            </a:pPr>
            <a:endParaRPr lang="en-US" sz="2000" i="1" dirty="0" smtClean="0">
              <a:solidFill>
                <a:schemeClr val="tx2"/>
              </a:solidFill>
            </a:endParaRPr>
          </a:p>
          <a:p>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Create a basic HTTPS Server</a:t>
            </a:r>
            <a:endParaRPr lang="en-US" b="1" dirty="0">
              <a:latin typeface="+mj-lt"/>
            </a:endParaRPr>
          </a:p>
        </p:txBody>
      </p:sp>
      <p:sp>
        <p:nvSpPr>
          <p:cNvPr id="4" name="Text Placeholder 3"/>
          <p:cNvSpPr>
            <a:spLocks noGrp="1"/>
          </p:cNvSpPr>
          <p:nvPr>
            <p:ph type="body" sz="quarter" idx="10"/>
          </p:nvPr>
        </p:nvSpPr>
        <p:spPr>
          <a:xfrm>
            <a:off x="487363" y="1134025"/>
            <a:ext cx="8169274" cy="4800600"/>
          </a:xfrm>
        </p:spPr>
        <p:txBody>
          <a:bodyPr/>
          <a:lstStyle/>
          <a:p>
            <a:pPr marL="285750" indent="-285750">
              <a:buFont typeface="Wingdings" charset="2"/>
              <a:buChar char="u"/>
            </a:pPr>
            <a:r>
              <a:rPr lang="en-US" sz="2000" dirty="0" smtClean="0">
                <a:solidFill>
                  <a:srgbClr val="000000"/>
                </a:solidFill>
              </a:rPr>
              <a:t>We need 2 things to create an https server an SSL certificate and node’s </a:t>
            </a:r>
            <a:r>
              <a:rPr lang="en-US" sz="2000" i="1" dirty="0" smtClean="0">
                <a:solidFill>
                  <a:schemeClr val="tx2"/>
                </a:solidFill>
              </a:rPr>
              <a:t>https</a:t>
            </a:r>
            <a:r>
              <a:rPr lang="en-US" sz="2000" dirty="0" smtClean="0">
                <a:solidFill>
                  <a:schemeClr val="tx2"/>
                </a:solidFill>
              </a:rPr>
              <a:t> </a:t>
            </a:r>
            <a:r>
              <a:rPr lang="en-US" sz="2000" dirty="0" smtClean="0">
                <a:solidFill>
                  <a:srgbClr val="000000"/>
                </a:solidFill>
              </a:rPr>
              <a:t>module</a:t>
            </a:r>
          </a:p>
          <a:p>
            <a:pPr marL="285750" indent="-285750"/>
            <a:endParaRPr lang="en-US" sz="2000" dirty="0" smtClean="0">
              <a:solidFill>
                <a:srgbClr val="000000"/>
              </a:solidFill>
            </a:endParaRPr>
          </a:p>
          <a:p>
            <a:pPr marL="285750" indent="-285750">
              <a:buFont typeface="Wingdings" charset="2"/>
              <a:buChar char="u"/>
            </a:pPr>
            <a:r>
              <a:rPr lang="en-US" sz="2000" dirty="0" smtClean="0">
                <a:solidFill>
                  <a:srgbClr val="000000"/>
                </a:solidFill>
              </a:rPr>
              <a:t> There are two types of certificate, one signed by a  ‘Certificate Authority’ and a self signed Certificate.</a:t>
            </a:r>
          </a:p>
          <a:p>
            <a:pPr marL="285750" indent="-285750"/>
            <a:endParaRPr lang="en-US" sz="2000" dirty="0" smtClean="0">
              <a:solidFill>
                <a:srgbClr val="000000"/>
              </a:solidFill>
            </a:endParaRPr>
          </a:p>
          <a:p>
            <a:pPr marL="285750" indent="-285750">
              <a:buFont typeface="Wingdings" charset="2"/>
              <a:buChar char="u"/>
            </a:pPr>
            <a:r>
              <a:rPr lang="en-US" sz="2000" dirty="0" smtClean="0">
                <a:solidFill>
                  <a:srgbClr val="000000"/>
                </a:solidFill>
              </a:rPr>
              <a:t>// Show how to generate self signed certificate.</a:t>
            </a:r>
          </a:p>
          <a:p>
            <a:pPr marL="285750" indent="-285750"/>
            <a:endParaRPr lang="en-US" sz="2000" dirty="0" smtClean="0">
              <a:solidFill>
                <a:srgbClr val="000000"/>
              </a:solidFill>
            </a:endParaRPr>
          </a:p>
          <a:p>
            <a:pPr marL="285750" indent="-285750">
              <a:buFont typeface="Wingdings" charset="2"/>
              <a:buChar char="u"/>
            </a:pPr>
            <a:r>
              <a:rPr lang="en-US" sz="2000" dirty="0" smtClean="0">
                <a:solidFill>
                  <a:srgbClr val="000000"/>
                </a:solidFill>
              </a:rPr>
              <a:t>Server setup code</a:t>
            </a:r>
          </a:p>
          <a:p>
            <a:pPr lvl="2" indent="0">
              <a:buNone/>
            </a:pPr>
            <a:r>
              <a:rPr lang="en-US" sz="2000" i="1" dirty="0" err="1" smtClean="0">
                <a:solidFill>
                  <a:srgbClr val="159DEB"/>
                </a:solidFill>
              </a:rPr>
              <a:t>var</a:t>
            </a:r>
            <a:r>
              <a:rPr lang="en-US" sz="2000" i="1" dirty="0" smtClean="0">
                <a:solidFill>
                  <a:srgbClr val="159DEB"/>
                </a:solidFill>
              </a:rPr>
              <a:t> https = require('https'); </a:t>
            </a:r>
          </a:p>
          <a:p>
            <a:pPr lvl="2" indent="0">
              <a:buNone/>
            </a:pPr>
            <a:r>
              <a:rPr lang="en-US" sz="2000" i="1" dirty="0" err="1" smtClean="0">
                <a:solidFill>
                  <a:srgbClr val="159DEB"/>
                </a:solidFill>
              </a:rPr>
              <a:t>var</a:t>
            </a:r>
            <a:r>
              <a:rPr lang="en-US" sz="2000" i="1" dirty="0" smtClean="0">
                <a:solidFill>
                  <a:srgbClr val="159DEB"/>
                </a:solidFill>
              </a:rPr>
              <a:t> </a:t>
            </a:r>
            <a:r>
              <a:rPr lang="en-US" sz="2000" i="1" dirty="0" err="1" smtClean="0">
                <a:solidFill>
                  <a:srgbClr val="159DEB"/>
                </a:solidFill>
              </a:rPr>
              <a:t>fs</a:t>
            </a:r>
            <a:r>
              <a:rPr lang="en-US" sz="2000" i="1" dirty="0" smtClean="0">
                <a:solidFill>
                  <a:srgbClr val="159DEB"/>
                </a:solidFill>
              </a:rPr>
              <a:t> = require('</a:t>
            </a:r>
            <a:r>
              <a:rPr lang="en-US" sz="2000" i="1" dirty="0" err="1" smtClean="0">
                <a:solidFill>
                  <a:srgbClr val="159DEB"/>
                </a:solidFill>
              </a:rPr>
              <a:t>fs</a:t>
            </a:r>
            <a:r>
              <a:rPr lang="en-US" sz="2000" i="1" dirty="0" smtClean="0">
                <a:solidFill>
                  <a:srgbClr val="159DEB"/>
                </a:solidFill>
              </a:rPr>
              <a:t>'); </a:t>
            </a:r>
          </a:p>
          <a:p>
            <a:pPr lvl="2" indent="0">
              <a:buNone/>
            </a:pPr>
            <a:r>
              <a:rPr lang="en-US" sz="2000" i="1" dirty="0" err="1" smtClean="0">
                <a:solidFill>
                  <a:srgbClr val="159DEB"/>
                </a:solidFill>
              </a:rPr>
              <a:t>var</a:t>
            </a:r>
            <a:r>
              <a:rPr lang="en-US" sz="2000" i="1" dirty="0" smtClean="0">
                <a:solidFill>
                  <a:srgbClr val="159DEB"/>
                </a:solidFill>
              </a:rPr>
              <a:t> options = { key: </a:t>
            </a:r>
            <a:r>
              <a:rPr lang="en-US" sz="2000" i="1" dirty="0" err="1" smtClean="0">
                <a:solidFill>
                  <a:srgbClr val="159DEB"/>
                </a:solidFill>
              </a:rPr>
              <a:t>fs.readFileSync</a:t>
            </a:r>
            <a:r>
              <a:rPr lang="en-US" sz="2000" i="1" dirty="0" smtClean="0">
                <a:solidFill>
                  <a:srgbClr val="159DEB"/>
                </a:solidFill>
              </a:rPr>
              <a:t>('</a:t>
            </a:r>
            <a:r>
              <a:rPr lang="en-US" sz="2000" i="1" dirty="0" err="1" smtClean="0">
                <a:solidFill>
                  <a:srgbClr val="159DEB"/>
                </a:solidFill>
              </a:rPr>
              <a:t>key.pem</a:t>
            </a:r>
            <a:r>
              <a:rPr lang="en-US" sz="2000" i="1" dirty="0" smtClean="0">
                <a:solidFill>
                  <a:srgbClr val="159DEB"/>
                </a:solidFill>
              </a:rPr>
              <a:t>'), cert: </a:t>
            </a:r>
            <a:r>
              <a:rPr lang="en-US" sz="2000" i="1" dirty="0" err="1" smtClean="0">
                <a:solidFill>
                  <a:srgbClr val="159DEB"/>
                </a:solidFill>
              </a:rPr>
              <a:t>fs.readFileSync</a:t>
            </a:r>
            <a:r>
              <a:rPr lang="en-US" sz="2000" i="1" dirty="0" smtClean="0">
                <a:solidFill>
                  <a:srgbClr val="159DEB"/>
                </a:solidFill>
              </a:rPr>
              <a:t>('</a:t>
            </a:r>
            <a:r>
              <a:rPr lang="en-US" sz="2000" i="1" dirty="0" err="1" smtClean="0">
                <a:solidFill>
                  <a:srgbClr val="159DEB"/>
                </a:solidFill>
              </a:rPr>
              <a:t>cert.pem</a:t>
            </a:r>
            <a:r>
              <a:rPr lang="en-US" sz="2000" i="1" dirty="0" smtClean="0">
                <a:solidFill>
                  <a:srgbClr val="159DEB"/>
                </a:solidFill>
              </a:rPr>
              <a:t>') }; </a:t>
            </a:r>
          </a:p>
          <a:p>
            <a:pPr lvl="2" indent="0">
              <a:buNone/>
            </a:pPr>
            <a:r>
              <a:rPr lang="en-US" sz="2000" i="1" dirty="0" err="1" smtClean="0">
                <a:solidFill>
                  <a:srgbClr val="159DEB"/>
                </a:solidFill>
              </a:rPr>
              <a:t>var</a:t>
            </a:r>
            <a:r>
              <a:rPr lang="en-US" sz="2000" i="1" dirty="0" smtClean="0">
                <a:solidFill>
                  <a:srgbClr val="159DEB"/>
                </a:solidFill>
              </a:rPr>
              <a:t> a = </a:t>
            </a:r>
            <a:r>
              <a:rPr lang="en-US" sz="2000" i="1" dirty="0" err="1" smtClean="0">
                <a:solidFill>
                  <a:srgbClr val="159DEB"/>
                </a:solidFill>
              </a:rPr>
              <a:t>https.createServer</a:t>
            </a:r>
            <a:r>
              <a:rPr lang="en-US" sz="2000" i="1" dirty="0" smtClean="0">
                <a:solidFill>
                  <a:srgbClr val="159DEB"/>
                </a:solidFill>
              </a:rPr>
              <a:t>(options, function (</a:t>
            </a:r>
            <a:r>
              <a:rPr lang="en-US" sz="2000" i="1" dirty="0" err="1" smtClean="0">
                <a:solidFill>
                  <a:srgbClr val="159DEB"/>
                </a:solidFill>
              </a:rPr>
              <a:t>req</a:t>
            </a:r>
            <a:r>
              <a:rPr lang="en-US" sz="2000" i="1" dirty="0" smtClean="0">
                <a:solidFill>
                  <a:srgbClr val="159DEB"/>
                </a:solidFill>
              </a:rPr>
              <a:t>, res) { </a:t>
            </a:r>
            <a:r>
              <a:rPr lang="en-US" sz="2000" i="1" dirty="0" err="1" smtClean="0">
                <a:solidFill>
                  <a:srgbClr val="159DEB"/>
                </a:solidFill>
              </a:rPr>
              <a:t>res.writeHead</a:t>
            </a:r>
            <a:r>
              <a:rPr lang="en-US" sz="2000" i="1" dirty="0" smtClean="0">
                <a:solidFill>
                  <a:srgbClr val="159DEB"/>
                </a:solidFill>
              </a:rPr>
              <a:t>(200); </a:t>
            </a:r>
            <a:r>
              <a:rPr lang="en-US" sz="2000" i="1" dirty="0" err="1" smtClean="0">
                <a:solidFill>
                  <a:srgbClr val="159DEB"/>
                </a:solidFill>
              </a:rPr>
              <a:t>res.end</a:t>
            </a:r>
            <a:r>
              <a:rPr lang="en-US" sz="2000" i="1" dirty="0" smtClean="0">
                <a:solidFill>
                  <a:srgbClr val="159DEB"/>
                </a:solidFill>
              </a:rPr>
              <a:t>(”test\n"); }).listen(8000);</a:t>
            </a:r>
          </a:p>
          <a:p>
            <a:pPr>
              <a:buFont typeface="Wingdings" charset="2"/>
              <a:buChar char="u"/>
            </a:pPr>
            <a:r>
              <a:rPr lang="en-US" sz="2000" i="1" dirty="0">
                <a:solidFill>
                  <a:srgbClr val="159DEB"/>
                </a:solidFill>
              </a:rPr>
              <a:t> </a:t>
            </a:r>
            <a:r>
              <a:rPr lang="en-US" sz="2000" dirty="0" smtClean="0">
                <a:solidFill>
                  <a:schemeClr val="tx1"/>
                </a:solidFill>
              </a:rPr>
              <a:t>The Register and login requests will use this.</a:t>
            </a:r>
          </a:p>
        </p:txBody>
      </p:sp>
    </p:spTree>
    <p:extLst>
      <p:ext uri="{BB962C8B-B14F-4D97-AF65-F5344CB8AC3E}">
        <p14:creationId xmlns:p14="http://schemas.microsoft.com/office/powerpoint/2010/main" val="6554541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V8 JavaScript Engine</a:t>
            </a:r>
            <a:endParaRPr lang="en-US" b="1" dirty="0"/>
          </a:p>
        </p:txBody>
      </p:sp>
      <p:sp>
        <p:nvSpPr>
          <p:cNvPr id="4" name="Text Placeholder 3"/>
          <p:cNvSpPr>
            <a:spLocks noGrp="1"/>
          </p:cNvSpPr>
          <p:nvPr>
            <p:ph type="body" sz="quarter" idx="10"/>
          </p:nvPr>
        </p:nvSpPr>
        <p:spPr/>
        <p:txBody>
          <a:bodyPr/>
          <a:lstStyle/>
          <a:p>
            <a:pPr lvl="2">
              <a:buFont typeface="Arial" pitchFamily="34" charset="0"/>
              <a:buChar char="•"/>
            </a:pPr>
            <a:r>
              <a:rPr lang="en-US" sz="2000" dirty="0" smtClean="0">
                <a:solidFill>
                  <a:schemeClr val="tx1"/>
                </a:solidFill>
                <a:latin typeface="Georgia" pitchFamily="-65" charset="0"/>
                <a:ea typeface="ＭＳ Ｐゴシック" pitchFamily="-65" charset="-128"/>
              </a:rPr>
              <a:t>The </a:t>
            </a:r>
            <a:r>
              <a:rPr lang="en-US" sz="2000" b="1" dirty="0" smtClean="0">
                <a:solidFill>
                  <a:schemeClr val="tx1"/>
                </a:solidFill>
                <a:latin typeface="Georgia" pitchFamily="-65" charset="0"/>
                <a:ea typeface="ＭＳ Ｐゴシック" pitchFamily="-65" charset="-128"/>
              </a:rPr>
              <a:t>V8 JavaScript Engine</a:t>
            </a:r>
            <a:r>
              <a:rPr lang="en-US" sz="2000" dirty="0" smtClean="0">
                <a:solidFill>
                  <a:schemeClr val="tx1"/>
                </a:solidFill>
                <a:latin typeface="Georgia" pitchFamily="-65" charset="0"/>
                <a:ea typeface="ＭＳ Ｐゴシック" pitchFamily="-65" charset="-128"/>
              </a:rPr>
              <a:t> is an open source JavaScript engine developed by Google for the Google Chrome web browser. </a:t>
            </a:r>
          </a:p>
          <a:p>
            <a:pPr lvl="2">
              <a:buNone/>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r>
              <a:rPr lang="en-US" sz="2000" dirty="0" smtClean="0">
                <a:solidFill>
                  <a:schemeClr val="tx1"/>
                </a:solidFill>
                <a:latin typeface="Georgia" pitchFamily="-65" charset="0"/>
                <a:ea typeface="ＭＳ Ｐゴシック" pitchFamily="-65" charset="-128"/>
              </a:rPr>
              <a:t> V8 is used both in a browser (notably in Chrome and Chromium browsers) and as a standalone high-performance engine that can be integrated into independent projects, for example server-side JavaScript in Node.js.</a:t>
            </a: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pPr lvl="2">
              <a:buFont typeface="Arial" pitchFamily="34" charset="0"/>
              <a:buChar char="•"/>
            </a:pPr>
            <a:endParaRPr lang="en-US" sz="2000" dirty="0" smtClean="0">
              <a:solidFill>
                <a:schemeClr val="tx1"/>
              </a:solidFill>
              <a:latin typeface="Georgia" pitchFamily="-65" charset="0"/>
              <a:ea typeface="ＭＳ Ｐゴシック" pitchFamily="-65" charset="-128"/>
            </a:endParaRPr>
          </a:p>
          <a:p>
            <a:endParaRPr lang="en-US" dirty="0">
              <a:solidFill>
                <a:schemeClr val="tx1"/>
              </a:solidFill>
            </a:endParaRPr>
          </a:p>
        </p:txBody>
      </p:sp>
      <p:pic>
        <p:nvPicPr>
          <p:cNvPr id="5" name="Picture 2"/>
          <p:cNvPicPr>
            <a:picLocks noChangeAspect="1" noChangeArrowheads="1"/>
          </p:cNvPicPr>
          <p:nvPr/>
        </p:nvPicPr>
        <p:blipFill>
          <a:blip r:embed="rId2"/>
          <a:srcRect/>
          <a:stretch>
            <a:fillRect/>
          </a:stretch>
        </p:blipFill>
        <p:spPr bwMode="auto">
          <a:xfrm>
            <a:off x="5428329" y="4708589"/>
            <a:ext cx="3195414" cy="1163762"/>
          </a:xfrm>
          <a:prstGeom prst="rect">
            <a:avLst/>
          </a:prstGeom>
          <a:noFill/>
          <a:ln w="9525">
            <a:noFill/>
            <a:miter lim="800000"/>
            <a:headEnd/>
            <a:tailEnd/>
          </a:ln>
        </p:spPr>
      </p:pic>
      <p:sp>
        <p:nvSpPr>
          <p:cNvPr id="6" name="Rectangle 5"/>
          <p:cNvSpPr/>
          <p:nvPr/>
        </p:nvSpPr>
        <p:spPr>
          <a:xfrm>
            <a:off x="493776" y="4132619"/>
            <a:ext cx="4738731" cy="24938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2" algn="ctr"/>
            <a:endParaRPr lang="en-US" sz="2000" b="1" dirty="0" smtClean="0">
              <a:latin typeface="Georgia" pitchFamily="-65" charset="0"/>
              <a:ea typeface="ＭＳ Ｐゴシック" pitchFamily="-65" charset="-128"/>
            </a:endParaRPr>
          </a:p>
          <a:p>
            <a:pPr marL="0" lvl="2" algn="ctr"/>
            <a:r>
              <a:rPr lang="en-US" sz="2000" b="1" dirty="0" smtClean="0">
                <a:latin typeface="Georgia" pitchFamily="-65" charset="0"/>
                <a:ea typeface="ＭＳ Ｐゴシック" pitchFamily="-65" charset="-128"/>
              </a:rPr>
              <a:t>Node.js is a wrapper around the V8 Engine. So, basically, our V8 Engine is capable of doing low level Network Communication and we are leveraging its capabilities, using Node.js.</a:t>
            </a:r>
          </a:p>
          <a:p>
            <a:pPr algn="ctr"/>
            <a:endParaRPr lang="en-US" dirty="0"/>
          </a:p>
        </p:txBody>
      </p:sp>
    </p:spTree>
    <p:extLst>
      <p:ext uri="{BB962C8B-B14F-4D97-AF65-F5344CB8AC3E}">
        <p14:creationId xmlns:p14="http://schemas.microsoft.com/office/powerpoint/2010/main" val="2652139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Working Application - Express/Jade</a:t>
            </a:r>
            <a:endParaRPr lang="en-US" b="1" dirty="0">
              <a:latin typeface="+mj-lt"/>
            </a:endParaRP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dirty="0" smtClean="0">
                <a:solidFill>
                  <a:srgbClr val="000000"/>
                </a:solidFill>
              </a:rPr>
              <a:t>App Demo – Passport. Register/Login </a:t>
            </a:r>
          </a:p>
        </p:txBody>
      </p:sp>
    </p:spTree>
    <p:extLst>
      <p:ext uri="{BB962C8B-B14F-4D97-AF65-F5344CB8AC3E}">
        <p14:creationId xmlns:p14="http://schemas.microsoft.com/office/powerpoint/2010/main" val="368388385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a:t>
            </a:r>
            <a:r>
              <a:rPr lang="en-US" b="1" dirty="0" smtClean="0"/>
              <a:t>Files</a:t>
            </a:r>
            <a:endParaRPr lang="en-US" b="1"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endParaRPr lang="en-US" sz="2000" dirty="0">
              <a:solidFill>
                <a:schemeClr val="tx1"/>
              </a:solidFill>
              <a:latin typeface="SapientCentroSlab-Light" charset="0"/>
            </a:endParaRPr>
          </a:p>
          <a:p>
            <a:pPr fontAlgn="base">
              <a:spcBef>
                <a:spcPct val="0"/>
              </a:spcBef>
              <a:buFont typeface="Calibri" charset="0"/>
              <a:buAutoNum type="arabicPeriod"/>
            </a:pPr>
            <a:r>
              <a:rPr lang="en-US" sz="2000" dirty="0">
                <a:solidFill>
                  <a:schemeClr val="tx1"/>
                </a:solidFill>
              </a:rPr>
              <a:t>Interacting with Files – </a:t>
            </a:r>
            <a:r>
              <a:rPr lang="en-US" sz="2000" dirty="0" err="1">
                <a:solidFill>
                  <a:schemeClr val="tx1"/>
                </a:solidFill>
              </a:rPr>
              <a:t>fs</a:t>
            </a:r>
            <a:r>
              <a:rPr lang="en-US" sz="2000" dirty="0">
                <a:solidFill>
                  <a:schemeClr val="tx1"/>
                </a:solidFill>
              </a:rPr>
              <a:t> </a:t>
            </a:r>
            <a:r>
              <a:rPr lang="en-US" sz="2000" dirty="0" smtClean="0">
                <a:solidFill>
                  <a:schemeClr val="tx1"/>
                </a:solidFill>
              </a:rPr>
              <a:t>module</a:t>
            </a:r>
          </a:p>
          <a:p>
            <a:pPr fontAlgn="base">
              <a:spcBef>
                <a:spcPct val="0"/>
              </a:spcBef>
              <a:buFont typeface="Calibri" charset="0"/>
              <a:buAutoNum type="arabicPeriod"/>
            </a:pPr>
            <a:endParaRPr lang="en-US" sz="2000" dirty="0" smtClean="0">
              <a:solidFill>
                <a:schemeClr val="tx1"/>
              </a:solidFill>
            </a:endParaRPr>
          </a:p>
          <a:p>
            <a:pPr fontAlgn="base">
              <a:spcBef>
                <a:spcPct val="0"/>
              </a:spcBef>
              <a:buFont typeface="Calibri" charset="0"/>
              <a:buAutoNum type="arabicPeriod"/>
            </a:pPr>
            <a:r>
              <a:rPr lang="en-US" sz="2000" dirty="0">
                <a:solidFill>
                  <a:schemeClr val="tx1"/>
                </a:solidFill>
              </a:rPr>
              <a:t>Read/Write/Open </a:t>
            </a:r>
            <a:r>
              <a:rPr lang="en-US" sz="2000" dirty="0" smtClean="0">
                <a:solidFill>
                  <a:schemeClr val="tx1"/>
                </a:solidFill>
              </a:rPr>
              <a:t>and other functions</a:t>
            </a:r>
            <a:r>
              <a:rPr lang="en-US" sz="2000" dirty="0" smtClean="0">
                <a:solidFill>
                  <a:schemeClr val="tx1"/>
                </a:solidFill>
                <a:latin typeface="SapientCentroSlab-Light" charset="0"/>
              </a:rPr>
              <a:t>.</a:t>
            </a:r>
          </a:p>
          <a:p>
            <a:pPr fontAlgn="base">
              <a:spcBef>
                <a:spcPct val="0"/>
              </a:spcBef>
              <a:buFont typeface="Calibri" charset="0"/>
              <a:buAutoNum type="arabicPeriod"/>
            </a:pPr>
            <a:endParaRPr lang="en-US" sz="2000" dirty="0" smtClean="0">
              <a:solidFill>
                <a:schemeClr val="tx1"/>
              </a:solidFill>
              <a:latin typeface="SapientCentroSlab-Light" charset="0"/>
            </a:endParaRPr>
          </a:p>
          <a:p>
            <a:pPr fontAlgn="base">
              <a:spcBef>
                <a:spcPct val="0"/>
              </a:spcBef>
              <a:buFont typeface="Calibri" charset="0"/>
              <a:buAutoNum type="arabicPeriod"/>
            </a:pPr>
            <a:r>
              <a:rPr lang="en-US" sz="2000" dirty="0" smtClean="0">
                <a:solidFill>
                  <a:schemeClr val="tx1"/>
                </a:solidFill>
                <a:latin typeface="SapientCentroSlab-Light" charset="0"/>
              </a:rPr>
              <a:t>Common file system operations</a:t>
            </a:r>
          </a:p>
          <a:p>
            <a:pPr fontAlgn="base">
              <a:spcBef>
                <a:spcPct val="0"/>
              </a:spcBef>
              <a:buFont typeface="Calibri" charset="0"/>
              <a:buAutoNum type="arabicPeriod"/>
            </a:pPr>
            <a:endParaRPr lang="en-US" sz="2000" dirty="0">
              <a:solidFill>
                <a:schemeClr val="tx1"/>
              </a:solidFill>
              <a:latin typeface="SapientCentroSlab-Light" charset="0"/>
            </a:endParaRPr>
          </a:p>
          <a:p>
            <a:pPr fontAlgn="base">
              <a:spcBef>
                <a:spcPct val="0"/>
              </a:spcBef>
              <a:buFont typeface="Calibri" charset="0"/>
              <a:buAutoNum type="arabicPeriod"/>
            </a:pPr>
            <a:r>
              <a:rPr lang="en-US" sz="2000" dirty="0" smtClean="0">
                <a:solidFill>
                  <a:schemeClr val="tx1"/>
                </a:solidFill>
                <a:latin typeface="SapientCentroSlab-Light" charset="0"/>
              </a:rPr>
              <a:t>Working with Directories</a:t>
            </a:r>
          </a:p>
          <a:p>
            <a:pPr fontAlgn="base">
              <a:spcBef>
                <a:spcPct val="0"/>
              </a:spcBef>
              <a:buFont typeface="Calibri" charset="0"/>
              <a:buAutoNum type="arabicPeriod"/>
            </a:pPr>
            <a:endParaRPr lang="en-US" sz="2000" dirty="0">
              <a:solidFill>
                <a:schemeClr val="tx1"/>
              </a:solidFill>
              <a:latin typeface="SapientCentroSlab-Light" charset="0"/>
            </a:endParaRPr>
          </a:p>
          <a:p>
            <a:pPr fontAlgn="base">
              <a:spcBef>
                <a:spcPct val="0"/>
              </a:spcBef>
              <a:buFont typeface="Calibri" charset="0"/>
              <a:buAutoNum type="arabicPeriod"/>
            </a:pPr>
            <a:r>
              <a:rPr lang="en-US" sz="2000" dirty="0" smtClean="0">
                <a:solidFill>
                  <a:schemeClr val="tx1"/>
                </a:solidFill>
                <a:latin typeface="SapientCentroSlab-Light" charset="0"/>
              </a:rPr>
              <a:t>Working </a:t>
            </a:r>
            <a:r>
              <a:rPr lang="en-US" sz="2000" dirty="0">
                <a:solidFill>
                  <a:schemeClr val="tx1"/>
                </a:solidFill>
                <a:latin typeface="SapientCentroSlab-Light" charset="0"/>
              </a:rPr>
              <a:t>example with Express/Jade on Create a TODO list and save it in a JSON file. Read the saved files and do update/delete operations</a:t>
            </a:r>
            <a:r>
              <a:rPr lang="en-US" sz="2000" dirty="0" smtClean="0">
                <a:solidFill>
                  <a:schemeClr val="tx1"/>
                </a:solidFill>
                <a:latin typeface="SapientCentroSlab-Light" charset="0"/>
              </a:rPr>
              <a:t>.</a:t>
            </a:r>
            <a:endParaRPr lang="en-US" sz="2000" dirty="0">
              <a:solidFill>
                <a:schemeClr val="tx1"/>
              </a:solidFill>
              <a:latin typeface="SapientCentroSlab-Light" charset="0"/>
            </a:endParaRPr>
          </a:p>
        </p:txBody>
      </p:sp>
    </p:spTree>
    <p:extLst>
      <p:ext uri="{BB962C8B-B14F-4D97-AF65-F5344CB8AC3E}">
        <p14:creationId xmlns:p14="http://schemas.microsoft.com/office/powerpoint/2010/main" val="202520916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Interacting with Files – </a:t>
            </a:r>
            <a:r>
              <a:rPr lang="en-US" b="1" dirty="0" err="1" smtClean="0">
                <a:latin typeface="+mj-lt"/>
              </a:rPr>
              <a:t>fs</a:t>
            </a:r>
            <a:r>
              <a:rPr lang="en-US" b="1" dirty="0" smtClean="0">
                <a:latin typeface="+mj-lt"/>
              </a:rPr>
              <a:t> module</a:t>
            </a:r>
            <a:endParaRPr lang="en-US" b="1" dirty="0">
              <a:latin typeface="+mj-lt"/>
            </a:endParaRPr>
          </a:p>
        </p:txBody>
      </p:sp>
      <p:sp>
        <p:nvSpPr>
          <p:cNvPr id="4" name="Text Placeholder 3"/>
          <p:cNvSpPr>
            <a:spLocks noGrp="1"/>
          </p:cNvSpPr>
          <p:nvPr>
            <p:ph type="body" sz="quarter" idx="10"/>
          </p:nvPr>
        </p:nvSpPr>
        <p:spPr>
          <a:xfrm>
            <a:off x="487363" y="1085088"/>
            <a:ext cx="8169274" cy="4800600"/>
          </a:xfrm>
        </p:spPr>
        <p:txBody>
          <a:bodyPr/>
          <a:lstStyle/>
          <a:p>
            <a:pPr>
              <a:buFont typeface="Wingdings" charset="2"/>
              <a:buChar char="u"/>
            </a:pPr>
            <a:r>
              <a:rPr lang="en-US" sz="2000" dirty="0">
                <a:solidFill>
                  <a:srgbClr val="000000"/>
                </a:solidFill>
              </a:rPr>
              <a:t> </a:t>
            </a:r>
            <a:r>
              <a:rPr lang="en-US" sz="2000" dirty="0" smtClean="0">
                <a:solidFill>
                  <a:srgbClr val="000000"/>
                </a:solidFill>
              </a:rPr>
              <a:t>The file system functions consists of file I/O functions and Directory I/O functions.</a:t>
            </a:r>
          </a:p>
          <a:p>
            <a:pPr>
              <a:buFont typeface="Wingdings" charset="2"/>
              <a:buChar char="u"/>
            </a:pPr>
            <a:r>
              <a:rPr lang="en-US" sz="2000" dirty="0" smtClean="0">
                <a:solidFill>
                  <a:srgbClr val="000000"/>
                </a:solidFill>
              </a:rPr>
              <a:t> The </a:t>
            </a:r>
            <a:r>
              <a:rPr lang="en-US" sz="2000" dirty="0" err="1" smtClean="0">
                <a:solidFill>
                  <a:srgbClr val="000000"/>
                </a:solidFill>
              </a:rPr>
              <a:t>fs</a:t>
            </a:r>
            <a:r>
              <a:rPr lang="en-US" sz="2000" dirty="0" smtClean="0">
                <a:solidFill>
                  <a:srgbClr val="000000"/>
                </a:solidFill>
              </a:rPr>
              <a:t> module is created </a:t>
            </a:r>
            <a:r>
              <a:rPr lang="en-US" sz="2000" dirty="0">
                <a:solidFill>
                  <a:srgbClr val="000000"/>
                </a:solidFill>
              </a:rPr>
              <a:t>like this </a:t>
            </a:r>
            <a:r>
              <a:rPr lang="en-US" sz="2000" i="1" dirty="0" err="1">
                <a:solidFill>
                  <a:schemeClr val="tx2"/>
                </a:solidFill>
              </a:rPr>
              <a:t>var</a:t>
            </a:r>
            <a:r>
              <a:rPr lang="en-US" sz="2000" i="1" dirty="0">
                <a:solidFill>
                  <a:schemeClr val="tx2"/>
                </a:solidFill>
              </a:rPr>
              <a:t> </a:t>
            </a:r>
            <a:r>
              <a:rPr lang="en-US" sz="2000" i="1" dirty="0" err="1">
                <a:solidFill>
                  <a:schemeClr val="tx2"/>
                </a:solidFill>
              </a:rPr>
              <a:t>fs</a:t>
            </a:r>
            <a:r>
              <a:rPr lang="en-US" sz="2000" i="1" dirty="0">
                <a:solidFill>
                  <a:schemeClr val="tx2"/>
                </a:solidFill>
              </a:rPr>
              <a:t> = require('</a:t>
            </a:r>
            <a:r>
              <a:rPr lang="en-US" sz="2000" i="1" dirty="0" err="1">
                <a:solidFill>
                  <a:schemeClr val="tx2"/>
                </a:solidFill>
              </a:rPr>
              <a:t>fs'</a:t>
            </a:r>
            <a:r>
              <a:rPr lang="en-US" sz="2000" i="1" dirty="0">
                <a:solidFill>
                  <a:schemeClr val="tx2"/>
                </a:solidFill>
              </a:rPr>
              <a:t>)</a:t>
            </a:r>
            <a:r>
              <a:rPr lang="en-US" sz="2000" i="1" dirty="0" smtClean="0">
                <a:solidFill>
                  <a:schemeClr val="tx2"/>
                </a:solidFill>
              </a:rPr>
              <a:t>;</a:t>
            </a:r>
          </a:p>
          <a:p>
            <a:pPr>
              <a:buFont typeface="Wingdings" charset="2"/>
              <a:buChar char="u"/>
            </a:pPr>
            <a:r>
              <a:rPr lang="en-US" sz="2000" dirty="0" smtClean="0">
                <a:solidFill>
                  <a:schemeClr val="tx1"/>
                </a:solidFill>
              </a:rPr>
              <a:t>Both synchronous and asynchronous operations can be done. Synchronous is usually preferred for reading configurations file from server. Besides that all scenarios use </a:t>
            </a:r>
            <a:r>
              <a:rPr lang="en-US" sz="2000" dirty="0" err="1" smtClean="0">
                <a:solidFill>
                  <a:schemeClr val="tx1"/>
                </a:solidFill>
              </a:rPr>
              <a:t>async</a:t>
            </a:r>
            <a:r>
              <a:rPr lang="en-US" sz="2000" dirty="0" smtClean="0">
                <a:solidFill>
                  <a:schemeClr val="tx1"/>
                </a:solidFill>
              </a:rPr>
              <a:t> mode.</a:t>
            </a:r>
          </a:p>
          <a:p>
            <a:pPr>
              <a:buFont typeface="Wingdings" charset="2"/>
              <a:buChar char="u"/>
            </a:pPr>
            <a:r>
              <a:rPr lang="en-US" sz="2000" dirty="0" smtClean="0">
                <a:solidFill>
                  <a:srgbClr val="000000"/>
                </a:solidFill>
              </a:rPr>
              <a:t>Sample Synchronous function code:</a:t>
            </a:r>
          </a:p>
          <a:p>
            <a:pPr lvl="2" indent="0">
              <a:buNone/>
            </a:pPr>
            <a:r>
              <a:rPr lang="en-US" sz="2000" i="1" dirty="0" err="1">
                <a:solidFill>
                  <a:schemeClr val="tx2"/>
                </a:solidFill>
              </a:rPr>
              <a:t>var</a:t>
            </a:r>
            <a:r>
              <a:rPr lang="en-US" sz="2000" i="1" dirty="0">
                <a:solidFill>
                  <a:schemeClr val="tx2"/>
                </a:solidFill>
              </a:rPr>
              <a:t> </a:t>
            </a:r>
            <a:r>
              <a:rPr lang="en-US" sz="2000" i="1" dirty="0" err="1">
                <a:solidFill>
                  <a:schemeClr val="tx2"/>
                </a:solidFill>
              </a:rPr>
              <a:t>fs</a:t>
            </a:r>
            <a:r>
              <a:rPr lang="en-US" sz="2000" i="1" dirty="0">
                <a:solidFill>
                  <a:schemeClr val="tx2"/>
                </a:solidFill>
              </a:rPr>
              <a:t> = require('</a:t>
            </a:r>
            <a:r>
              <a:rPr lang="en-US" sz="2000" i="1" dirty="0" err="1">
                <a:solidFill>
                  <a:schemeClr val="tx2"/>
                </a:solidFill>
              </a:rPr>
              <a:t>fs</a:t>
            </a:r>
            <a:r>
              <a:rPr lang="en-US" sz="2000" i="1" dirty="0">
                <a:solidFill>
                  <a:schemeClr val="tx2"/>
                </a:solidFill>
              </a:rPr>
              <a:t>')</a:t>
            </a:r>
            <a:r>
              <a:rPr lang="en-US" sz="2000" i="1" dirty="0" smtClean="0">
                <a:solidFill>
                  <a:schemeClr val="tx2"/>
                </a:solidFill>
              </a:rPr>
              <a:t>;</a:t>
            </a:r>
            <a:endParaRPr lang="en-US" sz="2000" i="1" dirty="0">
              <a:solidFill>
                <a:schemeClr val="tx2"/>
              </a:solidFill>
            </a:endParaRPr>
          </a:p>
          <a:p>
            <a:pPr lvl="2" indent="0">
              <a:buNone/>
            </a:pPr>
            <a:r>
              <a:rPr lang="en-US" sz="2000" i="1" dirty="0" err="1">
                <a:solidFill>
                  <a:schemeClr val="tx2"/>
                </a:solidFill>
              </a:rPr>
              <a:t>var</a:t>
            </a:r>
            <a:r>
              <a:rPr lang="en-US" sz="2000" i="1" dirty="0">
                <a:solidFill>
                  <a:schemeClr val="tx2"/>
                </a:solidFill>
              </a:rPr>
              <a:t> data = </a:t>
            </a:r>
            <a:r>
              <a:rPr lang="en-US" sz="2000" i="1" dirty="0" err="1">
                <a:solidFill>
                  <a:schemeClr val="tx2"/>
                </a:solidFill>
              </a:rPr>
              <a:t>fs.readFileSync</a:t>
            </a:r>
            <a:r>
              <a:rPr lang="en-US" sz="2000" i="1" dirty="0">
                <a:solidFill>
                  <a:schemeClr val="tx2"/>
                </a:solidFill>
              </a:rPr>
              <a:t>('</a:t>
            </a:r>
            <a:r>
              <a:rPr lang="en-US" sz="2000" i="1" dirty="0" err="1">
                <a:solidFill>
                  <a:schemeClr val="tx2"/>
                </a:solidFill>
              </a:rPr>
              <a:t>file.html</a:t>
            </a:r>
            <a:r>
              <a:rPr lang="en-US" sz="2000" i="1" dirty="0">
                <a:solidFill>
                  <a:schemeClr val="tx2"/>
                </a:solidFill>
              </a:rPr>
              <a:t>', 'utf8');</a:t>
            </a:r>
          </a:p>
          <a:p>
            <a:pPr lvl="2" indent="0">
              <a:buNone/>
            </a:pPr>
            <a:r>
              <a:rPr lang="en-US" sz="2000" i="1" dirty="0">
                <a:solidFill>
                  <a:schemeClr val="tx2"/>
                </a:solidFill>
              </a:rPr>
              <a:t>// Hold on till it is processed and then use the data</a:t>
            </a:r>
          </a:p>
          <a:p>
            <a:pPr lvl="2" indent="0">
              <a:buNone/>
            </a:pPr>
            <a:r>
              <a:rPr lang="en-US" sz="2000" i="1" dirty="0" err="1">
                <a:solidFill>
                  <a:schemeClr val="tx2"/>
                </a:solidFill>
              </a:rPr>
              <a:t>console.log</a:t>
            </a:r>
            <a:r>
              <a:rPr lang="en-US" sz="2000" i="1" dirty="0">
                <a:solidFill>
                  <a:schemeClr val="tx2"/>
                </a:solidFill>
              </a:rPr>
              <a:t>(data)</a:t>
            </a:r>
            <a:r>
              <a:rPr lang="en-US" sz="2000" i="1" dirty="0" smtClean="0">
                <a:solidFill>
                  <a:schemeClr val="tx2"/>
                </a:solidFill>
              </a:rPr>
              <a:t>;</a:t>
            </a:r>
          </a:p>
          <a:p>
            <a:pPr>
              <a:buFont typeface="Wingdings" charset="2"/>
              <a:buChar char="u"/>
            </a:pPr>
            <a:r>
              <a:rPr lang="en-US" sz="2000" i="1" dirty="0">
                <a:solidFill>
                  <a:schemeClr val="tx2"/>
                </a:solidFill>
              </a:rPr>
              <a:t> </a:t>
            </a:r>
            <a:r>
              <a:rPr lang="en-US" sz="2000" dirty="0" smtClean="0">
                <a:solidFill>
                  <a:srgbClr val="000000"/>
                </a:solidFill>
              </a:rPr>
              <a:t>Sample Asynchronous function code: Uses a callback function</a:t>
            </a:r>
          </a:p>
          <a:p>
            <a:pPr lvl="2" indent="0">
              <a:buNone/>
            </a:pPr>
            <a:r>
              <a:rPr lang="en-US" sz="2000" i="1" dirty="0" err="1">
                <a:solidFill>
                  <a:schemeClr val="tx2"/>
                </a:solidFill>
              </a:rPr>
              <a:t>var</a:t>
            </a:r>
            <a:r>
              <a:rPr lang="en-US" sz="2000" i="1" dirty="0">
                <a:solidFill>
                  <a:schemeClr val="tx2"/>
                </a:solidFill>
              </a:rPr>
              <a:t> </a:t>
            </a:r>
            <a:r>
              <a:rPr lang="en-US" sz="2000" i="1" dirty="0" err="1">
                <a:solidFill>
                  <a:schemeClr val="tx2"/>
                </a:solidFill>
              </a:rPr>
              <a:t>fs</a:t>
            </a:r>
            <a:r>
              <a:rPr lang="en-US" sz="2000" i="1" dirty="0">
                <a:solidFill>
                  <a:schemeClr val="tx2"/>
                </a:solidFill>
              </a:rPr>
              <a:t> = require('</a:t>
            </a:r>
            <a:r>
              <a:rPr lang="en-US" sz="2000" i="1" dirty="0" err="1">
                <a:solidFill>
                  <a:schemeClr val="tx2"/>
                </a:solidFill>
              </a:rPr>
              <a:t>fs</a:t>
            </a:r>
            <a:r>
              <a:rPr lang="en-US" sz="2000" i="1" dirty="0">
                <a:solidFill>
                  <a:schemeClr val="tx2"/>
                </a:solidFill>
              </a:rPr>
              <a:t>');</a:t>
            </a:r>
          </a:p>
          <a:p>
            <a:pPr lvl="2" indent="0">
              <a:buNone/>
            </a:pPr>
            <a:r>
              <a:rPr lang="en-US" sz="2000" i="1" dirty="0" err="1">
                <a:solidFill>
                  <a:schemeClr val="tx2"/>
                </a:solidFill>
              </a:rPr>
              <a:t>fs.readFile</a:t>
            </a:r>
            <a:r>
              <a:rPr lang="en-US" sz="2000" i="1" dirty="0">
                <a:solidFill>
                  <a:schemeClr val="tx2"/>
                </a:solidFill>
              </a:rPr>
              <a:t>('</a:t>
            </a:r>
            <a:r>
              <a:rPr lang="en-US" sz="2000" i="1" dirty="0" err="1">
                <a:solidFill>
                  <a:schemeClr val="tx2"/>
                </a:solidFill>
              </a:rPr>
              <a:t>file.html</a:t>
            </a:r>
            <a:r>
              <a:rPr lang="en-US" sz="2000" i="1" dirty="0">
                <a:solidFill>
                  <a:schemeClr val="tx2"/>
                </a:solidFill>
              </a:rPr>
              <a:t>', 'utf8', function(err, data) {</a:t>
            </a:r>
          </a:p>
          <a:p>
            <a:pPr lvl="2" indent="0">
              <a:buNone/>
            </a:pPr>
            <a:r>
              <a:rPr lang="en-US" sz="2000" i="1" dirty="0" smtClean="0">
                <a:solidFill>
                  <a:schemeClr val="tx2"/>
                </a:solidFill>
              </a:rPr>
              <a:t>/</a:t>
            </a:r>
            <a:r>
              <a:rPr lang="en-US" sz="2000" i="1" dirty="0">
                <a:solidFill>
                  <a:schemeClr val="tx2"/>
                </a:solidFill>
              </a:rPr>
              <a:t>/ the data is passed to the callback in the second argument</a:t>
            </a:r>
          </a:p>
          <a:p>
            <a:pPr lvl="2" indent="0">
              <a:buNone/>
            </a:pPr>
            <a:r>
              <a:rPr lang="en-US" sz="2000" i="1" dirty="0">
                <a:solidFill>
                  <a:schemeClr val="tx2"/>
                </a:solidFill>
              </a:rPr>
              <a:t>  </a:t>
            </a:r>
            <a:r>
              <a:rPr lang="en-US" sz="2000" i="1" dirty="0" err="1">
                <a:solidFill>
                  <a:schemeClr val="tx2"/>
                </a:solidFill>
              </a:rPr>
              <a:t>console.log</a:t>
            </a:r>
            <a:r>
              <a:rPr lang="en-US" sz="2000" i="1" dirty="0">
                <a:solidFill>
                  <a:schemeClr val="tx2"/>
                </a:solidFill>
              </a:rPr>
              <a:t>(data);</a:t>
            </a:r>
          </a:p>
          <a:p>
            <a:pPr marL="0" indent="0">
              <a:buNone/>
            </a:pPr>
            <a:r>
              <a:rPr lang="en-US" sz="2000" i="1" dirty="0" smtClean="0">
                <a:solidFill>
                  <a:schemeClr val="tx2"/>
                </a:solidFill>
              </a:rPr>
              <a:t>});</a:t>
            </a:r>
            <a:endParaRPr lang="en-US" sz="2000" i="1" dirty="0">
              <a:solidFill>
                <a:schemeClr val="tx2"/>
              </a:solidFill>
            </a:endParaRPr>
          </a:p>
        </p:txBody>
      </p:sp>
    </p:spTree>
    <p:extLst>
      <p:ext uri="{BB962C8B-B14F-4D97-AF65-F5344CB8AC3E}">
        <p14:creationId xmlns:p14="http://schemas.microsoft.com/office/powerpoint/2010/main" val="105752458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464312"/>
            <a:ext cx="8165592" cy="423193"/>
          </a:xfrm>
        </p:spPr>
        <p:txBody>
          <a:bodyPr/>
          <a:lstStyle/>
          <a:p>
            <a:r>
              <a:rPr lang="en-US" b="1" dirty="0" smtClean="0">
                <a:latin typeface="+mj-lt"/>
              </a:rPr>
              <a:t>Read/Write/Open and other file related functions</a:t>
            </a:r>
            <a:endParaRPr lang="en-US" b="1" dirty="0">
              <a:latin typeface="+mj-lt"/>
            </a:endParaRPr>
          </a:p>
        </p:txBody>
      </p:sp>
      <p:sp>
        <p:nvSpPr>
          <p:cNvPr id="4" name="Text Placeholder 3"/>
          <p:cNvSpPr>
            <a:spLocks noGrp="1"/>
          </p:cNvSpPr>
          <p:nvPr>
            <p:ph type="body" sz="quarter" idx="10"/>
          </p:nvPr>
        </p:nvSpPr>
        <p:spPr/>
        <p:txBody>
          <a:bodyPr/>
          <a:lstStyle/>
          <a:p>
            <a:pPr>
              <a:buFont typeface="Wingdings" charset="2"/>
              <a:buChar char="u"/>
            </a:pPr>
            <a:r>
              <a:rPr lang="en-US" sz="2000" dirty="0" smtClean="0">
                <a:solidFill>
                  <a:srgbClr val="000000"/>
                </a:solidFill>
              </a:rPr>
              <a:t>Read a file : </a:t>
            </a:r>
          </a:p>
          <a:p>
            <a:pPr marL="0" indent="0">
              <a:buNone/>
            </a:pPr>
            <a:r>
              <a:rPr lang="en-US" sz="2000" dirty="0" smtClean="0">
                <a:solidFill>
                  <a:srgbClr val="000000"/>
                </a:solidFill>
              </a:rPr>
              <a:t>The </a:t>
            </a:r>
            <a:r>
              <a:rPr lang="en-US" sz="2000" dirty="0">
                <a:solidFill>
                  <a:srgbClr val="000000"/>
                </a:solidFill>
              </a:rPr>
              <a:t>file is read into the buffer using the read() function. The buffer now contains the raw data read from the file. In order to display the data, we must first convert it to a UTF-8 encoded </a:t>
            </a:r>
            <a:r>
              <a:rPr lang="en-US" sz="2000" dirty="0" smtClean="0">
                <a:solidFill>
                  <a:srgbClr val="000000"/>
                </a:solidFill>
              </a:rPr>
              <a:t>string</a:t>
            </a:r>
          </a:p>
          <a:p>
            <a:pPr marL="0" indent="0">
              <a:buNone/>
            </a:pPr>
            <a:r>
              <a:rPr lang="en-US" sz="2000" i="1" dirty="0" err="1" smtClean="0">
                <a:solidFill>
                  <a:schemeClr val="tx2"/>
                </a:solidFill>
              </a:rPr>
              <a:t>fs.readFile</a:t>
            </a:r>
            <a:r>
              <a:rPr lang="en-US" sz="2000" i="1" dirty="0">
                <a:solidFill>
                  <a:schemeClr val="tx2"/>
                </a:solidFill>
              </a:rPr>
              <a:t>('file.html', 'utf8', function(err, data) </a:t>
            </a:r>
            <a:r>
              <a:rPr lang="en-US" sz="2000" i="1" dirty="0" smtClean="0">
                <a:solidFill>
                  <a:schemeClr val="tx2"/>
                </a:solidFill>
              </a:rPr>
              <a:t>{console.log</a:t>
            </a:r>
            <a:r>
              <a:rPr lang="en-US" sz="2000" i="1" dirty="0">
                <a:solidFill>
                  <a:schemeClr val="tx2"/>
                </a:solidFill>
              </a:rPr>
              <a:t>(data); </a:t>
            </a:r>
            <a:r>
              <a:rPr lang="en-US" sz="2000" i="1" dirty="0" smtClean="0">
                <a:solidFill>
                  <a:schemeClr val="tx2"/>
                </a:solidFill>
              </a:rPr>
              <a:t>});</a:t>
            </a:r>
          </a:p>
          <a:p>
            <a:pPr marL="0" indent="0">
              <a:buNone/>
            </a:pPr>
            <a:endParaRPr lang="en-US" sz="2000" i="1" dirty="0" smtClean="0">
              <a:solidFill>
                <a:schemeClr val="tx2"/>
              </a:solidFill>
            </a:endParaRPr>
          </a:p>
          <a:p>
            <a:pPr>
              <a:buFont typeface="Wingdings" charset="2"/>
              <a:buChar char="u"/>
            </a:pPr>
            <a:r>
              <a:rPr lang="en-US" sz="2000" dirty="0" smtClean="0">
                <a:solidFill>
                  <a:srgbClr val="000000"/>
                </a:solidFill>
              </a:rPr>
              <a:t>Writing a file:</a:t>
            </a:r>
          </a:p>
          <a:p>
            <a:pPr marL="0" indent="0">
              <a:buNone/>
            </a:pPr>
            <a:r>
              <a:rPr lang="en-US" sz="2000" i="1" dirty="0" err="1">
                <a:solidFill>
                  <a:schemeClr val="tx2"/>
                </a:solidFill>
              </a:rPr>
              <a:t>fs.writeFile</a:t>
            </a:r>
            <a:r>
              <a:rPr lang="en-US" sz="2000" i="1" dirty="0" smtClean="0">
                <a:solidFill>
                  <a:schemeClr val="tx2"/>
                </a:solidFill>
              </a:rPr>
              <a:t>(’</a:t>
            </a:r>
            <a:r>
              <a:rPr lang="en-US" sz="2000" i="1" dirty="0" err="1" smtClean="0">
                <a:solidFill>
                  <a:schemeClr val="tx2"/>
                </a:solidFill>
              </a:rPr>
              <a:t>test.json</a:t>
            </a:r>
            <a:r>
              <a:rPr lang="en-US" sz="2000" i="1" dirty="0" smtClean="0">
                <a:solidFill>
                  <a:schemeClr val="tx2"/>
                </a:solidFill>
              </a:rPr>
              <a:t>'</a:t>
            </a:r>
            <a:r>
              <a:rPr lang="en-US" sz="2000" i="1" dirty="0">
                <a:solidFill>
                  <a:schemeClr val="tx2"/>
                </a:solidFill>
              </a:rPr>
              <a:t>, </a:t>
            </a:r>
            <a:r>
              <a:rPr lang="en-US" sz="2000" i="1" dirty="0" smtClean="0">
                <a:solidFill>
                  <a:schemeClr val="tx2"/>
                </a:solidFill>
              </a:rPr>
              <a:t>’</a:t>
            </a:r>
            <a:r>
              <a:rPr lang="en-US" sz="2000" i="1" dirty="0" err="1" smtClean="0">
                <a:solidFill>
                  <a:schemeClr val="tx2"/>
                </a:solidFill>
              </a:rPr>
              <a:t>Json</a:t>
            </a:r>
            <a:r>
              <a:rPr lang="en-US" sz="2000" i="1" dirty="0" smtClean="0">
                <a:solidFill>
                  <a:schemeClr val="tx2"/>
                </a:solidFill>
              </a:rPr>
              <a:t> Sample'</a:t>
            </a:r>
            <a:r>
              <a:rPr lang="en-US" sz="2000" i="1" dirty="0">
                <a:solidFill>
                  <a:schemeClr val="tx2"/>
                </a:solidFill>
              </a:rPr>
              <a:t>, function(err) </a:t>
            </a:r>
            <a:r>
              <a:rPr lang="en-US" sz="2000" i="1" dirty="0" smtClean="0">
                <a:solidFill>
                  <a:schemeClr val="tx2"/>
                </a:solidFill>
              </a:rPr>
              <a:t>{if</a:t>
            </a:r>
            <a:r>
              <a:rPr lang="en-US" sz="2000" i="1" dirty="0">
                <a:solidFill>
                  <a:schemeClr val="tx2"/>
                </a:solidFill>
              </a:rPr>
              <a:t>(err) throw err</a:t>
            </a:r>
            <a:r>
              <a:rPr lang="en-US" sz="2000" i="1" dirty="0" smtClean="0">
                <a:solidFill>
                  <a:schemeClr val="tx2"/>
                </a:solidFill>
              </a:rPr>
              <a:t>;});</a:t>
            </a:r>
          </a:p>
          <a:p>
            <a:pPr marL="0" indent="0">
              <a:buNone/>
            </a:pPr>
            <a:endParaRPr lang="en-US" sz="2000" i="1" dirty="0" smtClean="0">
              <a:solidFill>
                <a:schemeClr val="tx2"/>
              </a:solidFill>
            </a:endParaRPr>
          </a:p>
          <a:p>
            <a:pPr>
              <a:buFont typeface="Wingdings" charset="2"/>
              <a:buChar char="u"/>
            </a:pPr>
            <a:r>
              <a:rPr lang="en-US" sz="2000" i="1" dirty="0">
                <a:solidFill>
                  <a:schemeClr val="tx2"/>
                </a:solidFill>
              </a:rPr>
              <a:t> </a:t>
            </a:r>
            <a:r>
              <a:rPr lang="en-US" sz="2000" dirty="0" smtClean="0">
                <a:solidFill>
                  <a:srgbClr val="000000"/>
                </a:solidFill>
              </a:rPr>
              <a:t>Open </a:t>
            </a:r>
            <a:r>
              <a:rPr lang="en-US" sz="2000" dirty="0">
                <a:solidFill>
                  <a:srgbClr val="000000"/>
                </a:solidFill>
              </a:rPr>
              <a:t>a </a:t>
            </a:r>
            <a:r>
              <a:rPr lang="en-US" sz="2000" dirty="0" smtClean="0">
                <a:solidFill>
                  <a:srgbClr val="000000"/>
                </a:solidFill>
              </a:rPr>
              <a:t>File: </a:t>
            </a:r>
            <a:r>
              <a:rPr lang="en-US" sz="2000" i="1" dirty="0" smtClean="0">
                <a:solidFill>
                  <a:schemeClr val="tx2"/>
                </a:solidFill>
              </a:rPr>
              <a:t> </a:t>
            </a:r>
            <a:r>
              <a:rPr lang="en-US" sz="2000" i="1" dirty="0" err="1">
                <a:solidFill>
                  <a:schemeClr val="tx2"/>
                </a:solidFill>
              </a:rPr>
              <a:t>fs.open</a:t>
            </a:r>
            <a:r>
              <a:rPr lang="en-US" sz="2000" i="1" dirty="0">
                <a:solidFill>
                  <a:schemeClr val="tx2"/>
                </a:solidFill>
              </a:rPr>
              <a:t>(path, flags, [mode], [callback]</a:t>
            </a:r>
            <a:r>
              <a:rPr lang="en-US" sz="2000" i="1" dirty="0" smtClean="0">
                <a:solidFill>
                  <a:schemeClr val="tx2"/>
                </a:solidFill>
              </a:rPr>
              <a:t>) </a:t>
            </a:r>
            <a:r>
              <a:rPr lang="en-US" sz="2000" dirty="0" smtClean="0">
                <a:solidFill>
                  <a:schemeClr val="tx1"/>
                </a:solidFill>
              </a:rPr>
              <a:t>(Different flags options provided below in notes section)</a:t>
            </a:r>
          </a:p>
        </p:txBody>
      </p:sp>
    </p:spTree>
    <p:extLst>
      <p:ext uri="{BB962C8B-B14F-4D97-AF65-F5344CB8AC3E}">
        <p14:creationId xmlns:p14="http://schemas.microsoft.com/office/powerpoint/2010/main" val="348078722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476504"/>
            <a:ext cx="8165592" cy="423193"/>
          </a:xfrm>
        </p:spPr>
        <p:txBody>
          <a:bodyPr/>
          <a:lstStyle/>
          <a:p>
            <a:r>
              <a:rPr lang="en-US" b="1" dirty="0" smtClean="0"/>
              <a:t>Read/Write/Open and other file related functions</a:t>
            </a:r>
            <a:endParaRPr lang="en-US" b="1" dirty="0"/>
          </a:p>
        </p:txBody>
      </p:sp>
      <p:sp>
        <p:nvSpPr>
          <p:cNvPr id="3" name="Text Placeholder 2"/>
          <p:cNvSpPr>
            <a:spLocks noGrp="1"/>
          </p:cNvSpPr>
          <p:nvPr>
            <p:ph type="body" sz="quarter" idx="10"/>
          </p:nvPr>
        </p:nvSpPr>
        <p:spPr/>
        <p:txBody>
          <a:bodyPr/>
          <a:lstStyle/>
          <a:p>
            <a:pPr>
              <a:buFont typeface="Wingdings" charset="2"/>
              <a:buChar char="u"/>
            </a:pPr>
            <a:r>
              <a:rPr lang="en-US" sz="2000" dirty="0" smtClean="0">
                <a:solidFill>
                  <a:srgbClr val="000000"/>
                </a:solidFill>
              </a:rPr>
              <a:t>Watching a file: </a:t>
            </a:r>
          </a:p>
          <a:p>
            <a:r>
              <a:rPr lang="en-US" sz="2000" dirty="0" smtClean="0">
                <a:solidFill>
                  <a:srgbClr val="000000"/>
                </a:solidFill>
              </a:rPr>
              <a:t>The file system module allows programs to watch for modifications to specific files.</a:t>
            </a:r>
          </a:p>
          <a:p>
            <a:r>
              <a:rPr lang="en-US" sz="2000" i="1" dirty="0" smtClean="0">
                <a:solidFill>
                  <a:schemeClr val="tx2"/>
                </a:solidFill>
              </a:rPr>
              <a:t>    </a:t>
            </a:r>
            <a:r>
              <a:rPr lang="en-US" sz="2000" i="1" dirty="0" err="1" smtClean="0">
                <a:solidFill>
                  <a:schemeClr val="tx2"/>
                </a:solidFill>
              </a:rPr>
              <a:t>fs.watch</a:t>
            </a:r>
            <a:r>
              <a:rPr lang="en-US" sz="2000" i="1" dirty="0" smtClean="0">
                <a:solidFill>
                  <a:schemeClr val="tx2"/>
                </a:solidFill>
              </a:rPr>
              <a:t>(</a:t>
            </a:r>
            <a:r>
              <a:rPr lang="en-US" sz="2000" i="1" dirty="0" err="1" smtClean="0">
                <a:solidFill>
                  <a:schemeClr val="tx2"/>
                </a:solidFill>
              </a:rPr>
              <a:t>fileName</a:t>
            </a:r>
            <a:r>
              <a:rPr lang="en-US" sz="2000" i="1" dirty="0" smtClean="0">
                <a:solidFill>
                  <a:schemeClr val="tx2"/>
                </a:solidFill>
              </a:rPr>
              <a:t>, {persistent: true}, function(event, 	filename) {});</a:t>
            </a:r>
          </a:p>
          <a:p>
            <a:endParaRPr lang="en-US" sz="2000" i="1" dirty="0" smtClean="0">
              <a:solidFill>
                <a:schemeClr val="tx2"/>
              </a:solidFill>
            </a:endParaRPr>
          </a:p>
          <a:p>
            <a:pPr>
              <a:buFont typeface="Wingdings" charset="2"/>
              <a:buChar char="u"/>
            </a:pPr>
            <a:r>
              <a:rPr lang="en-US" sz="2000" dirty="0" smtClean="0">
                <a:solidFill>
                  <a:srgbClr val="000000"/>
                </a:solidFill>
              </a:rPr>
              <a:t>Check if a file is present: </a:t>
            </a:r>
            <a:r>
              <a:rPr lang="en-US" sz="2000" i="1" dirty="0" smtClean="0">
                <a:solidFill>
                  <a:schemeClr val="tx2"/>
                </a:solidFill>
              </a:rPr>
              <a:t>exists()</a:t>
            </a:r>
          </a:p>
          <a:p>
            <a:r>
              <a:rPr lang="en-US" sz="2000" i="1" dirty="0" err="1" smtClean="0">
                <a:solidFill>
                  <a:srgbClr val="159DEB"/>
                </a:solidFill>
              </a:rPr>
              <a:t>fs.exists</a:t>
            </a:r>
            <a:r>
              <a:rPr lang="en-US" sz="2000" i="1" dirty="0" smtClean="0">
                <a:solidFill>
                  <a:srgbClr val="159DEB"/>
                </a:solidFill>
              </a:rPr>
              <a:t>(</a:t>
            </a:r>
            <a:r>
              <a:rPr lang="en-US" sz="2000" i="1" dirty="0" err="1" smtClean="0">
                <a:solidFill>
                  <a:srgbClr val="159DEB"/>
                </a:solidFill>
              </a:rPr>
              <a:t>fileName</a:t>
            </a:r>
            <a:r>
              <a:rPr lang="en-US" sz="2000" i="1" dirty="0" smtClean="0">
                <a:solidFill>
                  <a:srgbClr val="159DEB"/>
                </a:solidFill>
              </a:rPr>
              <a:t>, function(exists) {});</a:t>
            </a:r>
          </a:p>
          <a:p>
            <a:endParaRPr lang="en-US" sz="2000" i="1" dirty="0" smtClean="0">
              <a:solidFill>
                <a:srgbClr val="159DEB"/>
              </a:solidFill>
            </a:endParaRPr>
          </a:p>
          <a:p>
            <a:pPr>
              <a:buFont typeface="Wingdings" charset="2"/>
              <a:buChar char="u"/>
            </a:pPr>
            <a:r>
              <a:rPr lang="en-US" sz="2000" dirty="0" smtClean="0">
                <a:solidFill>
                  <a:schemeClr val="tx1"/>
                </a:solidFill>
              </a:rPr>
              <a:t>Opening, writing to a file and closing it (in parts):</a:t>
            </a:r>
          </a:p>
          <a:p>
            <a:r>
              <a:rPr lang="en-US" sz="2000" i="1" dirty="0" err="1" smtClean="0">
                <a:solidFill>
                  <a:srgbClr val="159DEB"/>
                </a:solidFill>
              </a:rPr>
              <a:t>f</a:t>
            </a:r>
            <a:r>
              <a:rPr lang="en-US" sz="2000" i="1" dirty="0" err="1" smtClean="0">
                <a:solidFill>
                  <a:schemeClr val="tx2"/>
                </a:solidFill>
              </a:rPr>
              <a:t>s.write</a:t>
            </a:r>
            <a:r>
              <a:rPr lang="en-US" sz="2000" i="1" dirty="0" smtClean="0">
                <a:solidFill>
                  <a:schemeClr val="tx2"/>
                </a:solidFill>
              </a:rPr>
              <a:t>(</a:t>
            </a:r>
            <a:r>
              <a:rPr lang="en-US" sz="2000" i="1" dirty="0" err="1" smtClean="0">
                <a:solidFill>
                  <a:schemeClr val="tx2"/>
                </a:solidFill>
              </a:rPr>
              <a:t>fd</a:t>
            </a:r>
            <a:r>
              <a:rPr lang="en-US" sz="2000" i="1" dirty="0" smtClean="0">
                <a:solidFill>
                  <a:schemeClr val="tx2"/>
                </a:solidFill>
              </a:rPr>
              <a:t>, </a:t>
            </a:r>
            <a:r>
              <a:rPr lang="en-US" sz="2000" i="1" dirty="0" err="1" smtClean="0">
                <a:solidFill>
                  <a:schemeClr val="tx2"/>
                </a:solidFill>
              </a:rPr>
              <a:t>buf</a:t>
            </a:r>
            <a:r>
              <a:rPr lang="en-US" sz="2000" i="1" dirty="0" smtClean="0">
                <a:solidFill>
                  <a:schemeClr val="tx2"/>
                </a:solidFill>
              </a:rPr>
              <a:t>, 0, </a:t>
            </a:r>
            <a:r>
              <a:rPr lang="en-US" sz="2000" i="1" dirty="0" err="1" smtClean="0">
                <a:solidFill>
                  <a:schemeClr val="tx2"/>
                </a:solidFill>
              </a:rPr>
              <a:t>buf.length</a:t>
            </a:r>
            <a:r>
              <a:rPr lang="en-US" sz="2000" i="1" dirty="0" smtClean="0">
                <a:solidFill>
                  <a:schemeClr val="tx2"/>
                </a:solidFill>
              </a:rPr>
              <a:t>, null, function(err, written, buffer) {</a:t>
            </a:r>
            <a:r>
              <a:rPr lang="en-US" sz="2000" i="1" dirty="0" err="1" smtClean="0">
                <a:solidFill>
                  <a:schemeClr val="tx2"/>
                </a:solidFill>
              </a:rPr>
              <a:t>fs.close</a:t>
            </a:r>
            <a:r>
              <a:rPr lang="en-US" sz="2000" i="1" dirty="0" smtClean="0">
                <a:solidFill>
                  <a:schemeClr val="tx2"/>
                </a:solidFill>
              </a:rPr>
              <a:t>(</a:t>
            </a:r>
            <a:r>
              <a:rPr lang="en-US" sz="2000" i="1" dirty="0" err="1" smtClean="0">
                <a:solidFill>
                  <a:schemeClr val="tx2"/>
                </a:solidFill>
              </a:rPr>
              <a:t>fd</a:t>
            </a:r>
            <a:r>
              <a:rPr lang="en-US" sz="2000" i="1" dirty="0" smtClean="0">
                <a:solidFill>
                  <a:schemeClr val="tx2"/>
                </a:solidFill>
              </a:rPr>
              <a:t>, function() {}); });</a:t>
            </a:r>
          </a:p>
          <a:p>
            <a:r>
              <a:rPr lang="en-US" sz="2000" i="1" dirty="0" err="1" smtClean="0">
                <a:solidFill>
                  <a:schemeClr val="tx2"/>
                </a:solidFill>
              </a:rPr>
              <a:t>fs.stat</a:t>
            </a:r>
            <a:r>
              <a:rPr lang="en-US" sz="2000" i="1" dirty="0" smtClean="0">
                <a:solidFill>
                  <a:schemeClr val="tx2"/>
                </a:solidFill>
              </a:rPr>
              <a:t>() </a:t>
            </a:r>
            <a:r>
              <a:rPr lang="en-US" sz="2000" dirty="0" smtClean="0">
                <a:solidFill>
                  <a:srgbClr val="000000"/>
                </a:solidFill>
              </a:rPr>
              <a:t>gives us more information about each item</a:t>
            </a:r>
          </a:p>
          <a:p>
            <a:endParaRPr lang="en-US" sz="2000" dirty="0" smtClean="0">
              <a:solidFill>
                <a:schemeClr val="tx1"/>
              </a:solidFill>
            </a:endParaRPr>
          </a:p>
          <a:p>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0865" y="179563"/>
            <a:ext cx="8165592" cy="423193"/>
          </a:xfrm>
        </p:spPr>
        <p:txBody>
          <a:bodyPr/>
          <a:lstStyle/>
          <a:p>
            <a:r>
              <a:rPr lang="en-US" b="1" dirty="0" smtClean="0">
                <a:latin typeface="+mj-lt"/>
              </a:rPr>
              <a:t>Common File system functions</a:t>
            </a:r>
            <a:endParaRPr lang="en-US" b="1" dirty="0">
              <a:latin typeface="+mj-lt"/>
            </a:endParaRPr>
          </a:p>
        </p:txBody>
      </p:sp>
      <p:sp>
        <p:nvSpPr>
          <p:cNvPr id="5" name="Text Placeholder 4"/>
          <p:cNvSpPr>
            <a:spLocks noGrp="1"/>
          </p:cNvSpPr>
          <p:nvPr>
            <p:ph type="body" sz="quarter" idx="10"/>
          </p:nvPr>
        </p:nvSpPr>
        <p:spPr/>
        <p:txBody>
          <a:bodyPr/>
          <a:lstStyle/>
          <a:p>
            <a:endParaRPr lang="en-US"/>
          </a:p>
        </p:txBody>
      </p:sp>
      <p:pic>
        <p:nvPicPr>
          <p:cNvPr id="2" name="Picture 1" descr="fil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7" y="1243753"/>
            <a:ext cx="9173007" cy="5598746"/>
          </a:xfrm>
          <a:prstGeom prst="rect">
            <a:avLst/>
          </a:prstGeom>
        </p:spPr>
      </p:pic>
    </p:spTree>
    <p:extLst>
      <p:ext uri="{BB962C8B-B14F-4D97-AF65-F5344CB8AC3E}">
        <p14:creationId xmlns:p14="http://schemas.microsoft.com/office/powerpoint/2010/main" val="267554827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Common File system functions</a:t>
            </a:r>
            <a:endParaRPr lang="en-US" b="1" dirty="0">
              <a:latin typeface="+mj-lt"/>
            </a:endParaRPr>
          </a:p>
        </p:txBody>
      </p:sp>
      <p:sp>
        <p:nvSpPr>
          <p:cNvPr id="5" name="Text Placeholder 4"/>
          <p:cNvSpPr>
            <a:spLocks noGrp="1"/>
          </p:cNvSpPr>
          <p:nvPr>
            <p:ph type="body" sz="quarter" idx="10"/>
          </p:nvPr>
        </p:nvSpPr>
        <p:spPr/>
        <p:txBody>
          <a:bodyPr/>
          <a:lstStyle/>
          <a:p>
            <a:endParaRPr lang="en-US"/>
          </a:p>
        </p:txBody>
      </p:sp>
      <p:pic>
        <p:nvPicPr>
          <p:cNvPr id="4" name="Picture 3" descr="file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2351"/>
            <a:ext cx="9144000" cy="5388865"/>
          </a:xfrm>
          <a:prstGeom prst="rect">
            <a:avLst/>
          </a:prstGeom>
        </p:spPr>
      </p:pic>
    </p:spTree>
    <p:extLst>
      <p:ext uri="{BB962C8B-B14F-4D97-AF65-F5344CB8AC3E}">
        <p14:creationId xmlns:p14="http://schemas.microsoft.com/office/powerpoint/2010/main" val="398994910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Working with Directories and other file operations</a:t>
            </a:r>
            <a:endParaRPr lang="en-US" b="1" dirty="0">
              <a:latin typeface="+mj-lt"/>
            </a:endParaRPr>
          </a:p>
        </p:txBody>
      </p:sp>
      <p:sp>
        <p:nvSpPr>
          <p:cNvPr id="4" name="Text Placeholder 3"/>
          <p:cNvSpPr>
            <a:spLocks noGrp="1"/>
          </p:cNvSpPr>
          <p:nvPr>
            <p:ph type="body" sz="quarter" idx="10"/>
          </p:nvPr>
        </p:nvSpPr>
        <p:spPr>
          <a:xfrm>
            <a:off x="487363" y="1316736"/>
            <a:ext cx="8169274" cy="5032417"/>
          </a:xfrm>
        </p:spPr>
        <p:txBody>
          <a:bodyPr/>
          <a:lstStyle/>
          <a:p>
            <a:pPr>
              <a:buFont typeface="Wingdings" charset="2"/>
              <a:buChar char="u"/>
            </a:pPr>
            <a:r>
              <a:rPr lang="en-US" sz="2000" dirty="0" smtClean="0">
                <a:solidFill>
                  <a:srgbClr val="000000"/>
                </a:solidFill>
              </a:rPr>
              <a:t>Reading a </a:t>
            </a:r>
            <a:r>
              <a:rPr lang="en-US" sz="2000" dirty="0" err="1" smtClean="0">
                <a:solidFill>
                  <a:srgbClr val="000000"/>
                </a:solidFill>
              </a:rPr>
              <a:t>Directory:Read</a:t>
            </a:r>
            <a:r>
              <a:rPr lang="en-US" sz="2000" dirty="0" smtClean="0">
                <a:solidFill>
                  <a:srgbClr val="000000"/>
                </a:solidFill>
              </a:rPr>
              <a:t> a directory from a path and then print all the files</a:t>
            </a:r>
          </a:p>
          <a:p>
            <a:pPr lvl="2" indent="0">
              <a:buNone/>
            </a:pPr>
            <a:r>
              <a:rPr lang="en-US" sz="2000" i="1" dirty="0" err="1">
                <a:solidFill>
                  <a:schemeClr val="tx2"/>
                </a:solidFill>
              </a:rPr>
              <a:t>var</a:t>
            </a:r>
            <a:r>
              <a:rPr lang="en-US" sz="2000" i="1" dirty="0">
                <a:solidFill>
                  <a:schemeClr val="tx2"/>
                </a:solidFill>
              </a:rPr>
              <a:t> path = '.</a:t>
            </a:r>
            <a:r>
              <a:rPr lang="en-US" sz="2000" i="1" dirty="0" smtClean="0">
                <a:solidFill>
                  <a:schemeClr val="tx2"/>
                </a:solidFill>
              </a:rPr>
              <a:t>/folder/</a:t>
            </a:r>
            <a:r>
              <a:rPr lang="en-US" sz="2000" i="1" dirty="0">
                <a:solidFill>
                  <a:schemeClr val="tx2"/>
                </a:solidFill>
              </a:rPr>
              <a:t>';</a:t>
            </a:r>
          </a:p>
          <a:p>
            <a:pPr lvl="2" indent="0">
              <a:buNone/>
            </a:pPr>
            <a:r>
              <a:rPr lang="en-US" sz="2000" i="1" dirty="0" err="1">
                <a:solidFill>
                  <a:schemeClr val="tx2"/>
                </a:solidFill>
              </a:rPr>
              <a:t>fs.readdir</a:t>
            </a:r>
            <a:r>
              <a:rPr lang="en-US" sz="2000" i="1" dirty="0">
                <a:solidFill>
                  <a:schemeClr val="tx2"/>
                </a:solidFill>
              </a:rPr>
              <a:t>(path, function (err, files) </a:t>
            </a:r>
            <a:r>
              <a:rPr lang="en-US" sz="2000" i="1" dirty="0" smtClean="0">
                <a:solidFill>
                  <a:schemeClr val="tx2"/>
                </a:solidFill>
              </a:rPr>
              <a:t>{});</a:t>
            </a:r>
          </a:p>
          <a:p>
            <a:pPr lvl="2" indent="0">
              <a:buNone/>
            </a:pPr>
            <a:endParaRPr lang="en-US" sz="2000" i="1" dirty="0" smtClean="0">
              <a:solidFill>
                <a:schemeClr val="tx2"/>
              </a:solidFill>
            </a:endParaRPr>
          </a:p>
          <a:p>
            <a:pPr>
              <a:buFont typeface="Wingdings" charset="2"/>
              <a:buChar char="u"/>
            </a:pPr>
            <a:r>
              <a:rPr lang="en-US" sz="2000" dirty="0" smtClean="0">
                <a:solidFill>
                  <a:srgbClr val="000000"/>
                </a:solidFill>
              </a:rPr>
              <a:t>Creating and Deleting a directory</a:t>
            </a:r>
          </a:p>
          <a:p>
            <a:pPr lvl="2" indent="0">
              <a:buNone/>
            </a:pPr>
            <a:r>
              <a:rPr lang="en-US" sz="2000" i="1" dirty="0" err="1" smtClean="0">
                <a:solidFill>
                  <a:schemeClr val="tx2"/>
                </a:solidFill>
              </a:rPr>
              <a:t>fs.mkdir</a:t>
            </a:r>
            <a:r>
              <a:rPr lang="en-US" sz="2000" i="1" dirty="0" smtClean="0">
                <a:solidFill>
                  <a:schemeClr val="tx2"/>
                </a:solidFill>
              </a:rPr>
              <a:t>('./</a:t>
            </a:r>
            <a:r>
              <a:rPr lang="en-US" sz="2000" i="1" dirty="0" err="1" smtClean="0">
                <a:solidFill>
                  <a:schemeClr val="tx2"/>
                </a:solidFill>
              </a:rPr>
              <a:t>newdir</a:t>
            </a:r>
            <a:r>
              <a:rPr lang="en-US" sz="2000" i="1" dirty="0" smtClean="0">
                <a:solidFill>
                  <a:schemeClr val="tx2"/>
                </a:solidFill>
              </a:rPr>
              <a:t>', 0666, function(err) {});</a:t>
            </a:r>
          </a:p>
          <a:p>
            <a:pPr lvl="2" indent="0">
              <a:buNone/>
            </a:pPr>
            <a:r>
              <a:rPr lang="en-US" sz="2000" i="1" dirty="0" err="1">
                <a:solidFill>
                  <a:srgbClr val="159DEB"/>
                </a:solidFill>
              </a:rPr>
              <a:t>fs.rmdir</a:t>
            </a:r>
            <a:r>
              <a:rPr lang="en-US" sz="2000" i="1" dirty="0">
                <a:solidFill>
                  <a:srgbClr val="159DEB"/>
                </a:solidFill>
              </a:rPr>
              <a:t>('./</a:t>
            </a:r>
            <a:r>
              <a:rPr lang="en-US" sz="2000" i="1" dirty="0" err="1">
                <a:solidFill>
                  <a:srgbClr val="159DEB"/>
                </a:solidFill>
              </a:rPr>
              <a:t>newdir</a:t>
            </a:r>
            <a:r>
              <a:rPr lang="en-US" sz="2000" i="1" dirty="0">
                <a:solidFill>
                  <a:srgbClr val="159DEB"/>
                </a:solidFill>
              </a:rPr>
              <a:t>', function(err) </a:t>
            </a:r>
            <a:r>
              <a:rPr lang="en-US" sz="2000" i="1" dirty="0" smtClean="0">
                <a:solidFill>
                  <a:srgbClr val="159DEB"/>
                </a:solidFill>
              </a:rPr>
              <a:t>{});</a:t>
            </a:r>
          </a:p>
          <a:p>
            <a:pPr lvl="2" indent="0">
              <a:buNone/>
            </a:pPr>
            <a:endParaRPr lang="en-US" sz="2000" i="1" dirty="0" smtClean="0">
              <a:solidFill>
                <a:srgbClr val="159DEB"/>
              </a:solidFill>
            </a:endParaRPr>
          </a:p>
          <a:p>
            <a:pPr>
              <a:buFont typeface="Wingdings" charset="2"/>
              <a:buChar char="u"/>
            </a:pPr>
            <a:r>
              <a:rPr lang="en-US" sz="2000" dirty="0">
                <a:solidFill>
                  <a:srgbClr val="159DEB"/>
                </a:solidFill>
              </a:rPr>
              <a:t> </a:t>
            </a:r>
            <a:r>
              <a:rPr lang="en-US" sz="2000" dirty="0" smtClean="0">
                <a:solidFill>
                  <a:schemeClr val="tx1"/>
                </a:solidFill>
              </a:rPr>
              <a:t>Using pipe to read from one file and write to another file.</a:t>
            </a:r>
          </a:p>
          <a:p>
            <a:pPr lvl="2" indent="0">
              <a:buNone/>
            </a:pPr>
            <a:r>
              <a:rPr lang="en-US" sz="2000" dirty="0" err="1">
                <a:solidFill>
                  <a:srgbClr val="159DEB"/>
                </a:solidFill>
              </a:rPr>
              <a:t>var</a:t>
            </a:r>
            <a:r>
              <a:rPr lang="en-US" sz="2000" dirty="0">
                <a:solidFill>
                  <a:srgbClr val="159DEB"/>
                </a:solidFill>
              </a:rPr>
              <a:t> file = </a:t>
            </a:r>
            <a:r>
              <a:rPr lang="en-US" sz="2000" dirty="0" err="1">
                <a:solidFill>
                  <a:srgbClr val="159DEB"/>
                </a:solidFill>
              </a:rPr>
              <a:t>fs.createReadStream</a:t>
            </a:r>
            <a:r>
              <a:rPr lang="en-US" sz="2000" dirty="0" smtClean="0">
                <a:solidFill>
                  <a:srgbClr val="159DEB"/>
                </a:solidFill>
              </a:rPr>
              <a:t>(’json1.txt'</a:t>
            </a:r>
            <a:r>
              <a:rPr lang="en-US" sz="2000" dirty="0">
                <a:solidFill>
                  <a:srgbClr val="159DEB"/>
                </a:solidFill>
              </a:rPr>
              <a:t>, {flags: 'r'} );</a:t>
            </a:r>
          </a:p>
          <a:p>
            <a:pPr lvl="2" indent="0">
              <a:buNone/>
            </a:pPr>
            <a:r>
              <a:rPr lang="en-US" sz="2000" dirty="0" err="1">
                <a:solidFill>
                  <a:srgbClr val="159DEB"/>
                </a:solidFill>
              </a:rPr>
              <a:t>var</a:t>
            </a:r>
            <a:r>
              <a:rPr lang="en-US" sz="2000" dirty="0">
                <a:solidFill>
                  <a:srgbClr val="159DEB"/>
                </a:solidFill>
              </a:rPr>
              <a:t> out = </a:t>
            </a:r>
            <a:r>
              <a:rPr lang="en-US" sz="2000" dirty="0" err="1">
                <a:solidFill>
                  <a:srgbClr val="159DEB"/>
                </a:solidFill>
              </a:rPr>
              <a:t>fs.createWriteStream</a:t>
            </a:r>
            <a:r>
              <a:rPr lang="en-US" sz="2000" dirty="0" smtClean="0">
                <a:solidFill>
                  <a:srgbClr val="159DEB"/>
                </a:solidFill>
              </a:rPr>
              <a:t>(’json2.txt'</a:t>
            </a:r>
            <a:r>
              <a:rPr lang="en-US" sz="2000" dirty="0">
                <a:solidFill>
                  <a:srgbClr val="159DEB"/>
                </a:solidFill>
              </a:rPr>
              <a:t>, {flags: 'w'});</a:t>
            </a:r>
          </a:p>
          <a:p>
            <a:pPr lvl="2" indent="0">
              <a:buNone/>
            </a:pPr>
            <a:r>
              <a:rPr lang="en-US" sz="2000" dirty="0" err="1">
                <a:solidFill>
                  <a:srgbClr val="159DEB"/>
                </a:solidFill>
              </a:rPr>
              <a:t>file.pipe</a:t>
            </a:r>
            <a:r>
              <a:rPr lang="en-US" sz="2000" dirty="0">
                <a:solidFill>
                  <a:srgbClr val="159DEB"/>
                </a:solidFill>
              </a:rPr>
              <a:t>(out</a:t>
            </a:r>
            <a:r>
              <a:rPr lang="en-US" sz="2000" dirty="0" smtClean="0">
                <a:solidFill>
                  <a:srgbClr val="159DEB"/>
                </a:solidFill>
              </a:rPr>
              <a:t>);</a:t>
            </a:r>
          </a:p>
          <a:p>
            <a:pPr lvl="2" indent="0">
              <a:buNone/>
            </a:pPr>
            <a:endParaRPr lang="en-US" sz="2000" dirty="0" smtClean="0">
              <a:solidFill>
                <a:srgbClr val="159DEB"/>
              </a:solidFill>
            </a:endParaRPr>
          </a:p>
        </p:txBody>
      </p:sp>
    </p:spTree>
    <p:extLst>
      <p:ext uri="{BB962C8B-B14F-4D97-AF65-F5344CB8AC3E}">
        <p14:creationId xmlns:p14="http://schemas.microsoft.com/office/powerpoint/2010/main" val="59235408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Directories and other file operations</a:t>
            </a:r>
            <a:endParaRPr lang="en-US" dirty="0"/>
          </a:p>
        </p:txBody>
      </p:sp>
      <p:sp>
        <p:nvSpPr>
          <p:cNvPr id="3" name="Text Placeholder 2"/>
          <p:cNvSpPr>
            <a:spLocks noGrp="1"/>
          </p:cNvSpPr>
          <p:nvPr>
            <p:ph type="body" sz="quarter" idx="10"/>
          </p:nvPr>
        </p:nvSpPr>
        <p:spPr/>
        <p:txBody>
          <a:bodyPr/>
          <a:lstStyle/>
          <a:p>
            <a:endParaRPr lang="en-US" sz="2000" dirty="0" smtClean="0">
              <a:solidFill>
                <a:srgbClr val="000000"/>
              </a:solidFill>
            </a:endParaRPr>
          </a:p>
          <a:p>
            <a:pPr>
              <a:buFont typeface="Wingdings" charset="2"/>
              <a:buChar char="u"/>
            </a:pPr>
            <a:r>
              <a:rPr lang="en-US" sz="2000" dirty="0" smtClean="0">
                <a:solidFill>
                  <a:srgbClr val="000000"/>
                </a:solidFill>
              </a:rPr>
              <a:t>Appending to an existing file:</a:t>
            </a:r>
          </a:p>
          <a:p>
            <a:pPr lvl="2">
              <a:buNone/>
            </a:pPr>
            <a:r>
              <a:rPr lang="en-US" sz="2000" i="1" dirty="0" smtClean="0">
                <a:solidFill>
                  <a:schemeClr val="tx2"/>
                </a:solidFill>
              </a:rPr>
              <a:t>	</a:t>
            </a:r>
            <a:r>
              <a:rPr lang="en-US" sz="2000" i="1" dirty="0" err="1" smtClean="0">
                <a:solidFill>
                  <a:schemeClr val="tx2"/>
                </a:solidFill>
              </a:rPr>
              <a:t>var</a:t>
            </a:r>
            <a:r>
              <a:rPr lang="en-US" sz="2000" i="1" dirty="0" smtClean="0">
                <a:solidFill>
                  <a:schemeClr val="tx2"/>
                </a:solidFill>
              </a:rPr>
              <a:t> file = </a:t>
            </a:r>
            <a:r>
              <a:rPr lang="en-US" sz="2000" i="1" dirty="0" err="1" smtClean="0">
                <a:solidFill>
                  <a:schemeClr val="tx2"/>
                </a:solidFill>
              </a:rPr>
              <a:t>fs.createWriteStream</a:t>
            </a:r>
            <a:r>
              <a:rPr lang="en-US" sz="2000" i="1" dirty="0" smtClean="0">
                <a:solidFill>
                  <a:schemeClr val="tx2"/>
                </a:solidFill>
              </a:rPr>
              <a:t>(’json.txt', {flags: 'a'} );</a:t>
            </a:r>
          </a:p>
          <a:p>
            <a:pPr lvl="2">
              <a:buNone/>
            </a:pPr>
            <a:r>
              <a:rPr lang="en-US" sz="2000" i="1" dirty="0" smtClean="0">
                <a:solidFill>
                  <a:schemeClr val="tx2"/>
                </a:solidFill>
              </a:rPr>
              <a:t>	</a:t>
            </a:r>
            <a:r>
              <a:rPr lang="en-US" sz="2000" i="1" dirty="0" err="1" smtClean="0">
                <a:solidFill>
                  <a:schemeClr val="tx2"/>
                </a:solidFill>
              </a:rPr>
              <a:t>file.write</a:t>
            </a:r>
            <a:r>
              <a:rPr lang="en-US" sz="2000" i="1" dirty="0" smtClean="0">
                <a:solidFill>
                  <a:schemeClr val="tx2"/>
                </a:solidFill>
              </a:rPr>
              <a:t>(’Test </a:t>
            </a:r>
            <a:r>
              <a:rPr lang="en-US" sz="2000" i="1" dirty="0" err="1" smtClean="0">
                <a:solidFill>
                  <a:schemeClr val="tx2"/>
                </a:solidFill>
              </a:rPr>
              <a:t>Json</a:t>
            </a:r>
            <a:r>
              <a:rPr lang="en-US" sz="2000" i="1" dirty="0" smtClean="0">
                <a:solidFill>
                  <a:schemeClr val="tx2"/>
                </a:solidFill>
              </a:rPr>
              <a:t>!\n'); </a:t>
            </a:r>
            <a:r>
              <a:rPr lang="en-US" sz="2000" i="1" dirty="0" err="1" smtClean="0">
                <a:solidFill>
                  <a:schemeClr val="tx2"/>
                </a:solidFill>
              </a:rPr>
              <a:t>file.end</a:t>
            </a:r>
            <a:r>
              <a:rPr lang="en-US" sz="2000" i="1" dirty="0" smtClean="0">
                <a:solidFill>
                  <a:schemeClr val="tx2"/>
                </a:solidFill>
              </a:rPr>
              <a:t>(function() {//Do something });</a:t>
            </a:r>
          </a:p>
          <a:p>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Sample Exercises – Demo file operations</a:t>
            </a:r>
            <a:endParaRPr lang="en-US" b="1" dirty="0">
              <a:latin typeface="+mj-lt"/>
            </a:endParaRP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dirty="0" smtClean="0">
                <a:solidFill>
                  <a:srgbClr val="000000"/>
                </a:solidFill>
              </a:rPr>
              <a:t>TODO : Sample File Exercises – Showcase some examples</a:t>
            </a:r>
          </a:p>
        </p:txBody>
      </p:sp>
    </p:spTree>
    <p:extLst>
      <p:ext uri="{BB962C8B-B14F-4D97-AF65-F5344CB8AC3E}">
        <p14:creationId xmlns:p14="http://schemas.microsoft.com/office/powerpoint/2010/main" val="35769845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02</a:t>
            </a:r>
            <a:endParaRPr lang="en-US" dirty="0"/>
          </a:p>
        </p:txBody>
      </p:sp>
      <p:sp>
        <p:nvSpPr>
          <p:cNvPr id="5" name="Title 4"/>
          <p:cNvSpPr>
            <a:spLocks noGrp="1"/>
          </p:cNvSpPr>
          <p:nvPr>
            <p:ph type="ctrTitle"/>
          </p:nvPr>
        </p:nvSpPr>
        <p:spPr/>
        <p:txBody>
          <a:bodyPr/>
          <a:lstStyle/>
          <a:p>
            <a:r>
              <a:rPr lang="en-US" b="1" dirty="0" smtClean="0"/>
              <a:t>Installation</a:t>
            </a:r>
            <a:endParaRPr lang="en-US" b="1" dirty="0"/>
          </a:p>
        </p:txBody>
      </p:sp>
      <p:sp>
        <p:nvSpPr>
          <p:cNvPr id="6" name="Subtitle 5"/>
          <p:cNvSpPr>
            <a:spLocks noGrp="1"/>
          </p:cNvSpPr>
          <p:nvPr>
            <p:ph type="subTitle" idx="1"/>
          </p:nvPr>
        </p:nvSpPr>
        <p:spPr/>
        <p:txBody>
          <a:bodyPr/>
          <a:lstStyle/>
          <a:p>
            <a:r>
              <a:rPr lang="en-US" dirty="0" smtClean="0"/>
              <a:t>Chapter 2</a:t>
            </a:r>
            <a:endParaRPr lang="en-US" dirty="0"/>
          </a:p>
        </p:txBody>
      </p:sp>
      <p:sp>
        <p:nvSpPr>
          <p:cNvPr id="8" name="Text Placeholder 11"/>
          <p:cNvSpPr txBox="1">
            <a:spLocks/>
          </p:cNvSpPr>
          <p:nvPr/>
        </p:nvSpPr>
        <p:spPr bwMode="auto">
          <a:xfrm>
            <a:off x="337008" y="3879992"/>
            <a:ext cx="5446279" cy="24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spcAft>
                <a:spcPts val="1000"/>
              </a:spcAft>
              <a:buClr>
                <a:schemeClr val="tx1"/>
              </a:buClr>
            </a:pPr>
            <a:r>
              <a:rPr lang="en-US" sz="2000" dirty="0" smtClean="0">
                <a:latin typeface="SapientCentroSlab-BlackItalic"/>
                <a:cs typeface="SapientSansBold"/>
              </a:rPr>
              <a:t>	Node Installation</a:t>
            </a:r>
          </a:p>
          <a:p>
            <a:pPr lvl="0">
              <a:spcAft>
                <a:spcPts val="1000"/>
              </a:spcAft>
              <a:buClr>
                <a:schemeClr val="tx1"/>
              </a:buClr>
            </a:pPr>
            <a:r>
              <a:rPr lang="en-US" sz="2000" dirty="0" smtClean="0">
                <a:latin typeface="SapientCentroSlab-BlackItalic"/>
                <a:cs typeface="SapientSansBold"/>
              </a:rPr>
              <a:t>    •   Windows &amp; Mac</a:t>
            </a:r>
          </a:p>
          <a:p>
            <a:pPr lvl="0">
              <a:spcAft>
                <a:spcPts val="1000"/>
              </a:spcAft>
              <a:buClr>
                <a:schemeClr val="tx1"/>
              </a:buClr>
            </a:pPr>
            <a:r>
              <a:rPr lang="en-US" sz="2000" dirty="0" smtClean="0">
                <a:latin typeface="SapientCentroSlab-BlackItalic"/>
                <a:cs typeface="SapientSansBold"/>
              </a:rPr>
              <a:t>    •   </a:t>
            </a:r>
            <a:r>
              <a:rPr lang="en-US" sz="2000" dirty="0" smtClean="0">
                <a:latin typeface="SapientCentroSlab-BlackItalic"/>
                <a:cs typeface="SapientSansBold"/>
              </a:rPr>
              <a:t>Running Node</a:t>
            </a:r>
          </a:p>
          <a:p>
            <a:pPr marL="0" marR="0" lvl="0" indent="0" algn="l" defTabSz="457200" rtl="0" eaLnBrk="1" fontAlgn="base" latinLnBrk="0" hangingPunct="1">
              <a:lnSpc>
                <a:spcPct val="100000"/>
              </a:lnSpc>
              <a:spcBef>
                <a:spcPct val="0"/>
              </a:spcBef>
              <a:spcAft>
                <a:spcPts val="1000"/>
              </a:spcAft>
              <a:buClr>
                <a:schemeClr val="tx1"/>
              </a:buClr>
              <a:buSzTx/>
              <a:buFont typeface="Wingdings" charset="0"/>
              <a:buNone/>
              <a:tabLst/>
              <a:defRPr/>
            </a:pPr>
            <a:r>
              <a:rPr kumimoji="0" lang="en-US" sz="2000" b="0" i="0" u="none" strike="noStrike" kern="1200" cap="none" spc="0" normalizeH="0" baseline="0" noProof="0" dirty="0" smtClean="0">
                <a:ln>
                  <a:noFill/>
                </a:ln>
                <a:effectLst/>
                <a:uLnTx/>
                <a:uFillTx/>
                <a:latin typeface="SapientCentroSlab-BlackItalic"/>
                <a:ea typeface="ＭＳ Ｐゴシック" charset="0"/>
                <a:cs typeface="SapientSansBold"/>
              </a:rPr>
              <a:t> </a:t>
            </a:r>
            <a:endParaRPr kumimoji="0" lang="en-US" sz="2000" b="0" i="0" u="none" strike="noStrike" kern="1200" cap="none" spc="0" normalizeH="0" baseline="0" noProof="0" dirty="0">
              <a:ln>
                <a:noFill/>
              </a:ln>
              <a:effectLst/>
              <a:uLnTx/>
              <a:uFillTx/>
              <a:latin typeface="SapientCentroSlab-BlackItalic"/>
              <a:ea typeface="ＭＳ Ｐゴシック" charset="0"/>
              <a:cs typeface="SapientSansBold"/>
            </a:endParaRPr>
          </a:p>
        </p:txBody>
      </p:sp>
    </p:spTree>
    <p:extLst>
      <p:ext uri="{BB962C8B-B14F-4D97-AF65-F5344CB8AC3E}">
        <p14:creationId xmlns:p14="http://schemas.microsoft.com/office/powerpoint/2010/main" val="3474502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j-lt"/>
              </a:rPr>
              <a:t>Working Application - Express/Jade</a:t>
            </a:r>
            <a:endParaRPr lang="en-US" b="1" dirty="0">
              <a:latin typeface="+mj-lt"/>
            </a:endParaRPr>
          </a:p>
        </p:txBody>
      </p:sp>
      <p:sp>
        <p:nvSpPr>
          <p:cNvPr id="4" name="Text Placeholder 3"/>
          <p:cNvSpPr>
            <a:spLocks noGrp="1"/>
          </p:cNvSpPr>
          <p:nvPr>
            <p:ph type="body" sz="quarter" idx="10"/>
          </p:nvPr>
        </p:nvSpPr>
        <p:spPr/>
        <p:txBody>
          <a:bodyPr/>
          <a:lstStyle/>
          <a:p>
            <a:pPr marL="285750" indent="-285750">
              <a:buFont typeface="Wingdings" charset="2"/>
              <a:buChar char="u"/>
            </a:pPr>
            <a:r>
              <a:rPr lang="en-US" sz="2000" dirty="0" smtClean="0">
                <a:solidFill>
                  <a:srgbClr val="000000"/>
                </a:solidFill>
              </a:rPr>
              <a:t>Demo the TODO app – Reading/writing and deleting </a:t>
            </a:r>
            <a:r>
              <a:rPr lang="en-US" sz="2000" dirty="0" err="1" smtClean="0">
                <a:solidFill>
                  <a:srgbClr val="000000"/>
                </a:solidFill>
              </a:rPr>
              <a:t>json</a:t>
            </a:r>
            <a:r>
              <a:rPr lang="en-US" sz="2000" dirty="0" smtClean="0">
                <a:solidFill>
                  <a:srgbClr val="000000"/>
                </a:solidFill>
              </a:rPr>
              <a:t> files</a:t>
            </a:r>
          </a:p>
        </p:txBody>
      </p:sp>
    </p:spTree>
    <p:extLst>
      <p:ext uri="{BB962C8B-B14F-4D97-AF65-F5344CB8AC3E}">
        <p14:creationId xmlns:p14="http://schemas.microsoft.com/office/powerpoint/2010/main" val="7020684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Advanced Topics</a:t>
            </a:r>
            <a:endParaRPr lang="en-US" b="1"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endParaRPr lang="en-US" sz="2000" dirty="0">
              <a:solidFill>
                <a:schemeClr val="tx1"/>
              </a:solidFill>
              <a:latin typeface="SapientCentroSlab-Light" charset="0"/>
            </a:endParaRPr>
          </a:p>
          <a:p>
            <a:pPr fontAlgn="base">
              <a:spcBef>
                <a:spcPct val="0"/>
              </a:spcBef>
              <a:buFont typeface="Calibri" charset="0"/>
              <a:buAutoNum type="arabicPeriod"/>
            </a:pPr>
            <a:r>
              <a:rPr lang="en-US" sz="2000" dirty="0" smtClean="0">
                <a:solidFill>
                  <a:schemeClr val="tx1"/>
                </a:solidFill>
                <a:latin typeface="SapientCentroSlab-Light" charset="0"/>
              </a:rPr>
              <a:t>How to Create </a:t>
            </a:r>
            <a:r>
              <a:rPr lang="en-US" sz="2000" dirty="0">
                <a:solidFill>
                  <a:schemeClr val="tx1"/>
                </a:solidFill>
                <a:latin typeface="SapientCentroSlab-Light" charset="0"/>
              </a:rPr>
              <a:t>a streaming proxy </a:t>
            </a:r>
            <a:r>
              <a:rPr lang="en-US" sz="2000" dirty="0" smtClean="0">
                <a:solidFill>
                  <a:schemeClr val="tx1"/>
                </a:solidFill>
                <a:latin typeface="SapientCentroSlab-Light" charset="0"/>
              </a:rPr>
              <a:t>server</a:t>
            </a:r>
          </a:p>
          <a:p>
            <a:pPr fontAlgn="base">
              <a:spcBef>
                <a:spcPct val="0"/>
              </a:spcBef>
              <a:buFont typeface="Calibri" charset="0"/>
              <a:buAutoNum type="arabicPeriod"/>
            </a:pPr>
            <a:endParaRPr lang="en-US" sz="2000" dirty="0" smtClean="0">
              <a:solidFill>
                <a:schemeClr val="tx1"/>
              </a:solidFill>
              <a:latin typeface="SapientCentroSlab-Light" charset="0"/>
            </a:endParaRPr>
          </a:p>
          <a:p>
            <a:pPr fontAlgn="base">
              <a:spcBef>
                <a:spcPct val="0"/>
              </a:spcBef>
              <a:buFont typeface="Calibri" charset="0"/>
              <a:buAutoNum type="arabicPeriod"/>
            </a:pPr>
            <a:r>
              <a:rPr lang="en-US" sz="2000" dirty="0" smtClean="0">
                <a:solidFill>
                  <a:schemeClr val="tx1"/>
                </a:solidFill>
                <a:latin typeface="SapientCentroSlab-Light" charset="0"/>
              </a:rPr>
              <a:t>Use Node Js </a:t>
            </a:r>
            <a:r>
              <a:rPr lang="en-US" sz="2000" dirty="0">
                <a:solidFill>
                  <a:schemeClr val="tx1"/>
                </a:solidFill>
                <a:latin typeface="SapientCentroSlab-Light" charset="0"/>
              </a:rPr>
              <a:t>to create APIs and communicate server-to</a:t>
            </a:r>
            <a:r>
              <a:rPr lang="en-US" sz="2000" dirty="0" smtClean="0">
                <a:solidFill>
                  <a:schemeClr val="tx1"/>
                </a:solidFill>
                <a:latin typeface="SapientCentroSlab-Light" charset="0"/>
              </a:rPr>
              <a:t>-server.</a:t>
            </a:r>
          </a:p>
          <a:p>
            <a:pPr fontAlgn="base">
              <a:spcBef>
                <a:spcPct val="0"/>
              </a:spcBef>
              <a:buFont typeface="Calibri" charset="0"/>
              <a:buAutoNum type="arabicPeriod"/>
            </a:pPr>
            <a:endParaRPr lang="en-US" sz="2000" dirty="0" smtClean="0">
              <a:solidFill>
                <a:schemeClr val="tx1"/>
              </a:solidFill>
              <a:latin typeface="SapientCentroSlab-Light" charset="0"/>
            </a:endParaRPr>
          </a:p>
          <a:p>
            <a:pPr fontAlgn="base">
              <a:spcBef>
                <a:spcPct val="0"/>
              </a:spcBef>
              <a:buFont typeface="Calibri" charset="0"/>
              <a:buAutoNum type="arabicPeriod"/>
            </a:pPr>
            <a:r>
              <a:rPr lang="en-US" sz="2000" dirty="0" smtClean="0">
                <a:solidFill>
                  <a:schemeClr val="tx1"/>
                </a:solidFill>
                <a:latin typeface="SapientCentroSlab-Light" charset="0"/>
              </a:rPr>
              <a:t>What is UDP and when to use it</a:t>
            </a:r>
            <a:endParaRPr lang="en-US" sz="2000" dirty="0">
              <a:solidFill>
                <a:schemeClr val="tx1"/>
              </a:solidFill>
              <a:latin typeface="SapientCentroSlab-Light" charset="0"/>
            </a:endParaRPr>
          </a:p>
        </p:txBody>
      </p:sp>
    </p:spTree>
    <p:extLst>
      <p:ext uri="{BB962C8B-B14F-4D97-AF65-F5344CB8AC3E}">
        <p14:creationId xmlns:p14="http://schemas.microsoft.com/office/powerpoint/2010/main" val="90043654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loni\Desktop\workshop24\images\nodejs.png"/>
          <p:cNvPicPr>
            <a:picLocks noChangeAspect="1" noChangeArrowheads="1"/>
          </p:cNvPicPr>
          <p:nvPr/>
        </p:nvPicPr>
        <p:blipFill>
          <a:blip r:embed="rId2"/>
          <a:srcRect/>
          <a:stretch>
            <a:fillRect/>
          </a:stretch>
        </p:blipFill>
        <p:spPr bwMode="auto">
          <a:xfrm>
            <a:off x="478146" y="0"/>
            <a:ext cx="4913251" cy="2456626"/>
          </a:xfrm>
          <a:prstGeom prst="rect">
            <a:avLst/>
          </a:prstGeom>
          <a:noFill/>
        </p:spPr>
      </p:pic>
      <p:sp>
        <p:nvSpPr>
          <p:cNvPr id="5" name="TextBox 4"/>
          <p:cNvSpPr txBox="1"/>
          <p:nvPr/>
        </p:nvSpPr>
        <p:spPr>
          <a:xfrm>
            <a:off x="478146" y="2456626"/>
            <a:ext cx="6702942" cy="830997"/>
          </a:xfrm>
          <a:prstGeom prst="rect">
            <a:avLst/>
          </a:prstGeom>
          <a:noFill/>
        </p:spPr>
        <p:txBody>
          <a:bodyPr wrap="square" rtlCol="0">
            <a:spAutoFit/>
          </a:bodyPr>
          <a:lstStyle/>
          <a:p>
            <a:r>
              <a:rPr lang="en-US" sz="4800" dirty="0" smtClean="0">
                <a:solidFill>
                  <a:schemeClr val="bg1"/>
                </a:solidFill>
              </a:rPr>
              <a:t>LEVEL – III : Expert</a:t>
            </a:r>
            <a:endParaRPr lang="en-US" sz="4800" dirty="0">
              <a:solidFill>
                <a:schemeClr val="bg1"/>
              </a:solidFill>
            </a:endParaRPr>
          </a:p>
        </p:txBody>
      </p:sp>
      <p:sp>
        <p:nvSpPr>
          <p:cNvPr id="4" name="TextBox 3"/>
          <p:cNvSpPr txBox="1"/>
          <p:nvPr/>
        </p:nvSpPr>
        <p:spPr>
          <a:xfrm>
            <a:off x="478146" y="3584448"/>
            <a:ext cx="6702942" cy="830997"/>
          </a:xfrm>
          <a:prstGeom prst="rect">
            <a:avLst/>
          </a:prstGeom>
          <a:noFill/>
        </p:spPr>
        <p:txBody>
          <a:bodyPr wrap="square" rtlCol="0">
            <a:spAutoFit/>
          </a:bodyPr>
          <a:lstStyle/>
          <a:p>
            <a:r>
              <a:rPr lang="en-US" sz="4800" dirty="0" smtClean="0">
                <a:solidFill>
                  <a:schemeClr val="bg1"/>
                </a:solidFill>
              </a:rPr>
              <a:t>-Mahesh </a:t>
            </a:r>
            <a:r>
              <a:rPr lang="en-US" sz="4800" dirty="0" err="1" smtClean="0">
                <a:solidFill>
                  <a:schemeClr val="bg1"/>
                </a:solidFill>
              </a:rPr>
              <a:t>Talada</a:t>
            </a:r>
            <a:endParaRPr lang="en-US" sz="4800" dirty="0">
              <a:solidFill>
                <a:schemeClr val="bg1"/>
              </a:solidFill>
            </a:endParaRPr>
          </a:p>
        </p:txBody>
      </p:sp>
    </p:spTree>
    <p:extLst>
      <p:ext uri="{BB962C8B-B14F-4D97-AF65-F5344CB8AC3E}">
        <p14:creationId xmlns:p14="http://schemas.microsoft.com/office/powerpoint/2010/main" val="3495897733"/>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01</a:t>
            </a:r>
            <a:endParaRPr lang="en-US" dirty="0"/>
          </a:p>
        </p:txBody>
      </p:sp>
      <p:sp>
        <p:nvSpPr>
          <p:cNvPr id="5" name="Title 4"/>
          <p:cNvSpPr>
            <a:spLocks noGrp="1"/>
          </p:cNvSpPr>
          <p:nvPr>
            <p:ph type="ctrTitle"/>
          </p:nvPr>
        </p:nvSpPr>
        <p:spPr>
          <a:xfrm>
            <a:off x="527009" y="2875338"/>
            <a:ext cx="5303520" cy="553998"/>
          </a:xfrm>
        </p:spPr>
        <p:txBody>
          <a:bodyPr/>
          <a:lstStyle/>
          <a:p>
            <a:r>
              <a:rPr lang="en-US" dirty="0" smtClean="0"/>
              <a:t>Mongo DB</a:t>
            </a:r>
            <a:endParaRPr lang="en-US" dirty="0"/>
          </a:p>
        </p:txBody>
      </p:sp>
      <p:sp>
        <p:nvSpPr>
          <p:cNvPr id="6" name="Subtitle 5"/>
          <p:cNvSpPr>
            <a:spLocks noGrp="1"/>
          </p:cNvSpPr>
          <p:nvPr>
            <p:ph type="subTitle" idx="1"/>
          </p:nvPr>
        </p:nvSpPr>
        <p:spPr>
          <a:xfrm>
            <a:off x="527009" y="3478558"/>
            <a:ext cx="5303520" cy="292388"/>
          </a:xfrm>
        </p:spPr>
        <p:txBody>
          <a:bodyPr/>
          <a:lstStyle/>
          <a:p>
            <a:r>
              <a:rPr lang="en-US" dirty="0" smtClean="0"/>
              <a:t>Chapter 1</a:t>
            </a:r>
            <a:endParaRPr lang="en-US" dirty="0"/>
          </a:p>
        </p:txBody>
      </p:sp>
      <p:sp>
        <p:nvSpPr>
          <p:cNvPr id="8" name="Text Placeholder 11"/>
          <p:cNvSpPr txBox="1">
            <a:spLocks/>
          </p:cNvSpPr>
          <p:nvPr/>
        </p:nvSpPr>
        <p:spPr bwMode="auto">
          <a:xfrm>
            <a:off x="337008" y="3690276"/>
            <a:ext cx="5446279" cy="24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spcAft>
                <a:spcPts val="1000"/>
              </a:spcAft>
              <a:buClr>
                <a:schemeClr val="tx1"/>
              </a:buClr>
            </a:pPr>
            <a:r>
              <a:rPr lang="en-US" sz="2000" dirty="0" smtClean="0">
                <a:latin typeface="SapientCentroSlab-BlackItalic"/>
                <a:cs typeface="SapientSansBold"/>
              </a:rPr>
              <a:t>Introduction to Mongo DB</a:t>
            </a:r>
          </a:p>
          <a:p>
            <a:pPr lvl="0">
              <a:spcAft>
                <a:spcPts val="1000"/>
              </a:spcAft>
              <a:buClr>
                <a:schemeClr val="tx1"/>
              </a:buClr>
            </a:pPr>
            <a:r>
              <a:rPr lang="en-US" sz="2000" dirty="0" smtClean="0">
                <a:latin typeface="SapientCentroSlab-BlackItalic"/>
                <a:cs typeface="SapientSansBold"/>
              </a:rPr>
              <a:t>Installation to Mongo DB – Windows &amp; OSX</a:t>
            </a:r>
          </a:p>
          <a:p>
            <a:pPr lvl="0">
              <a:spcAft>
                <a:spcPts val="1000"/>
              </a:spcAft>
              <a:buClr>
                <a:schemeClr val="tx1"/>
              </a:buClr>
            </a:pPr>
            <a:r>
              <a:rPr lang="en-US" sz="2000" dirty="0" smtClean="0">
                <a:latin typeface="SapientCentroSlab-BlackItalic"/>
                <a:cs typeface="SapientSansBold"/>
              </a:rPr>
              <a:t>Mongo DB operations</a:t>
            </a:r>
          </a:p>
          <a:p>
            <a:pPr lvl="0">
              <a:spcAft>
                <a:spcPts val="1000"/>
              </a:spcAft>
              <a:buClr>
                <a:schemeClr val="tx1"/>
              </a:buClr>
            </a:pPr>
            <a:r>
              <a:rPr lang="en-US" sz="2000" dirty="0" err="1" smtClean="0">
                <a:latin typeface="SapientCentroSlab-BlackItalic"/>
                <a:cs typeface="SapientSansBold"/>
              </a:rPr>
              <a:t>Node.js</a:t>
            </a:r>
            <a:r>
              <a:rPr lang="en-US" sz="2000" dirty="0" smtClean="0">
                <a:latin typeface="SapientCentroSlab-BlackItalic"/>
                <a:cs typeface="SapientSansBold"/>
              </a:rPr>
              <a:t> with Mongo DB</a:t>
            </a:r>
          </a:p>
          <a:p>
            <a:pPr lvl="0">
              <a:spcAft>
                <a:spcPts val="1000"/>
              </a:spcAft>
              <a:buClr>
                <a:schemeClr val="tx1"/>
              </a:buClr>
            </a:pPr>
            <a:r>
              <a:rPr lang="en-US" sz="2000" dirty="0">
                <a:latin typeface="SapientCentroSlab-BlackItalic"/>
                <a:cs typeface="SapientSansBold"/>
              </a:rPr>
              <a:t>Performance &amp; handling Load using </a:t>
            </a:r>
            <a:r>
              <a:rPr lang="en-US" sz="2000" dirty="0" smtClean="0">
                <a:latin typeface="SapientCentroSlab-BlackItalic"/>
                <a:cs typeface="SapientSansBold"/>
              </a:rPr>
              <a:t>Clusters</a:t>
            </a:r>
          </a:p>
          <a:p>
            <a:pPr lvl="0">
              <a:spcAft>
                <a:spcPts val="1000"/>
              </a:spcAft>
              <a:buClr>
                <a:schemeClr val="tx1"/>
              </a:buClr>
            </a:pPr>
            <a:r>
              <a:rPr lang="en-US" sz="2000" dirty="0" smtClean="0">
                <a:latin typeface="SapientCentroSlab-BlackItalic"/>
                <a:cs typeface="SapientSansBold"/>
              </a:rPr>
              <a:t>Best Practices and Guide</a:t>
            </a:r>
          </a:p>
          <a:p>
            <a:pPr lvl="0">
              <a:spcAft>
                <a:spcPts val="1000"/>
              </a:spcAft>
              <a:buClr>
                <a:schemeClr val="tx1"/>
              </a:buClr>
            </a:pPr>
            <a:endParaRPr lang="en-US" sz="2000" dirty="0" smtClean="0">
              <a:latin typeface="SapientCentroSlab-BlackItalic"/>
              <a:cs typeface="SapientSansBold"/>
            </a:endParaRPr>
          </a:p>
          <a:p>
            <a:pPr lvl="0">
              <a:spcAft>
                <a:spcPts val="1000"/>
              </a:spcAft>
              <a:buClr>
                <a:schemeClr val="tx1"/>
              </a:buClr>
            </a:pPr>
            <a:endParaRPr lang="en-US" sz="2000" dirty="0" smtClean="0">
              <a:latin typeface="SapientCentroSlab-BlackItalic"/>
              <a:cs typeface="SapientSansBold"/>
            </a:endParaRPr>
          </a:p>
          <a:p>
            <a:pPr lvl="0">
              <a:spcAft>
                <a:spcPts val="1000"/>
              </a:spcAft>
              <a:buClr>
                <a:schemeClr val="tx1"/>
              </a:buClr>
            </a:pPr>
            <a:r>
              <a:rPr lang="en-US" sz="2000" dirty="0" smtClean="0">
                <a:latin typeface="SapientCentroSlab-BlackItalic"/>
                <a:cs typeface="SapientSansBold"/>
              </a:rPr>
              <a:t> </a:t>
            </a:r>
          </a:p>
        </p:txBody>
      </p:sp>
    </p:spTree>
    <p:extLst>
      <p:ext uri="{BB962C8B-B14F-4D97-AF65-F5344CB8AC3E}">
        <p14:creationId xmlns:p14="http://schemas.microsoft.com/office/powerpoint/2010/main" val="2430801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What is Mongo DB?</a:t>
            </a:r>
          </a:p>
        </p:txBody>
      </p:sp>
      <p:cxnSp>
        <p:nvCxnSpPr>
          <p:cNvPr id="5" name="Straight Arrow Connector 4"/>
          <p:cNvCxnSpPr/>
          <p:nvPr/>
        </p:nvCxnSpPr>
        <p:spPr>
          <a:xfrm>
            <a:off x="2744532" y="4038600"/>
            <a:ext cx="19050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05200" y="3505200"/>
            <a:ext cx="381836" cy="461665"/>
          </a:xfrm>
          <a:prstGeom prst="rect">
            <a:avLst/>
          </a:prstGeom>
          <a:noFill/>
        </p:spPr>
        <p:txBody>
          <a:bodyPr wrap="none" rtlCol="0">
            <a:spAutoFit/>
          </a:bodyPr>
          <a:lstStyle/>
          <a:p>
            <a:r>
              <a:rPr lang="en-US" sz="2400" dirty="0" smtClean="0"/>
              <a:t>Is</a:t>
            </a:r>
            <a:endParaRPr lang="en-US" sz="2400" dirty="0"/>
          </a:p>
        </p:txBody>
      </p:sp>
      <p:sp>
        <p:nvSpPr>
          <p:cNvPr id="7" name="Oval Callout 6"/>
          <p:cNvSpPr/>
          <p:nvPr/>
        </p:nvSpPr>
        <p:spPr>
          <a:xfrm>
            <a:off x="5772237" y="1815405"/>
            <a:ext cx="1905000" cy="1244025"/>
          </a:xfrm>
          <a:prstGeom prst="wedgeEllipseCallou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67574" y="1970237"/>
            <a:ext cx="1809663" cy="923330"/>
          </a:xfrm>
          <a:prstGeom prst="rect">
            <a:avLst/>
          </a:prstGeom>
          <a:noFill/>
        </p:spPr>
        <p:txBody>
          <a:bodyPr wrap="none" rtlCol="0">
            <a:spAutoFit/>
          </a:bodyPr>
          <a:lstStyle/>
          <a:p>
            <a:r>
              <a:rPr lang="en-US" dirty="0" smtClean="0"/>
              <a:t> Developed </a:t>
            </a:r>
          </a:p>
          <a:p>
            <a:r>
              <a:rPr lang="en-US" dirty="0" smtClean="0"/>
              <a:t>&amp; supported by : </a:t>
            </a:r>
          </a:p>
          <a:p>
            <a:r>
              <a:rPr lang="en-US" dirty="0"/>
              <a:t> </a:t>
            </a:r>
            <a:r>
              <a:rPr lang="en-US" dirty="0" smtClean="0"/>
              <a:t>       </a:t>
            </a:r>
            <a:r>
              <a:rPr lang="en-US" b="1" u="sng" dirty="0" smtClean="0"/>
              <a:t>10gen</a:t>
            </a:r>
            <a:endParaRPr lang="en-US" b="1" u="sng" dirty="0"/>
          </a:p>
        </p:txBody>
      </p:sp>
      <p:sp>
        <p:nvSpPr>
          <p:cNvPr id="9" name="Can 8"/>
          <p:cNvSpPr/>
          <p:nvPr/>
        </p:nvSpPr>
        <p:spPr>
          <a:xfrm>
            <a:off x="969867" y="2999284"/>
            <a:ext cx="1774665" cy="193516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solidFill>
                  <a:srgbClr val="FFFFFF"/>
                </a:solidFill>
              </a:rPr>
              <a:t>MongoDB</a:t>
            </a:r>
            <a:endParaRPr lang="en-US" sz="2000" dirty="0">
              <a:solidFill>
                <a:srgbClr val="FFFFFF"/>
              </a:solidFill>
            </a:endParaRPr>
          </a:p>
        </p:txBody>
      </p:sp>
      <p:sp>
        <p:nvSpPr>
          <p:cNvPr id="10" name="Rectangle 9"/>
          <p:cNvSpPr/>
          <p:nvPr/>
        </p:nvSpPr>
        <p:spPr>
          <a:xfrm>
            <a:off x="4649532" y="3352800"/>
            <a:ext cx="3758765" cy="1269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FFFF"/>
                </a:solidFill>
              </a:rPr>
              <a:t>Open Source</a:t>
            </a:r>
          </a:p>
          <a:p>
            <a:pPr algn="ctr"/>
            <a:r>
              <a:rPr lang="en-US" sz="2000" b="1" dirty="0">
                <a:solidFill>
                  <a:srgbClr val="FFFFFF"/>
                </a:solidFill>
              </a:rPr>
              <a:t>Document Oriented Database</a:t>
            </a:r>
          </a:p>
        </p:txBody>
      </p:sp>
    </p:spTree>
    <p:extLst>
      <p:ext uri="{BB962C8B-B14F-4D97-AF65-F5344CB8AC3E}">
        <p14:creationId xmlns:p14="http://schemas.microsoft.com/office/powerpoint/2010/main" val="152925477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06224"/>
            <a:ext cx="8165592" cy="1163628"/>
          </a:xfrm>
        </p:spPr>
        <p:txBody>
          <a:bodyPr/>
          <a:lstStyle/>
          <a:p>
            <a:r>
              <a:rPr lang="en-US" b="1" dirty="0"/>
              <a:t>Definition of </a:t>
            </a:r>
            <a:r>
              <a:rPr lang="en-US" b="1" dirty="0" err="1"/>
              <a:t>MongoDB</a:t>
            </a:r>
            <a:r>
              <a:rPr lang="en-US" b="1" dirty="0"/>
              <a:t> (by manufacturer)</a:t>
            </a:r>
            <a:br>
              <a:rPr lang="en-US" b="1" dirty="0"/>
            </a:br>
            <a:r>
              <a:rPr lang="en-US" b="1" dirty="0"/>
              <a:t> </a:t>
            </a:r>
          </a:p>
        </p:txBody>
      </p:sp>
      <p:cxnSp>
        <p:nvCxnSpPr>
          <p:cNvPr id="5" name="Straight Arrow Connector 4"/>
          <p:cNvCxnSpPr/>
          <p:nvPr/>
        </p:nvCxnSpPr>
        <p:spPr>
          <a:xfrm>
            <a:off x="2744532" y="4038600"/>
            <a:ext cx="19050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05200" y="3505200"/>
            <a:ext cx="381836" cy="461665"/>
          </a:xfrm>
          <a:prstGeom prst="rect">
            <a:avLst/>
          </a:prstGeom>
          <a:noFill/>
        </p:spPr>
        <p:txBody>
          <a:bodyPr wrap="none" rtlCol="0">
            <a:spAutoFit/>
          </a:bodyPr>
          <a:lstStyle/>
          <a:p>
            <a:r>
              <a:rPr lang="en-US" sz="2400" dirty="0" smtClean="0"/>
              <a:t>Is</a:t>
            </a:r>
            <a:endParaRPr lang="en-US" sz="2400" dirty="0"/>
          </a:p>
        </p:txBody>
      </p:sp>
      <p:sp>
        <p:nvSpPr>
          <p:cNvPr id="9" name="Can 8"/>
          <p:cNvSpPr/>
          <p:nvPr/>
        </p:nvSpPr>
        <p:spPr>
          <a:xfrm>
            <a:off x="969867" y="2999284"/>
            <a:ext cx="1774665" cy="193516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solidFill>
                  <a:srgbClr val="FFFFFF"/>
                </a:solidFill>
              </a:rPr>
              <a:t>MongoDB</a:t>
            </a:r>
            <a:endParaRPr lang="en-US" sz="2000" dirty="0">
              <a:solidFill>
                <a:srgbClr val="FFFFFF"/>
              </a:solidFill>
            </a:endParaRPr>
          </a:p>
        </p:txBody>
      </p:sp>
      <p:sp>
        <p:nvSpPr>
          <p:cNvPr id="10" name="Rectangle 9"/>
          <p:cNvSpPr/>
          <p:nvPr/>
        </p:nvSpPr>
        <p:spPr>
          <a:xfrm>
            <a:off x="4649532" y="3352800"/>
            <a:ext cx="3758765" cy="1269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FFFF"/>
                </a:solidFill>
              </a:rPr>
              <a:t>“Scalable , Open Source , </a:t>
            </a:r>
          </a:p>
          <a:p>
            <a:pPr algn="ctr"/>
            <a:r>
              <a:rPr lang="en-US" sz="2000" b="1" dirty="0">
                <a:solidFill>
                  <a:srgbClr val="FFFFFF"/>
                </a:solidFill>
              </a:rPr>
              <a:t>high performance , </a:t>
            </a:r>
          </a:p>
          <a:p>
            <a:pPr algn="ctr"/>
            <a:r>
              <a:rPr lang="en-US" sz="2000" b="1" dirty="0">
                <a:solidFill>
                  <a:srgbClr val="FFFFFF"/>
                </a:solidFill>
              </a:rPr>
              <a:t>document oriented </a:t>
            </a:r>
          </a:p>
          <a:p>
            <a:pPr algn="ctr"/>
            <a:r>
              <a:rPr lang="en-US" sz="2000" b="1" dirty="0">
                <a:solidFill>
                  <a:srgbClr val="FFFFFF"/>
                </a:solidFill>
              </a:rPr>
              <a:t>database”</a:t>
            </a:r>
          </a:p>
        </p:txBody>
      </p:sp>
    </p:spTree>
    <p:extLst>
      <p:ext uri="{BB962C8B-B14F-4D97-AF65-F5344CB8AC3E}">
        <p14:creationId xmlns:p14="http://schemas.microsoft.com/office/powerpoint/2010/main" val="375248293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
          </a:xfrm>
        </p:spPr>
        <p:txBody>
          <a:bodyPr anchor="t">
            <a:normAutofit fontScale="90000"/>
          </a:bodyPr>
          <a:lstStyle/>
          <a:p>
            <a:pPr algn="l"/>
            <a:r>
              <a:rPr lang="en-US" dirty="0" smtClean="0"/>
              <a:t>Document Oriented Databases</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smtClean="0"/>
              <a:t>	</a:t>
            </a:r>
            <a:endParaRPr lang="en-US" sz="2000" b="1" dirty="0"/>
          </a:p>
        </p:txBody>
      </p:sp>
      <p:sp>
        <p:nvSpPr>
          <p:cNvPr id="11" name="Rectangle 10"/>
          <p:cNvSpPr/>
          <p:nvPr/>
        </p:nvSpPr>
        <p:spPr>
          <a:xfrm>
            <a:off x="1828800" y="2405840"/>
            <a:ext cx="5562600" cy="2743200"/>
          </a:xfrm>
          <a:prstGeom prst="rect">
            <a:avLst/>
          </a:prstGeom>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en-US" sz="2000" b="1" dirty="0" smtClean="0">
              <a:solidFill>
                <a:srgbClr val="002060"/>
              </a:solidFill>
            </a:endParaRPr>
          </a:p>
          <a:p>
            <a:r>
              <a:rPr lang="en-US" sz="2000" b="1" dirty="0">
                <a:solidFill>
                  <a:srgbClr val="002060"/>
                </a:solidFill>
              </a:rPr>
              <a:t> </a:t>
            </a:r>
            <a:r>
              <a:rPr lang="en-US" sz="2000" b="1" dirty="0" smtClean="0">
                <a:solidFill>
                  <a:srgbClr val="002060"/>
                </a:solidFill>
              </a:rPr>
              <a:t> </a:t>
            </a:r>
            <a:r>
              <a:rPr lang="en-US" sz="2400" dirty="0" smtClean="0">
                <a:solidFill>
                  <a:srgbClr val="002060"/>
                </a:solidFill>
              </a:rPr>
              <a:t>Document Oriented </a:t>
            </a:r>
          </a:p>
          <a:p>
            <a:r>
              <a:rPr lang="en-US" sz="2400" dirty="0">
                <a:solidFill>
                  <a:srgbClr val="002060"/>
                </a:solidFill>
              </a:rPr>
              <a:t>	</a:t>
            </a:r>
            <a:r>
              <a:rPr lang="en-US" sz="2400" dirty="0" smtClean="0">
                <a:solidFill>
                  <a:srgbClr val="002060"/>
                </a:solidFill>
              </a:rPr>
              <a:t>Databases</a:t>
            </a:r>
            <a:endParaRPr lang="en-US" sz="2400" dirty="0">
              <a:solidFill>
                <a:srgbClr val="002060"/>
              </a:solidFill>
            </a:endParaRPr>
          </a:p>
        </p:txBody>
      </p:sp>
      <p:sp>
        <p:nvSpPr>
          <p:cNvPr id="5" name="Oval 4"/>
          <p:cNvSpPr/>
          <p:nvPr/>
        </p:nvSpPr>
        <p:spPr>
          <a:xfrm>
            <a:off x="5047488" y="3695700"/>
            <a:ext cx="1886712" cy="10287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rgbClr val="002060"/>
                </a:solidFill>
              </a:rPr>
              <a:t>MongoDB</a:t>
            </a:r>
            <a:endParaRPr lang="en-US" sz="2000" dirty="0">
              <a:solidFill>
                <a:srgbClr val="002060"/>
              </a:solidFill>
            </a:endParaRPr>
          </a:p>
        </p:txBody>
      </p:sp>
    </p:spTree>
    <p:extLst>
      <p:ext uri="{BB962C8B-B14F-4D97-AF65-F5344CB8AC3E}">
        <p14:creationId xmlns:p14="http://schemas.microsoft.com/office/powerpoint/2010/main" val="36794649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
          </a:xfrm>
        </p:spPr>
        <p:txBody>
          <a:bodyPr anchor="t">
            <a:normAutofit fontScale="90000"/>
          </a:bodyPr>
          <a:lstStyle/>
          <a:p>
            <a:pPr algn="l"/>
            <a:r>
              <a:rPr lang="en-US" dirty="0" smtClean="0"/>
              <a:t>NoSQL Databases </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smtClean="0"/>
              <a:t>	</a:t>
            </a:r>
            <a:endParaRPr lang="en-US" sz="2000" b="1" dirty="0"/>
          </a:p>
        </p:txBody>
      </p:sp>
      <p:sp>
        <p:nvSpPr>
          <p:cNvPr id="6" name="Rectangle 5"/>
          <p:cNvSpPr/>
          <p:nvPr/>
        </p:nvSpPr>
        <p:spPr>
          <a:xfrm>
            <a:off x="609600" y="1752600"/>
            <a:ext cx="7848600" cy="426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7" name="Rectangle 6"/>
          <p:cNvSpPr/>
          <p:nvPr/>
        </p:nvSpPr>
        <p:spPr>
          <a:xfrm>
            <a:off x="2971800" y="2590800"/>
            <a:ext cx="4648200" cy="2743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15000" y="4114800"/>
            <a:ext cx="16002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1905000"/>
            <a:ext cx="2375715" cy="461665"/>
          </a:xfrm>
          <a:prstGeom prst="rect">
            <a:avLst/>
          </a:prstGeom>
          <a:noFill/>
        </p:spPr>
        <p:txBody>
          <a:bodyPr wrap="none" rtlCol="0">
            <a:spAutoFit/>
          </a:bodyPr>
          <a:lstStyle/>
          <a:p>
            <a:r>
              <a:rPr lang="en-US" sz="2400" dirty="0" smtClean="0"/>
              <a:t>NoSQL Databases</a:t>
            </a:r>
            <a:endParaRPr lang="en-US" sz="2400" dirty="0"/>
          </a:p>
        </p:txBody>
      </p:sp>
      <p:sp>
        <p:nvSpPr>
          <p:cNvPr id="12" name="TextBox 11"/>
          <p:cNvSpPr txBox="1"/>
          <p:nvPr/>
        </p:nvSpPr>
        <p:spPr>
          <a:xfrm>
            <a:off x="3198378" y="2907268"/>
            <a:ext cx="4088235" cy="461665"/>
          </a:xfrm>
          <a:prstGeom prst="rect">
            <a:avLst/>
          </a:prstGeom>
          <a:noFill/>
        </p:spPr>
        <p:txBody>
          <a:bodyPr wrap="none" rtlCol="0">
            <a:spAutoFit/>
          </a:bodyPr>
          <a:lstStyle/>
          <a:p>
            <a:r>
              <a:rPr lang="en-US" sz="2400" dirty="0" smtClean="0"/>
              <a:t>Document Oriented  Databases</a:t>
            </a:r>
            <a:endParaRPr lang="en-US" sz="2400" dirty="0"/>
          </a:p>
        </p:txBody>
      </p:sp>
      <p:sp>
        <p:nvSpPr>
          <p:cNvPr id="13" name="TextBox 12"/>
          <p:cNvSpPr txBox="1"/>
          <p:nvPr/>
        </p:nvSpPr>
        <p:spPr>
          <a:xfrm>
            <a:off x="5964177" y="4355068"/>
            <a:ext cx="1122423" cy="369332"/>
          </a:xfrm>
          <a:prstGeom prst="rect">
            <a:avLst/>
          </a:prstGeom>
          <a:noFill/>
        </p:spPr>
        <p:txBody>
          <a:bodyPr wrap="none" rtlCol="0">
            <a:spAutoFit/>
          </a:bodyPr>
          <a:lstStyle/>
          <a:p>
            <a:r>
              <a:rPr lang="en-US" dirty="0" smtClean="0"/>
              <a:t>MongoDB</a:t>
            </a:r>
            <a:endParaRPr lang="en-US" dirty="0"/>
          </a:p>
        </p:txBody>
      </p:sp>
    </p:spTree>
    <p:extLst>
      <p:ext uri="{BB962C8B-B14F-4D97-AF65-F5344CB8AC3E}">
        <p14:creationId xmlns:p14="http://schemas.microsoft.com/office/powerpoint/2010/main" val="28450288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
          </a:xfrm>
        </p:spPr>
        <p:txBody>
          <a:bodyPr anchor="t">
            <a:normAutofit fontScale="90000"/>
          </a:bodyPr>
          <a:lstStyle/>
          <a:p>
            <a:pPr algn="l"/>
            <a:r>
              <a:rPr lang="en-US" dirty="0" smtClean="0"/>
              <a:t>NoSQL Databases </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smtClean="0"/>
              <a:t>	</a:t>
            </a:r>
            <a:endParaRPr lang="en-US" sz="2000" b="1" dirty="0"/>
          </a:p>
        </p:txBody>
      </p:sp>
      <p:sp>
        <p:nvSpPr>
          <p:cNvPr id="4" name="Rectangle 3"/>
          <p:cNvSpPr/>
          <p:nvPr/>
        </p:nvSpPr>
        <p:spPr>
          <a:xfrm>
            <a:off x="990600" y="2438400"/>
            <a:ext cx="28194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Relational Database</a:t>
            </a:r>
            <a:endParaRPr lang="en-US" sz="2000" dirty="0">
              <a:solidFill>
                <a:srgbClr val="002060"/>
              </a:solidFill>
            </a:endParaRPr>
          </a:p>
        </p:txBody>
      </p:sp>
      <p:cxnSp>
        <p:nvCxnSpPr>
          <p:cNvPr id="8" name="Straight Arrow Connector 7"/>
          <p:cNvCxnSpPr>
            <a:stCxn id="4" idx="3"/>
          </p:cNvCxnSpPr>
          <p:nvPr/>
        </p:nvCxnSpPr>
        <p:spPr>
          <a:xfrm>
            <a:off x="3810000" y="2857500"/>
            <a:ext cx="1752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562600" y="2438400"/>
            <a:ext cx="25146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Problem: Not able/hard to handle Big data </a:t>
            </a:r>
            <a:endParaRPr lang="en-US" dirty="0">
              <a:solidFill>
                <a:srgbClr val="002060"/>
              </a:solidFill>
            </a:endParaRPr>
          </a:p>
        </p:txBody>
      </p:sp>
      <p:sp>
        <p:nvSpPr>
          <p:cNvPr id="16" name="Rectangle 15"/>
          <p:cNvSpPr/>
          <p:nvPr/>
        </p:nvSpPr>
        <p:spPr>
          <a:xfrm>
            <a:off x="5410200" y="4800600"/>
            <a:ext cx="2819400" cy="838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NoSQL Databases Introduced</a:t>
            </a:r>
            <a:endParaRPr lang="en-US" sz="2000" dirty="0">
              <a:solidFill>
                <a:srgbClr val="002060"/>
              </a:solidFill>
            </a:endParaRPr>
          </a:p>
        </p:txBody>
      </p:sp>
      <p:cxnSp>
        <p:nvCxnSpPr>
          <p:cNvPr id="18" name="Straight Arrow Connector 17"/>
          <p:cNvCxnSpPr>
            <a:stCxn id="15" idx="2"/>
          </p:cNvCxnSpPr>
          <p:nvPr/>
        </p:nvCxnSpPr>
        <p:spPr>
          <a:xfrm>
            <a:off x="6819900" y="32766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641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
          </a:xfrm>
        </p:spPr>
        <p:txBody>
          <a:bodyPr anchor="t">
            <a:normAutofit fontScale="90000"/>
          </a:bodyPr>
          <a:lstStyle/>
          <a:p>
            <a:pPr algn="l"/>
            <a:r>
              <a:rPr lang="en-US" dirty="0" smtClean="0"/>
              <a:t>NoSQL Database Objective </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 </a:t>
            </a:r>
            <a:endParaRPr lang="en-US" sz="2000" b="1" dirty="0"/>
          </a:p>
        </p:txBody>
      </p:sp>
      <p:sp>
        <p:nvSpPr>
          <p:cNvPr id="6" name="Oval 5"/>
          <p:cNvSpPr/>
          <p:nvPr/>
        </p:nvSpPr>
        <p:spPr>
          <a:xfrm>
            <a:off x="838200" y="2770560"/>
            <a:ext cx="2514600" cy="18288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rPr>
              <a:t>NoSQL</a:t>
            </a:r>
            <a:endParaRPr lang="en-US" sz="2800" dirty="0">
              <a:solidFill>
                <a:srgbClr val="002060"/>
              </a:solidFill>
            </a:endParaRPr>
          </a:p>
        </p:txBody>
      </p:sp>
      <p:cxnSp>
        <p:nvCxnSpPr>
          <p:cNvPr id="9" name="Straight Arrow Connector 8"/>
          <p:cNvCxnSpPr>
            <a:stCxn id="6" idx="6"/>
          </p:cNvCxnSpPr>
          <p:nvPr/>
        </p:nvCxnSpPr>
        <p:spPr>
          <a:xfrm>
            <a:off x="3352800" y="3684960"/>
            <a:ext cx="1524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1400" y="3276600"/>
            <a:ext cx="1011880" cy="461665"/>
          </a:xfrm>
          <a:prstGeom prst="rect">
            <a:avLst/>
          </a:prstGeom>
          <a:noFill/>
        </p:spPr>
        <p:txBody>
          <a:bodyPr wrap="none" rtlCol="0">
            <a:spAutoFit/>
          </a:bodyPr>
          <a:lstStyle/>
          <a:p>
            <a:r>
              <a:rPr lang="en-US" sz="2400" dirty="0" smtClean="0"/>
              <a:t>Offers </a:t>
            </a:r>
            <a:endParaRPr lang="en-US" sz="2400" dirty="0"/>
          </a:p>
        </p:txBody>
      </p:sp>
      <p:sp>
        <p:nvSpPr>
          <p:cNvPr id="11" name="Left Brace 10"/>
          <p:cNvSpPr/>
          <p:nvPr/>
        </p:nvSpPr>
        <p:spPr>
          <a:xfrm>
            <a:off x="5257800" y="2286000"/>
            <a:ext cx="457200" cy="2895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5943600" y="2514600"/>
            <a:ext cx="2438400" cy="609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Scalability</a:t>
            </a:r>
            <a:endParaRPr lang="en-US" dirty="0">
              <a:solidFill>
                <a:srgbClr val="002060"/>
              </a:solidFill>
            </a:endParaRPr>
          </a:p>
        </p:txBody>
      </p:sp>
      <p:sp>
        <p:nvSpPr>
          <p:cNvPr id="17" name="Rectangle 16"/>
          <p:cNvSpPr/>
          <p:nvPr/>
        </p:nvSpPr>
        <p:spPr>
          <a:xfrm>
            <a:off x="5943600" y="3505200"/>
            <a:ext cx="2438400" cy="609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r>
              <a:rPr lang="en-US" dirty="0" smtClean="0">
                <a:solidFill>
                  <a:srgbClr val="002060"/>
                </a:solidFill>
              </a:rPr>
              <a:t>erformance</a:t>
            </a:r>
            <a:endParaRPr lang="en-US" dirty="0">
              <a:solidFill>
                <a:srgbClr val="002060"/>
              </a:solidFill>
            </a:endParaRPr>
          </a:p>
        </p:txBody>
      </p:sp>
      <p:sp>
        <p:nvSpPr>
          <p:cNvPr id="19" name="Rectangle 18"/>
          <p:cNvSpPr/>
          <p:nvPr/>
        </p:nvSpPr>
        <p:spPr>
          <a:xfrm>
            <a:off x="5943600" y="4419600"/>
            <a:ext cx="2438400" cy="609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High Availability</a:t>
            </a:r>
            <a:endParaRPr lang="en-US" dirty="0">
              <a:solidFill>
                <a:srgbClr val="002060"/>
              </a:solidFill>
            </a:endParaRPr>
          </a:p>
        </p:txBody>
      </p:sp>
    </p:spTree>
    <p:extLst>
      <p:ext uri="{BB962C8B-B14F-4D97-AF65-F5344CB8AC3E}">
        <p14:creationId xmlns:p14="http://schemas.microsoft.com/office/powerpoint/2010/main" val="8202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Installing Node.js : Windows &amp; Mac</a:t>
            </a:r>
            <a:endParaRPr lang="en-US" b="1" dirty="0"/>
          </a:p>
        </p:txBody>
      </p:sp>
      <p:sp>
        <p:nvSpPr>
          <p:cNvPr id="4" name="Text Placeholder 3"/>
          <p:cNvSpPr>
            <a:spLocks noGrp="1"/>
          </p:cNvSpPr>
          <p:nvPr>
            <p:ph type="body" sz="quarter" idx="10"/>
          </p:nvPr>
        </p:nvSpPr>
        <p:spPr/>
        <p:txBody>
          <a:bodyPr/>
          <a:lstStyle/>
          <a:p>
            <a:pPr marL="0" lvl="3" indent="0">
              <a:buNone/>
            </a:pPr>
            <a:r>
              <a:rPr lang="en-US" sz="2400" b="1" dirty="0" smtClean="0">
                <a:solidFill>
                  <a:schemeClr val="tx1"/>
                </a:solidFill>
              </a:rPr>
              <a:t>Windows : </a:t>
            </a:r>
          </a:p>
          <a:p>
            <a:pPr marL="0" lvl="3" indent="0">
              <a:buNone/>
            </a:pPr>
            <a:r>
              <a:rPr lang="en-US" sz="2400" dirty="0" smtClean="0">
                <a:solidFill>
                  <a:schemeClr val="tx1"/>
                </a:solidFill>
              </a:rPr>
              <a:t>It’s easy to install node.js on Windows, just go to </a:t>
            </a:r>
            <a:r>
              <a:rPr lang="en-US" sz="2400" b="1" dirty="0" smtClean="0">
                <a:solidFill>
                  <a:schemeClr val="tx1"/>
                </a:solidFill>
                <a:hlinkClick r:id="rId3"/>
              </a:rPr>
              <a:t>node.js official site</a:t>
            </a:r>
            <a:r>
              <a:rPr lang="en-US" sz="2400" b="1" dirty="0" smtClean="0">
                <a:solidFill>
                  <a:schemeClr val="tx1"/>
                </a:solidFill>
              </a:rPr>
              <a:t> (http://nodejs.org/download/) </a:t>
            </a:r>
            <a:r>
              <a:rPr lang="en-US" sz="2400" dirty="0" smtClean="0">
                <a:solidFill>
                  <a:schemeClr val="tx1"/>
                </a:solidFill>
              </a:rPr>
              <a:t>and download Windows installer, then execute the installer. </a:t>
            </a:r>
          </a:p>
          <a:p>
            <a:pPr marL="0" lvl="3" indent="0">
              <a:buNone/>
            </a:pPr>
            <a:r>
              <a:rPr lang="en-US" sz="2400" b="1" dirty="0" smtClean="0">
                <a:solidFill>
                  <a:schemeClr val="tx1"/>
                </a:solidFill>
              </a:rPr>
              <a:t>Macintosh :</a:t>
            </a:r>
          </a:p>
          <a:p>
            <a:pPr marL="0" lvl="3" indent="0">
              <a:buNone/>
            </a:pPr>
            <a:endParaRPr lang="en-US" sz="2400" b="1" dirty="0" smtClean="0">
              <a:solidFill>
                <a:schemeClr val="tx1"/>
              </a:solidFill>
            </a:endParaRPr>
          </a:p>
          <a:p>
            <a:pPr marL="0" lvl="3" indent="0">
              <a:buNone/>
            </a:pPr>
            <a:r>
              <a:rPr lang="en-US" sz="2400" dirty="0" smtClean="0">
                <a:solidFill>
                  <a:schemeClr val="tx1"/>
                </a:solidFill>
              </a:rPr>
              <a:t>Similarly download the Mac installer, then execute the installer.</a:t>
            </a:r>
          </a:p>
          <a:p>
            <a:pPr marL="0" lvl="3" indent="0">
              <a:buNone/>
            </a:pPr>
            <a:endParaRPr lang="en-US" sz="2400" dirty="0" smtClean="0">
              <a:solidFill>
                <a:schemeClr val="tx1"/>
              </a:solidFill>
              <a:latin typeface="Georgia" pitchFamily="18" charset="0"/>
            </a:endParaRPr>
          </a:p>
          <a:p>
            <a:pPr marL="0" lvl="3" indent="0">
              <a:buNone/>
            </a:pPr>
            <a:r>
              <a:rPr lang="en-US" sz="2400" dirty="0" smtClean="0">
                <a:solidFill>
                  <a:schemeClr val="tx1"/>
                </a:solidFill>
                <a:latin typeface="Georgia" pitchFamily="18" charset="0"/>
              </a:rPr>
              <a:t>Try some commands on the Interactive Shell</a:t>
            </a:r>
          </a:p>
          <a:p>
            <a:pPr marL="0" lvl="3" indent="0">
              <a:buNone/>
            </a:pPr>
            <a:endParaRPr lang="en-US" sz="2400" dirty="0" smtClean="0">
              <a:solidFill>
                <a:schemeClr val="tx1"/>
              </a:solidFill>
              <a:latin typeface="Georgia" pitchFamily="18" charset="0"/>
            </a:endParaRPr>
          </a:p>
        </p:txBody>
      </p:sp>
      <p:pic>
        <p:nvPicPr>
          <p:cNvPr id="3074" name="Picture 2"/>
          <p:cNvPicPr>
            <a:picLocks noChangeAspect="1" noChangeArrowheads="1"/>
          </p:cNvPicPr>
          <p:nvPr/>
        </p:nvPicPr>
        <p:blipFill>
          <a:blip r:embed="rId4"/>
          <a:srcRect/>
          <a:stretch>
            <a:fillRect/>
          </a:stretch>
        </p:blipFill>
        <p:spPr bwMode="auto">
          <a:xfrm>
            <a:off x="532846" y="5425429"/>
            <a:ext cx="4181661" cy="809625"/>
          </a:xfrm>
          <a:prstGeom prst="rect">
            <a:avLst/>
          </a:prstGeom>
          <a:noFill/>
          <a:ln w="9525">
            <a:noFill/>
            <a:miter lim="800000"/>
            <a:headEnd/>
            <a:tailEnd/>
          </a:ln>
        </p:spPr>
      </p:pic>
    </p:spTree>
    <p:extLst>
      <p:ext uri="{BB962C8B-B14F-4D97-AF65-F5344CB8AC3E}">
        <p14:creationId xmlns:p14="http://schemas.microsoft.com/office/powerpoint/2010/main" val="12165052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
          </a:xfrm>
        </p:spPr>
        <p:txBody>
          <a:bodyPr anchor="t">
            <a:normAutofit fontScale="90000"/>
          </a:bodyPr>
          <a:lstStyle/>
          <a:p>
            <a:pPr algn="l"/>
            <a:r>
              <a:rPr lang="en-US" dirty="0" smtClean="0"/>
              <a:t>NoSQL Database Types</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 </a:t>
            </a:r>
            <a:endParaRPr lang="en-US" sz="2000" b="1" dirty="0"/>
          </a:p>
        </p:txBody>
      </p:sp>
      <p:sp>
        <p:nvSpPr>
          <p:cNvPr id="6" name="Oval 5"/>
          <p:cNvSpPr/>
          <p:nvPr/>
        </p:nvSpPr>
        <p:spPr>
          <a:xfrm>
            <a:off x="685800" y="2286000"/>
            <a:ext cx="2286000" cy="18288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Key Value Store</a:t>
            </a:r>
            <a:endParaRPr lang="en-US" sz="2400" dirty="0">
              <a:solidFill>
                <a:srgbClr val="002060"/>
              </a:solidFill>
            </a:endParaRPr>
          </a:p>
        </p:txBody>
      </p:sp>
      <p:sp>
        <p:nvSpPr>
          <p:cNvPr id="10" name="TextBox 9"/>
          <p:cNvSpPr txBox="1"/>
          <p:nvPr/>
        </p:nvSpPr>
        <p:spPr>
          <a:xfrm>
            <a:off x="1045520" y="4495800"/>
            <a:ext cx="1474571" cy="1446550"/>
          </a:xfrm>
          <a:prstGeom prst="rect">
            <a:avLst/>
          </a:prstGeom>
          <a:noFill/>
        </p:spPr>
        <p:txBody>
          <a:bodyPr wrap="none" rtlCol="0">
            <a:spAutoFit/>
          </a:bodyPr>
          <a:lstStyle/>
          <a:p>
            <a:r>
              <a:rPr lang="en-US" sz="2400" u="sng" dirty="0" smtClean="0"/>
              <a:t>Examples:</a:t>
            </a:r>
          </a:p>
          <a:p>
            <a:r>
              <a:rPr lang="en-US" sz="2000" dirty="0" smtClean="0"/>
              <a:t>Memcached</a:t>
            </a:r>
          </a:p>
          <a:p>
            <a:r>
              <a:rPr lang="en-US" sz="2000" dirty="0" smtClean="0"/>
              <a:t>Coherence</a:t>
            </a:r>
          </a:p>
          <a:p>
            <a:r>
              <a:rPr lang="en-US" sz="2000" dirty="0" smtClean="0"/>
              <a:t>Redis</a:t>
            </a:r>
            <a:r>
              <a:rPr lang="en-US" sz="2400" dirty="0" smtClean="0"/>
              <a:t> </a:t>
            </a:r>
            <a:endParaRPr lang="en-US" sz="2400" dirty="0"/>
          </a:p>
        </p:txBody>
      </p:sp>
      <p:sp>
        <p:nvSpPr>
          <p:cNvPr id="13" name="Oval 12"/>
          <p:cNvSpPr/>
          <p:nvPr/>
        </p:nvSpPr>
        <p:spPr>
          <a:xfrm>
            <a:off x="3505200" y="2286000"/>
            <a:ext cx="2286000" cy="18288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Tabular</a:t>
            </a:r>
            <a:endParaRPr lang="en-US" sz="2400" dirty="0">
              <a:solidFill>
                <a:srgbClr val="002060"/>
              </a:solidFill>
            </a:endParaRPr>
          </a:p>
        </p:txBody>
      </p:sp>
      <p:sp>
        <p:nvSpPr>
          <p:cNvPr id="14" name="Oval 13"/>
          <p:cNvSpPr/>
          <p:nvPr/>
        </p:nvSpPr>
        <p:spPr>
          <a:xfrm>
            <a:off x="6324600" y="2362200"/>
            <a:ext cx="2286000" cy="18288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Document Oriented</a:t>
            </a:r>
            <a:endParaRPr lang="en-US" sz="2400" dirty="0">
              <a:solidFill>
                <a:srgbClr val="002060"/>
              </a:solidFill>
            </a:endParaRPr>
          </a:p>
        </p:txBody>
      </p:sp>
      <p:sp>
        <p:nvSpPr>
          <p:cNvPr id="15" name="TextBox 14"/>
          <p:cNvSpPr txBox="1"/>
          <p:nvPr/>
        </p:nvSpPr>
        <p:spPr>
          <a:xfrm>
            <a:off x="3783229" y="4495800"/>
            <a:ext cx="1443857" cy="1384995"/>
          </a:xfrm>
          <a:prstGeom prst="rect">
            <a:avLst/>
          </a:prstGeom>
          <a:noFill/>
        </p:spPr>
        <p:txBody>
          <a:bodyPr wrap="none" rtlCol="0">
            <a:spAutoFit/>
          </a:bodyPr>
          <a:lstStyle/>
          <a:p>
            <a:r>
              <a:rPr lang="en-US" sz="2400" u="sng" dirty="0" smtClean="0"/>
              <a:t>Examples:</a:t>
            </a:r>
          </a:p>
          <a:p>
            <a:r>
              <a:rPr lang="en-US" sz="2000" dirty="0" smtClean="0"/>
              <a:t>BigTable</a:t>
            </a:r>
          </a:p>
          <a:p>
            <a:r>
              <a:rPr lang="en-US" sz="2000" dirty="0" smtClean="0"/>
              <a:t>Hbase</a:t>
            </a:r>
          </a:p>
          <a:p>
            <a:r>
              <a:rPr lang="en-US" sz="2000" dirty="0" smtClean="0"/>
              <a:t>Accumulo </a:t>
            </a:r>
            <a:endParaRPr lang="en-US" sz="2000" dirty="0"/>
          </a:p>
        </p:txBody>
      </p:sp>
      <p:sp>
        <p:nvSpPr>
          <p:cNvPr id="16" name="TextBox 15"/>
          <p:cNvSpPr txBox="1"/>
          <p:nvPr/>
        </p:nvSpPr>
        <p:spPr>
          <a:xfrm>
            <a:off x="6553200" y="4495800"/>
            <a:ext cx="1474571" cy="1446550"/>
          </a:xfrm>
          <a:prstGeom prst="rect">
            <a:avLst/>
          </a:prstGeom>
          <a:noFill/>
        </p:spPr>
        <p:txBody>
          <a:bodyPr wrap="none" rtlCol="0">
            <a:spAutoFit/>
          </a:bodyPr>
          <a:lstStyle/>
          <a:p>
            <a:r>
              <a:rPr lang="en-US" sz="2400" u="sng" dirty="0" smtClean="0"/>
              <a:t>Examples:</a:t>
            </a:r>
          </a:p>
          <a:p>
            <a:r>
              <a:rPr lang="en-US" sz="2000" dirty="0" smtClean="0"/>
              <a:t>MongoDB</a:t>
            </a:r>
          </a:p>
          <a:p>
            <a:r>
              <a:rPr lang="en-US" sz="2000" dirty="0" smtClean="0"/>
              <a:t>CouchDB</a:t>
            </a:r>
          </a:p>
          <a:p>
            <a:r>
              <a:rPr lang="en-US" sz="2000" dirty="0" smtClean="0"/>
              <a:t>Cloudant</a:t>
            </a:r>
            <a:r>
              <a:rPr lang="en-US" sz="2400" dirty="0" smtClean="0"/>
              <a:t> </a:t>
            </a:r>
            <a:endParaRPr lang="en-US" sz="2400" dirty="0"/>
          </a:p>
        </p:txBody>
      </p:sp>
    </p:spTree>
    <p:extLst>
      <p:ext uri="{BB962C8B-B14F-4D97-AF65-F5344CB8AC3E}">
        <p14:creationId xmlns:p14="http://schemas.microsoft.com/office/powerpoint/2010/main" val="10147869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chor="t">
            <a:normAutofit fontScale="90000"/>
          </a:bodyPr>
          <a:lstStyle/>
          <a:p>
            <a:pPr algn="l"/>
            <a:r>
              <a:rPr lang="en-US" dirty="0" smtClean="0"/>
              <a:t>NoSQL - What is Missing?</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 </a:t>
            </a:r>
            <a:endParaRPr lang="en-US" sz="2000" b="1" dirty="0"/>
          </a:p>
        </p:txBody>
      </p:sp>
      <p:sp>
        <p:nvSpPr>
          <p:cNvPr id="4" name="Rounded Rectangle 3"/>
          <p:cNvSpPr/>
          <p:nvPr/>
        </p:nvSpPr>
        <p:spPr>
          <a:xfrm>
            <a:off x="2743200" y="1905000"/>
            <a:ext cx="3962400" cy="8382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No Joins Support</a:t>
            </a:r>
            <a:endParaRPr lang="en-US" sz="2000" dirty="0">
              <a:solidFill>
                <a:srgbClr val="002060"/>
              </a:solidFill>
            </a:endParaRPr>
          </a:p>
        </p:txBody>
      </p:sp>
      <p:sp>
        <p:nvSpPr>
          <p:cNvPr id="11" name="Rounded Rectangle 10"/>
          <p:cNvSpPr/>
          <p:nvPr/>
        </p:nvSpPr>
        <p:spPr>
          <a:xfrm>
            <a:off x="2743200" y="3276600"/>
            <a:ext cx="3962400" cy="8382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rPr>
              <a:t>No </a:t>
            </a:r>
            <a:r>
              <a:rPr lang="en-US" sz="2000" dirty="0" smtClean="0">
                <a:solidFill>
                  <a:srgbClr val="002060"/>
                </a:solidFill>
              </a:rPr>
              <a:t>Complex Transaction Support</a:t>
            </a:r>
            <a:endParaRPr lang="en-US" sz="2000" dirty="0"/>
          </a:p>
        </p:txBody>
      </p:sp>
      <p:sp>
        <p:nvSpPr>
          <p:cNvPr id="12" name="Rounded Rectangle 11"/>
          <p:cNvSpPr/>
          <p:nvPr/>
        </p:nvSpPr>
        <p:spPr>
          <a:xfrm>
            <a:off x="2743200" y="4572000"/>
            <a:ext cx="3962400" cy="8382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rPr>
              <a:t>No </a:t>
            </a:r>
            <a:r>
              <a:rPr lang="en-US" sz="2000" dirty="0" smtClean="0">
                <a:solidFill>
                  <a:srgbClr val="002060"/>
                </a:solidFill>
              </a:rPr>
              <a:t>Constraints  </a:t>
            </a:r>
            <a:r>
              <a:rPr lang="en-US" sz="2000" dirty="0">
                <a:solidFill>
                  <a:srgbClr val="002060"/>
                </a:solidFill>
              </a:rPr>
              <a:t>Support</a:t>
            </a:r>
            <a:endParaRPr lang="en-US" sz="2000" dirty="0"/>
          </a:p>
        </p:txBody>
      </p:sp>
    </p:spTree>
    <p:extLst>
      <p:ext uri="{BB962C8B-B14F-4D97-AF65-F5344CB8AC3E}">
        <p14:creationId xmlns:p14="http://schemas.microsoft.com/office/powerpoint/2010/main" val="3124921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chor="t">
            <a:normAutofit fontScale="90000"/>
          </a:bodyPr>
          <a:lstStyle/>
          <a:p>
            <a:pPr algn="l"/>
            <a:r>
              <a:rPr lang="en-US" dirty="0" smtClean="0"/>
              <a:t>NoSQL Attributes</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 </a:t>
            </a:r>
            <a:endParaRPr lang="en-US" sz="2000" b="1" dirty="0"/>
          </a:p>
        </p:txBody>
      </p:sp>
      <p:cxnSp>
        <p:nvCxnSpPr>
          <p:cNvPr id="6" name="Straight Arrow Connector 5"/>
          <p:cNvCxnSpPr/>
          <p:nvPr/>
        </p:nvCxnSpPr>
        <p:spPr>
          <a:xfrm>
            <a:off x="2819400" y="4800600"/>
            <a:ext cx="419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819400" y="1752600"/>
            <a:ext cx="0" cy="3048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31052" y="4953000"/>
            <a:ext cx="1540806" cy="400110"/>
          </a:xfrm>
          <a:prstGeom prst="rect">
            <a:avLst/>
          </a:prstGeom>
          <a:noFill/>
        </p:spPr>
        <p:txBody>
          <a:bodyPr wrap="none" rtlCol="0">
            <a:spAutoFit/>
          </a:bodyPr>
          <a:lstStyle/>
          <a:p>
            <a:r>
              <a:rPr lang="en-US" sz="2000" dirty="0" smtClean="0"/>
              <a:t>Functionality</a:t>
            </a:r>
            <a:endParaRPr lang="en-US" sz="2000" dirty="0"/>
          </a:p>
        </p:txBody>
      </p:sp>
      <p:sp>
        <p:nvSpPr>
          <p:cNvPr id="13" name="TextBox 12"/>
          <p:cNvSpPr txBox="1"/>
          <p:nvPr/>
        </p:nvSpPr>
        <p:spPr>
          <a:xfrm>
            <a:off x="894144" y="3352800"/>
            <a:ext cx="1528688" cy="400110"/>
          </a:xfrm>
          <a:prstGeom prst="rect">
            <a:avLst/>
          </a:prstGeom>
          <a:noFill/>
        </p:spPr>
        <p:txBody>
          <a:bodyPr wrap="none" rtlCol="0">
            <a:spAutoFit/>
          </a:bodyPr>
          <a:lstStyle/>
          <a:p>
            <a:r>
              <a:rPr lang="en-US" sz="2000" dirty="0" smtClean="0"/>
              <a:t>Performance</a:t>
            </a:r>
            <a:endParaRPr lang="en-US" sz="2000" dirty="0"/>
          </a:p>
        </p:txBody>
      </p:sp>
      <p:sp>
        <p:nvSpPr>
          <p:cNvPr id="16" name="Oval 15"/>
          <p:cNvSpPr/>
          <p:nvPr/>
        </p:nvSpPr>
        <p:spPr>
          <a:xfrm>
            <a:off x="3429000" y="2286000"/>
            <a:ext cx="1485900" cy="8382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NoSQL</a:t>
            </a:r>
            <a:endParaRPr lang="en-US" sz="2000" dirty="0">
              <a:solidFill>
                <a:srgbClr val="002060"/>
              </a:solidFill>
            </a:endParaRPr>
          </a:p>
        </p:txBody>
      </p:sp>
      <p:sp>
        <p:nvSpPr>
          <p:cNvPr id="17" name="Oval 16"/>
          <p:cNvSpPr/>
          <p:nvPr/>
        </p:nvSpPr>
        <p:spPr>
          <a:xfrm>
            <a:off x="5143500" y="3657600"/>
            <a:ext cx="1485900" cy="8382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RDBMS</a:t>
            </a:r>
            <a:endParaRPr lang="en-US" dirty="0">
              <a:solidFill>
                <a:srgbClr val="002060"/>
              </a:solidFill>
            </a:endParaRPr>
          </a:p>
        </p:txBody>
      </p:sp>
    </p:spTree>
    <p:extLst>
      <p:ext uri="{BB962C8B-B14F-4D97-AF65-F5344CB8AC3E}">
        <p14:creationId xmlns:p14="http://schemas.microsoft.com/office/powerpoint/2010/main" val="3445732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chor="t">
            <a:normAutofit fontScale="90000"/>
          </a:bodyPr>
          <a:lstStyle/>
          <a:p>
            <a:pPr algn="l"/>
            <a:r>
              <a:rPr lang="en-US" dirty="0" smtClean="0"/>
              <a:t>Storage NoSQL Vs RDBMS</a:t>
            </a:r>
            <a:r>
              <a:rPr lang="en-US" dirty="0"/>
              <a:t/>
            </a:r>
            <a:br>
              <a:rPr lang="en-US" dirty="0"/>
            </a:br>
            <a:r>
              <a:rPr lang="en-US" dirty="0"/>
              <a:t>  </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 </a:t>
            </a:r>
            <a:endParaRPr lang="en-US" sz="2000" b="1" dirty="0"/>
          </a:p>
        </p:txBody>
      </p:sp>
      <p:sp>
        <p:nvSpPr>
          <p:cNvPr id="4" name="Flowchart: Magnetic Disk 3"/>
          <p:cNvSpPr/>
          <p:nvPr/>
        </p:nvSpPr>
        <p:spPr>
          <a:xfrm>
            <a:off x="1371600" y="2667000"/>
            <a:ext cx="2362200" cy="2057400"/>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RDBMS</a:t>
            </a:r>
          </a:p>
          <a:p>
            <a:pPr algn="ctr"/>
            <a:endParaRPr lang="en-US" sz="2400" dirty="0">
              <a:solidFill>
                <a:srgbClr val="002060"/>
              </a:solidFill>
            </a:endParaRPr>
          </a:p>
        </p:txBody>
      </p:sp>
      <p:sp>
        <p:nvSpPr>
          <p:cNvPr id="11" name="Flowchart: Magnetic Disk 10"/>
          <p:cNvSpPr/>
          <p:nvPr/>
        </p:nvSpPr>
        <p:spPr>
          <a:xfrm>
            <a:off x="5334000" y="2667000"/>
            <a:ext cx="2362200" cy="2057400"/>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MongoDB</a:t>
            </a:r>
          </a:p>
          <a:p>
            <a:pPr algn="ctr"/>
            <a:endParaRPr lang="en-US" sz="2400" dirty="0">
              <a:solidFill>
                <a:srgbClr val="002060"/>
              </a:solidFill>
            </a:endParaRPr>
          </a:p>
        </p:txBody>
      </p:sp>
      <p:sp>
        <p:nvSpPr>
          <p:cNvPr id="5" name="Rectangle 4"/>
          <p:cNvSpPr/>
          <p:nvPr/>
        </p:nvSpPr>
        <p:spPr>
          <a:xfrm>
            <a:off x="2362200" y="36957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57400" y="4038600"/>
            <a:ext cx="1066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Tables</a:t>
            </a:r>
            <a:endParaRPr lang="en-US" dirty="0">
              <a:solidFill>
                <a:srgbClr val="002060"/>
              </a:solidFill>
            </a:endParaRPr>
          </a:p>
        </p:txBody>
      </p:sp>
      <p:sp>
        <p:nvSpPr>
          <p:cNvPr id="14" name="Rectangle 13"/>
          <p:cNvSpPr/>
          <p:nvPr/>
        </p:nvSpPr>
        <p:spPr>
          <a:xfrm>
            <a:off x="5943600" y="4038600"/>
            <a:ext cx="13716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Collections</a:t>
            </a:r>
            <a:endParaRPr lang="en-US" dirty="0">
              <a:solidFill>
                <a:srgbClr val="002060"/>
              </a:solidFill>
            </a:endParaRPr>
          </a:p>
        </p:txBody>
      </p:sp>
    </p:spTree>
    <p:extLst>
      <p:ext uri="{BB962C8B-B14F-4D97-AF65-F5344CB8AC3E}">
        <p14:creationId xmlns:p14="http://schemas.microsoft.com/office/powerpoint/2010/main" val="2251532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chor="t">
            <a:normAutofit/>
          </a:bodyPr>
          <a:lstStyle/>
          <a:p>
            <a:pPr algn="l"/>
            <a:r>
              <a:rPr lang="en-US" dirty="0" smtClean="0"/>
              <a:t>Data Storage  </a:t>
            </a:r>
            <a:endParaRPr lang="en-US"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dirty="0"/>
              <a:t> </a:t>
            </a:r>
            <a:endParaRPr lang="en-US" sz="2000" b="1" dirty="0"/>
          </a:p>
        </p:txBody>
      </p:sp>
      <p:graphicFrame>
        <p:nvGraphicFramePr>
          <p:cNvPr id="6" name="Table 5"/>
          <p:cNvGraphicFramePr>
            <a:graphicFrameLocks noGrp="1"/>
          </p:cNvGraphicFramePr>
          <p:nvPr>
            <p:extLst>
              <p:ext uri="{D42A27DB-BD31-4B8C-83A1-F6EECF244321}">
                <p14:modId xmlns:p14="http://schemas.microsoft.com/office/powerpoint/2010/main" val="2208108914"/>
              </p:ext>
            </p:extLst>
          </p:nvPr>
        </p:nvGraphicFramePr>
        <p:xfrm>
          <a:off x="1600200" y="1436132"/>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FIRSTNAME</a:t>
                      </a:r>
                      <a:endParaRPr lang="en-US" dirty="0"/>
                    </a:p>
                  </a:txBody>
                  <a:tcPr/>
                </a:tc>
                <a:tc>
                  <a:txBody>
                    <a:bodyPr/>
                    <a:lstStyle/>
                    <a:p>
                      <a:r>
                        <a:rPr lang="en-US" dirty="0" smtClean="0"/>
                        <a:t>LASTNAME</a:t>
                      </a:r>
                      <a:endParaRPr lang="en-US" dirty="0"/>
                    </a:p>
                  </a:txBody>
                  <a:tcPr/>
                </a:tc>
                <a:tc>
                  <a:txBody>
                    <a:bodyPr/>
                    <a:lstStyle/>
                    <a:p>
                      <a:r>
                        <a:rPr lang="en-US" dirty="0" smtClean="0"/>
                        <a:t>AGE</a:t>
                      </a:r>
                      <a:endParaRPr lang="en-US" dirty="0"/>
                    </a:p>
                  </a:txBody>
                  <a:tcPr/>
                </a:tc>
              </a:tr>
              <a:tr h="370840">
                <a:tc>
                  <a:txBody>
                    <a:bodyPr/>
                    <a:lstStyle/>
                    <a:p>
                      <a:r>
                        <a:rPr lang="en-US" dirty="0" smtClean="0"/>
                        <a:t>Steve</a:t>
                      </a:r>
                      <a:endParaRPr lang="en-US" dirty="0"/>
                    </a:p>
                  </a:txBody>
                  <a:tcPr/>
                </a:tc>
                <a:tc>
                  <a:txBody>
                    <a:bodyPr/>
                    <a:lstStyle/>
                    <a:p>
                      <a:r>
                        <a:rPr lang="en-US" dirty="0" smtClean="0"/>
                        <a:t>Jobs</a:t>
                      </a:r>
                      <a:endParaRPr lang="en-US" dirty="0"/>
                    </a:p>
                  </a:txBody>
                  <a:tcPr/>
                </a:tc>
                <a:tc>
                  <a:txBody>
                    <a:bodyPr/>
                    <a:lstStyle/>
                    <a:p>
                      <a:r>
                        <a:rPr lang="en-US" dirty="0" smtClean="0"/>
                        <a:t>30</a:t>
                      </a:r>
                      <a:endParaRPr lang="en-US" dirty="0"/>
                    </a:p>
                  </a:txBody>
                  <a:tcPr/>
                </a:tc>
              </a:tr>
              <a:tr h="370840">
                <a:tc>
                  <a:txBody>
                    <a:bodyPr/>
                    <a:lstStyle/>
                    <a:p>
                      <a:r>
                        <a:rPr lang="en-US" dirty="0" smtClean="0"/>
                        <a:t>Bill</a:t>
                      </a:r>
                      <a:endParaRPr lang="en-US" dirty="0"/>
                    </a:p>
                  </a:txBody>
                  <a:tcPr/>
                </a:tc>
                <a:tc>
                  <a:txBody>
                    <a:bodyPr/>
                    <a:lstStyle/>
                    <a:p>
                      <a:r>
                        <a:rPr lang="en-US" dirty="0" smtClean="0"/>
                        <a:t>Gates</a:t>
                      </a:r>
                      <a:endParaRPr lang="en-US" dirty="0"/>
                    </a:p>
                  </a:txBody>
                  <a:tcPr/>
                </a:tc>
                <a:tc>
                  <a:txBody>
                    <a:bodyPr/>
                    <a:lstStyle/>
                    <a:p>
                      <a:r>
                        <a:rPr lang="en-US" dirty="0" smtClean="0"/>
                        <a:t>50</a:t>
                      </a:r>
                      <a:endParaRPr lang="en-US" dirty="0"/>
                    </a:p>
                  </a:txBody>
                  <a:tcPr/>
                </a:tc>
              </a:tr>
            </a:tbl>
          </a:graphicData>
        </a:graphic>
      </p:graphicFrame>
      <p:sp>
        <p:nvSpPr>
          <p:cNvPr id="8" name="TextBox 7"/>
          <p:cNvSpPr txBox="1"/>
          <p:nvPr/>
        </p:nvSpPr>
        <p:spPr>
          <a:xfrm>
            <a:off x="1600200" y="1066800"/>
            <a:ext cx="1798377" cy="369332"/>
          </a:xfrm>
          <a:prstGeom prst="rect">
            <a:avLst/>
          </a:prstGeom>
          <a:noFill/>
        </p:spPr>
        <p:txBody>
          <a:bodyPr wrap="none" rtlCol="0">
            <a:spAutoFit/>
          </a:bodyPr>
          <a:lstStyle/>
          <a:p>
            <a:r>
              <a:rPr lang="en-US" b="1" dirty="0" smtClean="0"/>
              <a:t>Table : Employee</a:t>
            </a:r>
            <a:endParaRPr lang="en-US" b="1" dirty="0"/>
          </a:p>
        </p:txBody>
      </p:sp>
      <p:sp>
        <p:nvSpPr>
          <p:cNvPr id="12" name="TextBox 11"/>
          <p:cNvSpPr txBox="1"/>
          <p:nvPr/>
        </p:nvSpPr>
        <p:spPr>
          <a:xfrm>
            <a:off x="1600200" y="2743200"/>
            <a:ext cx="2298321" cy="369332"/>
          </a:xfrm>
          <a:prstGeom prst="rect">
            <a:avLst/>
          </a:prstGeom>
          <a:noFill/>
        </p:spPr>
        <p:txBody>
          <a:bodyPr wrap="none" rtlCol="0">
            <a:spAutoFit/>
          </a:bodyPr>
          <a:lstStyle/>
          <a:p>
            <a:r>
              <a:rPr lang="en-US" b="1" dirty="0" smtClean="0"/>
              <a:t>Collection : Employee </a:t>
            </a:r>
            <a:endParaRPr lang="en-US" b="1" dirty="0"/>
          </a:p>
        </p:txBody>
      </p:sp>
      <p:sp>
        <p:nvSpPr>
          <p:cNvPr id="9" name="Rectangle 8"/>
          <p:cNvSpPr/>
          <p:nvPr/>
        </p:nvSpPr>
        <p:spPr>
          <a:xfrm>
            <a:off x="1752600" y="3048000"/>
            <a:ext cx="6172200" cy="3693319"/>
          </a:xfrm>
          <a:prstGeom prst="rect">
            <a:avLst/>
          </a:prstGeom>
        </p:spPr>
        <p:txBody>
          <a:bodyPr wrap="square">
            <a:spAutoFit/>
          </a:bodyPr>
          <a:lstStyle/>
          <a:p>
            <a:r>
              <a:rPr lang="en-US" dirty="0" smtClean="0"/>
              <a:t>{</a:t>
            </a:r>
            <a:endParaRPr lang="en-US" dirty="0"/>
          </a:p>
          <a:p>
            <a:r>
              <a:rPr lang="en-US" dirty="0" smtClean="0"/>
              <a:t>	"_</a:t>
            </a:r>
            <a:r>
              <a:rPr lang="en-US" dirty="0" err="1"/>
              <a:t>id":ObjectId</a:t>
            </a:r>
            <a:r>
              <a:rPr lang="en-US" dirty="0"/>
              <a:t>("1avt382df98jz28i1dt2r3d1"),</a:t>
            </a:r>
          </a:p>
          <a:p>
            <a:r>
              <a:rPr lang="en-US" dirty="0" smtClean="0"/>
              <a:t>  	“</a:t>
            </a:r>
            <a:r>
              <a:rPr lang="en-US" dirty="0" err="1" smtClean="0"/>
              <a:t>Firtsname</a:t>
            </a:r>
            <a:r>
              <a:rPr lang="en-US" dirty="0" smtClean="0"/>
              <a:t>":"Steve</a:t>
            </a:r>
            <a:r>
              <a:rPr lang="en-US" dirty="0"/>
              <a:t>",</a:t>
            </a:r>
          </a:p>
          <a:p>
            <a:r>
              <a:rPr lang="en-US" dirty="0"/>
              <a:t>	</a:t>
            </a:r>
            <a:r>
              <a:rPr lang="en-US" dirty="0" smtClean="0"/>
              <a:t>“</a:t>
            </a:r>
            <a:r>
              <a:rPr lang="en-US" dirty="0" err="1" smtClean="0"/>
              <a:t>Lastname":"</a:t>
            </a:r>
            <a:r>
              <a:rPr lang="en-US" dirty="0" err="1"/>
              <a:t>Jobs</a:t>
            </a:r>
            <a:r>
              <a:rPr lang="en-US" dirty="0"/>
              <a:t>",</a:t>
            </a:r>
          </a:p>
          <a:p>
            <a:r>
              <a:rPr lang="en-US" dirty="0"/>
              <a:t>	"Age" : 30</a:t>
            </a:r>
          </a:p>
          <a:p>
            <a:r>
              <a:rPr lang="en-US" dirty="0"/>
              <a:t>},</a:t>
            </a:r>
          </a:p>
          <a:p>
            <a:r>
              <a:rPr lang="en-US" dirty="0"/>
              <a:t>{</a:t>
            </a:r>
          </a:p>
          <a:p>
            <a:r>
              <a:rPr lang="en-US" dirty="0"/>
              <a:t>	"_id":ObjectId("1avt382df98jz28i1dt2r3d1"),</a:t>
            </a:r>
          </a:p>
          <a:p>
            <a:r>
              <a:rPr lang="en-US" dirty="0"/>
              <a:t>	</a:t>
            </a:r>
            <a:r>
              <a:rPr lang="en-US" dirty="0" smtClean="0"/>
              <a:t>“</a:t>
            </a:r>
            <a:r>
              <a:rPr lang="en-US" dirty="0" err="1" smtClean="0"/>
              <a:t>Firstname":“Bill</a:t>
            </a:r>
            <a:r>
              <a:rPr lang="en-US" dirty="0" smtClean="0"/>
              <a:t>",</a:t>
            </a:r>
            <a:endParaRPr lang="en-US" dirty="0"/>
          </a:p>
          <a:p>
            <a:r>
              <a:rPr lang="en-US" dirty="0"/>
              <a:t>	</a:t>
            </a:r>
            <a:r>
              <a:rPr lang="en-US" dirty="0" smtClean="0"/>
              <a:t>“</a:t>
            </a:r>
            <a:r>
              <a:rPr lang="en-US" dirty="0" err="1"/>
              <a:t>L</a:t>
            </a:r>
            <a:r>
              <a:rPr lang="en-US" dirty="0" err="1" smtClean="0"/>
              <a:t>astname":“Gates</a:t>
            </a:r>
            <a:r>
              <a:rPr lang="en-US" dirty="0" smtClean="0"/>
              <a:t>",</a:t>
            </a:r>
            <a:endParaRPr lang="en-US" dirty="0"/>
          </a:p>
          <a:p>
            <a:r>
              <a:rPr lang="en-US" dirty="0"/>
              <a:t>	"Age" : 50,</a:t>
            </a:r>
          </a:p>
          <a:p>
            <a:r>
              <a:rPr lang="en-US" dirty="0"/>
              <a:t>	"Designation": "CEO"	</a:t>
            </a:r>
          </a:p>
          <a:p>
            <a:r>
              <a:rPr lang="en-US" dirty="0"/>
              <a:t>}</a:t>
            </a:r>
          </a:p>
        </p:txBody>
      </p:sp>
    </p:spTree>
    <p:extLst>
      <p:ext uri="{BB962C8B-B14F-4D97-AF65-F5344CB8AC3E}">
        <p14:creationId xmlns:p14="http://schemas.microsoft.com/office/powerpoint/2010/main" val="10619639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chor="t">
            <a:normAutofit/>
          </a:bodyPr>
          <a:lstStyle/>
          <a:p>
            <a:pPr algn="l"/>
            <a:r>
              <a:rPr lang="en-US" dirty="0" smtClean="0"/>
              <a:t>Collections  (BSON Format)</a:t>
            </a:r>
            <a:endParaRPr lang="en-US"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dirty="0"/>
              <a:t> </a:t>
            </a:r>
            <a:endParaRPr lang="en-US" sz="2000" b="1" dirty="0"/>
          </a:p>
        </p:txBody>
      </p:sp>
      <p:sp>
        <p:nvSpPr>
          <p:cNvPr id="4" name="Rectangle 3"/>
          <p:cNvSpPr/>
          <p:nvPr/>
        </p:nvSpPr>
        <p:spPr>
          <a:xfrm>
            <a:off x="533400" y="1600200"/>
            <a:ext cx="7924800" cy="48006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Brace 15"/>
          <p:cNvSpPr/>
          <p:nvPr/>
        </p:nvSpPr>
        <p:spPr>
          <a:xfrm>
            <a:off x="6477000" y="2362200"/>
            <a:ext cx="304800" cy="138326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Callout 16"/>
          <p:cNvSpPr/>
          <p:nvPr/>
        </p:nvSpPr>
        <p:spPr>
          <a:xfrm>
            <a:off x="6934200" y="2057400"/>
            <a:ext cx="1447800" cy="914400"/>
          </a:xfrm>
          <a:prstGeom prst="wedgeEllipseCallout">
            <a:avLst>
              <a:gd name="adj1" fmla="val -61368"/>
              <a:gd name="adj2" fmla="val 565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050841" y="2249269"/>
            <a:ext cx="1254959" cy="646331"/>
          </a:xfrm>
          <a:prstGeom prst="rect">
            <a:avLst/>
          </a:prstGeom>
          <a:noFill/>
        </p:spPr>
        <p:txBody>
          <a:bodyPr wrap="none" rtlCol="0">
            <a:spAutoFit/>
          </a:bodyPr>
          <a:lstStyle/>
          <a:p>
            <a:r>
              <a:rPr lang="en-US" dirty="0" smtClean="0"/>
              <a:t>Document/</a:t>
            </a:r>
          </a:p>
          <a:p>
            <a:r>
              <a:rPr lang="en-US" dirty="0" smtClean="0"/>
              <a:t>Object</a:t>
            </a:r>
            <a:endParaRPr lang="en-US" dirty="0"/>
          </a:p>
        </p:txBody>
      </p:sp>
      <p:sp>
        <p:nvSpPr>
          <p:cNvPr id="19" name="Rectangle 18"/>
          <p:cNvSpPr/>
          <p:nvPr/>
        </p:nvSpPr>
        <p:spPr>
          <a:xfrm>
            <a:off x="838200" y="2133600"/>
            <a:ext cx="7239000" cy="3693319"/>
          </a:xfrm>
          <a:prstGeom prst="rect">
            <a:avLst/>
          </a:prstGeom>
        </p:spPr>
        <p:txBody>
          <a:bodyPr wrap="square">
            <a:spAutoFit/>
          </a:bodyPr>
          <a:lstStyle/>
          <a:p>
            <a:r>
              <a:rPr lang="en-US" dirty="0" smtClean="0"/>
              <a:t>{</a:t>
            </a:r>
            <a:endParaRPr lang="en-US" dirty="0"/>
          </a:p>
          <a:p>
            <a:r>
              <a:rPr lang="en-US" dirty="0" smtClean="0"/>
              <a:t>	"_</a:t>
            </a:r>
            <a:r>
              <a:rPr lang="en-US" dirty="0" err="1"/>
              <a:t>id":ObjectId</a:t>
            </a:r>
            <a:r>
              <a:rPr lang="en-US" dirty="0"/>
              <a:t>("1avt382df98jz28i1dt2r3d1"),</a:t>
            </a:r>
          </a:p>
          <a:p>
            <a:r>
              <a:rPr lang="en-US" dirty="0" smtClean="0"/>
              <a:t>  	“</a:t>
            </a:r>
            <a:r>
              <a:rPr lang="en-US" dirty="0" err="1" smtClean="0"/>
              <a:t>Firstname":"Steve</a:t>
            </a:r>
            <a:r>
              <a:rPr lang="en-US" dirty="0"/>
              <a:t>",</a:t>
            </a:r>
          </a:p>
          <a:p>
            <a:r>
              <a:rPr lang="en-US" dirty="0"/>
              <a:t>	</a:t>
            </a:r>
            <a:r>
              <a:rPr lang="en-US" dirty="0" smtClean="0"/>
              <a:t>“Lastname": “Jobs",</a:t>
            </a:r>
            <a:endParaRPr lang="en-US" dirty="0"/>
          </a:p>
          <a:p>
            <a:r>
              <a:rPr lang="en-US" dirty="0"/>
              <a:t>	"Age" : 30</a:t>
            </a:r>
          </a:p>
          <a:p>
            <a:r>
              <a:rPr lang="en-US" dirty="0"/>
              <a:t>},</a:t>
            </a:r>
          </a:p>
          <a:p>
            <a:r>
              <a:rPr lang="en-US" dirty="0"/>
              <a:t>{</a:t>
            </a:r>
          </a:p>
          <a:p>
            <a:r>
              <a:rPr lang="en-US" dirty="0"/>
              <a:t>	"_id":ObjectId</a:t>
            </a:r>
            <a:r>
              <a:rPr lang="en-US" dirty="0" smtClean="0"/>
              <a:t>(“2avt382df98jz28i1dt2r7zx"),</a:t>
            </a:r>
            <a:endParaRPr lang="en-US" dirty="0"/>
          </a:p>
          <a:p>
            <a:r>
              <a:rPr lang="en-US" dirty="0"/>
              <a:t>	</a:t>
            </a:r>
            <a:r>
              <a:rPr lang="en-US" dirty="0" smtClean="0"/>
              <a:t>“</a:t>
            </a:r>
            <a:r>
              <a:rPr lang="en-US" dirty="0" err="1" smtClean="0"/>
              <a:t>Firstname":“Bill</a:t>
            </a:r>
            <a:r>
              <a:rPr lang="en-US" dirty="0" smtClean="0"/>
              <a:t>",</a:t>
            </a:r>
            <a:endParaRPr lang="en-US" dirty="0"/>
          </a:p>
          <a:p>
            <a:r>
              <a:rPr lang="en-US" dirty="0"/>
              <a:t>	</a:t>
            </a:r>
            <a:r>
              <a:rPr lang="en-US" dirty="0" smtClean="0"/>
              <a:t>“</a:t>
            </a:r>
            <a:r>
              <a:rPr lang="en-US" dirty="0" err="1"/>
              <a:t>L</a:t>
            </a:r>
            <a:r>
              <a:rPr lang="en-US" dirty="0" err="1" smtClean="0"/>
              <a:t>astname":“Gates</a:t>
            </a:r>
            <a:r>
              <a:rPr lang="en-US" dirty="0" smtClean="0"/>
              <a:t>",</a:t>
            </a:r>
            <a:endParaRPr lang="en-US" dirty="0"/>
          </a:p>
          <a:p>
            <a:r>
              <a:rPr lang="en-US" dirty="0"/>
              <a:t>	"Age" : 50,</a:t>
            </a:r>
          </a:p>
          <a:p>
            <a:r>
              <a:rPr lang="en-US" dirty="0"/>
              <a:t>	"Designation": "CEO"	</a:t>
            </a:r>
          </a:p>
          <a:p>
            <a:r>
              <a:rPr lang="en-US" dirty="0"/>
              <a:t>}</a:t>
            </a:r>
          </a:p>
        </p:txBody>
      </p:sp>
      <p:sp>
        <p:nvSpPr>
          <p:cNvPr id="21" name="Oval Callout 20"/>
          <p:cNvSpPr/>
          <p:nvPr/>
        </p:nvSpPr>
        <p:spPr>
          <a:xfrm>
            <a:off x="6934200" y="609600"/>
            <a:ext cx="1447800" cy="914400"/>
          </a:xfrm>
          <a:prstGeom prst="wedgeEllipseCallout">
            <a:avLst>
              <a:gd name="adj1" fmla="val -48170"/>
              <a:gd name="adj2" fmla="val 65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162800" y="762000"/>
            <a:ext cx="1089337" cy="646331"/>
          </a:xfrm>
          <a:prstGeom prst="rect">
            <a:avLst/>
          </a:prstGeom>
          <a:noFill/>
        </p:spPr>
        <p:txBody>
          <a:bodyPr wrap="none" rtlCol="0">
            <a:spAutoFit/>
          </a:bodyPr>
          <a:lstStyle/>
          <a:p>
            <a:r>
              <a:rPr lang="en-US" dirty="0" smtClean="0"/>
              <a:t>JSON like </a:t>
            </a:r>
          </a:p>
          <a:p>
            <a:r>
              <a:rPr lang="en-US" dirty="0" smtClean="0"/>
              <a:t>format</a:t>
            </a:r>
            <a:endParaRPr lang="en-US" dirty="0"/>
          </a:p>
        </p:txBody>
      </p:sp>
      <p:sp>
        <p:nvSpPr>
          <p:cNvPr id="5" name="Rectangle 4"/>
          <p:cNvSpPr/>
          <p:nvPr/>
        </p:nvSpPr>
        <p:spPr>
          <a:xfrm>
            <a:off x="1322832" y="4000500"/>
            <a:ext cx="4495800" cy="419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Callout 22"/>
          <p:cNvSpPr/>
          <p:nvPr/>
        </p:nvSpPr>
        <p:spPr>
          <a:xfrm>
            <a:off x="6675120" y="3453384"/>
            <a:ext cx="1447800" cy="914400"/>
          </a:xfrm>
          <a:prstGeom prst="wedgeEllipseCallout">
            <a:avLst>
              <a:gd name="adj1" fmla="val -100959"/>
              <a:gd name="adj2" fmla="val 445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44486" y="3681460"/>
            <a:ext cx="1226618" cy="369332"/>
          </a:xfrm>
          <a:prstGeom prst="rect">
            <a:avLst/>
          </a:prstGeom>
          <a:noFill/>
        </p:spPr>
        <p:txBody>
          <a:bodyPr wrap="none" rtlCol="0">
            <a:spAutoFit/>
          </a:bodyPr>
          <a:lstStyle/>
          <a:p>
            <a:r>
              <a:rPr lang="en-US" dirty="0" smtClean="0"/>
              <a:t>Mandatory</a:t>
            </a:r>
            <a:endParaRPr lang="en-US" dirty="0"/>
          </a:p>
        </p:txBody>
      </p:sp>
      <p:sp>
        <p:nvSpPr>
          <p:cNvPr id="25" name="Rectangle 24"/>
          <p:cNvSpPr/>
          <p:nvPr/>
        </p:nvSpPr>
        <p:spPr>
          <a:xfrm>
            <a:off x="1310640" y="4914900"/>
            <a:ext cx="4495800"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Callout 25"/>
          <p:cNvSpPr/>
          <p:nvPr/>
        </p:nvSpPr>
        <p:spPr>
          <a:xfrm>
            <a:off x="6705600" y="4456176"/>
            <a:ext cx="1447800" cy="914400"/>
          </a:xfrm>
          <a:prstGeom prst="wedgeEllipseCallout">
            <a:avLst>
              <a:gd name="adj1" fmla="val -107558"/>
              <a:gd name="adj2" fmla="val 281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42356" y="4456176"/>
            <a:ext cx="1107996" cy="923330"/>
          </a:xfrm>
          <a:prstGeom prst="rect">
            <a:avLst/>
          </a:prstGeom>
          <a:noFill/>
        </p:spPr>
        <p:txBody>
          <a:bodyPr wrap="none" rtlCol="0">
            <a:spAutoFit/>
          </a:bodyPr>
          <a:lstStyle/>
          <a:p>
            <a:r>
              <a:rPr lang="en-US" dirty="0" smtClean="0"/>
              <a:t>Field</a:t>
            </a:r>
          </a:p>
          <a:p>
            <a:r>
              <a:rPr lang="en-US" dirty="0" smtClean="0"/>
              <a:t>Key Value</a:t>
            </a:r>
          </a:p>
          <a:p>
            <a:r>
              <a:rPr lang="en-US" dirty="0" smtClean="0"/>
              <a:t>Pairs	</a:t>
            </a:r>
            <a:endParaRPr lang="en-US" dirty="0"/>
          </a:p>
        </p:txBody>
      </p:sp>
    </p:spTree>
    <p:extLst>
      <p:ext uri="{BB962C8B-B14F-4D97-AF65-F5344CB8AC3E}">
        <p14:creationId xmlns:p14="http://schemas.microsoft.com/office/powerpoint/2010/main" val="36531667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chor="t">
            <a:normAutofit/>
          </a:bodyPr>
          <a:lstStyle/>
          <a:p>
            <a:pPr algn="l"/>
            <a:r>
              <a:rPr lang="en-US" dirty="0" smtClean="0"/>
              <a:t>Array Structured &amp; Nested Structured</a:t>
            </a:r>
            <a:endParaRPr lang="en-US"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dirty="0"/>
              <a:t> </a:t>
            </a:r>
            <a:endParaRPr lang="en-US" sz="2000" b="1" dirty="0"/>
          </a:p>
        </p:txBody>
      </p:sp>
      <p:sp>
        <p:nvSpPr>
          <p:cNvPr id="4" name="Rectangle 3"/>
          <p:cNvSpPr/>
          <p:nvPr/>
        </p:nvSpPr>
        <p:spPr>
          <a:xfrm>
            <a:off x="533400" y="838200"/>
            <a:ext cx="7924800" cy="58674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t>
            </a:r>
          </a:p>
          <a:p>
            <a:r>
              <a:rPr lang="en-US" dirty="0">
                <a:solidFill>
                  <a:schemeClr val="tx1"/>
                </a:solidFill>
              </a:rPr>
              <a:t>	"_id":ObjectId("1avt382df98jz28i1dt2r3d1"),</a:t>
            </a:r>
          </a:p>
          <a:p>
            <a:r>
              <a:rPr lang="en-US" dirty="0">
                <a:solidFill>
                  <a:schemeClr val="tx1"/>
                </a:solidFill>
              </a:rPr>
              <a:t>	"</a:t>
            </a:r>
            <a:r>
              <a:rPr lang="en-US" dirty="0" err="1">
                <a:solidFill>
                  <a:schemeClr val="tx1"/>
                </a:solidFill>
              </a:rPr>
              <a:t>name":"</a:t>
            </a:r>
            <a:r>
              <a:rPr lang="en-US" dirty="0" err="1" smtClean="0">
                <a:solidFill>
                  <a:schemeClr val="tx1"/>
                </a:solidFill>
              </a:rPr>
              <a:t>Steve</a:t>
            </a:r>
            <a:r>
              <a:rPr lang="en-US" dirty="0" smtClean="0">
                <a:solidFill>
                  <a:schemeClr val="tx1"/>
                </a:solidFill>
              </a:rPr>
              <a:t> </a:t>
            </a:r>
            <a:r>
              <a:rPr lang="en-US" dirty="0">
                <a:solidFill>
                  <a:schemeClr val="tx1"/>
                </a:solidFill>
              </a:rPr>
              <a:t>Jobs",</a:t>
            </a:r>
          </a:p>
          <a:p>
            <a:r>
              <a:rPr lang="en-US" dirty="0">
                <a:solidFill>
                  <a:schemeClr val="tx1"/>
                </a:solidFill>
              </a:rPr>
              <a:t>	"project":["project 1 " , "project 2"]</a:t>
            </a:r>
          </a:p>
          <a:p>
            <a:r>
              <a:rPr lang="en-US" dirty="0">
                <a:solidFill>
                  <a:schemeClr val="tx1"/>
                </a:solidFill>
              </a:rPr>
              <a:t>},</a:t>
            </a:r>
          </a:p>
          <a:p>
            <a:r>
              <a:rPr lang="en-US" dirty="0">
                <a:solidFill>
                  <a:schemeClr val="tx1"/>
                </a:solidFill>
              </a:rPr>
              <a:t>{</a:t>
            </a:r>
          </a:p>
          <a:p>
            <a:r>
              <a:rPr lang="en-US" dirty="0">
                <a:solidFill>
                  <a:schemeClr val="tx1"/>
                </a:solidFill>
              </a:rPr>
              <a:t>	"_id":ObjectId("1avt382df98jz28i1dt2r3d1"),</a:t>
            </a:r>
          </a:p>
          <a:p>
            <a:r>
              <a:rPr lang="en-US" dirty="0">
                <a:solidFill>
                  <a:schemeClr val="tx1"/>
                </a:solidFill>
              </a:rPr>
              <a:t>	"</a:t>
            </a:r>
            <a:r>
              <a:rPr lang="en-US" dirty="0" err="1">
                <a:solidFill>
                  <a:schemeClr val="tx1"/>
                </a:solidFill>
              </a:rPr>
              <a:t>name</a:t>
            </a:r>
            <a:r>
              <a:rPr lang="en-US" dirty="0" err="1" smtClean="0">
                <a:solidFill>
                  <a:schemeClr val="tx1"/>
                </a:solidFill>
              </a:rPr>
              <a:t>":“Bill</a:t>
            </a:r>
            <a:r>
              <a:rPr lang="en-US" dirty="0" smtClean="0">
                <a:solidFill>
                  <a:schemeClr val="tx1"/>
                </a:solidFill>
              </a:rPr>
              <a:t> Gates",</a:t>
            </a:r>
            <a:endParaRPr lang="en-US" dirty="0">
              <a:solidFill>
                <a:schemeClr val="tx1"/>
              </a:solidFill>
            </a:endParaRPr>
          </a:p>
          <a:p>
            <a:r>
              <a:rPr lang="en-US" dirty="0">
                <a:solidFill>
                  <a:schemeClr val="tx1"/>
                </a:solidFill>
              </a:rPr>
              <a:t>	"project":["project 1 "],</a:t>
            </a:r>
          </a:p>
          <a:p>
            <a:r>
              <a:rPr lang="en-US" dirty="0">
                <a:solidFill>
                  <a:schemeClr val="tx1"/>
                </a:solidFill>
              </a:rPr>
              <a:t>	"address</a:t>
            </a:r>
            <a:r>
              <a:rPr lang="en-US" dirty="0" smtClean="0">
                <a:solidFill>
                  <a:schemeClr val="tx1"/>
                </a:solidFill>
              </a:rPr>
              <a:t>":[ {</a:t>
            </a:r>
            <a:endParaRPr lang="en-US" dirty="0">
              <a:solidFill>
                <a:schemeClr val="tx1"/>
              </a:solidFill>
            </a:endParaRPr>
          </a:p>
          <a:p>
            <a:r>
              <a:rPr lang="en-US" dirty="0">
                <a:solidFill>
                  <a:schemeClr val="tx1"/>
                </a:solidFill>
              </a:rPr>
              <a:t>			</a:t>
            </a:r>
            <a:r>
              <a:rPr lang="en-US" dirty="0" smtClean="0">
                <a:solidFill>
                  <a:schemeClr val="tx1"/>
                </a:solidFill>
              </a:rPr>
              <a:t>city</a:t>
            </a:r>
            <a:r>
              <a:rPr lang="en-US" dirty="0">
                <a:solidFill>
                  <a:schemeClr val="tx1"/>
                </a:solidFill>
              </a:rPr>
              <a:t>: "city1"</a:t>
            </a:r>
          </a:p>
          <a:p>
            <a:r>
              <a:rPr lang="en-US" dirty="0">
                <a:solidFill>
                  <a:schemeClr val="tx1"/>
                </a:solidFill>
              </a:rPr>
              <a:t>			state: "state1"</a:t>
            </a:r>
          </a:p>
          <a:p>
            <a:r>
              <a:rPr lang="en-US" dirty="0">
                <a:solidFill>
                  <a:schemeClr val="tx1"/>
                </a:solidFill>
              </a:rPr>
              <a:t>			postal: "12345"</a:t>
            </a:r>
          </a:p>
          <a:p>
            <a:r>
              <a:rPr lang="en-US" dirty="0">
                <a:solidFill>
                  <a:schemeClr val="tx1"/>
                </a:solidFill>
              </a:rPr>
              <a:t>		 </a:t>
            </a:r>
            <a:r>
              <a:rPr lang="en-US" dirty="0" smtClean="0">
                <a:solidFill>
                  <a:schemeClr val="tx1"/>
                </a:solidFill>
              </a:rPr>
              <a:t>   },</a:t>
            </a:r>
            <a:endParaRPr lang="en-US" dirty="0">
              <a:solidFill>
                <a:schemeClr val="tx1"/>
              </a:solidFill>
            </a:endParaRPr>
          </a:p>
          <a:p>
            <a:r>
              <a:rPr lang="en-US" dirty="0">
                <a:solidFill>
                  <a:schemeClr val="tx1"/>
                </a:solidFill>
              </a:rPr>
              <a:t>		</a:t>
            </a:r>
            <a:r>
              <a:rPr lang="en-US" dirty="0" smtClean="0">
                <a:solidFill>
                  <a:schemeClr val="tx1"/>
                </a:solidFill>
              </a:rPr>
              <a:t>   {</a:t>
            </a:r>
            <a:endParaRPr lang="en-US" dirty="0">
              <a:solidFill>
                <a:schemeClr val="tx1"/>
              </a:solidFill>
            </a:endParaRPr>
          </a:p>
          <a:p>
            <a:r>
              <a:rPr lang="en-US" dirty="0">
                <a:solidFill>
                  <a:schemeClr val="tx1"/>
                </a:solidFill>
              </a:rPr>
              <a:t>			</a:t>
            </a:r>
            <a:r>
              <a:rPr lang="en-US" dirty="0" smtClean="0">
                <a:solidFill>
                  <a:schemeClr val="tx1"/>
                </a:solidFill>
              </a:rPr>
              <a:t>city</a:t>
            </a:r>
            <a:r>
              <a:rPr lang="en-US" dirty="0">
                <a:solidFill>
                  <a:schemeClr val="tx1"/>
                </a:solidFill>
              </a:rPr>
              <a:t>: "city2"</a:t>
            </a:r>
          </a:p>
          <a:p>
            <a:r>
              <a:rPr lang="en-US" dirty="0">
                <a:solidFill>
                  <a:schemeClr val="tx1"/>
                </a:solidFill>
              </a:rPr>
              <a:t>			state: "state2"</a:t>
            </a:r>
          </a:p>
          <a:p>
            <a:r>
              <a:rPr lang="en-US" dirty="0"/>
              <a:t>			</a:t>
            </a:r>
            <a:r>
              <a:rPr lang="en-US" dirty="0">
                <a:solidFill>
                  <a:schemeClr val="tx1"/>
                </a:solidFill>
              </a:rPr>
              <a:t>postal: "12345"</a:t>
            </a:r>
          </a:p>
          <a:p>
            <a:r>
              <a:rPr lang="en-US" dirty="0">
                <a:solidFill>
                  <a:schemeClr val="tx1"/>
                </a:solidFill>
              </a:rPr>
              <a:t>		</a:t>
            </a:r>
            <a:r>
              <a:rPr lang="en-US" dirty="0" smtClean="0">
                <a:solidFill>
                  <a:schemeClr val="tx1"/>
                </a:solidFill>
              </a:rPr>
              <a:t>    }</a:t>
            </a:r>
            <a:endParaRPr lang="en-US" dirty="0">
              <a:solidFill>
                <a:schemeClr val="tx1"/>
              </a:solidFill>
            </a:endParaRPr>
          </a:p>
          <a:p>
            <a:r>
              <a:rPr lang="en-US" dirty="0">
                <a:solidFill>
                  <a:schemeClr val="tx1"/>
                </a:solidFill>
              </a:rPr>
              <a:t>	</a:t>
            </a:r>
            <a:r>
              <a:rPr lang="en-US" dirty="0" smtClean="0">
                <a:solidFill>
                  <a:schemeClr val="tx1"/>
                </a:solidFill>
              </a:rPr>
              <a:t>]</a:t>
            </a:r>
            <a:r>
              <a:rPr lang="en-US" dirty="0">
                <a:solidFill>
                  <a:schemeClr val="tx1"/>
                </a:solidFill>
              </a:rPr>
              <a:t>	</a:t>
            </a:r>
          </a:p>
          <a:p>
            <a:r>
              <a:rPr lang="en-US" dirty="0">
                <a:solidFill>
                  <a:schemeClr val="tx1"/>
                </a:solidFill>
              </a:rPr>
              <a:t>}</a:t>
            </a:r>
          </a:p>
        </p:txBody>
      </p:sp>
    </p:spTree>
    <p:extLst>
      <p:ext uri="{BB962C8B-B14F-4D97-AF65-F5344CB8AC3E}">
        <p14:creationId xmlns:p14="http://schemas.microsoft.com/office/powerpoint/2010/main" val="481027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chor="t">
            <a:normAutofit/>
          </a:bodyPr>
          <a:lstStyle/>
          <a:p>
            <a:pPr algn="l"/>
            <a:r>
              <a:rPr lang="en-US" dirty="0" smtClean="0"/>
              <a:t>Document Oriented Query Language</a:t>
            </a:r>
            <a:endParaRPr lang="en-US" dirty="0"/>
          </a:p>
        </p:txBody>
      </p:sp>
      <p:sp>
        <p:nvSpPr>
          <p:cNvPr id="4" name="Rectangle 3"/>
          <p:cNvSpPr/>
          <p:nvPr/>
        </p:nvSpPr>
        <p:spPr>
          <a:xfrm>
            <a:off x="504967" y="1337481"/>
            <a:ext cx="7924800" cy="50292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3"/>
            <a:endParaRPr lang="en-US" dirty="0" smtClean="0">
              <a:solidFill>
                <a:schemeClr val="tx1"/>
              </a:solidFill>
            </a:endParaRPr>
          </a:p>
          <a:p>
            <a:pPr lvl="3"/>
            <a:endParaRPr lang="en-US" dirty="0">
              <a:solidFill>
                <a:schemeClr val="tx1"/>
              </a:solidFill>
            </a:endParaRPr>
          </a:p>
          <a:p>
            <a:pPr lvl="1"/>
            <a:r>
              <a:rPr lang="en-US" sz="2800" dirty="0" smtClean="0">
                <a:solidFill>
                  <a:schemeClr val="tx1"/>
                </a:solidFill>
              </a:rPr>
              <a:t>db.employee.find</a:t>
            </a:r>
            <a:r>
              <a:rPr lang="en-US" sz="2800" dirty="0">
                <a:solidFill>
                  <a:schemeClr val="tx1"/>
                </a:solidFill>
              </a:rPr>
              <a:t>({_</a:t>
            </a:r>
            <a:r>
              <a:rPr lang="en-US" sz="2800" dirty="0" smtClean="0">
                <a:solidFill>
                  <a:schemeClr val="tx1"/>
                </a:solidFill>
              </a:rPr>
              <a:t>id:5});</a:t>
            </a:r>
            <a:endParaRPr lang="en-US" sz="2800" dirty="0">
              <a:solidFill>
                <a:schemeClr val="tx1"/>
              </a:solidFill>
            </a:endParaRPr>
          </a:p>
          <a:p>
            <a:pPr lvl="1"/>
            <a:endParaRPr lang="en-US" sz="2800" dirty="0" smtClean="0">
              <a:solidFill>
                <a:schemeClr val="tx1"/>
              </a:solidFill>
            </a:endParaRPr>
          </a:p>
          <a:p>
            <a:pPr lvl="1"/>
            <a:endParaRPr lang="en-US" sz="2800" dirty="0" smtClean="0">
              <a:solidFill>
                <a:schemeClr val="tx1"/>
              </a:solidFill>
            </a:endParaRPr>
          </a:p>
          <a:p>
            <a:pPr lvl="1"/>
            <a:endParaRPr lang="en-US" sz="2800" dirty="0">
              <a:solidFill>
                <a:schemeClr val="tx1"/>
              </a:solidFill>
            </a:endParaRPr>
          </a:p>
          <a:p>
            <a:pPr lvl="1"/>
            <a:r>
              <a:rPr lang="en-US" sz="2800" dirty="0">
                <a:solidFill>
                  <a:schemeClr val="tx1"/>
                </a:solidFill>
              </a:rPr>
              <a:t>db.employee.find({</a:t>
            </a:r>
            <a:r>
              <a:rPr lang="en-US" sz="2800" dirty="0" err="1">
                <a:solidFill>
                  <a:schemeClr val="tx1"/>
                </a:solidFill>
              </a:rPr>
              <a:t>name:"</a:t>
            </a:r>
            <a:r>
              <a:rPr lang="en-US" sz="2800" dirty="0" err="1" smtClean="0">
                <a:solidFill>
                  <a:schemeClr val="tx1"/>
                </a:solidFill>
              </a:rPr>
              <a:t>Steve</a:t>
            </a:r>
            <a:r>
              <a:rPr lang="en-US" sz="2800" dirty="0" smtClean="0">
                <a:solidFill>
                  <a:schemeClr val="tx1"/>
                </a:solidFill>
              </a:rPr>
              <a:t> </a:t>
            </a:r>
            <a:r>
              <a:rPr lang="en-US" sz="2800" dirty="0">
                <a:solidFill>
                  <a:schemeClr val="tx1"/>
                </a:solidFill>
              </a:rPr>
              <a:t>Jobs</a:t>
            </a:r>
            <a:r>
              <a:rPr lang="en-US" sz="2800" dirty="0" smtClean="0">
                <a:solidFill>
                  <a:schemeClr val="tx1"/>
                </a:solidFill>
              </a:rPr>
              <a:t>"});</a:t>
            </a:r>
          </a:p>
          <a:p>
            <a:pPr lvl="1"/>
            <a:endParaRPr lang="en-US" sz="2800" dirty="0">
              <a:solidFill>
                <a:schemeClr val="tx1"/>
              </a:solidFill>
            </a:endParaRPr>
          </a:p>
          <a:p>
            <a:pPr lvl="1"/>
            <a:endParaRPr lang="en-US" sz="2800" dirty="0" smtClean="0">
              <a:solidFill>
                <a:schemeClr val="tx1"/>
              </a:solidFill>
            </a:endParaRPr>
          </a:p>
          <a:p>
            <a:pPr lvl="1"/>
            <a:endParaRPr lang="en-US" sz="2800" dirty="0">
              <a:solidFill>
                <a:schemeClr val="tx1"/>
              </a:solidFill>
            </a:endParaRPr>
          </a:p>
          <a:p>
            <a:pPr lvl="1"/>
            <a:r>
              <a:rPr lang="en-US" sz="2800" dirty="0" smtClean="0">
                <a:solidFill>
                  <a:schemeClr val="tx1"/>
                </a:solidFill>
              </a:rPr>
              <a:t>db.employee.find</a:t>
            </a:r>
            <a:r>
              <a:rPr lang="en-US" sz="2800" dirty="0">
                <a:solidFill>
                  <a:schemeClr val="tx1"/>
                </a:solidFill>
              </a:rPr>
              <a:t>().sort({name:1});</a:t>
            </a:r>
          </a:p>
        </p:txBody>
      </p:sp>
      <p:sp>
        <p:nvSpPr>
          <p:cNvPr id="6" name="Oval Callout 5"/>
          <p:cNvSpPr/>
          <p:nvPr/>
        </p:nvSpPr>
        <p:spPr>
          <a:xfrm>
            <a:off x="6096000" y="1447800"/>
            <a:ext cx="2362200" cy="990600"/>
          </a:xfrm>
          <a:prstGeom prst="wedgeEllipseCallout">
            <a:avLst>
              <a:gd name="adj1" fmla="val -84044"/>
              <a:gd name="adj2" fmla="val 300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2905" y="1600200"/>
            <a:ext cx="1301895" cy="646331"/>
          </a:xfrm>
          <a:prstGeom prst="rect">
            <a:avLst/>
          </a:prstGeom>
          <a:noFill/>
        </p:spPr>
        <p:txBody>
          <a:bodyPr wrap="none" rtlCol="0">
            <a:spAutoFit/>
          </a:bodyPr>
          <a:lstStyle/>
          <a:p>
            <a:r>
              <a:rPr lang="en-US" dirty="0" smtClean="0"/>
              <a:t>Find record </a:t>
            </a:r>
          </a:p>
          <a:p>
            <a:r>
              <a:rPr lang="en-US" dirty="0" smtClean="0"/>
              <a:t>With  id 5</a:t>
            </a:r>
            <a:endParaRPr lang="en-US" dirty="0"/>
          </a:p>
        </p:txBody>
      </p:sp>
      <p:sp>
        <p:nvSpPr>
          <p:cNvPr id="8" name="Oval Callout 7"/>
          <p:cNvSpPr/>
          <p:nvPr/>
        </p:nvSpPr>
        <p:spPr>
          <a:xfrm>
            <a:off x="6248400" y="2667000"/>
            <a:ext cx="2362200" cy="990600"/>
          </a:xfrm>
          <a:prstGeom prst="wedgeEllipseCallout">
            <a:avLst>
              <a:gd name="adj1" fmla="val -73644"/>
              <a:gd name="adj2" fmla="val 6170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2858869"/>
            <a:ext cx="1949701" cy="646331"/>
          </a:xfrm>
          <a:prstGeom prst="rect">
            <a:avLst/>
          </a:prstGeom>
          <a:noFill/>
        </p:spPr>
        <p:txBody>
          <a:bodyPr wrap="none" rtlCol="0">
            <a:spAutoFit/>
          </a:bodyPr>
          <a:lstStyle/>
          <a:p>
            <a:r>
              <a:rPr lang="en-US" dirty="0" smtClean="0"/>
              <a:t>Find record where </a:t>
            </a:r>
          </a:p>
          <a:p>
            <a:r>
              <a:rPr lang="en-US" dirty="0" smtClean="0"/>
              <a:t>Name is Steve Jobs</a:t>
            </a:r>
            <a:endParaRPr lang="en-US" dirty="0"/>
          </a:p>
        </p:txBody>
      </p:sp>
      <p:sp>
        <p:nvSpPr>
          <p:cNvPr id="11" name="Oval Callout 10"/>
          <p:cNvSpPr/>
          <p:nvPr/>
        </p:nvSpPr>
        <p:spPr>
          <a:xfrm>
            <a:off x="6096000" y="4267200"/>
            <a:ext cx="2362200" cy="990600"/>
          </a:xfrm>
          <a:prstGeom prst="wedgeEllipseCallout">
            <a:avLst>
              <a:gd name="adj1" fmla="val -71911"/>
              <a:gd name="adj2" fmla="val 658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477000" y="4459069"/>
            <a:ext cx="1713867" cy="646331"/>
          </a:xfrm>
          <a:prstGeom prst="rect">
            <a:avLst/>
          </a:prstGeom>
          <a:noFill/>
        </p:spPr>
        <p:txBody>
          <a:bodyPr wrap="none" rtlCol="0">
            <a:spAutoFit/>
          </a:bodyPr>
          <a:lstStyle/>
          <a:p>
            <a:r>
              <a:rPr lang="en-US" dirty="0" smtClean="0"/>
              <a:t>Find  all records </a:t>
            </a:r>
          </a:p>
          <a:p>
            <a:r>
              <a:rPr lang="en-US" dirty="0" smtClean="0"/>
              <a:t>Sort by name</a:t>
            </a:r>
            <a:endParaRPr lang="en-US" dirty="0"/>
          </a:p>
        </p:txBody>
      </p:sp>
    </p:spTree>
    <p:extLst>
      <p:ext uri="{BB962C8B-B14F-4D97-AF65-F5344CB8AC3E}">
        <p14:creationId xmlns:p14="http://schemas.microsoft.com/office/powerpoint/2010/main" val="499470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Ad hoc Queries</a:t>
            </a: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smtClean="0"/>
          </a:p>
          <a:p>
            <a:endParaRPr lang="en-US" dirty="0"/>
          </a:p>
          <a:p>
            <a:r>
              <a:rPr lang="en-US" sz="2400" dirty="0" smtClean="0">
                <a:solidFill>
                  <a:srgbClr val="002060"/>
                </a:solidFill>
              </a:rPr>
              <a:t>Search by field , range queries  and regular expression searches </a:t>
            </a:r>
            <a:endParaRPr lang="en-US" sz="2400" dirty="0">
              <a:solidFill>
                <a:srgbClr val="002060"/>
              </a:solidFill>
            </a:endParaRPr>
          </a:p>
        </p:txBody>
      </p:sp>
    </p:spTree>
    <p:extLst>
      <p:ext uri="{BB962C8B-B14F-4D97-AF65-F5344CB8AC3E}">
        <p14:creationId xmlns:p14="http://schemas.microsoft.com/office/powerpoint/2010/main" val="10564887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Indexing</a:t>
            </a: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a:p>
            <a:r>
              <a:rPr lang="en-US" sz="2400" dirty="0" smtClean="0">
                <a:solidFill>
                  <a:srgbClr val="002060"/>
                </a:solidFill>
              </a:rPr>
              <a:t>Any field in a document can be indexed</a:t>
            </a:r>
            <a:endParaRPr lang="en-US" sz="2400" dirty="0">
              <a:solidFill>
                <a:srgbClr val="002060"/>
              </a:solidFill>
            </a:endParaRPr>
          </a:p>
        </p:txBody>
      </p:sp>
    </p:spTree>
    <p:extLst>
      <p:ext uri="{BB962C8B-B14F-4D97-AF65-F5344CB8AC3E}">
        <p14:creationId xmlns:p14="http://schemas.microsoft.com/office/powerpoint/2010/main" val="84116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Running Node.js</a:t>
            </a:r>
            <a:endParaRPr lang="en-US" b="1" dirty="0"/>
          </a:p>
        </p:txBody>
      </p:sp>
      <p:sp>
        <p:nvSpPr>
          <p:cNvPr id="4" name="Text Placeholder 3"/>
          <p:cNvSpPr>
            <a:spLocks noGrp="1"/>
          </p:cNvSpPr>
          <p:nvPr>
            <p:ph type="body" sz="quarter" idx="10"/>
          </p:nvPr>
        </p:nvSpPr>
        <p:spPr/>
        <p:txBody>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378713" y="1317729"/>
            <a:ext cx="8492156" cy="4809939"/>
          </a:xfrm>
          <a:prstGeom prst="rect">
            <a:avLst/>
          </a:prstGeom>
          <a:noFill/>
          <a:ln w="9525">
            <a:noFill/>
            <a:miter lim="800000"/>
            <a:headEnd/>
            <a:tailEnd/>
          </a:ln>
        </p:spPr>
      </p:pic>
    </p:spTree>
    <p:extLst>
      <p:ext uri="{BB962C8B-B14F-4D97-AF65-F5344CB8AC3E}">
        <p14:creationId xmlns:p14="http://schemas.microsoft.com/office/powerpoint/2010/main" val="32901692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Replication</a:t>
            </a:r>
            <a:endParaRPr lang="en-US" sz="2400" dirty="0">
              <a:solidFill>
                <a:srgbClr val="002060"/>
              </a:solidFill>
            </a:endParaRPr>
          </a:p>
        </p:txBody>
      </p:sp>
      <p:sp>
        <p:nvSpPr>
          <p:cNvPr id="5" name="Vertical Scroll 4"/>
          <p:cNvSpPr/>
          <p:nvPr/>
        </p:nvSpPr>
        <p:spPr>
          <a:xfrm>
            <a:off x="4395958" y="1790813"/>
            <a:ext cx="4367042" cy="4656113"/>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rgbClr val="002060"/>
                </a:solidFill>
              </a:rPr>
              <a:t>Supports Master-Slave replication.</a:t>
            </a:r>
          </a:p>
          <a:p>
            <a:r>
              <a:rPr lang="en-US" sz="2400" dirty="0" smtClean="0">
                <a:solidFill>
                  <a:srgbClr val="002060"/>
                </a:solidFill>
              </a:rPr>
              <a:t>A master can perform reads &amp; writes.</a:t>
            </a:r>
          </a:p>
          <a:p>
            <a:r>
              <a:rPr lang="en-US" sz="2400" dirty="0" smtClean="0">
                <a:solidFill>
                  <a:srgbClr val="002060"/>
                </a:solidFill>
              </a:rPr>
              <a:t>Slaves copies data from master &amp; used for reads &amp; backup.</a:t>
            </a:r>
            <a:endParaRPr lang="en-US" sz="2400" dirty="0">
              <a:solidFill>
                <a:srgbClr val="002060"/>
              </a:solidFill>
            </a:endParaRPr>
          </a:p>
        </p:txBody>
      </p:sp>
    </p:spTree>
    <p:extLst>
      <p:ext uri="{BB962C8B-B14F-4D97-AF65-F5344CB8AC3E}">
        <p14:creationId xmlns:p14="http://schemas.microsoft.com/office/powerpoint/2010/main" val="434378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Duplication of Data</a:t>
            </a: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rgbClr val="002060"/>
                </a:solidFill>
              </a:rPr>
              <a:t>Runs over multiple servers.</a:t>
            </a:r>
            <a:endParaRPr lang="en-US" sz="2400" dirty="0">
              <a:solidFill>
                <a:srgbClr val="002060"/>
              </a:solidFill>
            </a:endParaRPr>
          </a:p>
          <a:p>
            <a:r>
              <a:rPr lang="en-US" sz="2400" dirty="0" smtClean="0">
                <a:solidFill>
                  <a:srgbClr val="002060"/>
                </a:solidFill>
              </a:rPr>
              <a:t>Data is duplicated to make sure system is up &amp; running in case of hardware failure.</a:t>
            </a:r>
            <a:endParaRPr lang="en-US" sz="2400" dirty="0">
              <a:solidFill>
                <a:srgbClr val="002060"/>
              </a:solidFill>
            </a:endParaRPr>
          </a:p>
        </p:txBody>
      </p:sp>
    </p:spTree>
    <p:extLst>
      <p:ext uri="{BB962C8B-B14F-4D97-AF65-F5344CB8AC3E}">
        <p14:creationId xmlns:p14="http://schemas.microsoft.com/office/powerpoint/2010/main" val="34033171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Load Balancing</a:t>
            </a: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rgbClr val="002060"/>
                </a:solidFill>
              </a:rPr>
              <a:t>Automatic  load balancing configurations are easy to deploy.</a:t>
            </a:r>
            <a:endParaRPr lang="en-US" sz="2400" dirty="0">
              <a:solidFill>
                <a:srgbClr val="002060"/>
              </a:solidFill>
            </a:endParaRPr>
          </a:p>
        </p:txBody>
      </p:sp>
    </p:spTree>
    <p:extLst>
      <p:ext uri="{BB962C8B-B14F-4D97-AF65-F5344CB8AC3E}">
        <p14:creationId xmlns:p14="http://schemas.microsoft.com/office/powerpoint/2010/main" val="1358901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Scalability</a:t>
            </a: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rgbClr val="002060"/>
                </a:solidFill>
              </a:rPr>
              <a:t>Scales Horizontally.</a:t>
            </a:r>
          </a:p>
          <a:p>
            <a:endParaRPr lang="en-US" sz="2400" dirty="0">
              <a:solidFill>
                <a:srgbClr val="002060"/>
              </a:solidFill>
            </a:endParaRPr>
          </a:p>
          <a:p>
            <a:r>
              <a:rPr lang="en-US" sz="2400" dirty="0" smtClean="0">
                <a:solidFill>
                  <a:srgbClr val="002060"/>
                </a:solidFill>
              </a:rPr>
              <a:t>New machines can be added as data grows on running database.</a:t>
            </a:r>
            <a:endParaRPr lang="en-US" sz="2400" dirty="0">
              <a:solidFill>
                <a:srgbClr val="002060"/>
              </a:solidFill>
            </a:endParaRPr>
          </a:p>
        </p:txBody>
      </p:sp>
    </p:spTree>
    <p:extLst>
      <p:ext uri="{BB962C8B-B14F-4D97-AF65-F5344CB8AC3E}">
        <p14:creationId xmlns:p14="http://schemas.microsoft.com/office/powerpoint/2010/main" val="40774490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File Storage </a:t>
            </a: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rgbClr val="002060"/>
                </a:solidFill>
              </a:rPr>
              <a:t> Could be used to store files using special feature </a:t>
            </a:r>
            <a:r>
              <a:rPr lang="en-US" sz="2400" dirty="0" err="1" smtClean="0">
                <a:solidFill>
                  <a:srgbClr val="002060"/>
                </a:solidFill>
              </a:rPr>
              <a:t>GridFS</a:t>
            </a:r>
            <a:r>
              <a:rPr lang="en-US" sz="2400" dirty="0" smtClean="0">
                <a:solidFill>
                  <a:srgbClr val="002060"/>
                </a:solidFill>
              </a:rPr>
              <a:t> </a:t>
            </a:r>
            <a:endParaRPr lang="en-US" sz="2400" dirty="0">
              <a:solidFill>
                <a:srgbClr val="002060"/>
              </a:solidFill>
            </a:endParaRPr>
          </a:p>
        </p:txBody>
      </p:sp>
    </p:spTree>
    <p:extLst>
      <p:ext uri="{BB962C8B-B14F-4D97-AF65-F5344CB8AC3E}">
        <p14:creationId xmlns:p14="http://schemas.microsoft.com/office/powerpoint/2010/main" val="30915021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Features </a:t>
            </a:r>
            <a:endParaRPr lang="en-US" dirty="0"/>
          </a:p>
        </p:txBody>
      </p:sp>
      <p:sp>
        <p:nvSpPr>
          <p:cNvPr id="3" name="Rounded Rectangle 2"/>
          <p:cNvSpPr/>
          <p:nvPr/>
        </p:nvSpPr>
        <p:spPr>
          <a:xfrm>
            <a:off x="609600" y="1676400"/>
            <a:ext cx="3048000" cy="131914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Server-side </a:t>
            </a:r>
          </a:p>
          <a:p>
            <a:pPr algn="ctr"/>
            <a:r>
              <a:rPr lang="en-US" sz="2400" dirty="0" smtClean="0">
                <a:solidFill>
                  <a:srgbClr val="002060"/>
                </a:solidFill>
              </a:rPr>
              <a:t>JavaScript Execution </a:t>
            </a:r>
          </a:p>
          <a:p>
            <a:pPr algn="ctr"/>
            <a:endParaRPr lang="en-US" sz="2400" dirty="0">
              <a:solidFill>
                <a:srgbClr val="002060"/>
              </a:solidFill>
            </a:endParaRPr>
          </a:p>
        </p:txBody>
      </p:sp>
      <p:sp>
        <p:nvSpPr>
          <p:cNvPr id="5" name="Vertical Scroll 4"/>
          <p:cNvSpPr/>
          <p:nvPr/>
        </p:nvSpPr>
        <p:spPr>
          <a:xfrm>
            <a:off x="5029200" y="2590800"/>
            <a:ext cx="3733800" cy="3048000"/>
          </a:xfrm>
          <a:prstGeom prst="vertic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smtClean="0">
              <a:solidFill>
                <a:srgbClr val="002060"/>
              </a:solidFill>
            </a:endParaRPr>
          </a:p>
          <a:p>
            <a:endParaRPr lang="en-US" sz="2400" dirty="0">
              <a:solidFill>
                <a:srgbClr val="002060"/>
              </a:solidFill>
            </a:endParaRPr>
          </a:p>
          <a:p>
            <a:r>
              <a:rPr lang="en-US" sz="2400" dirty="0" smtClean="0">
                <a:solidFill>
                  <a:srgbClr val="002060"/>
                </a:solidFill>
              </a:rPr>
              <a:t>JavaScript functions can be used in queries</a:t>
            </a:r>
            <a:endParaRPr lang="en-US" sz="2400" dirty="0">
              <a:solidFill>
                <a:srgbClr val="002060"/>
              </a:solidFill>
            </a:endParaRPr>
          </a:p>
        </p:txBody>
      </p:sp>
    </p:spTree>
    <p:extLst>
      <p:ext uri="{BB962C8B-B14F-4D97-AF65-F5344CB8AC3E}">
        <p14:creationId xmlns:p14="http://schemas.microsoft.com/office/powerpoint/2010/main" val="29367671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When to use NoSQL </a:t>
            </a:r>
            <a:endParaRPr lang="en-US" dirty="0"/>
          </a:p>
        </p:txBody>
      </p:sp>
      <p:sp>
        <p:nvSpPr>
          <p:cNvPr id="3" name="Rounded Rectangle 2"/>
          <p:cNvSpPr/>
          <p:nvPr/>
        </p:nvSpPr>
        <p:spPr>
          <a:xfrm>
            <a:off x="609600" y="1676400"/>
            <a:ext cx="3429000" cy="11430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To Store &amp; Retrieve huge amount of data</a:t>
            </a:r>
            <a:endParaRPr lang="en-US" sz="2400" dirty="0">
              <a:solidFill>
                <a:srgbClr val="002060"/>
              </a:solidFill>
            </a:endParaRPr>
          </a:p>
        </p:txBody>
      </p:sp>
      <p:sp>
        <p:nvSpPr>
          <p:cNvPr id="6" name="Rounded Rectangle 5"/>
          <p:cNvSpPr/>
          <p:nvPr/>
        </p:nvSpPr>
        <p:spPr>
          <a:xfrm>
            <a:off x="4724400" y="1676400"/>
            <a:ext cx="3429000" cy="11430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Data is not structured &amp; dynamic structure changes</a:t>
            </a:r>
          </a:p>
          <a:p>
            <a:pPr algn="ctr"/>
            <a:endParaRPr lang="en-US" sz="2400" dirty="0">
              <a:solidFill>
                <a:srgbClr val="002060"/>
              </a:solidFill>
            </a:endParaRPr>
          </a:p>
        </p:txBody>
      </p:sp>
      <p:sp>
        <p:nvSpPr>
          <p:cNvPr id="7" name="Rounded Rectangle 6"/>
          <p:cNvSpPr/>
          <p:nvPr/>
        </p:nvSpPr>
        <p:spPr>
          <a:xfrm>
            <a:off x="609600" y="3352800"/>
            <a:ext cx="3429000" cy="12192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If relationships not required to use between elements  </a:t>
            </a:r>
          </a:p>
          <a:p>
            <a:pPr algn="ctr"/>
            <a:endParaRPr lang="en-US" sz="2400" dirty="0">
              <a:solidFill>
                <a:srgbClr val="002060"/>
              </a:solidFill>
            </a:endParaRPr>
          </a:p>
        </p:txBody>
      </p:sp>
      <p:sp>
        <p:nvSpPr>
          <p:cNvPr id="8" name="Rounded Rectangle 7"/>
          <p:cNvSpPr/>
          <p:nvPr/>
        </p:nvSpPr>
        <p:spPr>
          <a:xfrm>
            <a:off x="4724400" y="3352800"/>
            <a:ext cx="3429000" cy="12192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If fast applications needed to developed</a:t>
            </a:r>
          </a:p>
          <a:p>
            <a:pPr algn="ctr"/>
            <a:endParaRPr lang="en-US" sz="2400" dirty="0">
              <a:solidFill>
                <a:srgbClr val="002060"/>
              </a:solidFill>
            </a:endParaRPr>
          </a:p>
        </p:txBody>
      </p:sp>
      <p:sp>
        <p:nvSpPr>
          <p:cNvPr id="9" name="Rounded Rectangle 8"/>
          <p:cNvSpPr/>
          <p:nvPr/>
        </p:nvSpPr>
        <p:spPr>
          <a:xfrm>
            <a:off x="609600" y="4953000"/>
            <a:ext cx="3429000" cy="168928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Growing list of elements </a:t>
            </a:r>
          </a:p>
          <a:p>
            <a:pPr algn="ctr"/>
            <a:r>
              <a:rPr lang="en-US" sz="2400" dirty="0" smtClean="0">
                <a:solidFill>
                  <a:srgbClr val="002060"/>
                </a:solidFill>
              </a:rPr>
              <a:t>Blogs , twitter posts ,log files</a:t>
            </a:r>
            <a:endParaRPr lang="en-US" sz="2400" dirty="0">
              <a:solidFill>
                <a:srgbClr val="002060"/>
              </a:solidFill>
            </a:endParaRPr>
          </a:p>
        </p:txBody>
      </p:sp>
      <p:sp>
        <p:nvSpPr>
          <p:cNvPr id="10" name="Rounded Rectangle 9"/>
          <p:cNvSpPr/>
          <p:nvPr/>
        </p:nvSpPr>
        <p:spPr>
          <a:xfrm>
            <a:off x="4724400" y="4953000"/>
            <a:ext cx="3429000" cy="168928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If constraints &amp; business validation not required at data base level</a:t>
            </a:r>
          </a:p>
          <a:p>
            <a:pPr algn="ctr"/>
            <a:endParaRPr lang="en-US" sz="2400" dirty="0">
              <a:solidFill>
                <a:srgbClr val="002060"/>
              </a:solidFill>
            </a:endParaRPr>
          </a:p>
        </p:txBody>
      </p:sp>
    </p:spTree>
    <p:extLst>
      <p:ext uri="{BB962C8B-B14F-4D97-AF65-F5344CB8AC3E}">
        <p14:creationId xmlns:p14="http://schemas.microsoft.com/office/powerpoint/2010/main" val="22598714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pPr algn="l"/>
            <a:r>
              <a:rPr lang="en-US" dirty="0" smtClean="0"/>
              <a:t>When not to use NoSQL </a:t>
            </a:r>
            <a:endParaRPr lang="en-US" dirty="0"/>
          </a:p>
        </p:txBody>
      </p:sp>
      <p:sp>
        <p:nvSpPr>
          <p:cNvPr id="3" name="Rounded Rectangle 2"/>
          <p:cNvSpPr/>
          <p:nvPr/>
        </p:nvSpPr>
        <p:spPr>
          <a:xfrm>
            <a:off x="2438400" y="1676400"/>
            <a:ext cx="4648200" cy="9906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Complex transactions need be handled</a:t>
            </a:r>
            <a:endParaRPr lang="en-US" sz="2400" dirty="0">
              <a:solidFill>
                <a:srgbClr val="002060"/>
              </a:solidFill>
            </a:endParaRPr>
          </a:p>
        </p:txBody>
      </p:sp>
      <p:sp>
        <p:nvSpPr>
          <p:cNvPr id="7" name="Rounded Rectangle 6"/>
          <p:cNvSpPr/>
          <p:nvPr/>
        </p:nvSpPr>
        <p:spPr>
          <a:xfrm>
            <a:off x="2438400" y="3352800"/>
            <a:ext cx="4648200" cy="9144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Joins must be handled by database</a:t>
            </a:r>
            <a:endParaRPr lang="en-US" sz="2400" dirty="0">
              <a:solidFill>
                <a:srgbClr val="002060"/>
              </a:solidFill>
            </a:endParaRPr>
          </a:p>
        </p:txBody>
      </p:sp>
      <p:sp>
        <p:nvSpPr>
          <p:cNvPr id="9" name="Rounded Rectangle 8"/>
          <p:cNvSpPr/>
          <p:nvPr/>
        </p:nvSpPr>
        <p:spPr>
          <a:xfrm>
            <a:off x="2438400" y="5029200"/>
            <a:ext cx="4648200" cy="9906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rgbClr val="002060"/>
                </a:solidFill>
              </a:rPr>
              <a:t>Validations must be handled by databases</a:t>
            </a:r>
            <a:endParaRPr lang="en-US" sz="2400" dirty="0">
              <a:solidFill>
                <a:srgbClr val="002060"/>
              </a:solidFill>
            </a:endParaRPr>
          </a:p>
        </p:txBody>
      </p:sp>
    </p:spTree>
    <p:extLst>
      <p:ext uri="{BB962C8B-B14F-4D97-AF65-F5344CB8AC3E}">
        <p14:creationId xmlns:p14="http://schemas.microsoft.com/office/powerpoint/2010/main" val="9651335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r>
              <a:rPr lang="en-US" dirty="0"/>
              <a:t>Install MongoDB on Windows</a:t>
            </a:r>
          </a:p>
        </p:txBody>
      </p:sp>
      <p:sp>
        <p:nvSpPr>
          <p:cNvPr id="6" name="TextBox 5"/>
          <p:cNvSpPr txBox="1"/>
          <p:nvPr/>
        </p:nvSpPr>
        <p:spPr>
          <a:xfrm>
            <a:off x="475488" y="1316736"/>
            <a:ext cx="8290560" cy="4524315"/>
          </a:xfrm>
          <a:prstGeom prst="rect">
            <a:avLst/>
          </a:prstGeom>
          <a:noFill/>
        </p:spPr>
        <p:txBody>
          <a:bodyPr wrap="square" rtlCol="0">
            <a:spAutoFit/>
          </a:bodyPr>
          <a:lstStyle/>
          <a:p>
            <a:r>
              <a:rPr lang="en-US" sz="2000" b="1" dirty="0" smtClean="0"/>
              <a:t>Install MongoDB</a:t>
            </a:r>
          </a:p>
          <a:p>
            <a:endParaRPr lang="en-US" dirty="0"/>
          </a:p>
          <a:p>
            <a:r>
              <a:rPr lang="en-US" dirty="0" smtClean="0"/>
              <a:t>There are three builds of MongoDB for Windows:</a:t>
            </a:r>
          </a:p>
          <a:p>
            <a:r>
              <a:rPr lang="en-US" b="1" dirty="0" smtClean="0"/>
              <a:t>MongoDB for Windows Server 2008 R2 edition</a:t>
            </a:r>
            <a:r>
              <a:rPr lang="en-US" dirty="0" smtClean="0"/>
              <a:t> (i.e. 2008R2) runs only on Windows Server 2008 R2, Windows 7 64-bit, and newer versions of Windows. This build takes advantage of recent enhancements to the Windows Platform and cannot operate on older versions of Windows.</a:t>
            </a:r>
          </a:p>
          <a:p>
            <a:endParaRPr lang="en-US" b="1" dirty="0" smtClean="0"/>
          </a:p>
          <a:p>
            <a:r>
              <a:rPr lang="en-US" b="1" dirty="0" smtClean="0"/>
              <a:t>MongoDB for Windows 64-bit</a:t>
            </a:r>
            <a:r>
              <a:rPr lang="en-US" dirty="0" smtClean="0"/>
              <a:t> runs on any 64-bit version of Windows newer than Windows XP, including Windows Server 2008 R2 and Windows 7 64-bit.</a:t>
            </a:r>
          </a:p>
          <a:p>
            <a:endParaRPr lang="en-US" b="1" dirty="0" smtClean="0"/>
          </a:p>
          <a:p>
            <a:r>
              <a:rPr lang="en-US" b="1" dirty="0" smtClean="0"/>
              <a:t>MongoDB for Windows 32-bit</a:t>
            </a:r>
            <a:r>
              <a:rPr lang="en-US" dirty="0" smtClean="0"/>
              <a:t> runs on any 32-bit version of Windows newer than Windows XP. 32-bit versions of MongoDB are only intended for older systems and for use in testing and development systems. 32-bit versions of MongoDB only support databases smaller than 2GB.</a:t>
            </a:r>
          </a:p>
          <a:p>
            <a:endParaRPr lang="en-US" dirty="0"/>
          </a:p>
        </p:txBody>
      </p:sp>
    </p:spTree>
    <p:extLst>
      <p:ext uri="{BB962C8B-B14F-4D97-AF65-F5344CB8AC3E}">
        <p14:creationId xmlns:p14="http://schemas.microsoft.com/office/powerpoint/2010/main" val="19909883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chor="t">
            <a:normAutofit/>
          </a:bodyPr>
          <a:lstStyle/>
          <a:p>
            <a:r>
              <a:rPr lang="en-US" dirty="0"/>
              <a:t>Install MongoDB on Windows</a:t>
            </a:r>
          </a:p>
        </p:txBody>
      </p:sp>
      <p:sp>
        <p:nvSpPr>
          <p:cNvPr id="6" name="TextBox 5"/>
          <p:cNvSpPr txBox="1"/>
          <p:nvPr/>
        </p:nvSpPr>
        <p:spPr>
          <a:xfrm>
            <a:off x="475488" y="1316736"/>
            <a:ext cx="8290560" cy="5909310"/>
          </a:xfrm>
          <a:prstGeom prst="rect">
            <a:avLst/>
          </a:prstGeom>
          <a:noFill/>
        </p:spPr>
        <p:txBody>
          <a:bodyPr wrap="square" rtlCol="0">
            <a:spAutoFit/>
          </a:bodyPr>
          <a:lstStyle/>
          <a:p>
            <a:r>
              <a:rPr lang="en-US" sz="2000" b="1" dirty="0"/>
              <a:t>Download MongoDB for </a:t>
            </a:r>
            <a:r>
              <a:rPr lang="en-US" sz="2000" b="1" dirty="0" smtClean="0"/>
              <a:t>Windows</a:t>
            </a:r>
            <a:endParaRPr lang="en-US" dirty="0"/>
          </a:p>
          <a:p>
            <a:r>
              <a:rPr lang="en-US" dirty="0"/>
              <a:t>Download the latest production release of MongoDB from the </a:t>
            </a:r>
            <a:r>
              <a:rPr lang="en-US" dirty="0">
                <a:hlinkClick r:id="rId2"/>
              </a:rPr>
              <a:t>MongoDB downloads page</a:t>
            </a:r>
            <a:r>
              <a:rPr lang="en-US" dirty="0"/>
              <a:t>. Ensure you download the correct version of MongoDB for your Windows system. The 64-bit versions of MongoDB does not work with 32-bit Windows</a:t>
            </a:r>
            <a:r>
              <a:rPr lang="en-US" dirty="0" smtClean="0"/>
              <a:t>.</a:t>
            </a:r>
          </a:p>
          <a:p>
            <a:endParaRPr lang="en-US" dirty="0"/>
          </a:p>
          <a:p>
            <a:r>
              <a:rPr lang="en-US" sz="2000" b="1" dirty="0"/>
              <a:t>Install the downloaded </a:t>
            </a:r>
            <a:r>
              <a:rPr lang="en-US" sz="2000" b="1" dirty="0" smtClean="0"/>
              <a:t>file</a:t>
            </a:r>
            <a:endParaRPr lang="en-US" dirty="0" smtClean="0"/>
          </a:p>
          <a:p>
            <a:r>
              <a:rPr lang="en-US" dirty="0"/>
              <a:t>In Windows Explorer, locate the downloaded MongoDB </a:t>
            </a:r>
            <a:r>
              <a:rPr lang="en-US" dirty="0" err="1"/>
              <a:t>msi</a:t>
            </a:r>
            <a:r>
              <a:rPr lang="en-US" dirty="0"/>
              <a:t> file, which typically is located in the default Downloads folder. Double-click the </a:t>
            </a:r>
            <a:r>
              <a:rPr lang="en-US" dirty="0" err="1"/>
              <a:t>msi</a:t>
            </a:r>
            <a:r>
              <a:rPr lang="en-US" dirty="0"/>
              <a:t> file. A set of screens will appear to guide you through the installation process</a:t>
            </a:r>
            <a:r>
              <a:rPr lang="en-US" dirty="0" smtClean="0"/>
              <a:t>.</a:t>
            </a:r>
          </a:p>
          <a:p>
            <a:endParaRPr lang="en-US" dirty="0"/>
          </a:p>
          <a:p>
            <a:r>
              <a:rPr lang="en-US" b="1" dirty="0"/>
              <a:t>Move the MongoDB folder to another location (optional)</a:t>
            </a:r>
          </a:p>
          <a:p>
            <a:r>
              <a:rPr lang="en-US" dirty="0"/>
              <a:t>To move the MongoDB folder, you must issue the move command as an Administrator. For example, to move the folder to C:\mongodb:</a:t>
            </a:r>
          </a:p>
          <a:p>
            <a:r>
              <a:rPr lang="en-US" dirty="0"/>
              <a:t>Select </a:t>
            </a:r>
            <a:r>
              <a:rPr lang="en-US" b="1" dirty="0"/>
              <a:t>Start Menu</a:t>
            </a:r>
            <a:r>
              <a:rPr lang="en-US" dirty="0"/>
              <a:t> &gt; </a:t>
            </a:r>
            <a:r>
              <a:rPr lang="en-US" b="1" dirty="0"/>
              <a:t>All Programs</a:t>
            </a:r>
            <a:r>
              <a:rPr lang="en-US" dirty="0"/>
              <a:t> &gt; </a:t>
            </a:r>
            <a:r>
              <a:rPr lang="en-US" b="1" dirty="0"/>
              <a:t>Accessories</a:t>
            </a:r>
            <a:r>
              <a:rPr lang="en-US" dirty="0"/>
              <a:t>.</a:t>
            </a:r>
          </a:p>
          <a:p>
            <a:r>
              <a:rPr lang="en-US" dirty="0"/>
              <a:t>Right-click </a:t>
            </a:r>
            <a:r>
              <a:rPr lang="en-US" b="1" dirty="0"/>
              <a:t>Command Prompt</a:t>
            </a:r>
            <a:r>
              <a:rPr lang="en-US" dirty="0"/>
              <a:t> and select </a:t>
            </a:r>
            <a:r>
              <a:rPr lang="en-US" b="1" dirty="0"/>
              <a:t>Run as Administrator</a:t>
            </a:r>
            <a:r>
              <a:rPr lang="en-US" dirty="0"/>
              <a:t> from the popup menu.</a:t>
            </a:r>
          </a:p>
          <a:p>
            <a:endParaRPr lang="en-US" dirty="0" smtClean="0"/>
          </a:p>
          <a:p>
            <a:r>
              <a:rPr lang="en-US" dirty="0"/>
              <a:t>Issue the following commands</a:t>
            </a:r>
            <a:r>
              <a:rPr lang="en-US" dirty="0" smtClean="0"/>
              <a:t>:</a:t>
            </a:r>
          </a:p>
          <a:p>
            <a:pPr lvl="1"/>
            <a:r>
              <a:rPr lang="en-US" sz="1600" b="1" i="1" dirty="0">
                <a:solidFill>
                  <a:schemeClr val="tx1">
                    <a:lumMod val="65000"/>
                    <a:lumOff val="35000"/>
                  </a:schemeClr>
                </a:solidFill>
              </a:rPr>
              <a:t> </a:t>
            </a:r>
            <a:r>
              <a:rPr lang="en-US" sz="1600" b="1" i="1" dirty="0" smtClean="0">
                <a:solidFill>
                  <a:schemeClr val="tx1">
                    <a:lumMod val="65000"/>
                    <a:lumOff val="35000"/>
                  </a:schemeClr>
                </a:solidFill>
              </a:rPr>
              <a:t>cd \ </a:t>
            </a:r>
          </a:p>
          <a:p>
            <a:pPr lvl="1"/>
            <a:r>
              <a:rPr lang="en-US" sz="1600" b="1" i="1" dirty="0">
                <a:solidFill>
                  <a:schemeClr val="tx1">
                    <a:lumMod val="65000"/>
                    <a:lumOff val="35000"/>
                  </a:schemeClr>
                </a:solidFill>
              </a:rPr>
              <a:t> </a:t>
            </a:r>
            <a:r>
              <a:rPr lang="en-US" sz="1600" b="1" i="1" dirty="0" smtClean="0">
                <a:solidFill>
                  <a:schemeClr val="tx1">
                    <a:lumMod val="65000"/>
                    <a:lumOff val="35000"/>
                  </a:schemeClr>
                </a:solidFill>
              </a:rPr>
              <a:t>move  c:\mongodb-win64  c:\mongodb</a:t>
            </a:r>
          </a:p>
          <a:p>
            <a:endParaRPr lang="en-US" dirty="0"/>
          </a:p>
          <a:p>
            <a:endParaRPr lang="en-US" dirty="0"/>
          </a:p>
        </p:txBody>
      </p:sp>
    </p:spTree>
    <p:extLst>
      <p:ext uri="{BB962C8B-B14F-4D97-AF65-F5344CB8AC3E}">
        <p14:creationId xmlns:p14="http://schemas.microsoft.com/office/powerpoint/2010/main" val="4120731533"/>
      </p:ext>
    </p:extLst>
  </p:cSld>
  <p:clrMapOvr>
    <a:masterClrMapping/>
  </p:clrMapOvr>
</p:sld>
</file>

<file path=ppt/theme/theme1.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Heavy — SapientSa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pient">
      <a:majorFont>
        <a:latin typeface="SapientSansBold"/>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Heavy — Sapient Centro Sla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ack Cov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10080</TotalTime>
  <Words>4924</Words>
  <Application>Microsoft Macintosh PowerPoint</Application>
  <PresentationFormat>On-screen Show (4:3)</PresentationFormat>
  <Paragraphs>991</Paragraphs>
  <Slides>106</Slides>
  <Notes>24</Notes>
  <HiddenSlides>0</HiddenSlides>
  <MMClips>0</MMClips>
  <ScaleCrop>false</ScaleCrop>
  <HeadingPairs>
    <vt:vector size="4" baseType="variant">
      <vt:variant>
        <vt:lpstr>Theme</vt:lpstr>
      </vt:variant>
      <vt:variant>
        <vt:i4>4</vt:i4>
      </vt:variant>
      <vt:variant>
        <vt:lpstr>Slide Titles</vt:lpstr>
      </vt:variant>
      <vt:variant>
        <vt:i4>106</vt:i4>
      </vt:variant>
    </vt:vector>
  </HeadingPairs>
  <TitlesOfParts>
    <vt:vector size="110" baseType="lpstr">
      <vt:lpstr>Content — Body text &amp; bullet</vt:lpstr>
      <vt:lpstr>Content Heavy — SapientSans</vt:lpstr>
      <vt:lpstr>Content Heavy — Sapient Centro Slab</vt:lpstr>
      <vt:lpstr>Back Cover</vt:lpstr>
      <vt:lpstr>PowerPoint Presentation</vt:lpstr>
      <vt:lpstr>PowerPoint Presentation</vt:lpstr>
      <vt:lpstr>PowerPoint Presentation</vt:lpstr>
      <vt:lpstr>Introduction</vt:lpstr>
      <vt:lpstr>Background</vt:lpstr>
      <vt:lpstr>V8 JavaScript Engine</vt:lpstr>
      <vt:lpstr>Installation</vt:lpstr>
      <vt:lpstr>Installing Node.js : Windows &amp; Mac</vt:lpstr>
      <vt:lpstr>Running Node.js</vt:lpstr>
      <vt:lpstr>Understanding Node.js</vt:lpstr>
      <vt:lpstr>Why is Node.js so fast?</vt:lpstr>
      <vt:lpstr>Why Node?</vt:lpstr>
      <vt:lpstr>How it works?</vt:lpstr>
      <vt:lpstr>Event Looping</vt:lpstr>
      <vt:lpstr>Blocking V/S Non Blocking Code</vt:lpstr>
      <vt:lpstr>Event Emitter Pattern </vt:lpstr>
      <vt:lpstr>PowerPoint Presentation</vt:lpstr>
      <vt:lpstr>Comparison with others!</vt:lpstr>
      <vt:lpstr>Performance</vt:lpstr>
      <vt:lpstr>Who is using Node.js in Production?</vt:lpstr>
      <vt:lpstr>Node Package Manager and Git</vt:lpstr>
      <vt:lpstr>Node Package Manager (npm)</vt:lpstr>
      <vt:lpstr>Node Package Manager (npm)</vt:lpstr>
      <vt:lpstr>Npm - &gt; Package.json</vt:lpstr>
      <vt:lpstr>How does it look? </vt:lpstr>
      <vt:lpstr>PowerPoint Presentation</vt:lpstr>
      <vt:lpstr>Git &amp; Github </vt:lpstr>
      <vt:lpstr>Git : Commands </vt:lpstr>
      <vt:lpstr>Git : Simple Commands </vt:lpstr>
      <vt:lpstr>Git : Commands </vt:lpstr>
      <vt:lpstr>Git : The Final Push!!</vt:lpstr>
      <vt:lpstr>PowerPoint Presentation</vt:lpstr>
      <vt:lpstr>PowerPoint Presentation</vt:lpstr>
      <vt:lpstr>Modules</vt:lpstr>
      <vt:lpstr>Node Modules</vt:lpstr>
      <vt:lpstr>PowerPoint Presentation</vt:lpstr>
      <vt:lpstr>Http Server - Sample</vt:lpstr>
      <vt:lpstr>Node.js - &gt; Http Server -&gt; Request</vt:lpstr>
      <vt:lpstr>PowerPoint Presentation</vt:lpstr>
      <vt:lpstr>Node Frameworks : Express Introduction</vt:lpstr>
      <vt:lpstr>Install Express </vt:lpstr>
      <vt:lpstr>          Generate Express App</vt:lpstr>
      <vt:lpstr>Directory Structure – Express app</vt:lpstr>
      <vt:lpstr>PowerPoint Presentation</vt:lpstr>
      <vt:lpstr>Setting Environment Variable</vt:lpstr>
      <vt:lpstr>Routes</vt:lpstr>
      <vt:lpstr>Jade Templating Engine</vt:lpstr>
      <vt:lpstr>Jade Templating Engine</vt:lpstr>
      <vt:lpstr>Express </vt:lpstr>
      <vt:lpstr>PowerPoint Presentation</vt:lpstr>
      <vt:lpstr>Authentication using Passport</vt:lpstr>
      <vt:lpstr>What is Passport?</vt:lpstr>
      <vt:lpstr>What is Passport? </vt:lpstr>
      <vt:lpstr>Configuring Passport </vt:lpstr>
      <vt:lpstr>Configuring Passport</vt:lpstr>
      <vt:lpstr>Authentication Providers</vt:lpstr>
      <vt:lpstr>Authentication Schemes</vt:lpstr>
      <vt:lpstr>Authenticating Tokens</vt:lpstr>
      <vt:lpstr>Create a basic HTTPS Server</vt:lpstr>
      <vt:lpstr>Working Application - Express/Jade</vt:lpstr>
      <vt:lpstr>Working with Files</vt:lpstr>
      <vt:lpstr>Interacting with Files – fs module</vt:lpstr>
      <vt:lpstr>Read/Write/Open and other file related functions</vt:lpstr>
      <vt:lpstr>Read/Write/Open and other file related functions</vt:lpstr>
      <vt:lpstr>Common File system functions</vt:lpstr>
      <vt:lpstr>Common File system functions</vt:lpstr>
      <vt:lpstr>Working with Directories and other file operations</vt:lpstr>
      <vt:lpstr>Working with Directories and other file operations</vt:lpstr>
      <vt:lpstr>Sample Exercises – Demo file operations</vt:lpstr>
      <vt:lpstr>Working Application - Express/Jade</vt:lpstr>
      <vt:lpstr>Other Advanced Topics</vt:lpstr>
      <vt:lpstr>PowerPoint Presentation</vt:lpstr>
      <vt:lpstr>Mongo DB</vt:lpstr>
      <vt:lpstr>What is Mongo DB?</vt:lpstr>
      <vt:lpstr>Definition of MongoDB (by manufacturer)  </vt:lpstr>
      <vt:lpstr>Document Oriented Databases   </vt:lpstr>
      <vt:lpstr>NoSQL Databases    </vt:lpstr>
      <vt:lpstr>NoSQL Databases    </vt:lpstr>
      <vt:lpstr>NoSQL Database Objective    </vt:lpstr>
      <vt:lpstr>NoSQL Database Types   </vt:lpstr>
      <vt:lpstr>NoSQL - What is Missing?   </vt:lpstr>
      <vt:lpstr>NoSQL Attributes   </vt:lpstr>
      <vt:lpstr>Storage NoSQL Vs RDBMS   </vt:lpstr>
      <vt:lpstr>Data Storage  </vt:lpstr>
      <vt:lpstr>Collections  (BSON Format)</vt:lpstr>
      <vt:lpstr>Array Structured &amp; Nested Structured</vt:lpstr>
      <vt:lpstr>Document Oriented Query Language</vt:lpstr>
      <vt:lpstr>Features </vt:lpstr>
      <vt:lpstr>Features </vt:lpstr>
      <vt:lpstr>Features </vt:lpstr>
      <vt:lpstr>Features </vt:lpstr>
      <vt:lpstr>Features </vt:lpstr>
      <vt:lpstr>Features </vt:lpstr>
      <vt:lpstr>Features </vt:lpstr>
      <vt:lpstr>Features </vt:lpstr>
      <vt:lpstr>When to use NoSQL </vt:lpstr>
      <vt:lpstr>When not to use NoSQL </vt:lpstr>
      <vt:lpstr>Install MongoDB on Windows</vt:lpstr>
      <vt:lpstr>Install MongoDB on Windows</vt:lpstr>
      <vt:lpstr>Install MongoDB on Windows</vt:lpstr>
      <vt:lpstr>Install MongoDB on Windows</vt:lpstr>
      <vt:lpstr>Install MongoDB on Windows</vt:lpstr>
      <vt:lpstr>Installing Mongo DB</vt:lpstr>
      <vt:lpstr>References</vt:lpstr>
      <vt:lpstr>Cons of Nodejs</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Sapient</cp:lastModifiedBy>
  <cp:revision>284</cp:revision>
  <dcterms:created xsi:type="dcterms:W3CDTF">2013-05-02T18:01:03Z</dcterms:created>
  <dcterms:modified xsi:type="dcterms:W3CDTF">2014-11-10T06:50:16Z</dcterms:modified>
</cp:coreProperties>
</file>