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59" r:id="rId6"/>
    <p:sldId id="261" r:id="rId7"/>
    <p:sldId id="268" r:id="rId8"/>
    <p:sldId id="267" r:id="rId9"/>
    <p:sldId id="262" r:id="rId10"/>
    <p:sldId id="263" r:id="rId11"/>
    <p:sldId id="264" r:id="rId12"/>
    <p:sldId id="265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A0CBA-87EF-42E9-8AD5-E9B18C5A487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F1E6D-932A-4B86-B99A-5304E65E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31F6-4CDE-4716-BFF6-BE94CD44F6F9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DC45-019D-4F20-9658-C34017FC8FB1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EAB2-A090-421C-AD8F-FA8E9F1215E9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AD5F-C7B4-4723-A45E-A994879FC3F5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BD2D-726D-43AD-98DC-5ABCC92210C8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0D47-2CB5-4CB0-87E5-2A2D9B612B29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E96D-E323-40F6-84F3-CF43C9DEC15C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994F-FA2E-42F4-860C-26278667314C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A694-4FD8-48E0-ADF5-E6C1F137ABC4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F8D0-5527-437C-B6F8-4254F38C07BD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A16-3A0A-495D-B06A-2873B18AA863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37C27-FABE-4632-AA81-49E77FC4DBA6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8A69-A2AF-4C7D-B8A9-B04872E27B73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Accident in Seattle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Coursera IBM Data Sciences Capstone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Predict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r>
              <a:rPr lang="en-US" dirty="0" smtClean="0"/>
              <a:t>Severity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50108"/>
              </p:ext>
            </p:extLst>
          </p:nvPr>
        </p:nvGraphicFramePr>
        <p:xfrm>
          <a:off x="1259632" y="2636912"/>
          <a:ext cx="6679703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4834"/>
                <a:gridCol w="2489083"/>
                <a:gridCol w="257578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Severity Code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Description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Amount of data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Prop damage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136,485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Injury</a:t>
                      </a:r>
                      <a:endParaRPr lang="en-US" sz="1600" b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58,188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43187" y="3645024"/>
            <a:ext cx="3857625" cy="25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ADDRTYPE </a:t>
            </a:r>
            <a:r>
              <a:rPr lang="en-US" sz="2800" dirty="0" smtClean="0"/>
              <a:t>group </a:t>
            </a:r>
            <a:r>
              <a:rPr lang="en-US" sz="2800" dirty="0"/>
              <a:t>by severity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301" r="1445"/>
          <a:stretch/>
        </p:blipFill>
        <p:spPr bwMode="auto">
          <a:xfrm>
            <a:off x="683568" y="1772816"/>
            <a:ext cx="7649659" cy="3272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03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667014" cy="924475"/>
          </a:xfrm>
        </p:spPr>
        <p:txBody>
          <a:bodyPr/>
          <a:lstStyle/>
          <a:p>
            <a:r>
              <a:rPr lang="en-US" sz="2800" dirty="0"/>
              <a:t>COLLISIONTYPE </a:t>
            </a:r>
            <a:r>
              <a:rPr lang="en-US" sz="2800" dirty="0" smtClean="0"/>
              <a:t>group </a:t>
            </a:r>
            <a:r>
              <a:rPr lang="en-US" sz="2800" dirty="0"/>
              <a:t>by severity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0068" y="1772816"/>
            <a:ext cx="831646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3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VEHCOUNT </a:t>
            </a:r>
            <a:r>
              <a:rPr lang="en-US" sz="2800" dirty="0" smtClean="0"/>
              <a:t>group </a:t>
            </a:r>
            <a:r>
              <a:rPr lang="en-US" sz="2800" dirty="0"/>
              <a:t>by severity </a:t>
            </a:r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19" y="1844824"/>
            <a:ext cx="862557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1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</a:t>
            </a:r>
            <a:r>
              <a:rPr lang="en-US" dirty="0" smtClean="0"/>
              <a:t>group </a:t>
            </a:r>
            <a:r>
              <a:rPr lang="en-US" dirty="0"/>
              <a:t>by severity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948213" cy="31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ROADCOND </a:t>
            </a:r>
            <a:r>
              <a:rPr lang="en-US" sz="2800" dirty="0" smtClean="0"/>
              <a:t>group </a:t>
            </a:r>
            <a:r>
              <a:rPr lang="en-US" sz="2800" dirty="0"/>
              <a:t>by severity </a:t>
            </a:r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813690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3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LIGHTCOND </a:t>
            </a:r>
            <a:r>
              <a:rPr lang="en-US" sz="2800" dirty="0"/>
              <a:t>group by severity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33133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5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75884"/>
              </p:ext>
            </p:extLst>
          </p:nvPr>
        </p:nvGraphicFramePr>
        <p:xfrm>
          <a:off x="1907704" y="1772816"/>
          <a:ext cx="5256584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106"/>
                <a:gridCol w="3570478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Pearson Correlation with SEVERITYCODE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SEVERITYCODE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PERSONCOUNT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0.130949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PEDCOUNT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0.246338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PEDCYLCOUNT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0.214218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VEHCOUNT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-0.054686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SDOT_COLCODE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0.188905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UNDERINFL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0.044377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ST_COLCODE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-0.165233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HITPARKEDCAR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-0.101498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443" y="4149080"/>
            <a:ext cx="7125112" cy="613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no </a:t>
            </a:r>
            <a:r>
              <a:rPr lang="en-US" dirty="0"/>
              <a:t>linear correlation to SEVERITYCODE.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4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Max depth = 5</a:t>
            </a:r>
          </a:p>
          <a:p>
            <a:r>
              <a:rPr lang="en-US" dirty="0"/>
              <a:t>Accuracy (the fraction of correctly classified samples) = 0.7537584329303791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accident in Seattle has a different severity level.</a:t>
            </a:r>
          </a:p>
          <a:p>
            <a:r>
              <a:rPr lang="en-US" dirty="0" smtClean="0"/>
              <a:t>This study is to create a model to predict the severity level using data science.</a:t>
            </a:r>
          </a:p>
          <a:p>
            <a:r>
              <a:rPr lang="en-US" dirty="0"/>
              <a:t>There are 37 attribute and 194,673 rows in the raw </a:t>
            </a:r>
            <a:r>
              <a:rPr lang="en-US" dirty="0" smtClean="0"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experiments, K is 1 to 10, the best K is 8</a:t>
            </a:r>
            <a:r>
              <a:rPr lang="en-US" dirty="0" smtClean="0"/>
              <a:t>.</a:t>
            </a:r>
          </a:p>
          <a:p>
            <a:r>
              <a:rPr lang="en-US" dirty="0"/>
              <a:t>Accuracy (the fraction of correctly classified samples) = </a:t>
            </a:r>
            <a:r>
              <a:rPr lang="en-US" dirty="0" smtClean="0"/>
              <a:t>0.7475771377692545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3068960"/>
            <a:ext cx="4524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807361"/>
            <a:ext cx="7595005" cy="4051437"/>
          </a:xfrm>
        </p:spPr>
        <p:txBody>
          <a:bodyPr/>
          <a:lstStyle/>
          <a:p>
            <a:pPr lvl="0"/>
            <a:r>
              <a:rPr lang="en-US" dirty="0"/>
              <a:t>Use Solver </a:t>
            </a:r>
            <a:r>
              <a:rPr lang="en-US" dirty="0" err="1"/>
              <a:t>Liblinear</a:t>
            </a:r>
            <a:endParaRPr lang="en-US" dirty="0"/>
          </a:p>
          <a:p>
            <a:pPr lvl="0"/>
            <a:r>
              <a:rPr lang="en-US" dirty="0" smtClean="0"/>
              <a:t>Accuracy</a:t>
            </a:r>
          </a:p>
          <a:p>
            <a:pPr lvl="1"/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/>
              <a:t>similarity </a:t>
            </a:r>
            <a:r>
              <a:rPr lang="en-US" dirty="0" smtClean="0"/>
              <a:t>score </a:t>
            </a:r>
            <a:r>
              <a:rPr lang="en-US" dirty="0"/>
              <a:t>= </a:t>
            </a:r>
            <a:r>
              <a:rPr lang="en-US" dirty="0" smtClean="0"/>
              <a:t>0.7547344269031883</a:t>
            </a:r>
          </a:p>
          <a:p>
            <a:pPr lvl="1"/>
            <a:r>
              <a:rPr lang="en-US" dirty="0"/>
              <a:t>Confusion matrix (F1 average) = 0.7173683103496501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25680" y="3571753"/>
            <a:ext cx="3107804" cy="31009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316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Kernel ‘</a:t>
            </a:r>
            <a:r>
              <a:rPr lang="en-US" dirty="0" err="1"/>
              <a:t>rbf</a:t>
            </a:r>
            <a:r>
              <a:rPr lang="en-US" dirty="0"/>
              <a:t>’</a:t>
            </a:r>
          </a:p>
          <a:p>
            <a:pPr lvl="0"/>
            <a:r>
              <a:rPr lang="en-US" dirty="0"/>
              <a:t>Accuracy</a:t>
            </a:r>
          </a:p>
          <a:p>
            <a:pPr lvl="1"/>
            <a:r>
              <a:rPr lang="en-US" dirty="0"/>
              <a:t>The fraction of correctly classified samples = 0.7593404335467964</a:t>
            </a:r>
          </a:p>
          <a:p>
            <a:pPr lvl="1"/>
            <a:r>
              <a:rPr lang="en-US" dirty="0"/>
              <a:t>Confusion matrix (F1 average) = </a:t>
            </a:r>
            <a:r>
              <a:rPr lang="en-US" dirty="0" smtClean="0"/>
              <a:t>0.7173683103496501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2770442" cy="33317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212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algorithm, K-Nearest Neighbor algorithm (KNN), Logistic Regression, and Support Vector Machine algorithm (SVM), shows similar ability to predict the severity level. </a:t>
            </a:r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/>
              <a:t>tree and SVM has accuracy score 76%, where KNN and Logistic Regression have accuracy score 75%.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7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</a:t>
            </a:r>
            <a:r>
              <a:rPr lang="en-US" dirty="0"/>
              <a:t>no meaning and duplicated data from the data set (a key data, description data</a:t>
            </a:r>
            <a:r>
              <a:rPr lang="en-US" dirty="0" smtClean="0"/>
              <a:t>)</a:t>
            </a:r>
          </a:p>
          <a:p>
            <a:r>
              <a:rPr lang="en-US" dirty="0"/>
              <a:t>data contain too many null value which is easily lead to incorrect prediction (more than 50% of the 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After removal, there are 14 attribute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be use to predict severity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15476"/>
              </p:ext>
            </p:extLst>
          </p:nvPr>
        </p:nvGraphicFramePr>
        <p:xfrm>
          <a:off x="899592" y="1479414"/>
          <a:ext cx="7848872" cy="535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871"/>
                <a:gridCol w="5407001"/>
              </a:tblGrid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ADDRTYPE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 address type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COLLISIONTYPE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 type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PERSONCOUNT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total number of people involved in the collision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PEDCOUNT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pedestrians involved in the collision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PEDCYLCOUNT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bicycles involved in the collision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VEHCOUNT 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vehicles involved in the collision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JUNCTIONTYPE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of junction at which collision took place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SDOT_COLCODE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code given to the collision by SDOT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UNDERINFL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or not a driver involved was under the influence of drugs or alcohol.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description of the weather conditions during the time of the collision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ROADCOND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condition of the road during the collision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LIGHTCOND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light conditions during the collision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ST_COLCODE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code provided by the state that describes the collision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  <a:tr h="3334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HITPARKEDCAR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or not the collision involved hitting a parked car.</a:t>
                      </a:r>
                      <a:endParaRPr lang="en-US" sz="1400" dirty="0"/>
                    </a:p>
                  </a:txBody>
                  <a:tcPr marL="83352" marR="83352" marT="41676" marB="41676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2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Null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43582"/>
              </p:ext>
            </p:extLst>
          </p:nvPr>
        </p:nvGraphicFramePr>
        <p:xfrm>
          <a:off x="827584" y="1844824"/>
          <a:ext cx="7632848" cy="3888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545"/>
                <a:gridCol w="6139303"/>
              </a:tblGrid>
              <a:tr h="253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field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5245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ST_COLCODE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 blank value (‘ ‘) as NaN and replace NaN with maximum frequency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5245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JUNCTIONTYPE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Replace ‘Unknown’ value as 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r>
                        <a:rPr lang="en-US" sz="1100" dirty="0">
                          <a:effectLst/>
                        </a:rPr>
                        <a:t> and replace 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r>
                        <a:rPr lang="en-US" sz="1100" dirty="0">
                          <a:effectLst/>
                        </a:rPr>
                        <a:t> with maximum frequency data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5245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UNDERINFL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 ‘Y’ as 1 and ‘N’ as 0 and replace NaN with maximum frequency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5245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HITPARKEDCAR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 ‘Y’ as 1 and ‘N’ as 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253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ADDRTYPE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 NaN with maximum frequency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5245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COLLISIONTYPE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 NaN with maximum frequency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253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WEATHER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 NaN with maximum frequency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253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ROADCOND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Replace NaN with maximum frequency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253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LIGHTCOND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Replace 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r>
                        <a:rPr lang="en-US" sz="1100" dirty="0">
                          <a:effectLst/>
                        </a:rPr>
                        <a:t> with maximum frequency data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88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Change Data Type and Normalization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ST_COLCODE, UNDERINFL, and HITPARKEDCAR to integer. </a:t>
            </a:r>
            <a:endParaRPr lang="en-US" dirty="0" smtClean="0"/>
          </a:p>
          <a:p>
            <a:r>
              <a:rPr lang="en-US" dirty="0" smtClean="0"/>
              <a:t>Change category data to integer</a:t>
            </a:r>
          </a:p>
          <a:p>
            <a:r>
              <a:rPr lang="en-US" dirty="0" smtClean="0"/>
              <a:t>Normalize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Testing and Training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X = 'ADDRTYPE', 'COLLISIONTYPE', 'PERSONCOUNT', 'PEDCOUNT', 'PEDCYLCOUNT', 'VEHCOUNT', 'JUNCTIONTYPE', 'SDOT_COLCODE', 'UNDERINFL', 'WEATHER', 'ROADCOND', 'LIGHTCOND', 'ST_COLCODE', 'HITPARKEDCAR'</a:t>
            </a:r>
          </a:p>
          <a:p>
            <a:r>
              <a:rPr lang="en-US" dirty="0"/>
              <a:t>y = ‘SEVERITYCODE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0239"/>
              </p:ext>
            </p:extLst>
          </p:nvPr>
        </p:nvGraphicFramePr>
        <p:xfrm>
          <a:off x="1259632" y="4149080"/>
          <a:ext cx="6463680" cy="1357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094"/>
                <a:gridCol w="2154793"/>
                <a:gridCol w="2154793"/>
              </a:tblGrid>
              <a:tr h="4417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Data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Percentage of all data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Amount of data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4417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Training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70%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136,271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4417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Testing</a:t>
                      </a:r>
                      <a:endParaRPr lang="en-US" sz="1400" b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30%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58,402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8A69-A2AF-4C7D-B8A9-B04872E27B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35744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TM01972873[[fn=Summer]]</Template>
  <TotalTime>155</TotalTime>
  <Words>678</Words>
  <Application>Microsoft Office PowerPoint</Application>
  <PresentationFormat>On-screen Show (4:3)</PresentationFormat>
  <Paragraphs>179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Summer</vt:lpstr>
      <vt:lpstr>Car Accident in Seattle</vt:lpstr>
      <vt:lpstr>Introduction</vt:lpstr>
      <vt:lpstr>Data Preprocessing</vt:lpstr>
      <vt:lpstr>Data Cleaning</vt:lpstr>
      <vt:lpstr>Data to be use to predict severity </vt:lpstr>
      <vt:lpstr>Handle Null Value</vt:lpstr>
      <vt:lpstr>Change Data Type and Normalization</vt:lpstr>
      <vt:lpstr>Split Testing and Training Data</vt:lpstr>
      <vt:lpstr>Data Exploration</vt:lpstr>
      <vt:lpstr>Data to Predict</vt:lpstr>
      <vt:lpstr>ADDRTYPE group by severity code</vt:lpstr>
      <vt:lpstr>COLLISIONTYPE group by severity code</vt:lpstr>
      <vt:lpstr>VEHCOUNT group by severity code</vt:lpstr>
      <vt:lpstr>WEATHER group by severity code</vt:lpstr>
      <vt:lpstr>ROADCOND group by severity code</vt:lpstr>
      <vt:lpstr>LIGHTCOND group by severity code</vt:lpstr>
      <vt:lpstr>Data Analysis</vt:lpstr>
      <vt:lpstr>Pearson Correlation</vt:lpstr>
      <vt:lpstr>Decision Tree</vt:lpstr>
      <vt:lpstr>K-Nearest Neighbor (KNN)</vt:lpstr>
      <vt:lpstr>Logistic Regression</vt:lpstr>
      <vt:lpstr>Support Vector Machine (SVM)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in Seattle</dc:title>
  <dc:creator>Thamarak</dc:creator>
  <cp:lastModifiedBy>Thamarak</cp:lastModifiedBy>
  <cp:revision>10</cp:revision>
  <dcterms:created xsi:type="dcterms:W3CDTF">2020-10-20T15:57:55Z</dcterms:created>
  <dcterms:modified xsi:type="dcterms:W3CDTF">2020-10-21T15:17:40Z</dcterms:modified>
</cp:coreProperties>
</file>