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7"/>
  </p:notesMasterIdLst>
  <p:sldIdLst>
    <p:sldId id="421" r:id="rId2"/>
    <p:sldId id="257" r:id="rId3"/>
    <p:sldId id="258" r:id="rId4"/>
    <p:sldId id="259" r:id="rId5"/>
    <p:sldId id="289" r:id="rId6"/>
    <p:sldId id="261" r:id="rId7"/>
    <p:sldId id="462" r:id="rId8"/>
    <p:sldId id="463" r:id="rId9"/>
    <p:sldId id="264" r:id="rId10"/>
    <p:sldId id="450" r:id="rId11"/>
    <p:sldId id="451" r:id="rId12"/>
    <p:sldId id="262" r:id="rId13"/>
    <p:sldId id="407" r:id="rId14"/>
    <p:sldId id="408" r:id="rId15"/>
    <p:sldId id="418" r:id="rId16"/>
    <p:sldId id="472" r:id="rId17"/>
    <p:sldId id="474" r:id="rId18"/>
    <p:sldId id="475" r:id="rId19"/>
    <p:sldId id="476" r:id="rId20"/>
    <p:sldId id="477" r:id="rId21"/>
    <p:sldId id="478" r:id="rId22"/>
    <p:sldId id="479" r:id="rId23"/>
    <p:sldId id="480" r:id="rId24"/>
    <p:sldId id="481" r:id="rId25"/>
    <p:sldId id="482" r:id="rId26"/>
    <p:sldId id="483" r:id="rId27"/>
    <p:sldId id="484" r:id="rId28"/>
    <p:sldId id="485" r:id="rId29"/>
    <p:sldId id="486" r:id="rId30"/>
    <p:sldId id="466" r:id="rId31"/>
    <p:sldId id="470" r:id="rId32"/>
    <p:sldId id="471" r:id="rId33"/>
    <p:sldId id="452" r:id="rId34"/>
    <p:sldId id="473" r:id="rId35"/>
    <p:sldId id="272" r:id="rId36"/>
  </p:sldIdLst>
  <p:sldSz cx="9144000" cy="5143500" type="screen16x9"/>
  <p:notesSz cx="6858000" cy="9144000"/>
  <p:embeddedFontLst>
    <p:embeddedFont>
      <p:font typeface="Poppins"/>
      <p:regular r:id="rId38"/>
    </p:embeddedFont>
    <p:embeddedFont>
      <p:font typeface="Poppins Black" panose="00000800000000000000"/>
      <p:bold r:id="rId38"/>
      <p:boldItalic r:id="rId38"/>
    </p:embeddedFont>
    <p:embeddedFont>
      <p:font typeface="Bebas Neue"/>
      <p:regular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711" userDrawn="1">
          <p15:clr>
            <a:srgbClr val="9AA0A6"/>
          </p15:clr>
        </p15:guide>
        <p15:guide id="2" pos="287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5B7C5"/>
    <a:srgbClr val="445D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7" d="100"/>
          <a:sy n="97" d="100"/>
        </p:scale>
        <p:origin x="630" y="78"/>
      </p:cViewPr>
      <p:guideLst>
        <p:guide orient="horz" pos="711"/>
        <p:guide pos="28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NUL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b28366aba4_0_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b28366aba4_0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1b290a72fa3_1_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1b290a72fa3_1_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6380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1b28366aba4_0_1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1b28366aba4_0_1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AE1FE-786B-4B83-86A4-F53D629261B4}" type="slidenum">
              <a:rPr lang="en-US" smtClean="0"/>
              <a:t>13</a:t>
            </a:fld>
            <a:endParaRPr lang="en-US" dirty="0"/>
          </a:p>
        </p:txBody>
      </p:sp>
    </p:spTree>
    <p:extLst>
      <p:ext uri="{BB962C8B-B14F-4D97-AF65-F5344CB8AC3E}">
        <p14:creationId xmlns:p14="http://schemas.microsoft.com/office/powerpoint/2010/main" val="1524787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AE1FE-786B-4B83-86A4-F53D629261B4}" type="slidenum">
              <a:rPr lang="en-US" smtClean="0"/>
              <a:t>14</a:t>
            </a:fld>
            <a:endParaRPr lang="en-US" dirty="0"/>
          </a:p>
        </p:txBody>
      </p:sp>
    </p:spTree>
    <p:extLst>
      <p:ext uri="{BB962C8B-B14F-4D97-AF65-F5344CB8AC3E}">
        <p14:creationId xmlns:p14="http://schemas.microsoft.com/office/powerpoint/2010/main" val="2392026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1b290a72fa3_1_1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1b290a72fa3_1_1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4917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1b290a72fa3_1_1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1b290a72fa3_1_1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5711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b290a72fa3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b290a72fa3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4934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b290a72fa3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b290a72fa3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459908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b290a72fa3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b290a72fa3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927284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b290a72fa3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b290a72fa3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18305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b28366aba4_0_7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b28366aba4_0_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b290a72fa3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b290a72fa3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67589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b290a72fa3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b290a72fa3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4110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b290a72fa3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b290a72fa3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62377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b290a72fa3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b290a72fa3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16702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b290a72fa3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b290a72fa3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459708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b290a72fa3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b290a72fa3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8520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b290a72fa3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b290a72fa3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57594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b290a72fa3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b290a72fa3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216362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b290a72fa3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b290a72fa3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24882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1b290a72fa3_1_1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1b290a72fa3_1_1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9922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1b28366aba4_0_1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1b28366aba4_0_1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1b290a72fa3_1_1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1b290a72fa3_1_1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6283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1b290a72fa3_1_1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1b290a72fa3_1_1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57773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1b290a72fa3_1_1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1b290a72fa3_1_1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09863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1b290a72fa3_1_1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1b290a72fa3_1_1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83542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5"/>
        <p:cNvGrpSpPr/>
        <p:nvPr/>
      </p:nvGrpSpPr>
      <p:grpSpPr>
        <a:xfrm>
          <a:off x="0" y="0"/>
          <a:ext cx="0" cy="0"/>
          <a:chOff x="0" y="0"/>
          <a:chExt cx="0" cy="0"/>
        </a:xfrm>
      </p:grpSpPr>
      <p:sp>
        <p:nvSpPr>
          <p:cNvPr id="1576" name="Google Shape;1576;g1b5b0da4788_1_18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7" name="Google Shape;1577;g1b5b0da4788_1_18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b28366aba4_0_7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b28366aba4_0_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1b28366aba4_0_1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1b28366aba4_0_1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1b28366aba4_0_1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1b28366aba4_0_1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8343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1b28366aba4_0_1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1b28366aba4_0_1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3735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1b290a72fa3_1_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1b290a72fa3_1_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1b290a72fa3_1_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1b290a72fa3_1_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83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grpSp>
        <p:nvGrpSpPr>
          <p:cNvPr id="17" name="Google Shape;17;p3"/>
          <p:cNvGrpSpPr/>
          <p:nvPr/>
        </p:nvGrpSpPr>
        <p:grpSpPr>
          <a:xfrm>
            <a:off x="0" y="0"/>
            <a:ext cx="9144044" cy="5143500"/>
            <a:chOff x="0" y="0"/>
            <a:chExt cx="9144044" cy="5143500"/>
          </a:xfrm>
        </p:grpSpPr>
        <p:sp>
          <p:nvSpPr>
            <p:cNvPr id="18" name="Google Shape;18;p3"/>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3"/>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1123613" y="2425500"/>
            <a:ext cx="2771700" cy="14613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1123613" y="1196450"/>
            <a:ext cx="2771700" cy="109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00"/>
        <p:cNvGrpSpPr/>
        <p:nvPr/>
      </p:nvGrpSpPr>
      <p:grpSpPr>
        <a:xfrm>
          <a:off x="0" y="0"/>
          <a:ext cx="0" cy="0"/>
          <a:chOff x="0" y="0"/>
          <a:chExt cx="0" cy="0"/>
        </a:xfrm>
      </p:grpSpPr>
      <p:grpSp>
        <p:nvGrpSpPr>
          <p:cNvPr id="101" name="Google Shape;101;p13"/>
          <p:cNvGrpSpPr/>
          <p:nvPr/>
        </p:nvGrpSpPr>
        <p:grpSpPr>
          <a:xfrm flipH="1">
            <a:off x="-22" y="0"/>
            <a:ext cx="9144044" cy="5143500"/>
            <a:chOff x="0" y="0"/>
            <a:chExt cx="9144044" cy="5143500"/>
          </a:xfrm>
        </p:grpSpPr>
        <p:sp>
          <p:nvSpPr>
            <p:cNvPr id="102" name="Google Shape;102;p13"/>
            <p:cNvSpPr/>
            <p:nvPr/>
          </p:nvSpPr>
          <p:spPr>
            <a:xfrm>
              <a:off x="46" y="0"/>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rot="10800000">
              <a:off x="5864993" y="5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rot="10800000">
              <a:off x="0" y="291048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rot="10800000">
              <a:off x="8341755" y="3972706"/>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13"/>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txBox="1">
            <a:spLocks noGrp="1"/>
          </p:cNvSpPr>
          <p:nvPr>
            <p:ph type="title" hasCustomPrompt="1"/>
          </p:nvPr>
        </p:nvSpPr>
        <p:spPr>
          <a:xfrm>
            <a:off x="1132738" y="1955275"/>
            <a:ext cx="2292900" cy="59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subTitle" idx="1"/>
          </p:nvPr>
        </p:nvSpPr>
        <p:spPr>
          <a:xfrm>
            <a:off x="1132750" y="2755025"/>
            <a:ext cx="2292900" cy="898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panose="020B0606020202050201"/>
              <a:buNone/>
              <a:defRPr sz="2000">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09" name="Google Shape;109;p13"/>
          <p:cNvSpPr txBox="1">
            <a:spLocks noGrp="1"/>
          </p:cNvSpPr>
          <p:nvPr>
            <p:ph type="title" idx="2"/>
          </p:nvPr>
        </p:nvSpPr>
        <p:spPr>
          <a:xfrm>
            <a:off x="715100" y="535000"/>
            <a:ext cx="7713900" cy="7107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3500"/>
              <a:buFont typeface="Poppins Black" panose="00000800000000000000"/>
              <a:buNone/>
              <a:defRPr>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lvl="1"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2pPr>
            <a:lvl3pPr lvl="2"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3pPr>
            <a:lvl4pPr lvl="3"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4pPr>
            <a:lvl5pPr lvl="4"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5pPr>
            <a:lvl6pPr lvl="5"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6pPr>
            <a:lvl7pPr lvl="6"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7pPr>
            <a:lvl8pPr lvl="7"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8pPr>
            <a:lvl9pPr lvl="8"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9pPr>
          </a:lstStyle>
          <a:p>
            <a:endParaRPr/>
          </a:p>
        </p:txBody>
      </p:sp>
      <p:sp>
        <p:nvSpPr>
          <p:cNvPr id="110" name="Google Shape;110;p13"/>
          <p:cNvSpPr txBox="1">
            <a:spLocks noGrp="1"/>
          </p:cNvSpPr>
          <p:nvPr>
            <p:ph type="title" idx="3" hasCustomPrompt="1"/>
          </p:nvPr>
        </p:nvSpPr>
        <p:spPr>
          <a:xfrm>
            <a:off x="3425638" y="1955275"/>
            <a:ext cx="2292900" cy="59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subTitle" idx="4"/>
          </p:nvPr>
        </p:nvSpPr>
        <p:spPr>
          <a:xfrm>
            <a:off x="3425563" y="2755025"/>
            <a:ext cx="2292900" cy="898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panose="020B0606020202050201"/>
              <a:buNone/>
              <a:defRPr sz="2000">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12" name="Google Shape;112;p13"/>
          <p:cNvSpPr txBox="1">
            <a:spLocks noGrp="1"/>
          </p:cNvSpPr>
          <p:nvPr>
            <p:ph type="title" idx="5" hasCustomPrompt="1"/>
          </p:nvPr>
        </p:nvSpPr>
        <p:spPr>
          <a:xfrm>
            <a:off x="5718363" y="1955275"/>
            <a:ext cx="2292900" cy="59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subTitle" idx="6"/>
          </p:nvPr>
        </p:nvSpPr>
        <p:spPr>
          <a:xfrm>
            <a:off x="5718375" y="2755025"/>
            <a:ext cx="2292900" cy="898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panose="020B0606020202050201"/>
              <a:buNone/>
              <a:defRPr sz="2000">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1">
  <p:cSld name="CUSTOM_1">
    <p:spTree>
      <p:nvGrpSpPr>
        <p:cNvPr id="1" name="Shape 114"/>
        <p:cNvGrpSpPr/>
        <p:nvPr/>
      </p:nvGrpSpPr>
      <p:grpSpPr>
        <a:xfrm>
          <a:off x="0" y="0"/>
          <a:ext cx="0" cy="0"/>
          <a:chOff x="0" y="0"/>
          <a:chExt cx="0" cy="0"/>
        </a:xfrm>
      </p:grpSpPr>
      <p:grpSp>
        <p:nvGrpSpPr>
          <p:cNvPr id="115" name="Google Shape;115;p14"/>
          <p:cNvGrpSpPr/>
          <p:nvPr/>
        </p:nvGrpSpPr>
        <p:grpSpPr>
          <a:xfrm flipH="1">
            <a:off x="-22" y="0"/>
            <a:ext cx="9144044" cy="5143500"/>
            <a:chOff x="0" y="0"/>
            <a:chExt cx="9144044" cy="5143500"/>
          </a:xfrm>
        </p:grpSpPr>
        <p:sp>
          <p:nvSpPr>
            <p:cNvPr id="116" name="Google Shape;116;p14"/>
            <p:cNvSpPr/>
            <p:nvPr/>
          </p:nvSpPr>
          <p:spPr>
            <a:xfrm>
              <a:off x="46" y="0"/>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rot="10800000">
              <a:off x="5864993" y="5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rot="10800000">
              <a:off x="0" y="291048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rot="10800000">
              <a:off x="8341755" y="3972706"/>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14"/>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txBox="1">
            <a:spLocks noGrp="1"/>
          </p:cNvSpPr>
          <p:nvPr>
            <p:ph type="title"/>
          </p:nvPr>
        </p:nvSpPr>
        <p:spPr>
          <a:xfrm>
            <a:off x="4572000" y="2425500"/>
            <a:ext cx="3448200" cy="14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2" name="Google Shape;122;p14"/>
          <p:cNvSpPr txBox="1">
            <a:spLocks noGrp="1"/>
          </p:cNvSpPr>
          <p:nvPr>
            <p:ph type="title" idx="2" hasCustomPrompt="1"/>
          </p:nvPr>
        </p:nvSpPr>
        <p:spPr>
          <a:xfrm>
            <a:off x="4572000" y="1196450"/>
            <a:ext cx="3448200" cy="109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accent4"/>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2">
  <p:cSld name="CUSTOM_1_1">
    <p:spTree>
      <p:nvGrpSpPr>
        <p:cNvPr id="1" name="Shape 123"/>
        <p:cNvGrpSpPr/>
        <p:nvPr/>
      </p:nvGrpSpPr>
      <p:grpSpPr>
        <a:xfrm>
          <a:off x="0" y="0"/>
          <a:ext cx="0" cy="0"/>
          <a:chOff x="0" y="0"/>
          <a:chExt cx="0" cy="0"/>
        </a:xfrm>
      </p:grpSpPr>
      <p:grpSp>
        <p:nvGrpSpPr>
          <p:cNvPr id="124" name="Google Shape;124;p15"/>
          <p:cNvGrpSpPr/>
          <p:nvPr/>
        </p:nvGrpSpPr>
        <p:grpSpPr>
          <a:xfrm flipH="1">
            <a:off x="-22" y="0"/>
            <a:ext cx="9144044" cy="5143500"/>
            <a:chOff x="0" y="0"/>
            <a:chExt cx="9144044" cy="5143500"/>
          </a:xfrm>
        </p:grpSpPr>
        <p:sp>
          <p:nvSpPr>
            <p:cNvPr id="125" name="Google Shape;125;p15"/>
            <p:cNvSpPr/>
            <p:nvPr/>
          </p:nvSpPr>
          <p:spPr>
            <a:xfrm>
              <a:off x="46" y="0"/>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rot="10800000">
              <a:off x="5864993" y="5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rot="10800000">
              <a:off x="0" y="291048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rot="10800000">
              <a:off x="8341755" y="3972706"/>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5"/>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txBox="1">
            <a:spLocks noGrp="1"/>
          </p:cNvSpPr>
          <p:nvPr>
            <p:ph type="title"/>
          </p:nvPr>
        </p:nvSpPr>
        <p:spPr>
          <a:xfrm>
            <a:off x="4572000" y="2425500"/>
            <a:ext cx="3448200" cy="14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1" name="Google Shape;131;p15"/>
          <p:cNvSpPr txBox="1">
            <a:spLocks noGrp="1"/>
          </p:cNvSpPr>
          <p:nvPr>
            <p:ph type="title" idx="2" hasCustomPrompt="1"/>
          </p:nvPr>
        </p:nvSpPr>
        <p:spPr>
          <a:xfrm>
            <a:off x="4572000" y="1196450"/>
            <a:ext cx="3448200" cy="109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accent5"/>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32"/>
        <p:cNvGrpSpPr/>
        <p:nvPr/>
      </p:nvGrpSpPr>
      <p:grpSpPr>
        <a:xfrm>
          <a:off x="0" y="0"/>
          <a:ext cx="0" cy="0"/>
          <a:chOff x="0" y="0"/>
          <a:chExt cx="0" cy="0"/>
        </a:xfrm>
      </p:grpSpPr>
      <p:grpSp>
        <p:nvGrpSpPr>
          <p:cNvPr id="133" name="Google Shape;133;p16"/>
          <p:cNvGrpSpPr/>
          <p:nvPr/>
        </p:nvGrpSpPr>
        <p:grpSpPr>
          <a:xfrm flipH="1">
            <a:off x="-22" y="0"/>
            <a:ext cx="9144044" cy="5143500"/>
            <a:chOff x="0" y="0"/>
            <a:chExt cx="9144044" cy="5143500"/>
          </a:xfrm>
        </p:grpSpPr>
        <p:sp>
          <p:nvSpPr>
            <p:cNvPr id="134" name="Google Shape;134;p16"/>
            <p:cNvSpPr/>
            <p:nvPr/>
          </p:nvSpPr>
          <p:spPr>
            <a:xfrm>
              <a:off x="46" y="0"/>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rot="10800000">
              <a:off x="5864993" y="5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rot="10800000">
              <a:off x="0" y="291048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rot="10800000">
              <a:off x="8341755" y="3972706"/>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138;p16"/>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txBox="1">
            <a:spLocks noGrp="1"/>
          </p:cNvSpPr>
          <p:nvPr>
            <p:ph type="title"/>
          </p:nvPr>
        </p:nvSpPr>
        <p:spPr>
          <a:xfrm>
            <a:off x="715100" y="535000"/>
            <a:ext cx="7713900" cy="710700"/>
          </a:xfrm>
          <a:prstGeom prst="rect">
            <a:avLst/>
          </a:prstGeom>
          <a:ln>
            <a:noFill/>
          </a:ln>
        </p:spPr>
        <p:txBody>
          <a:bodyPr spcFirstLastPara="1" wrap="square" lIns="91425" tIns="91425" rIns="91425" bIns="91425" anchor="t" anchorCtr="0">
            <a:noAutofit/>
          </a:bodyPr>
          <a:lstStyle>
            <a:lvl1pPr lvl="0" algn="l"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lvl="1"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2pPr>
            <a:lvl3pPr lvl="2"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3pPr>
            <a:lvl4pPr lvl="3"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4pPr>
            <a:lvl5pPr lvl="4"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5pPr>
            <a:lvl6pPr lvl="5"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6pPr>
            <a:lvl7pPr lvl="6"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7pPr>
            <a:lvl8pPr lvl="7"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8pPr>
            <a:lvl9pPr lvl="8"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9pPr>
          </a:lstStyle>
          <a:p>
            <a:endParaRPr/>
          </a:p>
        </p:txBody>
      </p:sp>
      <p:sp>
        <p:nvSpPr>
          <p:cNvPr id="140" name="Google Shape;140;p16"/>
          <p:cNvSpPr txBox="1">
            <a:spLocks noGrp="1"/>
          </p:cNvSpPr>
          <p:nvPr>
            <p:ph type="body" idx="1"/>
          </p:nvPr>
        </p:nvSpPr>
        <p:spPr>
          <a:xfrm>
            <a:off x="715050" y="1245700"/>
            <a:ext cx="7713900" cy="3362700"/>
          </a:xfrm>
          <a:prstGeom prst="rect">
            <a:avLst/>
          </a:prstGeom>
          <a:ln>
            <a:noFill/>
          </a:ln>
        </p:spPr>
        <p:txBody>
          <a:bodyPr spcFirstLastPara="1" wrap="square" lIns="91425" tIns="91425" rIns="91425" bIns="91425" anchor="t" anchorCtr="0">
            <a:noAutofit/>
          </a:bodyPr>
          <a:lstStyle>
            <a:lvl1pPr marL="457200" lvl="0" indent="-311150" rtl="0">
              <a:spcBef>
                <a:spcPts val="0"/>
              </a:spcBef>
              <a:spcAft>
                <a:spcPts val="0"/>
              </a:spcAft>
              <a:buClr>
                <a:schemeClr val="accent1"/>
              </a:buClr>
              <a:buSzPts val="1300"/>
              <a:buFont typeface="Poppins" panose="00000500000000000000"/>
              <a:buAutoNum type="arabicPeriod"/>
              <a:defRPr sz="1300">
                <a:solidFill>
                  <a:schemeClr val="dk1"/>
                </a:solidFill>
                <a:latin typeface="Poppins" panose="00000500000000000000"/>
                <a:ea typeface="Poppins" panose="00000500000000000000"/>
                <a:cs typeface="Poppins" panose="00000500000000000000"/>
                <a:sym typeface="Poppins" panose="00000500000000000000"/>
              </a:defRPr>
            </a:lvl1pPr>
            <a:lvl2pPr marL="914400" lvl="1" indent="-311150" rtl="0">
              <a:lnSpc>
                <a:spcPct val="115000"/>
              </a:lnSpc>
              <a:spcBef>
                <a:spcPts val="0"/>
              </a:spcBef>
              <a:spcAft>
                <a:spcPts val="0"/>
              </a:spcAft>
              <a:buClr>
                <a:schemeClr val="dk1"/>
              </a:buClr>
              <a:buSzPts val="1300"/>
              <a:buFont typeface="Poppins" panose="00000500000000000000"/>
              <a:buAutoNum type="alphaLcPeriod"/>
              <a:defRPr sz="1300">
                <a:solidFill>
                  <a:schemeClr val="dk1"/>
                </a:solidFill>
                <a:latin typeface="Poppins" panose="00000500000000000000"/>
                <a:ea typeface="Poppins" panose="00000500000000000000"/>
                <a:cs typeface="Poppins" panose="00000500000000000000"/>
                <a:sym typeface="Poppins" panose="00000500000000000000"/>
              </a:defRPr>
            </a:lvl2pPr>
            <a:lvl3pPr marL="1371600" lvl="2" indent="-311150" rtl="0">
              <a:lnSpc>
                <a:spcPct val="115000"/>
              </a:lnSpc>
              <a:spcBef>
                <a:spcPts val="0"/>
              </a:spcBef>
              <a:spcAft>
                <a:spcPts val="0"/>
              </a:spcAft>
              <a:buClr>
                <a:schemeClr val="dk1"/>
              </a:buClr>
              <a:buSzPts val="1300"/>
              <a:buFont typeface="Poppins" panose="00000500000000000000"/>
              <a:buAutoNum type="romanLcPeriod"/>
              <a:defRPr sz="1300">
                <a:solidFill>
                  <a:schemeClr val="dk1"/>
                </a:solidFill>
                <a:latin typeface="Poppins" panose="00000500000000000000"/>
                <a:ea typeface="Poppins" panose="00000500000000000000"/>
                <a:cs typeface="Poppins" panose="00000500000000000000"/>
                <a:sym typeface="Poppins" panose="00000500000000000000"/>
              </a:defRPr>
            </a:lvl3pPr>
            <a:lvl4pPr marL="1828800" lvl="3" indent="-311150" rtl="0">
              <a:lnSpc>
                <a:spcPct val="115000"/>
              </a:lnSpc>
              <a:spcBef>
                <a:spcPts val="0"/>
              </a:spcBef>
              <a:spcAft>
                <a:spcPts val="0"/>
              </a:spcAft>
              <a:buClr>
                <a:schemeClr val="dk1"/>
              </a:buClr>
              <a:buSzPts val="1300"/>
              <a:buFont typeface="Poppins" panose="00000500000000000000"/>
              <a:buAutoNum type="arabicPeriod"/>
              <a:defRPr sz="1300">
                <a:solidFill>
                  <a:schemeClr val="dk1"/>
                </a:solidFill>
                <a:latin typeface="Poppins" panose="00000500000000000000"/>
                <a:ea typeface="Poppins" panose="00000500000000000000"/>
                <a:cs typeface="Poppins" panose="00000500000000000000"/>
                <a:sym typeface="Poppins" panose="00000500000000000000"/>
              </a:defRPr>
            </a:lvl4pPr>
            <a:lvl5pPr marL="2286000" lvl="4" indent="-311150" rtl="0">
              <a:lnSpc>
                <a:spcPct val="115000"/>
              </a:lnSpc>
              <a:spcBef>
                <a:spcPts val="0"/>
              </a:spcBef>
              <a:spcAft>
                <a:spcPts val="0"/>
              </a:spcAft>
              <a:buClr>
                <a:schemeClr val="dk1"/>
              </a:buClr>
              <a:buSzPts val="1300"/>
              <a:buFont typeface="Poppins" panose="00000500000000000000"/>
              <a:buAutoNum type="alphaLcPeriod"/>
              <a:defRPr sz="1300">
                <a:solidFill>
                  <a:schemeClr val="dk1"/>
                </a:solidFill>
                <a:latin typeface="Poppins" panose="00000500000000000000"/>
                <a:ea typeface="Poppins" panose="00000500000000000000"/>
                <a:cs typeface="Poppins" panose="00000500000000000000"/>
                <a:sym typeface="Poppins" panose="00000500000000000000"/>
              </a:defRPr>
            </a:lvl5pPr>
            <a:lvl6pPr marL="2743200" lvl="5" indent="-311150" rtl="0">
              <a:lnSpc>
                <a:spcPct val="115000"/>
              </a:lnSpc>
              <a:spcBef>
                <a:spcPts val="0"/>
              </a:spcBef>
              <a:spcAft>
                <a:spcPts val="0"/>
              </a:spcAft>
              <a:buClr>
                <a:schemeClr val="dk1"/>
              </a:buClr>
              <a:buSzPts val="1300"/>
              <a:buFont typeface="Poppins" panose="00000500000000000000"/>
              <a:buAutoNum type="romanLcPeriod"/>
              <a:defRPr sz="1300">
                <a:solidFill>
                  <a:schemeClr val="dk1"/>
                </a:solidFill>
                <a:latin typeface="Poppins" panose="00000500000000000000"/>
                <a:ea typeface="Poppins" panose="00000500000000000000"/>
                <a:cs typeface="Poppins" panose="00000500000000000000"/>
                <a:sym typeface="Poppins" panose="00000500000000000000"/>
              </a:defRPr>
            </a:lvl6pPr>
            <a:lvl7pPr marL="3200400" lvl="6" indent="-311150" rtl="0">
              <a:lnSpc>
                <a:spcPct val="115000"/>
              </a:lnSpc>
              <a:spcBef>
                <a:spcPts val="0"/>
              </a:spcBef>
              <a:spcAft>
                <a:spcPts val="0"/>
              </a:spcAft>
              <a:buClr>
                <a:schemeClr val="dk1"/>
              </a:buClr>
              <a:buSzPts val="1300"/>
              <a:buFont typeface="Poppins" panose="00000500000000000000"/>
              <a:buAutoNum type="arabicPeriod"/>
              <a:defRPr sz="1300">
                <a:solidFill>
                  <a:schemeClr val="dk1"/>
                </a:solidFill>
                <a:latin typeface="Poppins" panose="00000500000000000000"/>
                <a:ea typeface="Poppins" panose="00000500000000000000"/>
                <a:cs typeface="Poppins" panose="00000500000000000000"/>
                <a:sym typeface="Poppins" panose="00000500000000000000"/>
              </a:defRPr>
            </a:lvl7pPr>
            <a:lvl8pPr marL="3657600" lvl="7" indent="-311150" rtl="0">
              <a:lnSpc>
                <a:spcPct val="115000"/>
              </a:lnSpc>
              <a:spcBef>
                <a:spcPts val="0"/>
              </a:spcBef>
              <a:spcAft>
                <a:spcPts val="0"/>
              </a:spcAft>
              <a:buClr>
                <a:schemeClr val="dk1"/>
              </a:buClr>
              <a:buSzPts val="1300"/>
              <a:buFont typeface="Poppins" panose="00000500000000000000"/>
              <a:buAutoNum type="alphaLcPeriod"/>
              <a:defRPr sz="1300">
                <a:solidFill>
                  <a:schemeClr val="dk1"/>
                </a:solidFill>
                <a:latin typeface="Poppins" panose="00000500000000000000"/>
                <a:ea typeface="Poppins" panose="00000500000000000000"/>
                <a:cs typeface="Poppins" panose="00000500000000000000"/>
                <a:sym typeface="Poppins" panose="00000500000000000000"/>
              </a:defRPr>
            </a:lvl8pPr>
            <a:lvl9pPr marL="4114800" lvl="8" indent="-311150" rtl="0">
              <a:lnSpc>
                <a:spcPct val="115000"/>
              </a:lnSpc>
              <a:spcBef>
                <a:spcPts val="0"/>
              </a:spcBef>
              <a:spcAft>
                <a:spcPts val="0"/>
              </a:spcAft>
              <a:buClr>
                <a:schemeClr val="dk1"/>
              </a:buClr>
              <a:buSzPts val="1300"/>
              <a:buFont typeface="Poppins" panose="00000500000000000000"/>
              <a:buAutoNum type="romanLcPeriod"/>
              <a:defRPr sz="1300">
                <a:solidFill>
                  <a:schemeClr val="dk1"/>
                </a:solidFill>
                <a:latin typeface="Poppins" panose="00000500000000000000"/>
                <a:ea typeface="Poppins" panose="00000500000000000000"/>
                <a:cs typeface="Poppins" panose="00000500000000000000"/>
                <a:sym typeface="Poppins" panose="00000500000000000000"/>
              </a:defRPr>
            </a:lvl9pPr>
          </a:lstStyle>
          <a:p>
            <a:endParaRPr/>
          </a:p>
        </p:txBody>
      </p:sp>
      <p:sp>
        <p:nvSpPr>
          <p:cNvPr id="141" name="Google Shape;141;p16"/>
          <p:cNvSpPr/>
          <p:nvPr/>
        </p:nvSpPr>
        <p:spPr>
          <a:xfrm rot="10800000" flipH="1">
            <a:off x="7498425" y="41240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161"/>
        <p:cNvGrpSpPr/>
        <p:nvPr/>
      </p:nvGrpSpPr>
      <p:grpSpPr>
        <a:xfrm>
          <a:off x="0" y="0"/>
          <a:ext cx="0" cy="0"/>
          <a:chOff x="0" y="0"/>
          <a:chExt cx="0" cy="0"/>
        </a:xfrm>
      </p:grpSpPr>
      <p:grpSp>
        <p:nvGrpSpPr>
          <p:cNvPr id="162" name="Google Shape;162;p19"/>
          <p:cNvGrpSpPr/>
          <p:nvPr/>
        </p:nvGrpSpPr>
        <p:grpSpPr>
          <a:xfrm flipH="1">
            <a:off x="-22" y="0"/>
            <a:ext cx="9144044" cy="5143500"/>
            <a:chOff x="0" y="0"/>
            <a:chExt cx="9144044" cy="5143500"/>
          </a:xfrm>
        </p:grpSpPr>
        <p:sp>
          <p:nvSpPr>
            <p:cNvPr id="163" name="Google Shape;163;p19"/>
            <p:cNvSpPr/>
            <p:nvPr/>
          </p:nvSpPr>
          <p:spPr>
            <a:xfrm>
              <a:off x="46" y="0"/>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rot="10800000">
              <a:off x="5864993" y="5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p:nvPr/>
          </p:nvSpPr>
          <p:spPr>
            <a:xfrm rot="10800000">
              <a:off x="0" y="291048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9"/>
            <p:cNvSpPr/>
            <p:nvPr/>
          </p:nvSpPr>
          <p:spPr>
            <a:xfrm rot="10800000">
              <a:off x="8341755" y="3972706"/>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19"/>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9"/>
          <p:cNvSpPr txBox="1">
            <a:spLocks noGrp="1"/>
          </p:cNvSpPr>
          <p:nvPr>
            <p:ph type="title"/>
          </p:nvPr>
        </p:nvSpPr>
        <p:spPr>
          <a:xfrm>
            <a:off x="715100" y="535000"/>
            <a:ext cx="7713900" cy="7107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3500"/>
              <a:buFont typeface="Poppins Black" panose="00000800000000000000"/>
              <a:buNone/>
              <a:defRPr>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lvl="1"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2pPr>
            <a:lvl3pPr lvl="2"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3pPr>
            <a:lvl4pPr lvl="3"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4pPr>
            <a:lvl5pPr lvl="4"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5pPr>
            <a:lvl6pPr lvl="5"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6pPr>
            <a:lvl7pPr lvl="6"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7pPr>
            <a:lvl8pPr lvl="7"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8pPr>
            <a:lvl9pPr lvl="8"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79"/>
        <p:cNvGrpSpPr/>
        <p:nvPr/>
      </p:nvGrpSpPr>
      <p:grpSpPr>
        <a:xfrm>
          <a:off x="0" y="0"/>
          <a:ext cx="0" cy="0"/>
          <a:chOff x="0" y="0"/>
          <a:chExt cx="0" cy="0"/>
        </a:xfrm>
      </p:grpSpPr>
      <p:sp>
        <p:nvSpPr>
          <p:cNvPr id="180" name="Google Shape;180;p21"/>
          <p:cNvSpPr/>
          <p:nvPr/>
        </p:nvSpPr>
        <p:spPr>
          <a:xfrm>
            <a:off x="0" y="2656374"/>
            <a:ext cx="3929963" cy="2487152"/>
          </a:xfrm>
          <a:custGeom>
            <a:avLst/>
            <a:gdLst/>
            <a:ahLst/>
            <a:cxnLst/>
            <a:rect l="l" t="t" r="r" b="b"/>
            <a:pathLst>
              <a:path w="65606" h="41520" extrusionOk="0">
                <a:moveTo>
                  <a:pt x="3403" y="1"/>
                </a:moveTo>
                <a:cubicBezTo>
                  <a:pt x="1302" y="1"/>
                  <a:pt x="0" y="501"/>
                  <a:pt x="0" y="501"/>
                </a:cubicBezTo>
                <a:lnTo>
                  <a:pt x="0" y="41519"/>
                </a:lnTo>
                <a:lnTo>
                  <a:pt x="65606" y="41519"/>
                </a:lnTo>
                <a:cubicBezTo>
                  <a:pt x="65606" y="41519"/>
                  <a:pt x="61764" y="36094"/>
                  <a:pt x="53544" y="36094"/>
                </a:cubicBezTo>
                <a:cubicBezTo>
                  <a:pt x="52716" y="36094"/>
                  <a:pt x="51844" y="36149"/>
                  <a:pt x="50928" y="36270"/>
                </a:cubicBezTo>
                <a:cubicBezTo>
                  <a:pt x="49598" y="36445"/>
                  <a:pt x="48291" y="36548"/>
                  <a:pt x="47001" y="36548"/>
                </a:cubicBezTo>
                <a:cubicBezTo>
                  <a:pt x="38572" y="36548"/>
                  <a:pt x="30879" y="32171"/>
                  <a:pt x="22233" y="15274"/>
                </a:cubicBezTo>
                <a:cubicBezTo>
                  <a:pt x="15513" y="2141"/>
                  <a:pt x="7749" y="1"/>
                  <a:pt x="34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1"/>
          <p:cNvSpPr/>
          <p:nvPr/>
        </p:nvSpPr>
        <p:spPr>
          <a:xfrm>
            <a:off x="6184635" y="0"/>
            <a:ext cx="2959360" cy="1238782"/>
          </a:xfrm>
          <a:custGeom>
            <a:avLst/>
            <a:gdLst/>
            <a:ahLst/>
            <a:cxnLst/>
            <a:rect l="l" t="t" r="r" b="b"/>
            <a:pathLst>
              <a:path w="54415" h="22778" extrusionOk="0">
                <a:moveTo>
                  <a:pt x="1" y="1"/>
                </a:moveTo>
                <a:cubicBezTo>
                  <a:pt x="8129" y="521"/>
                  <a:pt x="14031" y="3075"/>
                  <a:pt x="17554" y="8487"/>
                </a:cubicBezTo>
                <a:cubicBezTo>
                  <a:pt x="24665" y="19420"/>
                  <a:pt x="34653" y="22777"/>
                  <a:pt x="42844" y="22777"/>
                </a:cubicBezTo>
                <a:cubicBezTo>
                  <a:pt x="47620" y="22777"/>
                  <a:pt x="51785" y="21636"/>
                  <a:pt x="54415" y="20190"/>
                </a:cubicBezTo>
                <a:lnTo>
                  <a:pt x="544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1"/>
          <p:cNvSpPr/>
          <p:nvPr/>
        </p:nvSpPr>
        <p:spPr>
          <a:xfrm>
            <a:off x="0" y="0"/>
            <a:ext cx="715089" cy="1043699"/>
          </a:xfrm>
          <a:custGeom>
            <a:avLst/>
            <a:gdLst/>
            <a:ahLst/>
            <a:cxnLst/>
            <a:rect l="l" t="t" r="r" b="b"/>
            <a:pathLst>
              <a:path w="9750" h="14230" extrusionOk="0">
                <a:moveTo>
                  <a:pt x="9514" y="1"/>
                </a:moveTo>
                <a:cubicBezTo>
                  <a:pt x="9495" y="2976"/>
                  <a:pt x="8470" y="5968"/>
                  <a:pt x="6716" y="8381"/>
                </a:cubicBezTo>
                <a:cubicBezTo>
                  <a:pt x="4969" y="10784"/>
                  <a:pt x="2623" y="12629"/>
                  <a:pt x="0" y="13955"/>
                </a:cubicBezTo>
                <a:lnTo>
                  <a:pt x="0" y="14230"/>
                </a:lnTo>
                <a:cubicBezTo>
                  <a:pt x="291" y="14084"/>
                  <a:pt x="580" y="13931"/>
                  <a:pt x="864" y="13771"/>
                </a:cubicBezTo>
                <a:cubicBezTo>
                  <a:pt x="3014" y="12568"/>
                  <a:pt x="4972" y="10986"/>
                  <a:pt x="6505" y="9048"/>
                </a:cubicBezTo>
                <a:cubicBezTo>
                  <a:pt x="8073" y="7064"/>
                  <a:pt x="9154" y="4732"/>
                  <a:pt x="9564" y="2231"/>
                </a:cubicBezTo>
                <a:cubicBezTo>
                  <a:pt x="9684" y="1495"/>
                  <a:pt x="9748" y="749"/>
                  <a:pt x="97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a:off x="8131929" y="4452349"/>
            <a:ext cx="1008658" cy="691151"/>
          </a:xfrm>
          <a:custGeom>
            <a:avLst/>
            <a:gdLst/>
            <a:ahLst/>
            <a:cxnLst/>
            <a:rect l="l" t="t" r="r" b="b"/>
            <a:pathLst>
              <a:path w="14230" h="9751" extrusionOk="0">
                <a:moveTo>
                  <a:pt x="14230" y="0"/>
                </a:moveTo>
                <a:cubicBezTo>
                  <a:pt x="13482" y="2"/>
                  <a:pt x="12735" y="67"/>
                  <a:pt x="11999" y="186"/>
                </a:cubicBezTo>
                <a:cubicBezTo>
                  <a:pt x="9498" y="596"/>
                  <a:pt x="7166" y="1677"/>
                  <a:pt x="5182" y="3246"/>
                </a:cubicBezTo>
                <a:cubicBezTo>
                  <a:pt x="3244" y="4777"/>
                  <a:pt x="1663" y="6735"/>
                  <a:pt x="458" y="8884"/>
                </a:cubicBezTo>
                <a:cubicBezTo>
                  <a:pt x="299" y="9170"/>
                  <a:pt x="146" y="9458"/>
                  <a:pt x="1" y="9750"/>
                </a:cubicBezTo>
                <a:lnTo>
                  <a:pt x="274" y="9750"/>
                </a:lnTo>
                <a:cubicBezTo>
                  <a:pt x="1601" y="7125"/>
                  <a:pt x="3446" y="4780"/>
                  <a:pt x="5850" y="3034"/>
                </a:cubicBezTo>
                <a:cubicBezTo>
                  <a:pt x="8263" y="1280"/>
                  <a:pt x="11254" y="256"/>
                  <a:pt x="14230" y="236"/>
                </a:cubicBezTo>
                <a:lnTo>
                  <a:pt x="142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85"/>
        <p:cNvGrpSpPr/>
        <p:nvPr/>
      </p:nvGrpSpPr>
      <p:grpSpPr>
        <a:xfrm>
          <a:off x="0" y="0"/>
          <a:ext cx="0" cy="0"/>
          <a:chOff x="0" y="0"/>
          <a:chExt cx="0" cy="0"/>
        </a:xfrm>
      </p:grpSpPr>
      <p:grpSp>
        <p:nvGrpSpPr>
          <p:cNvPr id="186" name="Google Shape;186;p22"/>
          <p:cNvGrpSpPr/>
          <p:nvPr/>
        </p:nvGrpSpPr>
        <p:grpSpPr>
          <a:xfrm flipH="1">
            <a:off x="-2" y="-25"/>
            <a:ext cx="9144005" cy="5143549"/>
            <a:chOff x="0" y="25"/>
            <a:chExt cx="9144005" cy="5143549"/>
          </a:xfrm>
        </p:grpSpPr>
        <p:sp>
          <p:nvSpPr>
            <p:cNvPr id="187" name="Google Shape;187;p22"/>
            <p:cNvSpPr/>
            <p:nvPr/>
          </p:nvSpPr>
          <p:spPr>
            <a:xfrm>
              <a:off x="0" y="2426243"/>
              <a:ext cx="3712582" cy="2717331"/>
            </a:xfrm>
            <a:custGeom>
              <a:avLst/>
              <a:gdLst/>
              <a:ahLst/>
              <a:cxnLst/>
              <a:rect l="l" t="t" r="r" b="b"/>
              <a:pathLst>
                <a:path w="67108" h="49118" extrusionOk="0">
                  <a:moveTo>
                    <a:pt x="8389" y="1"/>
                  </a:moveTo>
                  <a:cubicBezTo>
                    <a:pt x="4054" y="1"/>
                    <a:pt x="0" y="2152"/>
                    <a:pt x="0" y="2152"/>
                  </a:cubicBezTo>
                  <a:lnTo>
                    <a:pt x="0" y="49117"/>
                  </a:lnTo>
                  <a:lnTo>
                    <a:pt x="67108" y="49117"/>
                  </a:lnTo>
                  <a:cubicBezTo>
                    <a:pt x="58580" y="32150"/>
                    <a:pt x="31936" y="35403"/>
                    <a:pt x="20920" y="32057"/>
                  </a:cubicBezTo>
                  <a:cubicBezTo>
                    <a:pt x="9902" y="28710"/>
                    <a:pt x="22099" y="12463"/>
                    <a:pt x="16084" y="3793"/>
                  </a:cubicBezTo>
                  <a:cubicBezTo>
                    <a:pt x="14068" y="886"/>
                    <a:pt x="11170" y="1"/>
                    <a:pt x="83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4490166" y="25"/>
              <a:ext cx="4653839" cy="2546605"/>
            </a:xfrm>
            <a:custGeom>
              <a:avLst/>
              <a:gdLst/>
              <a:ahLst/>
              <a:cxnLst/>
              <a:rect l="l" t="t" r="r" b="b"/>
              <a:pathLst>
                <a:path w="84122" h="46032" extrusionOk="0">
                  <a:moveTo>
                    <a:pt x="0" y="0"/>
                  </a:moveTo>
                  <a:cubicBezTo>
                    <a:pt x="3140" y="4954"/>
                    <a:pt x="13237" y="8242"/>
                    <a:pt x="29765" y="8242"/>
                  </a:cubicBezTo>
                  <a:cubicBezTo>
                    <a:pt x="30380" y="8242"/>
                    <a:pt x="31004" y="8237"/>
                    <a:pt x="31637" y="8228"/>
                  </a:cubicBezTo>
                  <a:cubicBezTo>
                    <a:pt x="31851" y="8225"/>
                    <a:pt x="32062" y="8224"/>
                    <a:pt x="32270" y="8224"/>
                  </a:cubicBezTo>
                  <a:cubicBezTo>
                    <a:pt x="57121" y="8224"/>
                    <a:pt x="46695" y="30052"/>
                    <a:pt x="65108" y="41560"/>
                  </a:cubicBezTo>
                  <a:cubicBezTo>
                    <a:pt x="70037" y="44641"/>
                    <a:pt x="76496" y="46031"/>
                    <a:pt x="81343" y="46031"/>
                  </a:cubicBezTo>
                  <a:cubicBezTo>
                    <a:pt x="82348" y="46031"/>
                    <a:pt x="83283" y="45971"/>
                    <a:pt x="84121" y="45855"/>
                  </a:cubicBezTo>
                  <a:lnTo>
                    <a:pt x="841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22"/>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50022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42"/>
        <p:cNvGrpSpPr/>
        <p:nvPr/>
      </p:nvGrpSpPr>
      <p:grpSpPr>
        <a:xfrm>
          <a:off x="0" y="0"/>
          <a:ext cx="0" cy="0"/>
          <a:chOff x="0" y="0"/>
          <a:chExt cx="0" cy="0"/>
        </a:xfrm>
      </p:grpSpPr>
      <p:grpSp>
        <p:nvGrpSpPr>
          <p:cNvPr id="143" name="Google Shape;143;p17"/>
          <p:cNvGrpSpPr/>
          <p:nvPr/>
        </p:nvGrpSpPr>
        <p:grpSpPr>
          <a:xfrm>
            <a:off x="0" y="0"/>
            <a:ext cx="9144044" cy="5143500"/>
            <a:chOff x="0" y="0"/>
            <a:chExt cx="9144044" cy="5143500"/>
          </a:xfrm>
        </p:grpSpPr>
        <p:sp>
          <p:nvSpPr>
            <p:cNvPr id="144" name="Google Shape;144;p17"/>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7"/>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7"/>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7"/>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17"/>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txBox="1">
            <a:spLocks noGrp="1"/>
          </p:cNvSpPr>
          <p:nvPr>
            <p:ph type="title"/>
          </p:nvPr>
        </p:nvSpPr>
        <p:spPr>
          <a:xfrm>
            <a:off x="715100" y="535000"/>
            <a:ext cx="7713900" cy="710700"/>
          </a:xfrm>
          <a:prstGeom prst="rect">
            <a:avLst/>
          </a:prstGeom>
          <a:ln>
            <a:noFill/>
          </a:ln>
        </p:spPr>
        <p:txBody>
          <a:bodyPr spcFirstLastPara="1" wrap="square" lIns="91425" tIns="91425" rIns="91425" bIns="91425" anchor="t" anchorCtr="0">
            <a:noAutofit/>
          </a:bodyPr>
          <a:lstStyle>
            <a:lvl1pPr lvl="0" algn="l"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lvl="1"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2pPr>
            <a:lvl3pPr lvl="2"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3pPr>
            <a:lvl4pPr lvl="3"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4pPr>
            <a:lvl5pPr lvl="4"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5pPr>
            <a:lvl6pPr lvl="5"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6pPr>
            <a:lvl7pPr lvl="6"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7pPr>
            <a:lvl8pPr lvl="7"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8pPr>
            <a:lvl9pPr lvl="8"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9pPr>
          </a:lstStyle>
          <a:p>
            <a:endParaRPr/>
          </a:p>
        </p:txBody>
      </p:sp>
      <p:sp>
        <p:nvSpPr>
          <p:cNvPr id="150" name="Google Shape;150;p17"/>
          <p:cNvSpPr txBox="1">
            <a:spLocks noGrp="1"/>
          </p:cNvSpPr>
          <p:nvPr>
            <p:ph type="body" idx="1"/>
          </p:nvPr>
        </p:nvSpPr>
        <p:spPr>
          <a:xfrm>
            <a:off x="715050" y="1245700"/>
            <a:ext cx="7713900" cy="3362700"/>
          </a:xfrm>
          <a:prstGeom prst="rect">
            <a:avLst/>
          </a:prstGeom>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accent4"/>
              </a:buClr>
              <a:buSzPts val="1300"/>
              <a:buFont typeface="Poppins" panose="00000500000000000000"/>
              <a:buAutoNum type="arabicPeriod"/>
              <a:defRPr sz="1300">
                <a:solidFill>
                  <a:schemeClr val="dk1"/>
                </a:solidFill>
                <a:latin typeface="Poppins" panose="00000500000000000000"/>
                <a:ea typeface="Poppins" panose="00000500000000000000"/>
                <a:cs typeface="Poppins" panose="00000500000000000000"/>
                <a:sym typeface="Poppins" panose="00000500000000000000"/>
              </a:defRPr>
            </a:lvl1pPr>
            <a:lvl2pPr marL="914400" lvl="1" indent="-311150" rtl="0">
              <a:lnSpc>
                <a:spcPct val="115000"/>
              </a:lnSpc>
              <a:spcBef>
                <a:spcPts val="0"/>
              </a:spcBef>
              <a:spcAft>
                <a:spcPts val="0"/>
              </a:spcAft>
              <a:buClr>
                <a:schemeClr val="dk1"/>
              </a:buClr>
              <a:buSzPts val="1300"/>
              <a:buFont typeface="Poppins" panose="00000500000000000000"/>
              <a:buAutoNum type="alphaLcPeriod"/>
              <a:defRPr sz="1300">
                <a:solidFill>
                  <a:schemeClr val="dk1"/>
                </a:solidFill>
                <a:latin typeface="Poppins" panose="00000500000000000000"/>
                <a:ea typeface="Poppins" panose="00000500000000000000"/>
                <a:cs typeface="Poppins" panose="00000500000000000000"/>
                <a:sym typeface="Poppins" panose="00000500000000000000"/>
              </a:defRPr>
            </a:lvl2pPr>
            <a:lvl3pPr marL="1371600" lvl="2" indent="-311150" rtl="0">
              <a:lnSpc>
                <a:spcPct val="115000"/>
              </a:lnSpc>
              <a:spcBef>
                <a:spcPts val="0"/>
              </a:spcBef>
              <a:spcAft>
                <a:spcPts val="0"/>
              </a:spcAft>
              <a:buClr>
                <a:schemeClr val="dk1"/>
              </a:buClr>
              <a:buSzPts val="1300"/>
              <a:buFont typeface="Poppins" panose="00000500000000000000"/>
              <a:buAutoNum type="romanLcPeriod"/>
              <a:defRPr sz="1300">
                <a:solidFill>
                  <a:schemeClr val="dk1"/>
                </a:solidFill>
                <a:latin typeface="Poppins" panose="00000500000000000000"/>
                <a:ea typeface="Poppins" panose="00000500000000000000"/>
                <a:cs typeface="Poppins" panose="00000500000000000000"/>
                <a:sym typeface="Poppins" panose="00000500000000000000"/>
              </a:defRPr>
            </a:lvl3pPr>
            <a:lvl4pPr marL="1828800" lvl="3" indent="-311150" rtl="0">
              <a:lnSpc>
                <a:spcPct val="115000"/>
              </a:lnSpc>
              <a:spcBef>
                <a:spcPts val="0"/>
              </a:spcBef>
              <a:spcAft>
                <a:spcPts val="0"/>
              </a:spcAft>
              <a:buClr>
                <a:schemeClr val="dk1"/>
              </a:buClr>
              <a:buSzPts val="1300"/>
              <a:buFont typeface="Poppins" panose="00000500000000000000"/>
              <a:buAutoNum type="arabicPeriod"/>
              <a:defRPr sz="1300">
                <a:solidFill>
                  <a:schemeClr val="dk1"/>
                </a:solidFill>
                <a:latin typeface="Poppins" panose="00000500000000000000"/>
                <a:ea typeface="Poppins" panose="00000500000000000000"/>
                <a:cs typeface="Poppins" panose="00000500000000000000"/>
                <a:sym typeface="Poppins" panose="00000500000000000000"/>
              </a:defRPr>
            </a:lvl4pPr>
            <a:lvl5pPr marL="2286000" lvl="4" indent="-311150" rtl="0">
              <a:lnSpc>
                <a:spcPct val="115000"/>
              </a:lnSpc>
              <a:spcBef>
                <a:spcPts val="0"/>
              </a:spcBef>
              <a:spcAft>
                <a:spcPts val="0"/>
              </a:spcAft>
              <a:buClr>
                <a:schemeClr val="dk1"/>
              </a:buClr>
              <a:buSzPts val="1300"/>
              <a:buFont typeface="Poppins" panose="00000500000000000000"/>
              <a:buAutoNum type="alphaLcPeriod"/>
              <a:defRPr sz="1300">
                <a:solidFill>
                  <a:schemeClr val="dk1"/>
                </a:solidFill>
                <a:latin typeface="Poppins" panose="00000500000000000000"/>
                <a:ea typeface="Poppins" panose="00000500000000000000"/>
                <a:cs typeface="Poppins" panose="00000500000000000000"/>
                <a:sym typeface="Poppins" panose="00000500000000000000"/>
              </a:defRPr>
            </a:lvl5pPr>
            <a:lvl6pPr marL="2743200" lvl="5" indent="-311150" rtl="0">
              <a:lnSpc>
                <a:spcPct val="115000"/>
              </a:lnSpc>
              <a:spcBef>
                <a:spcPts val="0"/>
              </a:spcBef>
              <a:spcAft>
                <a:spcPts val="0"/>
              </a:spcAft>
              <a:buClr>
                <a:schemeClr val="dk1"/>
              </a:buClr>
              <a:buSzPts val="1300"/>
              <a:buFont typeface="Poppins" panose="00000500000000000000"/>
              <a:buAutoNum type="romanLcPeriod"/>
              <a:defRPr sz="1300">
                <a:solidFill>
                  <a:schemeClr val="dk1"/>
                </a:solidFill>
                <a:latin typeface="Poppins" panose="00000500000000000000"/>
                <a:ea typeface="Poppins" panose="00000500000000000000"/>
                <a:cs typeface="Poppins" panose="00000500000000000000"/>
                <a:sym typeface="Poppins" panose="00000500000000000000"/>
              </a:defRPr>
            </a:lvl6pPr>
            <a:lvl7pPr marL="3200400" lvl="6" indent="-311150" rtl="0">
              <a:lnSpc>
                <a:spcPct val="115000"/>
              </a:lnSpc>
              <a:spcBef>
                <a:spcPts val="0"/>
              </a:spcBef>
              <a:spcAft>
                <a:spcPts val="0"/>
              </a:spcAft>
              <a:buClr>
                <a:schemeClr val="dk1"/>
              </a:buClr>
              <a:buSzPts val="1300"/>
              <a:buFont typeface="Poppins" panose="00000500000000000000"/>
              <a:buAutoNum type="arabicPeriod"/>
              <a:defRPr sz="1300">
                <a:solidFill>
                  <a:schemeClr val="dk1"/>
                </a:solidFill>
                <a:latin typeface="Poppins" panose="00000500000000000000"/>
                <a:ea typeface="Poppins" panose="00000500000000000000"/>
                <a:cs typeface="Poppins" panose="00000500000000000000"/>
                <a:sym typeface="Poppins" panose="00000500000000000000"/>
              </a:defRPr>
            </a:lvl7pPr>
            <a:lvl8pPr marL="3657600" lvl="7" indent="-311150" rtl="0">
              <a:lnSpc>
                <a:spcPct val="115000"/>
              </a:lnSpc>
              <a:spcBef>
                <a:spcPts val="0"/>
              </a:spcBef>
              <a:spcAft>
                <a:spcPts val="0"/>
              </a:spcAft>
              <a:buClr>
                <a:schemeClr val="dk1"/>
              </a:buClr>
              <a:buSzPts val="1300"/>
              <a:buFont typeface="Poppins" panose="00000500000000000000"/>
              <a:buAutoNum type="alphaLcPeriod"/>
              <a:defRPr sz="1300">
                <a:solidFill>
                  <a:schemeClr val="dk1"/>
                </a:solidFill>
                <a:latin typeface="Poppins" panose="00000500000000000000"/>
                <a:ea typeface="Poppins" panose="00000500000000000000"/>
                <a:cs typeface="Poppins" panose="00000500000000000000"/>
                <a:sym typeface="Poppins" panose="00000500000000000000"/>
              </a:defRPr>
            </a:lvl8pPr>
            <a:lvl9pPr marL="4114800" lvl="8" indent="-311150" rtl="0">
              <a:lnSpc>
                <a:spcPct val="115000"/>
              </a:lnSpc>
              <a:spcBef>
                <a:spcPts val="0"/>
              </a:spcBef>
              <a:spcAft>
                <a:spcPts val="0"/>
              </a:spcAft>
              <a:buClr>
                <a:schemeClr val="dk1"/>
              </a:buClr>
              <a:buSzPts val="1300"/>
              <a:buFont typeface="Poppins" panose="00000500000000000000"/>
              <a:buAutoNum type="romanLcPeriod"/>
              <a:defRPr sz="1300">
                <a:solidFill>
                  <a:schemeClr val="dk1"/>
                </a:solidFill>
                <a:latin typeface="Poppins" panose="00000500000000000000"/>
                <a:ea typeface="Poppins" panose="00000500000000000000"/>
                <a:cs typeface="Poppins" panose="00000500000000000000"/>
                <a:sym typeface="Poppins" panose="00000500000000000000"/>
              </a:defRPr>
            </a:lvl9pPr>
          </a:lstStyle>
          <a:p>
            <a:endParaRPr/>
          </a:p>
        </p:txBody>
      </p:sp>
      <p:sp>
        <p:nvSpPr>
          <p:cNvPr id="151" name="Google Shape;151;p17"/>
          <p:cNvSpPr/>
          <p:nvPr/>
        </p:nvSpPr>
        <p:spPr>
          <a:xfrm rot="10800000" flipH="1">
            <a:off x="7498425" y="41240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6052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grpSp>
        <p:nvGrpSpPr>
          <p:cNvPr id="26" name="Google Shape;26;p4"/>
          <p:cNvGrpSpPr/>
          <p:nvPr/>
        </p:nvGrpSpPr>
        <p:grpSpPr>
          <a:xfrm>
            <a:off x="0" y="0"/>
            <a:ext cx="9144044" cy="5143500"/>
            <a:chOff x="0" y="0"/>
            <a:chExt cx="9144044" cy="5143500"/>
          </a:xfrm>
        </p:grpSpPr>
        <p:sp>
          <p:nvSpPr>
            <p:cNvPr id="27" name="Google Shape;27;p4"/>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4"/>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33" name="Google Shape;33;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11150" rtl="0">
              <a:lnSpc>
                <a:spcPct val="115000"/>
              </a:lnSpc>
              <a:spcBef>
                <a:spcPts val="0"/>
              </a:spcBef>
              <a:spcAft>
                <a:spcPts val="0"/>
              </a:spcAft>
              <a:buSzPts val="1300"/>
              <a:buChar char="○"/>
              <a:defRPr/>
            </a:lvl2pPr>
            <a:lvl3pPr marL="1371600" lvl="2" indent="-311150" rtl="0">
              <a:lnSpc>
                <a:spcPct val="115000"/>
              </a:lnSpc>
              <a:spcBef>
                <a:spcPts val="0"/>
              </a:spcBef>
              <a:spcAft>
                <a:spcPts val="0"/>
              </a:spcAft>
              <a:buSzPts val="1300"/>
              <a:buChar char="■"/>
              <a:defRPr/>
            </a:lvl3pPr>
            <a:lvl4pPr marL="1828800" lvl="3" indent="-311150" rtl="0">
              <a:lnSpc>
                <a:spcPct val="115000"/>
              </a:lnSpc>
              <a:spcBef>
                <a:spcPts val="0"/>
              </a:spcBef>
              <a:spcAft>
                <a:spcPts val="0"/>
              </a:spcAft>
              <a:buSzPts val="1300"/>
              <a:buChar char="●"/>
              <a:defRPr/>
            </a:lvl4pPr>
            <a:lvl5pPr marL="2286000" lvl="4" indent="-311150" rtl="0">
              <a:lnSpc>
                <a:spcPct val="115000"/>
              </a:lnSpc>
              <a:spcBef>
                <a:spcPts val="0"/>
              </a:spcBef>
              <a:spcAft>
                <a:spcPts val="0"/>
              </a:spcAft>
              <a:buSzPts val="1300"/>
              <a:buChar char="○"/>
              <a:defRPr/>
            </a:lvl5pPr>
            <a:lvl6pPr marL="2743200" lvl="5" indent="-311150" rtl="0">
              <a:lnSpc>
                <a:spcPct val="115000"/>
              </a:lnSpc>
              <a:spcBef>
                <a:spcPts val="0"/>
              </a:spcBef>
              <a:spcAft>
                <a:spcPts val="0"/>
              </a:spcAft>
              <a:buSzPts val="1300"/>
              <a:buChar char="■"/>
              <a:defRPr/>
            </a:lvl6pPr>
            <a:lvl7pPr marL="3200400" lvl="6" indent="-311150" rtl="0">
              <a:lnSpc>
                <a:spcPct val="115000"/>
              </a:lnSpc>
              <a:spcBef>
                <a:spcPts val="0"/>
              </a:spcBef>
              <a:spcAft>
                <a:spcPts val="0"/>
              </a:spcAft>
              <a:buSzPts val="1300"/>
              <a:buChar char="●"/>
              <a:defRPr/>
            </a:lvl7pPr>
            <a:lvl8pPr marL="3657600" lvl="7" indent="-311150" rtl="0">
              <a:lnSpc>
                <a:spcPct val="115000"/>
              </a:lnSpc>
              <a:spcBef>
                <a:spcPts val="0"/>
              </a:spcBef>
              <a:spcAft>
                <a:spcPts val="0"/>
              </a:spcAft>
              <a:buSzPts val="1300"/>
              <a:buChar char="○"/>
              <a:defRPr/>
            </a:lvl8pPr>
            <a:lvl9pPr marL="4114800" lvl="8" indent="-311150" rtl="0">
              <a:lnSpc>
                <a:spcPct val="115000"/>
              </a:lnSpc>
              <a:spcBef>
                <a:spcPts val="0"/>
              </a:spcBef>
              <a:spcAft>
                <a:spcPts val="0"/>
              </a:spcAft>
              <a:buSzPts val="13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grpSp>
        <p:nvGrpSpPr>
          <p:cNvPr id="35" name="Google Shape;35;p5"/>
          <p:cNvGrpSpPr/>
          <p:nvPr/>
        </p:nvGrpSpPr>
        <p:grpSpPr>
          <a:xfrm>
            <a:off x="0" y="0"/>
            <a:ext cx="9144044" cy="5143500"/>
            <a:chOff x="0" y="0"/>
            <a:chExt cx="9144044" cy="5143500"/>
          </a:xfrm>
        </p:grpSpPr>
        <p:sp>
          <p:nvSpPr>
            <p:cNvPr id="36" name="Google Shape;36;p5"/>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5"/>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1pPr>
            <a:lvl2pPr lvl="1"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42" name="Google Shape;42;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43" name="Google Shape;43;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44" name="Google Shape;44;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45" name="Google Shape;4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grpSp>
        <p:nvGrpSpPr>
          <p:cNvPr id="47" name="Google Shape;47;p6"/>
          <p:cNvGrpSpPr/>
          <p:nvPr/>
        </p:nvGrpSpPr>
        <p:grpSpPr>
          <a:xfrm flipH="1">
            <a:off x="-22" y="0"/>
            <a:ext cx="9144044" cy="5143500"/>
            <a:chOff x="0" y="0"/>
            <a:chExt cx="9144044" cy="5143500"/>
          </a:xfrm>
        </p:grpSpPr>
        <p:sp>
          <p:nvSpPr>
            <p:cNvPr id="48" name="Google Shape;48;p6"/>
            <p:cNvSpPr/>
            <p:nvPr/>
          </p:nvSpPr>
          <p:spPr>
            <a:xfrm>
              <a:off x="46" y="0"/>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10800000">
              <a:off x="5864993" y="5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rot="10800000">
              <a:off x="0" y="291048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10800000">
              <a:off x="8341755" y="3972706"/>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6"/>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txBox="1">
            <a:spLocks noGrp="1"/>
          </p:cNvSpPr>
          <p:nvPr>
            <p:ph type="title"/>
          </p:nvPr>
        </p:nvSpPr>
        <p:spPr>
          <a:xfrm>
            <a:off x="715100" y="535000"/>
            <a:ext cx="7713900" cy="7107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3500"/>
              <a:buFont typeface="Poppins Black" panose="00000800000000000000"/>
              <a:buNone/>
              <a:defRPr>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lvl="1"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2pPr>
            <a:lvl3pPr lvl="2"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3pPr>
            <a:lvl4pPr lvl="3"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4pPr>
            <a:lvl5pPr lvl="4"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5pPr>
            <a:lvl6pPr lvl="5"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6pPr>
            <a:lvl7pPr lvl="6"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7pPr>
            <a:lvl8pPr lvl="7"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8pPr>
            <a:lvl9pPr lvl="8"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9pPr>
          </a:lstStyle>
          <a:p>
            <a:endParaRPr/>
          </a:p>
        </p:txBody>
      </p:sp>
      <p:sp>
        <p:nvSpPr>
          <p:cNvPr id="54" name="Google Shape;54;p6"/>
          <p:cNvSpPr/>
          <p:nvPr/>
        </p:nvSpPr>
        <p:spPr>
          <a:xfrm rot="10800000">
            <a:off x="356223" y="4124089"/>
            <a:ext cx="1287977"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a:off x="7499773" y="338989"/>
            <a:ext cx="1287977"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grpSp>
        <p:nvGrpSpPr>
          <p:cNvPr id="57" name="Google Shape;57;p7"/>
          <p:cNvGrpSpPr/>
          <p:nvPr/>
        </p:nvGrpSpPr>
        <p:grpSpPr>
          <a:xfrm>
            <a:off x="0" y="0"/>
            <a:ext cx="9144044" cy="5143500"/>
            <a:chOff x="0" y="0"/>
            <a:chExt cx="9144044" cy="5143500"/>
          </a:xfrm>
        </p:grpSpPr>
        <p:sp>
          <p:nvSpPr>
            <p:cNvPr id="58" name="Google Shape;58;p7"/>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7"/>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64" name="Google Shape;64;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11150" rtl="0">
              <a:lnSpc>
                <a:spcPct val="115000"/>
              </a:lnSpc>
              <a:spcBef>
                <a:spcPts val="0"/>
              </a:spcBef>
              <a:spcAft>
                <a:spcPts val="0"/>
              </a:spcAft>
              <a:buSzPts val="1300"/>
              <a:buChar char="○"/>
              <a:defRPr/>
            </a:lvl2pPr>
            <a:lvl3pPr marL="1371600" lvl="2" indent="-311150" rtl="0">
              <a:lnSpc>
                <a:spcPct val="115000"/>
              </a:lnSpc>
              <a:spcBef>
                <a:spcPts val="0"/>
              </a:spcBef>
              <a:spcAft>
                <a:spcPts val="0"/>
              </a:spcAft>
              <a:buSzPts val="1300"/>
              <a:buChar char="■"/>
              <a:defRPr/>
            </a:lvl3pPr>
            <a:lvl4pPr marL="1828800" lvl="3" indent="-311150" rtl="0">
              <a:lnSpc>
                <a:spcPct val="115000"/>
              </a:lnSpc>
              <a:spcBef>
                <a:spcPts val="0"/>
              </a:spcBef>
              <a:spcAft>
                <a:spcPts val="0"/>
              </a:spcAft>
              <a:buSzPts val="1300"/>
              <a:buChar char="●"/>
              <a:defRPr/>
            </a:lvl4pPr>
            <a:lvl5pPr marL="2286000" lvl="4" indent="-311150" rtl="0">
              <a:lnSpc>
                <a:spcPct val="115000"/>
              </a:lnSpc>
              <a:spcBef>
                <a:spcPts val="0"/>
              </a:spcBef>
              <a:spcAft>
                <a:spcPts val="0"/>
              </a:spcAft>
              <a:buSzPts val="1300"/>
              <a:buChar char="○"/>
              <a:defRPr/>
            </a:lvl5pPr>
            <a:lvl6pPr marL="2743200" lvl="5" indent="-311150" rtl="0">
              <a:lnSpc>
                <a:spcPct val="115000"/>
              </a:lnSpc>
              <a:spcBef>
                <a:spcPts val="0"/>
              </a:spcBef>
              <a:spcAft>
                <a:spcPts val="0"/>
              </a:spcAft>
              <a:buSzPts val="1300"/>
              <a:buChar char="■"/>
              <a:defRPr/>
            </a:lvl6pPr>
            <a:lvl7pPr marL="3200400" lvl="6" indent="-311150" rtl="0">
              <a:lnSpc>
                <a:spcPct val="115000"/>
              </a:lnSpc>
              <a:spcBef>
                <a:spcPts val="0"/>
              </a:spcBef>
              <a:spcAft>
                <a:spcPts val="0"/>
              </a:spcAft>
              <a:buSzPts val="1300"/>
              <a:buChar char="●"/>
              <a:defRPr/>
            </a:lvl7pPr>
            <a:lvl8pPr marL="3657600" lvl="7" indent="-311150" rtl="0">
              <a:lnSpc>
                <a:spcPct val="115000"/>
              </a:lnSpc>
              <a:spcBef>
                <a:spcPts val="0"/>
              </a:spcBef>
              <a:spcAft>
                <a:spcPts val="0"/>
              </a:spcAft>
              <a:buSzPts val="1300"/>
              <a:buChar char="○"/>
              <a:defRPr/>
            </a:lvl8pPr>
            <a:lvl9pPr marL="4114800" lvl="8" indent="-311150" rtl="0">
              <a:lnSpc>
                <a:spcPct val="115000"/>
              </a:lnSpc>
              <a:spcBef>
                <a:spcPts val="0"/>
              </a:spcBef>
              <a:spcAft>
                <a:spcPts val="0"/>
              </a:spcAft>
              <a:buSzPts val="13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3"/>
        <p:cNvGrpSpPr/>
        <p:nvPr/>
      </p:nvGrpSpPr>
      <p:grpSpPr>
        <a:xfrm>
          <a:off x="0" y="0"/>
          <a:ext cx="0" cy="0"/>
          <a:chOff x="0" y="0"/>
          <a:chExt cx="0" cy="0"/>
        </a:xfrm>
      </p:grpSpPr>
      <p:grpSp>
        <p:nvGrpSpPr>
          <p:cNvPr id="74" name="Google Shape;74;p9"/>
          <p:cNvGrpSpPr/>
          <p:nvPr/>
        </p:nvGrpSpPr>
        <p:grpSpPr>
          <a:xfrm>
            <a:off x="0" y="0"/>
            <a:ext cx="9144044" cy="5143500"/>
            <a:chOff x="0" y="0"/>
            <a:chExt cx="9144044" cy="5143500"/>
          </a:xfrm>
        </p:grpSpPr>
        <p:sp>
          <p:nvSpPr>
            <p:cNvPr id="75" name="Google Shape;75;p9"/>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9"/>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1" name="Google Shape;81;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300"/>
              <a:buNone/>
              <a:defRPr sz="160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2"/>
        <p:cNvGrpSpPr/>
        <p:nvPr/>
      </p:nvGrpSpPr>
      <p:grpSpPr>
        <a:xfrm>
          <a:off x="0" y="0"/>
          <a:ext cx="0" cy="0"/>
          <a:chOff x="0" y="0"/>
          <a:chExt cx="0" cy="0"/>
        </a:xfrm>
      </p:grpSpPr>
      <p:grpSp>
        <p:nvGrpSpPr>
          <p:cNvPr id="83" name="Google Shape;83;p10"/>
          <p:cNvGrpSpPr/>
          <p:nvPr/>
        </p:nvGrpSpPr>
        <p:grpSpPr>
          <a:xfrm>
            <a:off x="0" y="0"/>
            <a:ext cx="9144044" cy="5143500"/>
            <a:chOff x="0" y="0"/>
            <a:chExt cx="9144044" cy="5143500"/>
          </a:xfrm>
        </p:grpSpPr>
        <p:sp>
          <p:nvSpPr>
            <p:cNvPr id="84" name="Google Shape;84;p10"/>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0"/>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0"/>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10"/>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0"/>
        <p:cNvGrpSpPr/>
        <p:nvPr/>
      </p:nvGrpSpPr>
      <p:grpSpPr>
        <a:xfrm>
          <a:off x="0" y="0"/>
          <a:ext cx="0" cy="0"/>
          <a:chOff x="0" y="0"/>
          <a:chExt cx="0" cy="0"/>
        </a:xfrm>
      </p:grpSpPr>
      <p:grpSp>
        <p:nvGrpSpPr>
          <p:cNvPr id="91" name="Google Shape;91;p11"/>
          <p:cNvGrpSpPr/>
          <p:nvPr/>
        </p:nvGrpSpPr>
        <p:grpSpPr>
          <a:xfrm>
            <a:off x="0" y="0"/>
            <a:ext cx="9144044" cy="5143500"/>
            <a:chOff x="0" y="0"/>
            <a:chExt cx="9144044" cy="5143500"/>
          </a:xfrm>
        </p:grpSpPr>
        <p:sp>
          <p:nvSpPr>
            <p:cNvPr id="92" name="Google Shape;92;p11"/>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1"/>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1"/>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1"/>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11"/>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8" name="Google Shape;98;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710700"/>
          </a:xfrm>
          <a:prstGeom prst="rect">
            <a:avLst/>
          </a:prstGeom>
          <a:noFill/>
          <a:ln>
            <a:noFill/>
          </a:ln>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lvl="1"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2pPr>
            <a:lvl3pPr lvl="2"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3pPr>
            <a:lvl4pPr lvl="3"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4pPr>
            <a:lvl5pPr lvl="4"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5pPr>
            <a:lvl6pPr lvl="5"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6pPr>
            <a:lvl7pPr lvl="6"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7pPr>
            <a:lvl8pPr lvl="7"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8pPr>
            <a:lvl9pPr lvl="8"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9pPr>
          </a:lstStyle>
          <a:p>
            <a:endParaRPr/>
          </a:p>
        </p:txBody>
      </p:sp>
      <p:sp>
        <p:nvSpPr>
          <p:cNvPr id="7" name="Google Shape;7;p1"/>
          <p:cNvSpPr txBox="1">
            <a:spLocks noGrp="1"/>
          </p:cNvSpPr>
          <p:nvPr>
            <p:ph type="body" idx="1"/>
          </p:nvPr>
        </p:nvSpPr>
        <p:spPr>
          <a:xfrm>
            <a:off x="715050" y="1245700"/>
            <a:ext cx="7713900" cy="33627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1"/>
              </a:buClr>
              <a:buSzPts val="1300"/>
              <a:buFont typeface="Poppins" panose="00000500000000000000"/>
              <a:buChar char="●"/>
              <a:defRPr sz="1300">
                <a:solidFill>
                  <a:schemeClr val="dk1"/>
                </a:solidFill>
                <a:latin typeface="Poppins" panose="00000500000000000000"/>
                <a:ea typeface="Poppins" panose="00000500000000000000"/>
                <a:cs typeface="Poppins" panose="00000500000000000000"/>
                <a:sym typeface="Poppins" panose="00000500000000000000"/>
              </a:defRPr>
            </a:lvl1pPr>
            <a:lvl2pPr marL="914400" lvl="1" indent="-311150">
              <a:lnSpc>
                <a:spcPct val="115000"/>
              </a:lnSpc>
              <a:spcBef>
                <a:spcPts val="0"/>
              </a:spcBef>
              <a:spcAft>
                <a:spcPts val="0"/>
              </a:spcAft>
              <a:buClr>
                <a:schemeClr val="dk1"/>
              </a:buClr>
              <a:buSzPts val="1300"/>
              <a:buFont typeface="Poppins" panose="00000500000000000000"/>
              <a:buChar char="○"/>
              <a:defRPr sz="1300">
                <a:solidFill>
                  <a:schemeClr val="dk1"/>
                </a:solidFill>
                <a:latin typeface="Poppins" panose="00000500000000000000"/>
                <a:ea typeface="Poppins" panose="00000500000000000000"/>
                <a:cs typeface="Poppins" panose="00000500000000000000"/>
                <a:sym typeface="Poppins" panose="00000500000000000000"/>
              </a:defRPr>
            </a:lvl2pPr>
            <a:lvl3pPr marL="1371600" lvl="2" indent="-311150">
              <a:lnSpc>
                <a:spcPct val="115000"/>
              </a:lnSpc>
              <a:spcBef>
                <a:spcPts val="0"/>
              </a:spcBef>
              <a:spcAft>
                <a:spcPts val="0"/>
              </a:spcAft>
              <a:buClr>
                <a:schemeClr val="dk1"/>
              </a:buClr>
              <a:buSzPts val="1300"/>
              <a:buFont typeface="Poppins" panose="00000500000000000000"/>
              <a:buChar char="■"/>
              <a:defRPr sz="1300">
                <a:solidFill>
                  <a:schemeClr val="dk1"/>
                </a:solidFill>
                <a:latin typeface="Poppins" panose="00000500000000000000"/>
                <a:ea typeface="Poppins" panose="00000500000000000000"/>
                <a:cs typeface="Poppins" panose="00000500000000000000"/>
                <a:sym typeface="Poppins" panose="00000500000000000000"/>
              </a:defRPr>
            </a:lvl3pPr>
            <a:lvl4pPr marL="1828800" lvl="3" indent="-311150">
              <a:lnSpc>
                <a:spcPct val="115000"/>
              </a:lnSpc>
              <a:spcBef>
                <a:spcPts val="0"/>
              </a:spcBef>
              <a:spcAft>
                <a:spcPts val="0"/>
              </a:spcAft>
              <a:buClr>
                <a:schemeClr val="dk1"/>
              </a:buClr>
              <a:buSzPts val="1300"/>
              <a:buFont typeface="Poppins" panose="00000500000000000000"/>
              <a:buChar char="●"/>
              <a:defRPr sz="1300">
                <a:solidFill>
                  <a:schemeClr val="dk1"/>
                </a:solidFill>
                <a:latin typeface="Poppins" panose="00000500000000000000"/>
                <a:ea typeface="Poppins" panose="00000500000000000000"/>
                <a:cs typeface="Poppins" panose="00000500000000000000"/>
                <a:sym typeface="Poppins" panose="00000500000000000000"/>
              </a:defRPr>
            </a:lvl4pPr>
            <a:lvl5pPr marL="2286000" lvl="4" indent="-311150">
              <a:lnSpc>
                <a:spcPct val="115000"/>
              </a:lnSpc>
              <a:spcBef>
                <a:spcPts val="0"/>
              </a:spcBef>
              <a:spcAft>
                <a:spcPts val="0"/>
              </a:spcAft>
              <a:buClr>
                <a:schemeClr val="dk1"/>
              </a:buClr>
              <a:buSzPts val="1300"/>
              <a:buFont typeface="Poppins" panose="00000500000000000000"/>
              <a:buChar char="○"/>
              <a:defRPr sz="1300">
                <a:solidFill>
                  <a:schemeClr val="dk1"/>
                </a:solidFill>
                <a:latin typeface="Poppins" panose="00000500000000000000"/>
                <a:ea typeface="Poppins" panose="00000500000000000000"/>
                <a:cs typeface="Poppins" panose="00000500000000000000"/>
                <a:sym typeface="Poppins" panose="00000500000000000000"/>
              </a:defRPr>
            </a:lvl5pPr>
            <a:lvl6pPr marL="2743200" lvl="5" indent="-311150">
              <a:lnSpc>
                <a:spcPct val="115000"/>
              </a:lnSpc>
              <a:spcBef>
                <a:spcPts val="0"/>
              </a:spcBef>
              <a:spcAft>
                <a:spcPts val="0"/>
              </a:spcAft>
              <a:buClr>
                <a:schemeClr val="dk1"/>
              </a:buClr>
              <a:buSzPts val="1300"/>
              <a:buFont typeface="Poppins" panose="00000500000000000000"/>
              <a:buChar char="■"/>
              <a:defRPr sz="1300">
                <a:solidFill>
                  <a:schemeClr val="dk1"/>
                </a:solidFill>
                <a:latin typeface="Poppins" panose="00000500000000000000"/>
                <a:ea typeface="Poppins" panose="00000500000000000000"/>
                <a:cs typeface="Poppins" panose="00000500000000000000"/>
                <a:sym typeface="Poppins" panose="00000500000000000000"/>
              </a:defRPr>
            </a:lvl6pPr>
            <a:lvl7pPr marL="3200400" lvl="6" indent="-311150">
              <a:lnSpc>
                <a:spcPct val="115000"/>
              </a:lnSpc>
              <a:spcBef>
                <a:spcPts val="0"/>
              </a:spcBef>
              <a:spcAft>
                <a:spcPts val="0"/>
              </a:spcAft>
              <a:buClr>
                <a:schemeClr val="dk1"/>
              </a:buClr>
              <a:buSzPts val="1300"/>
              <a:buFont typeface="Poppins" panose="00000500000000000000"/>
              <a:buChar char="●"/>
              <a:defRPr sz="1300">
                <a:solidFill>
                  <a:schemeClr val="dk1"/>
                </a:solidFill>
                <a:latin typeface="Poppins" panose="00000500000000000000"/>
                <a:ea typeface="Poppins" panose="00000500000000000000"/>
                <a:cs typeface="Poppins" panose="00000500000000000000"/>
                <a:sym typeface="Poppins" panose="00000500000000000000"/>
              </a:defRPr>
            </a:lvl7pPr>
            <a:lvl8pPr marL="3657600" lvl="7" indent="-311150">
              <a:lnSpc>
                <a:spcPct val="115000"/>
              </a:lnSpc>
              <a:spcBef>
                <a:spcPts val="0"/>
              </a:spcBef>
              <a:spcAft>
                <a:spcPts val="0"/>
              </a:spcAft>
              <a:buClr>
                <a:schemeClr val="dk1"/>
              </a:buClr>
              <a:buSzPts val="1300"/>
              <a:buFont typeface="Poppins" panose="00000500000000000000"/>
              <a:buChar char="○"/>
              <a:defRPr sz="1300">
                <a:solidFill>
                  <a:schemeClr val="dk1"/>
                </a:solidFill>
                <a:latin typeface="Poppins" panose="00000500000000000000"/>
                <a:ea typeface="Poppins" panose="00000500000000000000"/>
                <a:cs typeface="Poppins" panose="00000500000000000000"/>
                <a:sym typeface="Poppins" panose="00000500000000000000"/>
              </a:defRPr>
            </a:lvl8pPr>
            <a:lvl9pPr marL="4114800" lvl="8" indent="-311150">
              <a:lnSpc>
                <a:spcPct val="115000"/>
              </a:lnSpc>
              <a:spcBef>
                <a:spcPts val="0"/>
              </a:spcBef>
              <a:spcAft>
                <a:spcPts val="0"/>
              </a:spcAft>
              <a:buClr>
                <a:schemeClr val="dk1"/>
              </a:buClr>
              <a:buSzPts val="1300"/>
              <a:buFont typeface="Poppins" panose="00000500000000000000"/>
              <a:buChar char="■"/>
              <a:defRPr sz="1300">
                <a:solidFill>
                  <a:schemeClr val="dk1"/>
                </a:solidFill>
                <a:latin typeface="Poppins" panose="00000500000000000000"/>
                <a:ea typeface="Poppins" panose="00000500000000000000"/>
                <a:cs typeface="Poppins" panose="00000500000000000000"/>
                <a:sym typeface="Poppins" panose="00000500000000000000"/>
              </a:defRPr>
            </a:lvl9pPr>
          </a:lstStyle>
          <a:p>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5" r:id="rId14"/>
    <p:sldLayoutId id="2147483666" r:id="rId15"/>
    <p:sldLayoutId id="2147483667" r:id="rId16"/>
    <p:sldLayoutId id="2147483668" r:id="rId17"/>
    <p:sldLayoutId id="2147483669"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5;p26"/>
          <p:cNvSpPr txBox="1">
            <a:spLocks/>
          </p:cNvSpPr>
          <p:nvPr/>
        </p:nvSpPr>
        <p:spPr>
          <a:xfrm>
            <a:off x="1160206" y="1773730"/>
            <a:ext cx="7110999" cy="2162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600"/>
              <a:buFont typeface="Poppins Black" panose="00000800000000000000"/>
              <a:buNone/>
              <a:defRPr sz="36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marR="0" lvl="1" algn="ctr" rtl="0">
              <a:lnSpc>
                <a:spcPct val="115000"/>
              </a:lnSpc>
              <a:spcBef>
                <a:spcPts val="0"/>
              </a:spcBef>
              <a:spcAft>
                <a:spcPts val="0"/>
              </a:spcAft>
              <a:buClr>
                <a:schemeClr val="dk1"/>
              </a:buClr>
              <a:buSzPts val="3600"/>
              <a:buFont typeface="Poppins Black" panose="00000800000000000000"/>
              <a:buNone/>
              <a:defRPr sz="36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2pPr>
            <a:lvl3pPr marR="0" lvl="2" algn="ctr" rtl="0">
              <a:lnSpc>
                <a:spcPct val="115000"/>
              </a:lnSpc>
              <a:spcBef>
                <a:spcPts val="0"/>
              </a:spcBef>
              <a:spcAft>
                <a:spcPts val="0"/>
              </a:spcAft>
              <a:buClr>
                <a:schemeClr val="dk1"/>
              </a:buClr>
              <a:buSzPts val="3600"/>
              <a:buFont typeface="Poppins Black" panose="00000800000000000000"/>
              <a:buNone/>
              <a:defRPr sz="36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3pPr>
            <a:lvl4pPr marR="0" lvl="3" algn="ctr" rtl="0">
              <a:lnSpc>
                <a:spcPct val="115000"/>
              </a:lnSpc>
              <a:spcBef>
                <a:spcPts val="0"/>
              </a:spcBef>
              <a:spcAft>
                <a:spcPts val="0"/>
              </a:spcAft>
              <a:buClr>
                <a:schemeClr val="dk1"/>
              </a:buClr>
              <a:buSzPts val="3600"/>
              <a:buFont typeface="Poppins Black" panose="00000800000000000000"/>
              <a:buNone/>
              <a:defRPr sz="36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4pPr>
            <a:lvl5pPr marR="0" lvl="4" algn="ctr" rtl="0">
              <a:lnSpc>
                <a:spcPct val="115000"/>
              </a:lnSpc>
              <a:spcBef>
                <a:spcPts val="0"/>
              </a:spcBef>
              <a:spcAft>
                <a:spcPts val="0"/>
              </a:spcAft>
              <a:buClr>
                <a:schemeClr val="dk1"/>
              </a:buClr>
              <a:buSzPts val="3600"/>
              <a:buFont typeface="Poppins Black" panose="00000800000000000000"/>
              <a:buNone/>
              <a:defRPr sz="36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5pPr>
            <a:lvl6pPr marR="0" lvl="5" algn="ctr" rtl="0">
              <a:lnSpc>
                <a:spcPct val="115000"/>
              </a:lnSpc>
              <a:spcBef>
                <a:spcPts val="0"/>
              </a:spcBef>
              <a:spcAft>
                <a:spcPts val="0"/>
              </a:spcAft>
              <a:buClr>
                <a:schemeClr val="dk1"/>
              </a:buClr>
              <a:buSzPts val="3600"/>
              <a:buFont typeface="Poppins Black" panose="00000800000000000000"/>
              <a:buNone/>
              <a:defRPr sz="36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6pPr>
            <a:lvl7pPr marR="0" lvl="6" algn="ctr" rtl="0">
              <a:lnSpc>
                <a:spcPct val="115000"/>
              </a:lnSpc>
              <a:spcBef>
                <a:spcPts val="0"/>
              </a:spcBef>
              <a:spcAft>
                <a:spcPts val="0"/>
              </a:spcAft>
              <a:buClr>
                <a:schemeClr val="dk1"/>
              </a:buClr>
              <a:buSzPts val="3600"/>
              <a:buFont typeface="Poppins Black" panose="00000800000000000000"/>
              <a:buNone/>
              <a:defRPr sz="36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7pPr>
            <a:lvl8pPr marR="0" lvl="7" algn="ctr" rtl="0">
              <a:lnSpc>
                <a:spcPct val="115000"/>
              </a:lnSpc>
              <a:spcBef>
                <a:spcPts val="0"/>
              </a:spcBef>
              <a:spcAft>
                <a:spcPts val="0"/>
              </a:spcAft>
              <a:buClr>
                <a:schemeClr val="dk1"/>
              </a:buClr>
              <a:buSzPts val="3600"/>
              <a:buFont typeface="Poppins Black" panose="00000800000000000000"/>
              <a:buNone/>
              <a:defRPr sz="36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8pPr>
            <a:lvl9pPr marR="0" lvl="8" algn="ctr" rtl="0">
              <a:lnSpc>
                <a:spcPct val="115000"/>
              </a:lnSpc>
              <a:spcBef>
                <a:spcPts val="0"/>
              </a:spcBef>
              <a:spcAft>
                <a:spcPts val="0"/>
              </a:spcAft>
              <a:buClr>
                <a:schemeClr val="dk1"/>
              </a:buClr>
              <a:buSzPts val="3600"/>
              <a:buFont typeface="Poppins Black" panose="00000800000000000000"/>
              <a:buNone/>
              <a:defRPr sz="36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9pPr>
          </a:lstStyle>
          <a:p>
            <a:r>
              <a:rPr lang="en-IN" sz="2400" b="1" dirty="0">
                <a:solidFill>
                  <a:schemeClr val="tx1"/>
                </a:solidFill>
                <a:latin typeface="Times New Roman" panose="02020603050405020304" pitchFamily="18" charset="0"/>
                <a:cs typeface="Times New Roman" panose="02020603050405020304" pitchFamily="18" charset="0"/>
              </a:rPr>
              <a:t>Alumni Network: An Academic Portal using Machine Learning</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0210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3" name="Google Shape;893;p34"/>
          <p:cNvSpPr txBox="1">
            <a:spLocks noGrp="1"/>
          </p:cNvSpPr>
          <p:nvPr>
            <p:ph type="title"/>
          </p:nvPr>
        </p:nvSpPr>
        <p:spPr>
          <a:xfrm>
            <a:off x="2315091" y="150401"/>
            <a:ext cx="4648968" cy="708003"/>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GB" sz="2400" b="1" dirty="0" smtClean="0">
                <a:latin typeface="Times New Roman" panose="02020603050405020304" pitchFamily="18" charset="0"/>
                <a:cs typeface="Times New Roman" panose="02020603050405020304" pitchFamily="18" charset="0"/>
              </a:rPr>
              <a:t>Proposed System</a:t>
            </a:r>
            <a:endParaRPr sz="2400" b="1" dirty="0">
              <a:latin typeface="Times New Roman" panose="02020603050405020304" pitchFamily="18" charset="0"/>
              <a:cs typeface="Times New Roman" panose="02020603050405020304" pitchFamily="18" charset="0"/>
            </a:endParaRPr>
          </a:p>
        </p:txBody>
      </p:sp>
      <p:sp>
        <p:nvSpPr>
          <p:cNvPr id="1147" name="Google Shape;1147;p34"/>
          <p:cNvSpPr/>
          <p:nvPr/>
        </p:nvSpPr>
        <p:spPr>
          <a:xfrm rot="10800000" flipH="1">
            <a:off x="7498425" y="41240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4"/>
          <p:cNvSpPr/>
          <p:nvPr/>
        </p:nvSpPr>
        <p:spPr>
          <a:xfrm flipH="1">
            <a:off x="356250" y="3389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649221" y="681494"/>
            <a:ext cx="7777024" cy="3970318"/>
          </a:xfrm>
          <a:prstGeom prst="rect">
            <a:avLst/>
          </a:prstGeom>
          <a:noFill/>
        </p:spPr>
        <p:txBody>
          <a:bodyPr wrap="square" rtlCol="0">
            <a:spAutoFit/>
          </a:bodyPr>
          <a:lstStyle/>
          <a:p>
            <a:pPr algn="just">
              <a:lnSpc>
                <a:spcPct val="150000"/>
              </a:lnSpc>
            </a:pPr>
            <a:r>
              <a:rPr lang="en-US" sz="1200" dirty="0">
                <a:latin typeface="Times New Roman" panose="02020603050405020304" pitchFamily="18" charset="0"/>
                <a:cs typeface="Times New Roman" panose="02020603050405020304" pitchFamily="18" charset="0"/>
              </a:rPr>
              <a:t>The proposed system, Alumni Network: An Academic Portal using Machine Learning, is a dedicated web platform that centralizes alumni registration, event management, and communication. The platform features an LSTM-based </a:t>
            </a:r>
            <a:r>
              <a:rPr lang="en-US" sz="1200" dirty="0" err="1">
                <a:latin typeface="Times New Roman" panose="02020603050405020304" pitchFamily="18" charset="0"/>
                <a:cs typeface="Times New Roman" panose="02020603050405020304" pitchFamily="18" charset="0"/>
              </a:rPr>
              <a:t>chatbot</a:t>
            </a:r>
            <a:r>
              <a:rPr lang="en-US" sz="1200" dirty="0">
                <a:latin typeface="Times New Roman" panose="02020603050405020304" pitchFamily="18" charset="0"/>
                <a:cs typeface="Times New Roman" panose="02020603050405020304" pitchFamily="18" charset="0"/>
              </a:rPr>
              <a:t> for automated assistance, a </a:t>
            </a:r>
            <a:r>
              <a:rPr lang="en-US" sz="1200" dirty="0" err="1">
                <a:latin typeface="Times New Roman" panose="02020603050405020304" pitchFamily="18" charset="0"/>
                <a:cs typeface="Times New Roman" panose="02020603050405020304" pitchFamily="18" charset="0"/>
              </a:rPr>
              <a:t>chatbox</a:t>
            </a:r>
            <a:r>
              <a:rPr lang="en-US" sz="1200" dirty="0">
                <a:latin typeface="Times New Roman" panose="02020603050405020304" pitchFamily="18" charset="0"/>
                <a:cs typeface="Times New Roman" panose="02020603050405020304" pitchFamily="18" charset="0"/>
              </a:rPr>
              <a:t> for alumni interaction, and an admin panel for managing alumni requests and academy </a:t>
            </a:r>
            <a:r>
              <a:rPr lang="en-US" sz="1200" dirty="0" smtClean="0">
                <a:latin typeface="Times New Roman" panose="02020603050405020304" pitchFamily="18" charset="0"/>
                <a:cs typeface="Times New Roman" panose="02020603050405020304" pitchFamily="18" charset="0"/>
              </a:rPr>
              <a:t>updates.</a:t>
            </a:r>
          </a:p>
          <a:p>
            <a:pPr algn="just">
              <a:lnSpc>
                <a:spcPct val="150000"/>
              </a:lnSpc>
            </a:pPr>
            <a:endParaRPr lang="en-US" sz="1200" dirty="0" smtClean="0">
              <a:latin typeface="Times New Roman" panose="02020603050405020304" pitchFamily="18" charset="0"/>
              <a:cs typeface="Times New Roman" panose="02020603050405020304" pitchFamily="18" charset="0"/>
            </a:endParaRPr>
          </a:p>
          <a:p>
            <a:pPr algn="just">
              <a:lnSpc>
                <a:spcPct val="150000"/>
              </a:lnSpc>
            </a:pPr>
            <a:r>
              <a:rPr lang="en-US" sz="1200" b="1" dirty="0" smtClean="0">
                <a:latin typeface="Times New Roman" panose="02020603050405020304" pitchFamily="18" charset="0"/>
                <a:cs typeface="Times New Roman" panose="02020603050405020304" pitchFamily="18" charset="0"/>
              </a:rPr>
              <a:t>Advantages of Proposed System</a:t>
            </a:r>
          </a:p>
          <a:p>
            <a:pPr marL="285750" indent="-285750" algn="just">
              <a:lnSpc>
                <a:spcPct val="150000"/>
              </a:lnSpc>
              <a:buFont typeface="Wingdings" panose="05000000000000000000" pitchFamily="2" charset="2"/>
              <a:buChar char="v"/>
            </a:pPr>
            <a:r>
              <a:rPr lang="en-US" sz="1200" dirty="0" smtClean="0">
                <a:latin typeface="Times New Roman" panose="02020603050405020304" pitchFamily="18" charset="0"/>
                <a:cs typeface="Times New Roman" panose="02020603050405020304" pitchFamily="18" charset="0"/>
              </a:rPr>
              <a:t>Centralized </a:t>
            </a:r>
            <a:r>
              <a:rPr lang="en-US" sz="1200" dirty="0">
                <a:latin typeface="Times New Roman" panose="02020603050405020304" pitchFamily="18" charset="0"/>
                <a:cs typeface="Times New Roman" panose="02020603050405020304" pitchFamily="18" charset="0"/>
              </a:rPr>
              <a:t>Platform: Alumni, admins, and users can access all necessary information—alumni data, event bookings, academy news, galleries—through a single, organized platform.</a:t>
            </a:r>
          </a:p>
          <a:p>
            <a:pPr marL="285750" indent="-285750" algn="just">
              <a:lnSpc>
                <a:spcPct val="150000"/>
              </a:lnSpc>
              <a:buFont typeface="Wingdings" panose="05000000000000000000" pitchFamily="2" charset="2"/>
              <a:buChar char="v"/>
            </a:pPr>
            <a:r>
              <a:rPr lang="en-US" sz="1200" dirty="0" smtClean="0">
                <a:latin typeface="Times New Roman" panose="02020603050405020304" pitchFamily="18" charset="0"/>
                <a:cs typeface="Times New Roman" panose="02020603050405020304" pitchFamily="18" charset="0"/>
              </a:rPr>
              <a:t>Enhanced </a:t>
            </a:r>
            <a:r>
              <a:rPr lang="en-US" sz="1200" dirty="0">
                <a:latin typeface="Times New Roman" panose="02020603050405020304" pitchFamily="18" charset="0"/>
                <a:cs typeface="Times New Roman" panose="02020603050405020304" pitchFamily="18" charset="0"/>
              </a:rPr>
              <a:t>Alumni Engagement: The </a:t>
            </a:r>
            <a:r>
              <a:rPr lang="en-US" sz="1200" dirty="0" err="1">
                <a:latin typeface="Times New Roman" panose="02020603050405020304" pitchFamily="18" charset="0"/>
                <a:cs typeface="Times New Roman" panose="02020603050405020304" pitchFamily="18" charset="0"/>
              </a:rPr>
              <a:t>chatbox</a:t>
            </a:r>
            <a:r>
              <a:rPr lang="en-US" sz="1200" dirty="0">
                <a:latin typeface="Times New Roman" panose="02020603050405020304" pitchFamily="18" charset="0"/>
                <a:cs typeface="Times New Roman" panose="02020603050405020304" pitchFamily="18" charset="0"/>
              </a:rPr>
              <a:t> allows alumni to communicate and network with each other, fostering a sense of community and long-term engagement.</a:t>
            </a:r>
          </a:p>
          <a:p>
            <a:pPr marL="285750" indent="-285750" algn="just">
              <a:lnSpc>
                <a:spcPct val="150000"/>
              </a:lnSpc>
              <a:buFont typeface="Wingdings" panose="05000000000000000000" pitchFamily="2" charset="2"/>
              <a:buChar char="v"/>
            </a:pPr>
            <a:r>
              <a:rPr lang="en-US" sz="1200" dirty="0" smtClean="0">
                <a:latin typeface="Times New Roman" panose="02020603050405020304" pitchFamily="18" charset="0"/>
                <a:cs typeface="Times New Roman" panose="02020603050405020304" pitchFamily="18" charset="0"/>
              </a:rPr>
              <a:t>Streamlined </a:t>
            </a:r>
            <a:r>
              <a:rPr lang="en-US" sz="1200" dirty="0">
                <a:latin typeface="Times New Roman" panose="02020603050405020304" pitchFamily="18" charset="0"/>
                <a:cs typeface="Times New Roman" panose="02020603050405020304" pitchFamily="18" charset="0"/>
              </a:rPr>
              <a:t>Admin Management: Administrators can easily manage alumni registrations, event bookings, and content updates, reducing the need for manual oversight.</a:t>
            </a:r>
          </a:p>
          <a:p>
            <a:pPr marL="285750" indent="-285750" algn="just">
              <a:lnSpc>
                <a:spcPct val="150000"/>
              </a:lnSpc>
              <a:buFont typeface="Wingdings" panose="05000000000000000000" pitchFamily="2" charset="2"/>
              <a:buChar char="v"/>
            </a:pPr>
            <a:r>
              <a:rPr lang="en-US" sz="1200" dirty="0" smtClean="0">
                <a:latin typeface="Times New Roman" panose="02020603050405020304" pitchFamily="18" charset="0"/>
                <a:cs typeface="Times New Roman" panose="02020603050405020304" pitchFamily="18" charset="0"/>
              </a:rPr>
              <a:t>Email </a:t>
            </a:r>
            <a:r>
              <a:rPr lang="en-US" sz="1200" dirty="0">
                <a:latin typeface="Times New Roman" panose="02020603050405020304" pitchFamily="18" charset="0"/>
                <a:cs typeface="Times New Roman" panose="02020603050405020304" pitchFamily="18" charset="0"/>
              </a:rPr>
              <a:t>Notification System: Alumni are notified about event registration or booking statuses via automated email notifications, improving communication efficiency.</a:t>
            </a:r>
          </a:p>
        </p:txBody>
      </p:sp>
    </p:spTree>
    <p:extLst>
      <p:ext uri="{BB962C8B-B14F-4D97-AF65-F5344CB8AC3E}">
        <p14:creationId xmlns:p14="http://schemas.microsoft.com/office/powerpoint/2010/main" val="3683004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1148" name="Google Shape;1148;p34"/>
          <p:cNvSpPr/>
          <p:nvPr/>
        </p:nvSpPr>
        <p:spPr>
          <a:xfrm flipH="1">
            <a:off x="356250" y="3389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4"/>
          <p:cNvSpPr txBox="1">
            <a:spLocks noGrp="1"/>
          </p:cNvSpPr>
          <p:nvPr>
            <p:ph type="title"/>
          </p:nvPr>
        </p:nvSpPr>
        <p:spPr>
          <a:xfrm>
            <a:off x="-846047" y="327492"/>
            <a:ext cx="4648968" cy="708003"/>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GB" sz="2400" b="1" dirty="0" smtClean="0">
                <a:latin typeface="Times New Roman" panose="02020603050405020304" pitchFamily="18" charset="0"/>
                <a:cs typeface="Times New Roman" panose="02020603050405020304" pitchFamily="18" charset="0"/>
              </a:rPr>
              <a:t>Project Flow</a:t>
            </a:r>
            <a:endParaRPr sz="2400" b="1" dirty="0">
              <a:latin typeface="Times New Roman" panose="02020603050405020304" pitchFamily="18" charset="0"/>
              <a:cs typeface="Times New Roman" panose="02020603050405020304" pitchFamily="18" charset="0"/>
            </a:endParaRPr>
          </a:p>
        </p:txBody>
      </p:sp>
      <p:sp>
        <p:nvSpPr>
          <p:cNvPr id="1147" name="Google Shape;1147;p34"/>
          <p:cNvSpPr/>
          <p:nvPr/>
        </p:nvSpPr>
        <p:spPr>
          <a:xfrm rot="10800000" flipH="1">
            <a:off x="7498425" y="41240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p:cNvPicPr/>
          <p:nvPr/>
        </p:nvPicPr>
        <p:blipFill>
          <a:blip r:embed="rId3"/>
          <a:stretch>
            <a:fillRect/>
          </a:stretch>
        </p:blipFill>
        <p:spPr>
          <a:xfrm>
            <a:off x="2405431" y="338989"/>
            <a:ext cx="5873331" cy="4470112"/>
          </a:xfrm>
          <a:prstGeom prst="rect">
            <a:avLst/>
          </a:prstGeom>
        </p:spPr>
      </p:pic>
    </p:spTree>
    <p:extLst>
      <p:ext uri="{BB962C8B-B14F-4D97-AF65-F5344CB8AC3E}">
        <p14:creationId xmlns:p14="http://schemas.microsoft.com/office/powerpoint/2010/main" val="44184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32"/>
          <p:cNvSpPr txBox="1">
            <a:spLocks noGrp="1"/>
          </p:cNvSpPr>
          <p:nvPr>
            <p:ph type="title"/>
          </p:nvPr>
        </p:nvSpPr>
        <p:spPr>
          <a:prstGeom prst="rect">
            <a:avLst/>
          </a:prstGeom>
          <a:ln>
            <a:noFill/>
          </a:ln>
        </p:spPr>
        <p:txBody>
          <a:bodyPr spcFirstLastPara="1" wrap="square" lIns="91425" tIns="91425" rIns="91425" bIns="91425" anchor="t" anchorCtr="0">
            <a:noAutofit/>
          </a:bodyPr>
          <a:lstStyle/>
          <a:p>
            <a:pPr>
              <a:lnSpc>
                <a:spcPct val="150000"/>
              </a:lnSpc>
            </a:pPr>
            <a:r>
              <a:rPr lang="en-US" sz="2400" b="1" dirty="0">
                <a:latin typeface="Times New Roman" panose="02020603050405020304" pitchFamily="18" charset="0"/>
                <a:cs typeface="Times New Roman" panose="02020603050405020304" pitchFamily="18" charset="0"/>
              </a:rPr>
              <a:t>Resource Requirements</a:t>
            </a:r>
          </a:p>
        </p:txBody>
      </p:sp>
      <p:sp>
        <p:nvSpPr>
          <p:cNvPr id="866" name="Google Shape;866;p32"/>
          <p:cNvSpPr/>
          <p:nvPr/>
        </p:nvSpPr>
        <p:spPr>
          <a:xfrm>
            <a:off x="3546888" y="1470450"/>
            <a:ext cx="764400" cy="764400"/>
          </a:xfrm>
          <a:prstGeom prst="ellipse">
            <a:avLst/>
          </a:prstGeom>
          <a:solidFill>
            <a:schemeClr val="accent5">
              <a:lumMod val="20000"/>
              <a:lumOff val="80000"/>
            </a:schemeClr>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dirty="0">
                <a:latin typeface="Poppins Black" panose="00000800000000000000"/>
                <a:ea typeface="Poppins Black" panose="00000800000000000000"/>
                <a:cs typeface="Poppins Black" panose="00000800000000000000"/>
                <a:sym typeface="Poppins Black" panose="00000800000000000000"/>
              </a:rPr>
              <a:t>01</a:t>
            </a:r>
            <a:endParaRPr sz="2000" dirty="0">
              <a:latin typeface="Poppins Black" panose="00000800000000000000"/>
              <a:ea typeface="Poppins Black" panose="00000800000000000000"/>
              <a:cs typeface="Poppins Black" panose="00000800000000000000"/>
              <a:sym typeface="Poppins Black" panose="00000800000000000000"/>
            </a:endParaRPr>
          </a:p>
        </p:txBody>
      </p:sp>
      <p:sp>
        <p:nvSpPr>
          <p:cNvPr id="867" name="Google Shape;867;p32"/>
          <p:cNvSpPr txBox="1"/>
          <p:nvPr/>
        </p:nvSpPr>
        <p:spPr>
          <a:xfrm>
            <a:off x="4463688" y="1452975"/>
            <a:ext cx="3423600" cy="5205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GB" sz="1800" dirty="0" smtClean="0">
                <a:solidFill>
                  <a:schemeClr val="dk1"/>
                </a:solidFill>
                <a:latin typeface="Poppins Black" panose="00000800000000000000"/>
                <a:ea typeface="Poppins Black" panose="00000800000000000000"/>
                <a:cs typeface="Poppins Black" panose="00000800000000000000"/>
                <a:sym typeface="Poppins Black" panose="00000800000000000000"/>
              </a:rPr>
              <a:t>Hardware</a:t>
            </a:r>
            <a:endParaRPr sz="1800" dirty="0">
              <a:solidFill>
                <a:schemeClr val="dk1"/>
              </a:solidFill>
              <a:latin typeface="Poppins Black" panose="00000800000000000000"/>
              <a:ea typeface="Poppins Black" panose="00000800000000000000"/>
              <a:cs typeface="Poppins Black" panose="00000800000000000000"/>
              <a:sym typeface="Poppins Black" panose="00000800000000000000"/>
            </a:endParaRPr>
          </a:p>
        </p:txBody>
      </p:sp>
      <p:sp>
        <p:nvSpPr>
          <p:cNvPr id="868" name="Google Shape;868;p32"/>
          <p:cNvSpPr txBox="1"/>
          <p:nvPr/>
        </p:nvSpPr>
        <p:spPr>
          <a:xfrm>
            <a:off x="4463688" y="1821075"/>
            <a:ext cx="3423600" cy="384900"/>
          </a:xfrm>
          <a:prstGeom prst="rect">
            <a:avLst/>
          </a:prstGeom>
          <a:noFill/>
          <a:ln>
            <a:noFill/>
          </a:ln>
        </p:spPr>
        <p:txBody>
          <a:bodyPr spcFirstLastPara="1" wrap="square" lIns="91425" tIns="91425" rIns="91425" bIns="91425" anchor="t" anchorCtr="0">
            <a:noAutofit/>
          </a:bodyPr>
          <a:lstStyle/>
          <a:p>
            <a:pPr lvl="0"/>
            <a:r>
              <a:rPr lang="en-GB" sz="800" b="1"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(Processor: </a:t>
            </a:r>
            <a:r>
              <a:rPr lang="en-US" sz="800" dirty="0" smtClean="0">
                <a:latin typeface="Times New Roman" panose="02020603050405020304" pitchFamily="18" charset="0"/>
                <a:cs typeface="Times New Roman" panose="02020603050405020304" pitchFamily="18" charset="0"/>
              </a:rPr>
              <a:t>I5/Intel Processor, </a:t>
            </a:r>
            <a:r>
              <a:rPr lang="en-IN" sz="800" b="1" dirty="0" smtClean="0">
                <a:latin typeface="Times New Roman" panose="02020603050405020304" pitchFamily="18" charset="0"/>
                <a:cs typeface="Times New Roman" panose="02020603050405020304" pitchFamily="18" charset="0"/>
              </a:rPr>
              <a:t>RAM:</a:t>
            </a:r>
            <a:r>
              <a:rPr lang="en-IN" sz="800" dirty="0" smtClean="0">
                <a:latin typeface="Times New Roman" panose="02020603050405020304" pitchFamily="18" charset="0"/>
                <a:cs typeface="Times New Roman" panose="02020603050405020304" pitchFamily="18" charset="0"/>
              </a:rPr>
              <a:t> </a:t>
            </a:r>
            <a:r>
              <a:rPr lang="en-IN" sz="800" dirty="0">
                <a:latin typeface="Times New Roman" panose="02020603050405020304" pitchFamily="18" charset="0"/>
                <a:cs typeface="Times New Roman" panose="02020603050405020304" pitchFamily="18" charset="0"/>
              </a:rPr>
              <a:t>8GB (</a:t>
            </a:r>
            <a:r>
              <a:rPr lang="en-IN" sz="800" dirty="0" smtClean="0">
                <a:latin typeface="Times New Roman" panose="02020603050405020304" pitchFamily="18" charset="0"/>
                <a:cs typeface="Times New Roman" panose="02020603050405020304" pitchFamily="18" charset="0"/>
              </a:rPr>
              <a:t>min), </a:t>
            </a:r>
            <a:r>
              <a:rPr lang="en-IN" sz="800" b="1" dirty="0" smtClean="0">
                <a:latin typeface="Times New Roman" panose="02020603050405020304" pitchFamily="18" charset="0"/>
                <a:cs typeface="Times New Roman" panose="02020603050405020304" pitchFamily="18" charset="0"/>
              </a:rPr>
              <a:t>Hard Disk: </a:t>
            </a:r>
            <a:r>
              <a:rPr lang="en-IN" sz="800" dirty="0">
                <a:latin typeface="Times New Roman" panose="02020603050405020304" pitchFamily="18" charset="0"/>
                <a:cs typeface="Times New Roman" panose="02020603050405020304" pitchFamily="18" charset="0"/>
              </a:rPr>
              <a:t>128 </a:t>
            </a:r>
            <a:r>
              <a:rPr lang="en-IN" sz="800" dirty="0" smtClean="0">
                <a:latin typeface="Times New Roman" panose="02020603050405020304" pitchFamily="18" charset="0"/>
                <a:cs typeface="Times New Roman" panose="02020603050405020304" pitchFamily="18" charset="0"/>
              </a:rPr>
              <a:t>GB</a:t>
            </a:r>
            <a:r>
              <a:rPr lang="en-IN" sz="800" b="1" dirty="0" smtClean="0">
                <a:latin typeface="Times New Roman" panose="02020603050405020304" pitchFamily="18" charset="0"/>
                <a:cs typeface="Times New Roman" panose="02020603050405020304" pitchFamily="18" charset="0"/>
              </a:rPr>
              <a:t>, Key Board:</a:t>
            </a:r>
            <a:r>
              <a:rPr lang="en-IN" sz="800" dirty="0" smtClean="0">
                <a:latin typeface="Times New Roman" panose="02020603050405020304" pitchFamily="18" charset="0"/>
                <a:cs typeface="Times New Roman" panose="02020603050405020304" pitchFamily="18" charset="0"/>
              </a:rPr>
              <a:t> </a:t>
            </a:r>
            <a:r>
              <a:rPr lang="en-IN" sz="800" dirty="0">
                <a:latin typeface="Times New Roman" panose="02020603050405020304" pitchFamily="18" charset="0"/>
                <a:cs typeface="Times New Roman" panose="02020603050405020304" pitchFamily="18" charset="0"/>
              </a:rPr>
              <a:t>Standard Windows </a:t>
            </a:r>
            <a:r>
              <a:rPr lang="en-IN" sz="800" dirty="0" smtClean="0">
                <a:latin typeface="Times New Roman" panose="02020603050405020304" pitchFamily="18" charset="0"/>
                <a:cs typeface="Times New Roman" panose="02020603050405020304" pitchFamily="18" charset="0"/>
              </a:rPr>
              <a:t>Keyboard, </a:t>
            </a:r>
            <a:r>
              <a:rPr lang="en-IN" sz="800" b="1" dirty="0" smtClean="0">
                <a:latin typeface="Times New Roman" panose="02020603050405020304" pitchFamily="18" charset="0"/>
                <a:cs typeface="Times New Roman" panose="02020603050405020304" pitchFamily="18" charset="0"/>
              </a:rPr>
              <a:t>Mouse:</a:t>
            </a:r>
            <a:r>
              <a:rPr lang="en-IN" sz="800" dirty="0" smtClean="0">
                <a:latin typeface="Times New Roman" panose="02020603050405020304" pitchFamily="18" charset="0"/>
                <a:cs typeface="Times New Roman" panose="02020603050405020304" pitchFamily="18" charset="0"/>
              </a:rPr>
              <a:t> </a:t>
            </a:r>
            <a:r>
              <a:rPr lang="en-IN" sz="800" dirty="0">
                <a:latin typeface="Times New Roman" panose="02020603050405020304" pitchFamily="18" charset="0"/>
                <a:cs typeface="Times New Roman" panose="02020603050405020304" pitchFamily="18" charset="0"/>
              </a:rPr>
              <a:t>Two or Three Button </a:t>
            </a:r>
            <a:r>
              <a:rPr lang="en-IN" sz="800" dirty="0" smtClean="0">
                <a:latin typeface="Times New Roman" panose="02020603050405020304" pitchFamily="18" charset="0"/>
                <a:cs typeface="Times New Roman" panose="02020603050405020304" pitchFamily="18" charset="0"/>
              </a:rPr>
              <a:t>Mouse)</a:t>
            </a:r>
            <a:endParaRPr lang="en-IN" sz="8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None/>
            </a:pPr>
            <a:endParaRPr sz="800"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869" name="Google Shape;869;p32"/>
          <p:cNvSpPr txBox="1"/>
          <p:nvPr/>
        </p:nvSpPr>
        <p:spPr>
          <a:xfrm>
            <a:off x="1133061" y="2369225"/>
            <a:ext cx="1570852" cy="883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000" dirty="0" smtClean="0">
                <a:solidFill>
                  <a:schemeClr val="dk1"/>
                </a:solidFill>
                <a:latin typeface="Poppins Black" panose="00000800000000000000"/>
                <a:ea typeface="Poppins Black" panose="00000800000000000000"/>
                <a:cs typeface="Poppins Black" panose="00000800000000000000"/>
                <a:sym typeface="Poppins Black" panose="00000800000000000000"/>
              </a:rPr>
              <a:t>Resources</a:t>
            </a:r>
            <a:endParaRPr sz="2000" dirty="0">
              <a:solidFill>
                <a:schemeClr val="dk1"/>
              </a:solidFill>
              <a:latin typeface="Poppins Black" panose="00000800000000000000"/>
              <a:ea typeface="Poppins Black" panose="00000800000000000000"/>
              <a:cs typeface="Poppins Black" panose="00000800000000000000"/>
              <a:sym typeface="Poppins Black" panose="00000800000000000000"/>
            </a:endParaRPr>
          </a:p>
        </p:txBody>
      </p:sp>
      <p:sp>
        <p:nvSpPr>
          <p:cNvPr id="870" name="Google Shape;870;p32"/>
          <p:cNvSpPr/>
          <p:nvPr/>
        </p:nvSpPr>
        <p:spPr>
          <a:xfrm>
            <a:off x="3546888" y="2428925"/>
            <a:ext cx="764400" cy="764400"/>
          </a:xfrm>
          <a:prstGeom prst="ellipse">
            <a:avLst/>
          </a:prstGeom>
          <a:solidFill>
            <a:schemeClr val="accent5">
              <a:lumMod val="20000"/>
              <a:lumOff val="80000"/>
            </a:schemeClr>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dirty="0">
                <a:latin typeface="Poppins Black" panose="00000800000000000000"/>
                <a:ea typeface="Poppins Black" panose="00000800000000000000"/>
                <a:cs typeface="Poppins Black" panose="00000800000000000000"/>
                <a:sym typeface="Poppins Black" panose="00000800000000000000"/>
              </a:rPr>
              <a:t>02</a:t>
            </a:r>
            <a:endParaRPr sz="2000" dirty="0">
              <a:latin typeface="Poppins Black" panose="00000800000000000000"/>
              <a:ea typeface="Poppins Black" panose="00000800000000000000"/>
              <a:cs typeface="Poppins Black" panose="00000800000000000000"/>
              <a:sym typeface="Poppins Black" panose="00000800000000000000"/>
            </a:endParaRPr>
          </a:p>
        </p:txBody>
      </p:sp>
      <p:sp>
        <p:nvSpPr>
          <p:cNvPr id="871" name="Google Shape;871;p32"/>
          <p:cNvSpPr txBox="1"/>
          <p:nvPr/>
        </p:nvSpPr>
        <p:spPr>
          <a:xfrm>
            <a:off x="4463688" y="2411450"/>
            <a:ext cx="3423600" cy="5205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GB" sz="1800" dirty="0" smtClean="0">
                <a:solidFill>
                  <a:schemeClr val="dk1"/>
                </a:solidFill>
                <a:latin typeface="Poppins Black" panose="00000800000000000000"/>
                <a:ea typeface="Poppins Black" panose="00000800000000000000"/>
                <a:cs typeface="Poppins Black" panose="00000800000000000000"/>
                <a:sym typeface="Poppins Black" panose="00000800000000000000"/>
              </a:rPr>
              <a:t>Software</a:t>
            </a:r>
            <a:endParaRPr sz="1800" dirty="0">
              <a:solidFill>
                <a:schemeClr val="dk1"/>
              </a:solidFill>
              <a:latin typeface="Poppins Black" panose="00000800000000000000"/>
              <a:ea typeface="Poppins Black" panose="00000800000000000000"/>
              <a:cs typeface="Poppins Black" panose="00000800000000000000"/>
              <a:sym typeface="Poppins Black" panose="00000800000000000000"/>
            </a:endParaRPr>
          </a:p>
        </p:txBody>
      </p:sp>
      <p:sp>
        <p:nvSpPr>
          <p:cNvPr id="872" name="Google Shape;872;p32"/>
          <p:cNvSpPr txBox="1"/>
          <p:nvPr/>
        </p:nvSpPr>
        <p:spPr>
          <a:xfrm>
            <a:off x="4463688" y="2779550"/>
            <a:ext cx="3423600" cy="384900"/>
          </a:xfrm>
          <a:prstGeom prst="rect">
            <a:avLst/>
          </a:prstGeom>
          <a:noFill/>
          <a:ln>
            <a:noFill/>
          </a:ln>
        </p:spPr>
        <p:txBody>
          <a:bodyPr spcFirstLastPara="1" wrap="square" lIns="91425" tIns="91425" rIns="91425" bIns="91425" anchor="t" anchorCtr="0">
            <a:noAutofit/>
          </a:bodyPr>
          <a:lstStyle/>
          <a:p>
            <a:pPr lvl="0"/>
            <a:r>
              <a:rPr lang="en-US" sz="800" dirty="0" smtClean="0">
                <a:latin typeface="Times New Roman" panose="02020603050405020304" pitchFamily="18" charset="0"/>
                <a:cs typeface="Times New Roman" panose="02020603050405020304" pitchFamily="18" charset="0"/>
              </a:rPr>
              <a:t>(</a:t>
            </a:r>
            <a:r>
              <a:rPr lang="en-US" sz="800" b="1" dirty="0" smtClean="0">
                <a:latin typeface="Times New Roman" panose="02020603050405020304" pitchFamily="18" charset="0"/>
                <a:cs typeface="Times New Roman" panose="02020603050405020304" pitchFamily="18" charset="0"/>
              </a:rPr>
              <a:t>Operating System: </a:t>
            </a:r>
            <a:r>
              <a:rPr lang="en-US" sz="800" dirty="0">
                <a:latin typeface="Times New Roman" panose="02020603050405020304" pitchFamily="18" charset="0"/>
                <a:cs typeface="Times New Roman" panose="02020603050405020304" pitchFamily="18" charset="0"/>
              </a:rPr>
              <a:t>Windows </a:t>
            </a:r>
            <a:r>
              <a:rPr lang="en-US" sz="800" dirty="0" smtClean="0">
                <a:latin typeface="Times New Roman" panose="02020603050405020304" pitchFamily="18" charset="0"/>
                <a:cs typeface="Times New Roman" panose="02020603050405020304" pitchFamily="18" charset="0"/>
              </a:rPr>
              <a:t>10, </a:t>
            </a:r>
            <a:r>
              <a:rPr lang="en-US" sz="800" b="1" dirty="0" smtClean="0">
                <a:latin typeface="Times New Roman" panose="02020603050405020304" pitchFamily="18" charset="0"/>
                <a:cs typeface="Times New Roman" panose="02020603050405020304" pitchFamily="18" charset="0"/>
              </a:rPr>
              <a:t>Programming Language: </a:t>
            </a:r>
            <a:r>
              <a:rPr lang="en-US" sz="800" dirty="0">
                <a:latin typeface="Times New Roman" panose="02020603050405020304" pitchFamily="18" charset="0"/>
                <a:cs typeface="Times New Roman" panose="02020603050405020304" pitchFamily="18" charset="0"/>
              </a:rPr>
              <a:t>Python </a:t>
            </a:r>
            <a:r>
              <a:rPr lang="en-US" sz="800" dirty="0" smtClean="0">
                <a:latin typeface="Times New Roman" panose="02020603050405020304" pitchFamily="18" charset="0"/>
                <a:cs typeface="Times New Roman" panose="02020603050405020304" pitchFamily="18" charset="0"/>
              </a:rPr>
              <a:t>3.10.8, </a:t>
            </a:r>
            <a:r>
              <a:rPr lang="en-US" sz="800" b="1" dirty="0" smtClean="0">
                <a:latin typeface="Times New Roman" panose="02020603050405020304" pitchFamily="18" charset="0"/>
                <a:cs typeface="Times New Roman" panose="02020603050405020304" pitchFamily="18" charset="0"/>
              </a:rPr>
              <a:t>IDE: </a:t>
            </a:r>
            <a:r>
              <a:rPr lang="en-US" sz="800" dirty="0" smtClean="0">
                <a:latin typeface="Times New Roman" panose="02020603050405020304" pitchFamily="18" charset="0"/>
                <a:cs typeface="Times New Roman" panose="02020603050405020304" pitchFamily="18" charset="0"/>
              </a:rPr>
              <a:t>VS Code)</a:t>
            </a:r>
            <a:endParaRPr lang="en-IN" sz="800" dirty="0">
              <a:latin typeface="Times New Roman" panose="02020603050405020304" pitchFamily="18" charset="0"/>
              <a:cs typeface="Times New Roman" panose="02020603050405020304" pitchFamily="18" charset="0"/>
            </a:endParaRPr>
          </a:p>
        </p:txBody>
      </p:sp>
      <p:sp>
        <p:nvSpPr>
          <p:cNvPr id="873" name="Google Shape;873;p32"/>
          <p:cNvSpPr/>
          <p:nvPr/>
        </p:nvSpPr>
        <p:spPr>
          <a:xfrm>
            <a:off x="3546888" y="3387400"/>
            <a:ext cx="764400" cy="764400"/>
          </a:xfrm>
          <a:prstGeom prst="ellipse">
            <a:avLst/>
          </a:prstGeom>
          <a:solidFill>
            <a:schemeClr val="accent5">
              <a:lumMod val="20000"/>
              <a:lumOff val="80000"/>
            </a:schemeClr>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dirty="0">
                <a:latin typeface="Poppins Black" panose="00000800000000000000"/>
                <a:ea typeface="Poppins Black" panose="00000800000000000000"/>
                <a:cs typeface="Poppins Black" panose="00000800000000000000"/>
                <a:sym typeface="Poppins Black" panose="00000800000000000000"/>
              </a:rPr>
              <a:t>03</a:t>
            </a:r>
            <a:endParaRPr sz="2000" dirty="0">
              <a:latin typeface="Poppins Black" panose="00000800000000000000"/>
              <a:ea typeface="Poppins Black" panose="00000800000000000000"/>
              <a:cs typeface="Poppins Black" panose="00000800000000000000"/>
              <a:sym typeface="Poppins Black" panose="00000800000000000000"/>
            </a:endParaRPr>
          </a:p>
        </p:txBody>
      </p:sp>
      <p:sp>
        <p:nvSpPr>
          <p:cNvPr id="874" name="Google Shape;874;p32"/>
          <p:cNvSpPr txBox="1"/>
          <p:nvPr/>
        </p:nvSpPr>
        <p:spPr>
          <a:xfrm>
            <a:off x="4463688" y="3369925"/>
            <a:ext cx="3423600" cy="5205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1800" dirty="0" smtClean="0">
                <a:solidFill>
                  <a:schemeClr val="dk1"/>
                </a:solidFill>
                <a:latin typeface="Poppins Black" panose="00000800000000000000"/>
                <a:ea typeface="Poppins Black" panose="00000800000000000000"/>
                <a:cs typeface="Poppins Black" panose="00000800000000000000"/>
                <a:sym typeface="Poppins Black" panose="00000800000000000000"/>
              </a:rPr>
              <a:t>Packages/Libraries</a:t>
            </a:r>
            <a:endParaRPr sz="1800" dirty="0">
              <a:solidFill>
                <a:schemeClr val="dk1"/>
              </a:solidFill>
              <a:latin typeface="Poppins Black" panose="00000800000000000000"/>
              <a:ea typeface="Poppins Black" panose="00000800000000000000"/>
              <a:cs typeface="Poppins Black" panose="00000800000000000000"/>
              <a:sym typeface="Poppins Black" panose="00000800000000000000"/>
            </a:endParaRPr>
          </a:p>
        </p:txBody>
      </p:sp>
      <p:sp>
        <p:nvSpPr>
          <p:cNvPr id="875" name="Google Shape;875;p32"/>
          <p:cNvSpPr txBox="1"/>
          <p:nvPr/>
        </p:nvSpPr>
        <p:spPr>
          <a:xfrm>
            <a:off x="4463688" y="3750634"/>
            <a:ext cx="37665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800"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(Pandas, </a:t>
            </a:r>
            <a:r>
              <a:rPr lang="en-US" sz="800" dirty="0" err="1">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S</a:t>
            </a:r>
            <a:r>
              <a:rPr lang="en-US" sz="800" dirty="0" err="1"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eaborn</a:t>
            </a:r>
            <a:r>
              <a:rPr lang="en-US" sz="800"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 flask, </a:t>
            </a:r>
            <a:r>
              <a:rPr lang="en-US" sz="800" dirty="0" err="1"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mysql</a:t>
            </a:r>
            <a:r>
              <a:rPr lang="en-US" sz="800"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-connector</a:t>
            </a:r>
            <a:endParaRPr sz="800"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876" name="Google Shape;876;p32"/>
          <p:cNvSpPr/>
          <p:nvPr/>
        </p:nvSpPr>
        <p:spPr>
          <a:xfrm>
            <a:off x="715093" y="3981068"/>
            <a:ext cx="267655" cy="261999"/>
          </a:xfrm>
          <a:custGeom>
            <a:avLst/>
            <a:gdLst/>
            <a:ahLst/>
            <a:cxnLst/>
            <a:rect l="l" t="t" r="r" b="b"/>
            <a:pathLst>
              <a:path w="8676" h="8492" extrusionOk="0">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78" name="Google Shape;878;p32"/>
          <p:cNvCxnSpPr>
            <a:stCxn id="869" idx="3"/>
            <a:endCxn id="866" idx="2"/>
          </p:cNvCxnSpPr>
          <p:nvPr/>
        </p:nvCxnSpPr>
        <p:spPr>
          <a:xfrm flipV="1">
            <a:off x="2703913" y="1852650"/>
            <a:ext cx="842975" cy="958475"/>
          </a:xfrm>
          <a:prstGeom prst="curvedConnector3">
            <a:avLst>
              <a:gd name="adj1" fmla="val 50000"/>
            </a:avLst>
          </a:prstGeom>
          <a:noFill/>
          <a:ln w="19050" cap="flat" cmpd="sng">
            <a:solidFill>
              <a:schemeClr val="accent4"/>
            </a:solidFill>
            <a:prstDash val="dot"/>
            <a:round/>
            <a:headEnd type="none" w="med" len="med"/>
            <a:tailEnd type="none" w="med" len="med"/>
          </a:ln>
        </p:spPr>
      </p:cxnSp>
      <p:cxnSp>
        <p:nvCxnSpPr>
          <p:cNvPr id="879" name="Google Shape;879;p32"/>
          <p:cNvCxnSpPr>
            <a:stCxn id="869" idx="3"/>
            <a:endCxn id="870" idx="2"/>
          </p:cNvCxnSpPr>
          <p:nvPr/>
        </p:nvCxnSpPr>
        <p:spPr>
          <a:xfrm>
            <a:off x="2703913" y="2811125"/>
            <a:ext cx="842975" cy="12700"/>
          </a:xfrm>
          <a:prstGeom prst="curvedConnector3">
            <a:avLst>
              <a:gd name="adj1" fmla="val 50000"/>
            </a:avLst>
          </a:prstGeom>
          <a:noFill/>
          <a:ln w="19050" cap="flat" cmpd="sng">
            <a:solidFill>
              <a:schemeClr val="accent4"/>
            </a:solidFill>
            <a:prstDash val="dot"/>
            <a:round/>
            <a:headEnd type="none" w="med" len="med"/>
            <a:tailEnd type="none" w="med" len="med"/>
          </a:ln>
        </p:spPr>
      </p:cxnSp>
      <p:cxnSp>
        <p:nvCxnSpPr>
          <p:cNvPr id="880" name="Google Shape;880;p32"/>
          <p:cNvCxnSpPr>
            <a:stCxn id="869" idx="3"/>
            <a:endCxn id="873" idx="2"/>
          </p:cNvCxnSpPr>
          <p:nvPr/>
        </p:nvCxnSpPr>
        <p:spPr>
          <a:xfrm>
            <a:off x="2703913" y="2811125"/>
            <a:ext cx="842975" cy="958475"/>
          </a:xfrm>
          <a:prstGeom prst="curvedConnector3">
            <a:avLst>
              <a:gd name="adj1" fmla="val 50000"/>
            </a:avLst>
          </a:prstGeom>
          <a:noFill/>
          <a:ln w="19050" cap="flat" cmpd="sng">
            <a:solidFill>
              <a:schemeClr val="accent4"/>
            </a:solidFill>
            <a:prstDash val="dot"/>
            <a:round/>
            <a:headEnd type="none" w="med" len="med"/>
            <a:tailEnd type="none" w="med" len="med"/>
          </a:ln>
        </p:spPr>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1167153" y="0"/>
            <a:ext cx="6683765" cy="960668"/>
          </a:xfrm>
        </p:spPr>
        <p:txBody>
          <a:bodyPr>
            <a:normAutofit/>
          </a:bodyPr>
          <a:lstStyle/>
          <a:p>
            <a:r>
              <a:rPr lang="en-US" sz="2800" dirty="0">
                <a:latin typeface="Times New Roman" panose="02020603050405020304" pitchFamily="18" charset="0"/>
                <a:cs typeface="Times New Roman" panose="02020603050405020304" pitchFamily="18" charset="0"/>
              </a:rPr>
              <a:t>LITERATURE </a:t>
            </a:r>
            <a:r>
              <a:rPr lang="en-US" sz="2800" dirty="0" smtClean="0">
                <a:latin typeface="Times New Roman" panose="02020603050405020304" pitchFamily="18" charset="0"/>
                <a:cs typeface="Times New Roman" panose="02020603050405020304" pitchFamily="18" charset="0"/>
              </a:rPr>
              <a:t>REVIEW</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3687137630"/>
              </p:ext>
            </p:extLst>
          </p:nvPr>
        </p:nvGraphicFramePr>
        <p:xfrm>
          <a:off x="379538" y="591348"/>
          <a:ext cx="8485061" cy="3390900"/>
        </p:xfrm>
        <a:graphic>
          <a:graphicData uri="http://schemas.openxmlformats.org/drawingml/2006/table">
            <a:tbl>
              <a:tblPr firstRow="1" bandRow="1">
                <a:tableStyleId>{5C22544A-7EE6-4342-B048-85BDC9FD1C3A}</a:tableStyleId>
              </a:tblPr>
              <a:tblGrid>
                <a:gridCol w="510358">
                  <a:extLst>
                    <a:ext uri="{9D8B030D-6E8A-4147-A177-3AD203B41FA5}">
                      <a16:colId xmlns:a16="http://schemas.microsoft.com/office/drawing/2014/main" val="1392335559"/>
                    </a:ext>
                  </a:extLst>
                </a:gridCol>
                <a:gridCol w="704572">
                  <a:extLst>
                    <a:ext uri="{9D8B030D-6E8A-4147-A177-3AD203B41FA5}">
                      <a16:colId xmlns:a16="http://schemas.microsoft.com/office/drawing/2014/main" val="1780400209"/>
                    </a:ext>
                  </a:extLst>
                </a:gridCol>
                <a:gridCol w="1272144">
                  <a:extLst>
                    <a:ext uri="{9D8B030D-6E8A-4147-A177-3AD203B41FA5}">
                      <a16:colId xmlns:a16="http://schemas.microsoft.com/office/drawing/2014/main" val="4250426857"/>
                    </a:ext>
                  </a:extLst>
                </a:gridCol>
                <a:gridCol w="2329002">
                  <a:extLst>
                    <a:ext uri="{9D8B030D-6E8A-4147-A177-3AD203B41FA5}">
                      <a16:colId xmlns:a16="http://schemas.microsoft.com/office/drawing/2014/main" val="4014273866"/>
                    </a:ext>
                  </a:extLst>
                </a:gridCol>
                <a:gridCol w="3668985">
                  <a:extLst>
                    <a:ext uri="{9D8B030D-6E8A-4147-A177-3AD203B41FA5}">
                      <a16:colId xmlns:a16="http://schemas.microsoft.com/office/drawing/2014/main" val="383919413"/>
                    </a:ext>
                  </a:extLst>
                </a:gridCol>
              </a:tblGrid>
              <a:tr h="226647">
                <a:tc>
                  <a:txBody>
                    <a:bodyPr/>
                    <a:lstStyle/>
                    <a:p>
                      <a:r>
                        <a:rPr lang="en-US" sz="1100" dirty="0">
                          <a:solidFill>
                            <a:schemeClr val="accent6"/>
                          </a:solidFill>
                          <a:latin typeface="Times New Roman" panose="02020603050405020304" pitchFamily="18" charset="0"/>
                          <a:cs typeface="Times New Roman" panose="02020603050405020304" pitchFamily="18" charset="0"/>
                        </a:rPr>
                        <a:t>S.NO</a:t>
                      </a:r>
                    </a:p>
                  </a:txBody>
                  <a:tcPr marL="68580" marR="68580" marT="34290" marB="34290"/>
                </a:tc>
                <a:tc>
                  <a:txBody>
                    <a:bodyPr/>
                    <a:lstStyle/>
                    <a:p>
                      <a:r>
                        <a:rPr lang="en-US" sz="1100" dirty="0">
                          <a:solidFill>
                            <a:schemeClr val="accent6"/>
                          </a:solidFill>
                          <a:latin typeface="Times New Roman" panose="02020603050405020304" pitchFamily="18" charset="0"/>
                          <a:cs typeface="Times New Roman" panose="02020603050405020304" pitchFamily="18" charset="0"/>
                        </a:rPr>
                        <a:t>YEAR</a:t>
                      </a:r>
                    </a:p>
                  </a:txBody>
                  <a:tcPr marL="68580" marR="68580" marT="34290" marB="34290"/>
                </a:tc>
                <a:tc>
                  <a:txBody>
                    <a:bodyPr/>
                    <a:lstStyle/>
                    <a:p>
                      <a:r>
                        <a:rPr lang="en-US" sz="1100" dirty="0">
                          <a:solidFill>
                            <a:schemeClr val="accent6"/>
                          </a:solidFill>
                          <a:latin typeface="Times New Roman" panose="02020603050405020304" pitchFamily="18" charset="0"/>
                          <a:cs typeface="Times New Roman" panose="02020603050405020304" pitchFamily="18" charset="0"/>
                        </a:rPr>
                        <a:t>AUTHORS</a:t>
                      </a:r>
                    </a:p>
                  </a:txBody>
                  <a:tcPr marL="68580" marR="68580" marT="34290" marB="34290"/>
                </a:tc>
                <a:tc>
                  <a:txBody>
                    <a:bodyPr/>
                    <a:lstStyle/>
                    <a:p>
                      <a:r>
                        <a:rPr lang="en-US" sz="1100" dirty="0">
                          <a:solidFill>
                            <a:schemeClr val="accent6"/>
                          </a:solidFill>
                          <a:latin typeface="Times New Roman" panose="02020603050405020304" pitchFamily="18" charset="0"/>
                          <a:cs typeface="Times New Roman" panose="02020603050405020304" pitchFamily="18" charset="0"/>
                        </a:rPr>
                        <a:t>TITLE</a:t>
                      </a:r>
                    </a:p>
                  </a:txBody>
                  <a:tcPr marL="68580" marR="68580" marT="34290" marB="34290"/>
                </a:tc>
                <a:tc>
                  <a:txBody>
                    <a:bodyPr/>
                    <a:lstStyle/>
                    <a:p>
                      <a:r>
                        <a:rPr lang="en-US" sz="1100" dirty="0">
                          <a:solidFill>
                            <a:schemeClr val="accent6"/>
                          </a:solidFill>
                          <a:latin typeface="Times New Roman" panose="02020603050405020304" pitchFamily="18" charset="0"/>
                          <a:cs typeface="Times New Roman" panose="02020603050405020304" pitchFamily="18" charset="0"/>
                        </a:rPr>
                        <a:t>OUT COMES</a:t>
                      </a:r>
                    </a:p>
                  </a:txBody>
                  <a:tcPr marL="68580" marR="68580" marT="34290" marB="34290"/>
                </a:tc>
                <a:extLst>
                  <a:ext uri="{0D108BD9-81ED-4DB2-BD59-A6C34878D82A}">
                    <a16:rowId xmlns:a16="http://schemas.microsoft.com/office/drawing/2014/main" val="1008494034"/>
                  </a:ext>
                </a:extLst>
              </a:tr>
              <a:tr h="1094254">
                <a:tc>
                  <a:txBody>
                    <a:bodyPr/>
                    <a:lstStyle/>
                    <a:p>
                      <a:pPr algn="l">
                        <a:lnSpc>
                          <a:spcPct val="150000"/>
                        </a:lnSpc>
                      </a:pPr>
                      <a:r>
                        <a:rPr lang="en-US" sz="1200" b="0" dirty="0">
                          <a:solidFill>
                            <a:schemeClr val="tx1"/>
                          </a:solidFill>
                          <a:latin typeface="Times New Roman" panose="02020603050405020304" pitchFamily="18" charset="0"/>
                          <a:cs typeface="Times New Roman" panose="02020603050405020304" pitchFamily="18" charset="0"/>
                        </a:rPr>
                        <a:t>1</a:t>
                      </a:r>
                    </a:p>
                  </a:txBody>
                  <a:tcPr marL="68580" marR="68580" marT="34290" marB="34290"/>
                </a:tc>
                <a:tc>
                  <a:txBody>
                    <a:bodyPr/>
                    <a:lstStyle/>
                    <a:p>
                      <a:pPr algn="l">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lnSpc>
                          <a:spcPct val="150000"/>
                        </a:lnSpc>
                      </a:pPr>
                      <a:r>
                        <a:rPr lang="en-US" sz="1200" b="0" dirty="0" smtClean="0">
                          <a:solidFill>
                            <a:schemeClr val="tx1"/>
                          </a:solidFill>
                          <a:latin typeface="Times New Roman" panose="02020603050405020304" pitchFamily="18" charset="0"/>
                          <a:cs typeface="Times New Roman" panose="02020603050405020304" pitchFamily="18" charset="0"/>
                        </a:rPr>
                        <a:t>2023</a:t>
                      </a:r>
                      <a:endParaRPr lang="en-US" sz="1200" b="0" dirty="0">
                        <a:solidFill>
                          <a:schemeClr val="tx1"/>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indent="0" algn="l" defTabSz="457200" rtl="0" eaLnBrk="1" fontAlgn="auto" latinLnBrk="0" hangingPunct="1">
                        <a:lnSpc>
                          <a:spcPct val="150000"/>
                        </a:lnSpc>
                        <a:spcBef>
                          <a:spcPts val="0"/>
                        </a:spcBef>
                        <a:spcAft>
                          <a:spcPts val="0"/>
                        </a:spcAft>
                        <a:buClrTx/>
                        <a:buSzTx/>
                        <a:buFontTx/>
                        <a:buNone/>
                        <a:defRPr/>
                      </a:pPr>
                      <a:r>
                        <a:rPr lang="en-US" sz="1200" b="0" dirty="0" err="1" smtClean="0">
                          <a:solidFill>
                            <a:schemeClr val="tx1"/>
                          </a:solidFill>
                          <a:latin typeface="Times New Roman" panose="02020603050405020304" pitchFamily="18" charset="0"/>
                          <a:cs typeface="Times New Roman" panose="02020603050405020304" pitchFamily="18" charset="0"/>
                        </a:rPr>
                        <a:t>Lingchen</a:t>
                      </a:r>
                      <a:r>
                        <a:rPr lang="en-US" sz="1200" b="0" dirty="0" smtClean="0">
                          <a:solidFill>
                            <a:schemeClr val="tx1"/>
                          </a:solidFill>
                          <a:latin typeface="Times New Roman" panose="02020603050405020304" pitchFamily="18" charset="0"/>
                          <a:cs typeface="Times New Roman" panose="02020603050405020304" pitchFamily="18" charset="0"/>
                        </a:rPr>
                        <a:t> Lynette Dang, BY</a:t>
                      </a:r>
                    </a:p>
                    <a:p>
                      <a:pPr marL="0" marR="0" indent="0" algn="l" defTabSz="457200" rtl="0" eaLnBrk="1" fontAlgn="auto" latinLnBrk="0" hangingPunct="1">
                        <a:lnSpc>
                          <a:spcPct val="150000"/>
                        </a:lnSpc>
                        <a:spcBef>
                          <a:spcPts val="0"/>
                        </a:spcBef>
                        <a:spcAft>
                          <a:spcPts val="0"/>
                        </a:spcAft>
                        <a:buClrTx/>
                        <a:buSzTx/>
                        <a:buFontTx/>
                        <a:buNone/>
                        <a:defRPr/>
                      </a:pPr>
                      <a:r>
                        <a:rPr lang="en-US" sz="1200" b="0" dirty="0" smtClean="0">
                          <a:solidFill>
                            <a:schemeClr val="tx1"/>
                          </a:solidFill>
                          <a:latin typeface="Times New Roman" panose="02020603050405020304" pitchFamily="18" charset="0"/>
                          <a:cs typeface="Times New Roman" panose="02020603050405020304" pitchFamily="18" charset="0"/>
                        </a:rPr>
                        <a:t>Advisor, Faculty</a:t>
                      </a:r>
                    </a:p>
                    <a:p>
                      <a:pPr marL="0" marR="0" indent="0" algn="l" defTabSz="457200" rtl="0" eaLnBrk="1" fontAlgn="auto" latinLnBrk="0" hangingPunct="1">
                        <a:lnSpc>
                          <a:spcPct val="150000"/>
                        </a:lnSpc>
                        <a:spcBef>
                          <a:spcPts val="0"/>
                        </a:spcBef>
                        <a:spcAft>
                          <a:spcPts val="0"/>
                        </a:spcAft>
                        <a:buClrTx/>
                        <a:buSzTx/>
                        <a:buFontTx/>
                        <a:buNone/>
                        <a:defRPr/>
                      </a:pPr>
                      <a:r>
                        <a:rPr lang="en-US" sz="1200" b="0" dirty="0" smtClean="0">
                          <a:solidFill>
                            <a:schemeClr val="tx1"/>
                          </a:solidFill>
                          <a:latin typeface="Times New Roman" panose="02020603050405020304" pitchFamily="18" charset="0"/>
                          <a:cs typeface="Times New Roman" panose="02020603050405020304" pitchFamily="18" charset="0"/>
                        </a:rPr>
                        <a:t>Wang Preceptor, Zhao</a:t>
                      </a:r>
                    </a:p>
                    <a:p>
                      <a:pPr marL="0" marR="0" indent="0" algn="l" defTabSz="457200" rtl="0" eaLnBrk="1" fontAlgn="auto" latinLnBrk="0" hangingPunct="1">
                        <a:lnSpc>
                          <a:spcPct val="150000"/>
                        </a:lnSpc>
                        <a:spcBef>
                          <a:spcPts val="0"/>
                        </a:spcBef>
                        <a:spcAft>
                          <a:spcPts val="0"/>
                        </a:spcAft>
                        <a:buClrTx/>
                        <a:buSzTx/>
                        <a:buFontTx/>
                        <a:buNone/>
                        <a:defRPr/>
                      </a:pPr>
                      <a:r>
                        <a:rPr lang="en-US" sz="1200" b="0" dirty="0" err="1" smtClean="0">
                          <a:solidFill>
                            <a:schemeClr val="tx1"/>
                          </a:solidFill>
                          <a:latin typeface="Times New Roman" panose="02020603050405020304" pitchFamily="18" charset="0"/>
                          <a:cs typeface="Times New Roman" panose="02020603050405020304" pitchFamily="18" charset="0"/>
                        </a:rPr>
                        <a:t>Jia</a:t>
                      </a:r>
                      <a:r>
                        <a:rPr lang="en-US" sz="1200" b="0" dirty="0" smtClean="0">
                          <a:solidFill>
                            <a:schemeClr val="tx1"/>
                          </a:solidFill>
                          <a:latin typeface="Times New Roman" panose="02020603050405020304" pitchFamily="18" charset="0"/>
                          <a:cs typeface="Times New Roman" panose="02020603050405020304" pitchFamily="18" charset="0"/>
                        </a:rPr>
                        <a:t>, </a:t>
                      </a:r>
                      <a:r>
                        <a:rPr lang="en-US" sz="1200" b="0" dirty="0" err="1" smtClean="0">
                          <a:solidFill>
                            <a:schemeClr val="tx1"/>
                          </a:solidFill>
                          <a:latin typeface="Times New Roman" panose="02020603050405020304" pitchFamily="18" charset="0"/>
                          <a:cs typeface="Times New Roman" panose="02020603050405020304" pitchFamily="18" charset="0"/>
                        </a:rPr>
                        <a:t>Shilin</a:t>
                      </a:r>
                      <a:endParaRPr lang="de-DE" sz="1200" b="0" dirty="0" smtClean="0">
                        <a:solidFill>
                          <a:schemeClr val="tx1"/>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indent="0" algn="l" defTabSz="457200" rtl="0" eaLnBrk="1" fontAlgn="auto" latinLnBrk="0" hangingPunct="1">
                        <a:lnSpc>
                          <a:spcPct val="150000"/>
                        </a:lnSpc>
                        <a:spcBef>
                          <a:spcPts val="0"/>
                        </a:spcBef>
                        <a:spcAft>
                          <a:spcPts val="0"/>
                        </a:spcAft>
                        <a:buClrTx/>
                        <a:buSzTx/>
                        <a:buFontTx/>
                        <a:buNone/>
                        <a:defRPr/>
                      </a:pPr>
                      <a:r>
                        <a:rPr lang="en-US" sz="1200" b="0" dirty="0" smtClean="0">
                          <a:solidFill>
                            <a:schemeClr val="tx1"/>
                          </a:solidFill>
                          <a:latin typeface="Times New Roman" panose="02020603050405020304" pitchFamily="18" charset="0"/>
                          <a:cs typeface="Times New Roman" panose="02020603050405020304" pitchFamily="18" charset="0"/>
                        </a:rPr>
                        <a:t>ALUMNI INFORMATION COLLECTION AND MANAGEMENT</a:t>
                      </a:r>
                      <a:endParaRPr lang="en-US" sz="1200" b="0" dirty="0">
                        <a:solidFill>
                          <a:schemeClr val="tx1"/>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algn="l">
                        <a:lnSpc>
                          <a:spcPct val="150000"/>
                        </a:lnSpc>
                      </a:pPr>
                      <a:r>
                        <a:rPr lang="en-US" sz="1200" b="0" kern="1200" dirty="0" smtClean="0">
                          <a:solidFill>
                            <a:schemeClr val="tx1"/>
                          </a:solidFill>
                          <a:effectLst/>
                          <a:latin typeface="Times New Roman" panose="02020603050405020304" pitchFamily="18" charset="0"/>
                          <a:ea typeface="+mn-ea"/>
                          <a:cs typeface="Times New Roman" panose="02020603050405020304" pitchFamily="18" charset="0"/>
                        </a:rPr>
                        <a:t>This thesis automates alumni information collection, analyzes career trajectories using computational methods, and proposes a machine-learning approach for mentor matching, culminating in the prototype web app SSD Connect.</a:t>
                      </a:r>
                      <a:endParaRPr lang="en-IN" sz="12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34290" marB="34290"/>
                </a:tc>
                <a:extLst>
                  <a:ext uri="{0D108BD9-81ED-4DB2-BD59-A6C34878D82A}">
                    <a16:rowId xmlns:a16="http://schemas.microsoft.com/office/drawing/2014/main" val="1196361676"/>
                  </a:ext>
                </a:extLst>
              </a:tr>
              <a:tr h="1094254">
                <a:tc>
                  <a:txBody>
                    <a:bodyPr/>
                    <a:lstStyle/>
                    <a:p>
                      <a:pPr algn="just">
                        <a:lnSpc>
                          <a:spcPct val="150000"/>
                        </a:lnSpc>
                      </a:pPr>
                      <a:r>
                        <a:rPr lang="en-US" sz="1200" b="0" dirty="0" smtClean="0">
                          <a:latin typeface="Times New Roman" panose="02020603050405020304" pitchFamily="18" charset="0"/>
                          <a:cs typeface="Times New Roman" panose="02020603050405020304" pitchFamily="18" charset="0"/>
                        </a:rPr>
                        <a:t>2</a:t>
                      </a:r>
                      <a:endParaRPr lang="en-US" sz="1200" b="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lnSpc>
                          <a:spcPct val="150000"/>
                        </a:lnSpc>
                      </a:pPr>
                      <a:r>
                        <a:rPr lang="en-US" sz="1200" b="0" i="0" kern="0" dirty="0" smtClean="0">
                          <a:solidFill>
                            <a:schemeClr val="dk1"/>
                          </a:solidFill>
                          <a:effectLst/>
                          <a:latin typeface="Times New Roman" panose="02020603050405020304" pitchFamily="18" charset="0"/>
                          <a:ea typeface="+mn-ea"/>
                          <a:cs typeface="Times New Roman" panose="02020603050405020304" pitchFamily="18" charset="0"/>
                        </a:rPr>
                        <a:t>2023</a:t>
                      </a:r>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34290" marB="34290"/>
                </a:tc>
                <a:tc>
                  <a:txBody>
                    <a:bodyPr/>
                    <a:lstStyle/>
                    <a:p>
                      <a:pPr marL="0" marR="0" indent="0" algn="l" defTabSz="457200" rtl="0" eaLnBrk="1" fontAlgn="auto" latinLnBrk="0" hangingPunct="1">
                        <a:lnSpc>
                          <a:spcPct val="150000"/>
                        </a:lnSpc>
                        <a:spcBef>
                          <a:spcPts val="0"/>
                        </a:spcBef>
                        <a:spcAft>
                          <a:spcPts val="0"/>
                        </a:spcAft>
                        <a:buClrTx/>
                        <a:buSzTx/>
                        <a:buFontTx/>
                        <a:buNone/>
                        <a:defRPr/>
                      </a:pPr>
                      <a:r>
                        <a:rPr lang="en-US" sz="1200" b="0" dirty="0" smtClean="0">
                          <a:latin typeface="Times New Roman" panose="02020603050405020304" pitchFamily="18" charset="0"/>
                          <a:cs typeface="Times New Roman" panose="02020603050405020304" pitchFamily="18" charset="0"/>
                        </a:rPr>
                        <a:t>P. V, L. S. K, P. </a:t>
                      </a:r>
                      <a:r>
                        <a:rPr lang="en-US" sz="1200" b="0" dirty="0" err="1" smtClean="0">
                          <a:latin typeface="Times New Roman" panose="02020603050405020304" pitchFamily="18" charset="0"/>
                          <a:cs typeface="Times New Roman" panose="02020603050405020304" pitchFamily="18" charset="0"/>
                        </a:rPr>
                        <a:t>Vyshnavi</a:t>
                      </a:r>
                      <a:r>
                        <a:rPr lang="en-US" sz="1200" b="0" dirty="0" smtClean="0">
                          <a:latin typeface="Times New Roman" panose="02020603050405020304" pitchFamily="18" charset="0"/>
                          <a:cs typeface="Times New Roman" panose="02020603050405020304" pitchFamily="18" charset="0"/>
                        </a:rPr>
                        <a:t> A, M. </a:t>
                      </a:r>
                      <a:r>
                        <a:rPr lang="en-US" sz="1200" b="0" dirty="0" err="1" smtClean="0">
                          <a:latin typeface="Times New Roman" panose="02020603050405020304" pitchFamily="18" charset="0"/>
                          <a:cs typeface="Times New Roman" panose="02020603050405020304" pitchFamily="18" charset="0"/>
                        </a:rPr>
                        <a:t>Ch</a:t>
                      </a:r>
                      <a:r>
                        <a:rPr lang="en-US" sz="1200" b="0" dirty="0" smtClean="0">
                          <a:latin typeface="Times New Roman" panose="02020603050405020304" pitchFamily="18" charset="0"/>
                          <a:cs typeface="Times New Roman" panose="02020603050405020304" pitchFamily="18" charset="0"/>
                        </a:rPr>
                        <a:t> and S. B. G</a:t>
                      </a:r>
                      <a:endParaRPr lang="en-US" sz="1200" b="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indent="0" algn="l" defTabSz="457200" rtl="0" eaLnBrk="1" fontAlgn="auto" latinLnBrk="0" hangingPunct="1">
                        <a:lnSpc>
                          <a:spcPct val="150000"/>
                        </a:lnSpc>
                        <a:spcBef>
                          <a:spcPts val="0"/>
                        </a:spcBef>
                        <a:spcAft>
                          <a:spcPts val="0"/>
                        </a:spcAft>
                        <a:buClrTx/>
                        <a:buSzTx/>
                        <a:buFontTx/>
                        <a:buNone/>
                        <a:defRPr/>
                      </a:pPr>
                      <a:r>
                        <a:rPr lang="en-US" sz="1200" b="0" dirty="0" smtClean="0">
                          <a:latin typeface="Times New Roman" panose="02020603050405020304" pitchFamily="18" charset="0"/>
                          <a:cs typeface="Times New Roman" panose="02020603050405020304" pitchFamily="18" charset="0"/>
                        </a:rPr>
                        <a:t>Students Community Portal using Machine Learning</a:t>
                      </a:r>
                      <a:endParaRPr lang="en-US" sz="1200" b="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l">
                        <a:lnSpc>
                          <a:spcPct val="150000"/>
                        </a:lnSpc>
                      </a:pPr>
                      <a:r>
                        <a:rPr lang="en-US" sz="1200" b="0" kern="1200" dirty="0" smtClean="0">
                          <a:solidFill>
                            <a:schemeClr val="dk1"/>
                          </a:solidFill>
                          <a:effectLst/>
                          <a:latin typeface="Times New Roman" panose="02020603050405020304" pitchFamily="18" charset="0"/>
                          <a:ea typeface="+mn-ea"/>
                          <a:cs typeface="Times New Roman" panose="02020603050405020304" pitchFamily="18" charset="0"/>
                        </a:rPr>
                        <a:t>The Campus Conversation Portal enables seamless communication between students and faculty, using support vector machines and feedforward neural networks to provide accurate answers and enhance student comprehension.</a:t>
                      </a:r>
                      <a:endParaRPr lang="en-IN" sz="1200" b="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34290" marB="34290"/>
                </a:tc>
                <a:extLst>
                  <a:ext uri="{0D108BD9-81ED-4DB2-BD59-A6C34878D82A}">
                    <a16:rowId xmlns:a16="http://schemas.microsoft.com/office/drawing/2014/main" val="74978815"/>
                  </a:ext>
                </a:extLst>
              </a:tr>
            </a:tbl>
          </a:graphicData>
        </a:graphic>
      </p:graphicFrame>
    </p:spTree>
    <p:extLst>
      <p:ext uri="{BB962C8B-B14F-4D97-AF65-F5344CB8AC3E}">
        <p14:creationId xmlns:p14="http://schemas.microsoft.com/office/powerpoint/2010/main" val="29848097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1167154" y="120284"/>
            <a:ext cx="6683765" cy="960668"/>
          </a:xfrm>
        </p:spPr>
        <p:txBody>
          <a:bodyPr>
            <a:normAutofit/>
          </a:bodyPr>
          <a:lstStyle/>
          <a:p>
            <a:r>
              <a:rPr lang="en-US" sz="2800" dirty="0">
                <a:latin typeface="Times New Roman" panose="02020603050405020304" pitchFamily="18" charset="0"/>
                <a:cs typeface="Times New Roman" panose="02020603050405020304" pitchFamily="18" charset="0"/>
              </a:rPr>
              <a:t>LITERATURE </a:t>
            </a:r>
            <a:r>
              <a:rPr lang="en-US" sz="2800" dirty="0" smtClean="0">
                <a:latin typeface="Times New Roman" panose="02020603050405020304" pitchFamily="18" charset="0"/>
                <a:cs typeface="Times New Roman" panose="02020603050405020304" pitchFamily="18" charset="0"/>
              </a:rPr>
              <a:t>REVIEW</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2144173470"/>
              </p:ext>
            </p:extLst>
          </p:nvPr>
        </p:nvGraphicFramePr>
        <p:xfrm>
          <a:off x="379540" y="870746"/>
          <a:ext cx="8258992" cy="3899754"/>
        </p:xfrm>
        <a:graphic>
          <a:graphicData uri="http://schemas.openxmlformats.org/drawingml/2006/table">
            <a:tbl>
              <a:tblPr firstRow="1" bandRow="1">
                <a:tableStyleId>{5C22544A-7EE6-4342-B048-85BDC9FD1C3A}</a:tableStyleId>
              </a:tblPr>
              <a:tblGrid>
                <a:gridCol w="655697">
                  <a:extLst>
                    <a:ext uri="{9D8B030D-6E8A-4147-A177-3AD203B41FA5}">
                      <a16:colId xmlns:a16="http://schemas.microsoft.com/office/drawing/2014/main" val="1392335559"/>
                    </a:ext>
                  </a:extLst>
                </a:gridCol>
                <a:gridCol w="741011">
                  <a:extLst>
                    <a:ext uri="{9D8B030D-6E8A-4147-A177-3AD203B41FA5}">
                      <a16:colId xmlns:a16="http://schemas.microsoft.com/office/drawing/2014/main" val="1780400209"/>
                    </a:ext>
                  </a:extLst>
                </a:gridCol>
                <a:gridCol w="1282262">
                  <a:extLst>
                    <a:ext uri="{9D8B030D-6E8A-4147-A177-3AD203B41FA5}">
                      <a16:colId xmlns:a16="http://schemas.microsoft.com/office/drawing/2014/main" val="4250426857"/>
                    </a:ext>
                  </a:extLst>
                </a:gridCol>
                <a:gridCol w="1965435">
                  <a:extLst>
                    <a:ext uri="{9D8B030D-6E8A-4147-A177-3AD203B41FA5}">
                      <a16:colId xmlns:a16="http://schemas.microsoft.com/office/drawing/2014/main" val="4014273866"/>
                    </a:ext>
                  </a:extLst>
                </a:gridCol>
                <a:gridCol w="3614587">
                  <a:extLst>
                    <a:ext uri="{9D8B030D-6E8A-4147-A177-3AD203B41FA5}">
                      <a16:colId xmlns:a16="http://schemas.microsoft.com/office/drawing/2014/main" val="383919413"/>
                    </a:ext>
                  </a:extLst>
                </a:gridCol>
              </a:tblGrid>
              <a:tr h="228600">
                <a:tc>
                  <a:txBody>
                    <a:bodyPr/>
                    <a:lstStyle/>
                    <a:p>
                      <a:r>
                        <a:rPr lang="en-US" sz="1100" dirty="0">
                          <a:solidFill>
                            <a:schemeClr val="accent6"/>
                          </a:solidFill>
                          <a:latin typeface="Times New Roman" panose="02020603050405020304" pitchFamily="18" charset="0"/>
                          <a:cs typeface="Times New Roman" panose="02020603050405020304" pitchFamily="18" charset="0"/>
                        </a:rPr>
                        <a:t>S.NO</a:t>
                      </a:r>
                    </a:p>
                  </a:txBody>
                  <a:tcPr marL="68580" marR="68580" marT="34290" marB="34290"/>
                </a:tc>
                <a:tc>
                  <a:txBody>
                    <a:bodyPr/>
                    <a:lstStyle/>
                    <a:p>
                      <a:r>
                        <a:rPr lang="en-US" sz="1100" dirty="0">
                          <a:solidFill>
                            <a:schemeClr val="accent6"/>
                          </a:solidFill>
                          <a:latin typeface="Times New Roman" panose="02020603050405020304" pitchFamily="18" charset="0"/>
                          <a:cs typeface="Times New Roman" panose="02020603050405020304" pitchFamily="18" charset="0"/>
                        </a:rPr>
                        <a:t>YEAR</a:t>
                      </a:r>
                    </a:p>
                  </a:txBody>
                  <a:tcPr marL="68580" marR="68580" marT="34290" marB="34290"/>
                </a:tc>
                <a:tc>
                  <a:txBody>
                    <a:bodyPr/>
                    <a:lstStyle/>
                    <a:p>
                      <a:r>
                        <a:rPr lang="en-US" sz="1100" dirty="0">
                          <a:solidFill>
                            <a:schemeClr val="accent6"/>
                          </a:solidFill>
                          <a:latin typeface="Times New Roman" panose="02020603050405020304" pitchFamily="18" charset="0"/>
                          <a:cs typeface="Times New Roman" panose="02020603050405020304" pitchFamily="18" charset="0"/>
                        </a:rPr>
                        <a:t>AUTHORS</a:t>
                      </a:r>
                    </a:p>
                  </a:txBody>
                  <a:tcPr marL="68580" marR="68580" marT="34290" marB="34290"/>
                </a:tc>
                <a:tc>
                  <a:txBody>
                    <a:bodyPr/>
                    <a:lstStyle/>
                    <a:p>
                      <a:r>
                        <a:rPr lang="en-US" sz="1100" dirty="0">
                          <a:solidFill>
                            <a:schemeClr val="accent6"/>
                          </a:solidFill>
                          <a:latin typeface="Times New Roman" panose="02020603050405020304" pitchFamily="18" charset="0"/>
                          <a:cs typeface="Times New Roman" panose="02020603050405020304" pitchFamily="18" charset="0"/>
                        </a:rPr>
                        <a:t>TITLE</a:t>
                      </a:r>
                    </a:p>
                  </a:txBody>
                  <a:tcPr marL="68580" marR="68580" marT="34290" marB="34290"/>
                </a:tc>
                <a:tc>
                  <a:txBody>
                    <a:bodyPr/>
                    <a:lstStyle/>
                    <a:p>
                      <a:r>
                        <a:rPr lang="en-US" sz="1100" dirty="0">
                          <a:solidFill>
                            <a:schemeClr val="accent6"/>
                          </a:solidFill>
                          <a:latin typeface="Times New Roman" panose="02020603050405020304" pitchFamily="18" charset="0"/>
                          <a:cs typeface="Times New Roman" panose="02020603050405020304" pitchFamily="18" charset="0"/>
                        </a:rPr>
                        <a:t>OUT COMES</a:t>
                      </a:r>
                    </a:p>
                  </a:txBody>
                  <a:tcPr marL="68580" marR="68580" marT="34290" marB="34290"/>
                </a:tc>
                <a:extLst>
                  <a:ext uri="{0D108BD9-81ED-4DB2-BD59-A6C34878D82A}">
                    <a16:rowId xmlns:a16="http://schemas.microsoft.com/office/drawing/2014/main" val="1008494034"/>
                  </a:ext>
                </a:extLst>
              </a:tr>
              <a:tr h="1674714">
                <a:tc>
                  <a:txBody>
                    <a:bodyPr/>
                    <a:lstStyle/>
                    <a:p>
                      <a:pPr algn="l">
                        <a:lnSpc>
                          <a:spcPct val="150000"/>
                        </a:lnSpc>
                      </a:pPr>
                      <a:r>
                        <a:rPr lang="en-US" sz="1200" b="0" dirty="0">
                          <a:solidFill>
                            <a:schemeClr val="tx1"/>
                          </a:solidFill>
                          <a:latin typeface="Times New Roman" panose="02020603050405020304" pitchFamily="18" charset="0"/>
                          <a:cs typeface="Times New Roman" panose="02020603050405020304" pitchFamily="18" charset="0"/>
                        </a:rPr>
                        <a:t>3</a:t>
                      </a:r>
                    </a:p>
                  </a:txBody>
                  <a:tcPr marL="68580" marR="68580" marT="34290" marB="34290"/>
                </a:tc>
                <a:tc>
                  <a:txBody>
                    <a:bodyPr/>
                    <a:lstStyle/>
                    <a:p>
                      <a:pPr algn="l">
                        <a:lnSpc>
                          <a:spcPct val="150000"/>
                        </a:lnSpc>
                      </a:pPr>
                      <a:r>
                        <a:rPr lang="en-US" sz="1200" b="0" dirty="0" smtClean="0">
                          <a:solidFill>
                            <a:schemeClr val="tx1"/>
                          </a:solidFill>
                          <a:latin typeface="Times New Roman" panose="02020603050405020304" pitchFamily="18" charset="0"/>
                          <a:cs typeface="Times New Roman" panose="02020603050405020304" pitchFamily="18" charset="0"/>
                        </a:rPr>
                        <a:t>2022</a:t>
                      </a:r>
                      <a:endParaRPr lang="en-US" sz="1200" b="0" dirty="0">
                        <a:solidFill>
                          <a:schemeClr val="tx1"/>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indent="0" algn="l" defTabSz="457200" rtl="0" eaLnBrk="1" fontAlgn="auto" latinLnBrk="0" hangingPunct="1">
                        <a:lnSpc>
                          <a:spcPct val="150000"/>
                        </a:lnSpc>
                        <a:spcBef>
                          <a:spcPts val="0"/>
                        </a:spcBef>
                        <a:spcAft>
                          <a:spcPts val="0"/>
                        </a:spcAft>
                        <a:buClrTx/>
                        <a:buSzTx/>
                        <a:buFontTx/>
                        <a:buNone/>
                        <a:defRPr/>
                      </a:pPr>
                      <a:r>
                        <a:rPr lang="es-ES" sz="1200" dirty="0" smtClean="0">
                          <a:solidFill>
                            <a:schemeClr val="tx1"/>
                          </a:solidFill>
                          <a:latin typeface="Times New Roman" panose="02020603050405020304" pitchFamily="18" charset="0"/>
                          <a:cs typeface="Times New Roman" panose="02020603050405020304" pitchFamily="18" charset="0"/>
                        </a:rPr>
                        <a:t>Raphael </a:t>
                      </a:r>
                      <a:r>
                        <a:rPr lang="es-ES" sz="1200" dirty="0" err="1" smtClean="0">
                          <a:solidFill>
                            <a:schemeClr val="tx1"/>
                          </a:solidFill>
                          <a:latin typeface="Times New Roman" panose="02020603050405020304" pitchFamily="18" charset="0"/>
                          <a:cs typeface="Times New Roman" panose="02020603050405020304" pitchFamily="18" charset="0"/>
                        </a:rPr>
                        <a:t>Enihe</a:t>
                      </a:r>
                      <a:r>
                        <a:rPr lang="es-ES" sz="1200" dirty="0" smtClean="0">
                          <a:solidFill>
                            <a:schemeClr val="tx1"/>
                          </a:solidFill>
                          <a:latin typeface="Times New Roman" panose="02020603050405020304" pitchFamily="18" charset="0"/>
                          <a:cs typeface="Times New Roman" panose="02020603050405020304" pitchFamily="18" charset="0"/>
                        </a:rPr>
                        <a:t>, </a:t>
                      </a:r>
                      <a:r>
                        <a:rPr lang="es-ES" sz="1200" dirty="0" err="1" smtClean="0">
                          <a:solidFill>
                            <a:schemeClr val="tx1"/>
                          </a:solidFill>
                          <a:latin typeface="Times New Roman" panose="02020603050405020304" pitchFamily="18" charset="0"/>
                          <a:cs typeface="Times New Roman" panose="02020603050405020304" pitchFamily="18" charset="0"/>
                        </a:rPr>
                        <a:t>Victor</a:t>
                      </a:r>
                      <a:r>
                        <a:rPr lang="es-ES" sz="1200" dirty="0" smtClean="0">
                          <a:solidFill>
                            <a:schemeClr val="tx1"/>
                          </a:solidFill>
                          <a:latin typeface="Times New Roman" panose="02020603050405020304" pitchFamily="18" charset="0"/>
                          <a:cs typeface="Times New Roman" panose="02020603050405020304" pitchFamily="18" charset="0"/>
                        </a:rPr>
                        <a:t> </a:t>
                      </a:r>
                      <a:r>
                        <a:rPr lang="es-ES" sz="1200" dirty="0" err="1" smtClean="0">
                          <a:solidFill>
                            <a:schemeClr val="tx1"/>
                          </a:solidFill>
                          <a:latin typeface="Times New Roman" panose="02020603050405020304" pitchFamily="18" charset="0"/>
                          <a:cs typeface="Times New Roman" panose="02020603050405020304" pitchFamily="18" charset="0"/>
                        </a:rPr>
                        <a:t>Omopariola</a:t>
                      </a:r>
                      <a:endParaRPr lang="en-US" sz="12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34290" marB="34290"/>
                </a:tc>
                <a:tc>
                  <a:txBody>
                    <a:bodyPr/>
                    <a:lstStyle/>
                    <a:p>
                      <a:pPr marL="0" marR="0" indent="0" algn="l" defTabSz="457200" rtl="0" eaLnBrk="1" fontAlgn="auto" latinLnBrk="0" hangingPunct="1">
                        <a:lnSpc>
                          <a:spcPct val="150000"/>
                        </a:lnSpc>
                        <a:spcBef>
                          <a:spcPts val="0"/>
                        </a:spcBef>
                        <a:spcAft>
                          <a:spcPts val="0"/>
                        </a:spcAft>
                        <a:buClrTx/>
                        <a:buSzTx/>
                        <a:buFontTx/>
                        <a:buNone/>
                        <a:defRPr/>
                      </a:pPr>
                      <a:r>
                        <a:rPr lang="en-US" sz="1200" dirty="0" smtClean="0">
                          <a:solidFill>
                            <a:schemeClr val="tx1"/>
                          </a:solidFill>
                          <a:latin typeface="Times New Roman" panose="02020603050405020304" pitchFamily="18" charset="0"/>
                          <a:cs typeface="Times New Roman" panose="02020603050405020304" pitchFamily="18" charset="0"/>
                        </a:rPr>
                        <a:t>Alumni Portal System for Nigerian Universities</a:t>
                      </a:r>
                    </a:p>
                  </a:txBody>
                  <a:tcPr marL="68580" marR="68580" marT="34290" marB="34290"/>
                </a:tc>
                <a:tc>
                  <a:txBody>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lang="en-US" sz="1200" dirty="0" smtClean="0">
                          <a:solidFill>
                            <a:schemeClr val="tx1"/>
                          </a:solidFill>
                          <a:latin typeface="Times New Roman" panose="02020603050405020304" pitchFamily="18" charset="0"/>
                          <a:cs typeface="Times New Roman" panose="02020603050405020304" pitchFamily="18" charset="0"/>
                        </a:rPr>
                        <a:t>This study aims to develop an alumni management system for Nigerian universities, enhancing communication, fundraising, and networking while addressing deficiencies in existing systems through design science research.</a:t>
                      </a:r>
                      <a:endParaRPr lang="en-IN" sz="12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34290" marB="34290"/>
                </a:tc>
                <a:extLst>
                  <a:ext uri="{0D108BD9-81ED-4DB2-BD59-A6C34878D82A}">
                    <a16:rowId xmlns:a16="http://schemas.microsoft.com/office/drawing/2014/main" val="1296747344"/>
                  </a:ext>
                </a:extLst>
              </a:tr>
              <a:tr h="1674714">
                <a:tc>
                  <a:txBody>
                    <a:bodyPr/>
                    <a:lstStyle/>
                    <a:p>
                      <a:pPr algn="just">
                        <a:lnSpc>
                          <a:spcPct val="150000"/>
                        </a:lnSpc>
                      </a:pPr>
                      <a:r>
                        <a:rPr lang="en-US" sz="1200" b="0" dirty="0">
                          <a:latin typeface="Times New Roman" panose="02020603050405020304" pitchFamily="18" charset="0"/>
                          <a:cs typeface="Times New Roman" panose="02020603050405020304" pitchFamily="18" charset="0"/>
                        </a:rPr>
                        <a:t>4</a:t>
                      </a:r>
                    </a:p>
                  </a:txBody>
                  <a:tcPr marL="68580" marR="68580" marT="34290" marB="34290"/>
                </a:tc>
                <a:tc>
                  <a:txBody>
                    <a:bodyPr/>
                    <a:lstStyle/>
                    <a:p>
                      <a:pPr algn="just">
                        <a:lnSpc>
                          <a:spcPct val="150000"/>
                        </a:lnSpc>
                      </a:pPr>
                      <a:r>
                        <a:rPr lang="en-US" sz="1200" b="0" dirty="0" smtClean="0">
                          <a:latin typeface="Times New Roman" panose="02020603050405020304" pitchFamily="18" charset="0"/>
                          <a:cs typeface="Times New Roman" panose="02020603050405020304" pitchFamily="18" charset="0"/>
                        </a:rPr>
                        <a:t>2021</a:t>
                      </a:r>
                      <a:endParaRPr lang="en-US" sz="1200" b="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indent="0" algn="l" defTabSz="457200" rtl="0" eaLnBrk="1" fontAlgn="auto" latinLnBrk="0" hangingPunct="1">
                        <a:lnSpc>
                          <a:spcPct val="150000"/>
                        </a:lnSpc>
                        <a:spcBef>
                          <a:spcPts val="0"/>
                        </a:spcBef>
                        <a:spcAft>
                          <a:spcPts val="0"/>
                        </a:spcAft>
                        <a:buClrTx/>
                        <a:buSzTx/>
                        <a:buFontTx/>
                        <a:buNone/>
                        <a:defRPr/>
                      </a:pPr>
                      <a:r>
                        <a:rPr lang="en-US" sz="1200" dirty="0" err="1" smtClean="0">
                          <a:latin typeface="Times New Roman" panose="02020603050405020304" pitchFamily="18" charset="0"/>
                          <a:cs typeface="Times New Roman" panose="02020603050405020304" pitchFamily="18" charset="0"/>
                        </a:rPr>
                        <a:t>Agbogun</a:t>
                      </a:r>
                      <a:r>
                        <a:rPr lang="en-US" sz="1200" dirty="0" smtClean="0">
                          <a:latin typeface="Times New Roman" panose="02020603050405020304" pitchFamily="18" charset="0"/>
                          <a:cs typeface="Times New Roman" panose="02020603050405020304" pitchFamily="18" charset="0"/>
                        </a:rPr>
                        <a:t>, J. B. and </a:t>
                      </a:r>
                      <a:r>
                        <a:rPr lang="en-US" sz="1200" dirty="0" err="1" smtClean="0">
                          <a:latin typeface="Times New Roman" panose="02020603050405020304" pitchFamily="18" charset="0"/>
                          <a:cs typeface="Times New Roman" panose="02020603050405020304" pitchFamily="18" charset="0"/>
                        </a:rPr>
                        <a:t>Akpan</a:t>
                      </a:r>
                      <a:r>
                        <a:rPr lang="en-US" sz="1200" dirty="0" smtClean="0">
                          <a:latin typeface="Times New Roman" panose="02020603050405020304" pitchFamily="18" charset="0"/>
                          <a:cs typeface="Times New Roman" panose="02020603050405020304" pitchFamily="18" charset="0"/>
                        </a:rPr>
                        <a:t>, Vincent Andrew</a:t>
                      </a:r>
                      <a:endParaRPr lang="en-US" sz="12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34290" marB="34290"/>
                </a:tc>
                <a:tc>
                  <a:txBody>
                    <a:bodyPr/>
                    <a:lstStyle/>
                    <a:p>
                      <a:pPr marL="0" marR="0" indent="0" algn="l" defTabSz="457200" rtl="0" eaLnBrk="1" fontAlgn="auto" latinLnBrk="0" hangingPunct="1">
                        <a:lnSpc>
                          <a:spcPct val="150000"/>
                        </a:lnSpc>
                        <a:spcBef>
                          <a:spcPts val="0"/>
                        </a:spcBef>
                        <a:spcAft>
                          <a:spcPts val="0"/>
                        </a:spcAft>
                        <a:buClrTx/>
                        <a:buSzTx/>
                        <a:buFontTx/>
                        <a:buNone/>
                        <a:defRPr/>
                      </a:pPr>
                      <a:r>
                        <a:rPr lang="en-US" sz="1200" dirty="0" smtClean="0">
                          <a:latin typeface="Times New Roman" panose="02020603050405020304" pitchFamily="18" charset="0"/>
                          <a:cs typeface="Times New Roman" panose="02020603050405020304" pitchFamily="18" charset="0"/>
                        </a:rPr>
                        <a:t>On the Development of Machine Learning Algorithms for Information Extraction of Structured Academic Data from Unstructured Web Documents</a:t>
                      </a:r>
                    </a:p>
                  </a:txBody>
                  <a:tcPr marL="68580" marR="68580" marT="34290" marB="34290"/>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n-US" sz="1200" dirty="0" smtClean="0">
                          <a:latin typeface="Times New Roman" panose="02020603050405020304" pitchFamily="18" charset="0"/>
                          <a:cs typeface="Times New Roman" panose="02020603050405020304" pitchFamily="18" charset="0"/>
                        </a:rPr>
                        <a:t>This paper presents a machine learning approach for extracting structured academic data from unstructured web documents, validated using </a:t>
                      </a:r>
                      <a:r>
                        <a:rPr lang="en-US" sz="1200" dirty="0" err="1" smtClean="0">
                          <a:latin typeface="Times New Roman" panose="02020603050405020304" pitchFamily="18" charset="0"/>
                          <a:cs typeface="Times New Roman" panose="02020603050405020304" pitchFamily="18" charset="0"/>
                        </a:rPr>
                        <a:t>Kogi</a:t>
                      </a:r>
                      <a:r>
                        <a:rPr lang="en-US" sz="1200" dirty="0" smtClean="0">
                          <a:latin typeface="Times New Roman" panose="02020603050405020304" pitchFamily="18" charset="0"/>
                          <a:cs typeface="Times New Roman" panose="02020603050405020304" pitchFamily="18" charset="0"/>
                        </a:rPr>
                        <a:t> State University data, highlighting challenges, methods, and achievements.</a:t>
                      </a:r>
                      <a:endParaRPr lang="en-IN" sz="1200" b="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34290" marB="34290"/>
                </a:tc>
                <a:extLst>
                  <a:ext uri="{0D108BD9-81ED-4DB2-BD59-A6C34878D82A}">
                    <a16:rowId xmlns:a16="http://schemas.microsoft.com/office/drawing/2014/main" val="3494755646"/>
                  </a:ext>
                </a:extLst>
              </a:tr>
            </a:tbl>
          </a:graphicData>
        </a:graphic>
      </p:graphicFrame>
    </p:spTree>
    <p:extLst>
      <p:ext uri="{BB962C8B-B14F-4D97-AF65-F5344CB8AC3E}">
        <p14:creationId xmlns:p14="http://schemas.microsoft.com/office/powerpoint/2010/main" val="849240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38"/>
          <p:cNvSpPr txBox="1">
            <a:spLocks noGrp="1"/>
          </p:cNvSpPr>
          <p:nvPr>
            <p:ph type="title"/>
          </p:nvPr>
        </p:nvSpPr>
        <p:spPr>
          <a:xfrm>
            <a:off x="553103" y="187790"/>
            <a:ext cx="7878798" cy="710700"/>
          </a:xfrm>
          <a:prstGeom prst="rect">
            <a:avLst/>
          </a:prstGeom>
          <a:ln>
            <a:noFill/>
          </a:ln>
        </p:spPr>
        <p:txBody>
          <a:bodyPr spcFirstLastPara="1" wrap="square" lIns="91425" tIns="91425" rIns="91425" bIns="91425" anchor="t" anchorCtr="0">
            <a:noAutofit/>
          </a:bodyPr>
          <a:lstStyle/>
          <a:p>
            <a:pPr lvl="0"/>
            <a:r>
              <a:rPr lang="en-US" altLang="en-US" sz="2400" b="1" dirty="0" smtClean="0">
                <a:solidFill>
                  <a:srgbClr val="000000"/>
                </a:solidFill>
                <a:latin typeface="Times New Roman" panose="02020603050405020304" pitchFamily="18" charset="0"/>
                <a:ea typeface="Poppins" panose="00000500000000000000"/>
                <a:cs typeface="Times New Roman" panose="02020603050405020304" pitchFamily="18" charset="0"/>
                <a:sym typeface="Poppins" panose="00000500000000000000"/>
              </a:rPr>
              <a:t>Methodology</a:t>
            </a:r>
            <a:endParaRPr lang="en-IN" altLang="en-US" sz="2400" b="1" dirty="0" smtClean="0">
              <a:solidFill>
                <a:srgbClr val="000000"/>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1389" name="Google Shape;1389;p38"/>
          <p:cNvSpPr/>
          <p:nvPr/>
        </p:nvSpPr>
        <p:spPr>
          <a:xfrm>
            <a:off x="6611106" y="2845440"/>
            <a:ext cx="2188668" cy="1945017"/>
          </a:xfrm>
          <a:custGeom>
            <a:avLst/>
            <a:gdLst/>
            <a:ahLst/>
            <a:cxnLst/>
            <a:rect l="l" t="t" r="r" b="b"/>
            <a:pathLst>
              <a:path w="67892" h="60334" extrusionOk="0">
                <a:moveTo>
                  <a:pt x="40065" y="0"/>
                </a:moveTo>
                <a:cubicBezTo>
                  <a:pt x="29635" y="0"/>
                  <a:pt x="18295" y="2594"/>
                  <a:pt x="9925" y="11430"/>
                </a:cubicBezTo>
                <a:cubicBezTo>
                  <a:pt x="9172" y="12224"/>
                  <a:pt x="8479" y="13096"/>
                  <a:pt x="7843" y="14035"/>
                </a:cubicBezTo>
                <a:cubicBezTo>
                  <a:pt x="7800" y="14099"/>
                  <a:pt x="7759" y="14161"/>
                  <a:pt x="7716" y="14225"/>
                </a:cubicBezTo>
                <a:cubicBezTo>
                  <a:pt x="0" y="25889"/>
                  <a:pt x="1051" y="47717"/>
                  <a:pt x="10852" y="60333"/>
                </a:cubicBezTo>
                <a:lnTo>
                  <a:pt x="65912" y="60309"/>
                </a:lnTo>
                <a:cubicBezTo>
                  <a:pt x="67000" y="60309"/>
                  <a:pt x="67880" y="59429"/>
                  <a:pt x="67880" y="58342"/>
                </a:cubicBezTo>
                <a:lnTo>
                  <a:pt x="67892" y="5246"/>
                </a:lnTo>
                <a:cubicBezTo>
                  <a:pt x="67784" y="5202"/>
                  <a:pt x="54837" y="0"/>
                  <a:pt x="400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p:cNvSpPr/>
          <p:nvPr/>
        </p:nvSpPr>
        <p:spPr>
          <a:xfrm>
            <a:off x="726708" y="543140"/>
            <a:ext cx="7823179" cy="4247317"/>
          </a:xfrm>
          <a:prstGeom prst="rect">
            <a:avLst/>
          </a:prstGeom>
        </p:spPr>
        <p:txBody>
          <a:bodyPr wrap="square">
            <a:spAutoFit/>
          </a:bodyPr>
          <a:lstStyle/>
          <a:p>
            <a:pPr algn="just">
              <a:lnSpc>
                <a:spcPct val="150000"/>
              </a:lnSpc>
            </a:pPr>
            <a:r>
              <a:rPr lang="en-US" sz="1200" b="1" dirty="0" smtClean="0">
                <a:latin typeface="Times New Roman" panose="02020603050405020304" pitchFamily="18" charset="0"/>
                <a:cs typeface="Times New Roman" panose="02020603050405020304" pitchFamily="18" charset="0"/>
              </a:rPr>
              <a:t>1. Backend Development</a:t>
            </a:r>
            <a:endParaRPr lang="en-US" sz="1200" b="1" dirty="0">
              <a:latin typeface="Times New Roman" panose="02020603050405020304" pitchFamily="18" charset="0"/>
              <a:cs typeface="Times New Roman" panose="02020603050405020304" pitchFamily="18" charset="0"/>
            </a:endParaRPr>
          </a:p>
          <a:p>
            <a:pPr marL="171450" indent="-171450" algn="just">
              <a:lnSpc>
                <a:spcPct val="150000"/>
              </a:lnSpc>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Admin Module: Development </a:t>
            </a:r>
            <a:r>
              <a:rPr lang="en-US" sz="1200" dirty="0">
                <a:latin typeface="Times New Roman" panose="02020603050405020304" pitchFamily="18" charset="0"/>
                <a:cs typeface="Times New Roman" panose="02020603050405020304" pitchFamily="18" charset="0"/>
              </a:rPr>
              <a:t>of functionalities to manage alumni registrations, event approvals, and updates to academy news, galleries, and achiever details.</a:t>
            </a: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Alumni </a:t>
            </a:r>
            <a:r>
              <a:rPr lang="en-US" sz="1200" dirty="0" smtClean="0">
                <a:latin typeface="Times New Roman" panose="02020603050405020304" pitchFamily="18" charset="0"/>
                <a:cs typeface="Times New Roman" panose="02020603050405020304" pitchFamily="18" charset="0"/>
              </a:rPr>
              <a:t>Module: Creation </a:t>
            </a:r>
            <a:r>
              <a:rPr lang="en-US" sz="1200" dirty="0">
                <a:latin typeface="Times New Roman" panose="02020603050405020304" pitchFamily="18" charset="0"/>
                <a:cs typeface="Times New Roman" panose="02020603050405020304" pitchFamily="18" charset="0"/>
              </a:rPr>
              <a:t>of a secure login and dashboard for alumni to interact with the system, including viewing other alumni, booking events, and engaging in one-on-one chat via a </a:t>
            </a:r>
            <a:r>
              <a:rPr lang="en-US" sz="1200" dirty="0" err="1" smtClean="0">
                <a:latin typeface="Times New Roman" panose="02020603050405020304" pitchFamily="18" charset="0"/>
                <a:cs typeface="Times New Roman" panose="02020603050405020304" pitchFamily="18" charset="0"/>
              </a:rPr>
              <a:t>chatbox</a:t>
            </a:r>
            <a:r>
              <a:rPr lang="en-US" sz="1200" dirty="0" smtClean="0">
                <a:latin typeface="Times New Roman" panose="02020603050405020304" pitchFamily="18" charset="0"/>
                <a:cs typeface="Times New Roman" panose="02020603050405020304" pitchFamily="18" charset="0"/>
              </a:rPr>
              <a:t>.</a:t>
            </a:r>
          </a:p>
          <a:p>
            <a:pPr marL="171450" indent="-171450" algn="just">
              <a:lnSpc>
                <a:spcPct val="150000"/>
              </a:lnSpc>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User Module: Enabling </a:t>
            </a:r>
            <a:r>
              <a:rPr lang="en-US" sz="1200" dirty="0">
                <a:latin typeface="Times New Roman" panose="02020603050405020304" pitchFamily="18" charset="0"/>
                <a:cs typeface="Times New Roman" panose="02020603050405020304" pitchFamily="18" charset="0"/>
              </a:rPr>
              <a:t>guest users to explore public academy content and interact with the </a:t>
            </a:r>
            <a:r>
              <a:rPr lang="en-US" sz="1200" dirty="0" err="1">
                <a:latin typeface="Times New Roman" panose="02020603050405020304" pitchFamily="18" charset="0"/>
                <a:cs typeface="Times New Roman" panose="02020603050405020304" pitchFamily="18" charset="0"/>
              </a:rPr>
              <a:t>chatbot</a:t>
            </a:r>
            <a:r>
              <a:rPr lang="en-US" sz="1200" dirty="0">
                <a:latin typeface="Times New Roman" panose="02020603050405020304" pitchFamily="18" charset="0"/>
                <a:cs typeface="Times New Roman" panose="02020603050405020304" pitchFamily="18" charset="0"/>
              </a:rPr>
              <a:t> for general inquiries about the </a:t>
            </a:r>
            <a:r>
              <a:rPr lang="en-US" sz="1200" dirty="0" smtClean="0">
                <a:latin typeface="Times New Roman" panose="02020603050405020304" pitchFamily="18" charset="0"/>
                <a:cs typeface="Times New Roman" panose="02020603050405020304" pitchFamily="18" charset="0"/>
              </a:rPr>
              <a:t>institution.</a:t>
            </a:r>
          </a:p>
          <a:p>
            <a:pPr marL="171450" indent="-171450" algn="just">
              <a:lnSpc>
                <a:spcPct val="150000"/>
              </a:lnSpc>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Email </a:t>
            </a:r>
            <a:r>
              <a:rPr lang="en-US" sz="1200" dirty="0">
                <a:latin typeface="Times New Roman" panose="02020603050405020304" pitchFamily="18" charset="0"/>
                <a:cs typeface="Times New Roman" panose="02020603050405020304" pitchFamily="18" charset="0"/>
              </a:rPr>
              <a:t>Notification </a:t>
            </a:r>
            <a:r>
              <a:rPr lang="en-US" sz="1200" dirty="0" smtClean="0">
                <a:latin typeface="Times New Roman" panose="02020603050405020304" pitchFamily="18" charset="0"/>
                <a:cs typeface="Times New Roman" panose="02020603050405020304" pitchFamily="18" charset="0"/>
              </a:rPr>
              <a:t>System: Implementing </a:t>
            </a:r>
            <a:r>
              <a:rPr lang="en-US" sz="1200" dirty="0">
                <a:latin typeface="Times New Roman" panose="02020603050405020304" pitchFamily="18" charset="0"/>
                <a:cs typeface="Times New Roman" panose="02020603050405020304" pitchFamily="18" charset="0"/>
              </a:rPr>
              <a:t>an automated system to send email notifications to alumni regarding event registration and booking status</a:t>
            </a:r>
            <a:r>
              <a:rPr lang="en-US" sz="1200" dirty="0" smtClean="0">
                <a:latin typeface="Times New Roman" panose="02020603050405020304" pitchFamily="18" charset="0"/>
                <a:cs typeface="Times New Roman" panose="02020603050405020304" pitchFamily="18" charset="0"/>
              </a:rPr>
              <a:t>.</a:t>
            </a:r>
          </a:p>
          <a:p>
            <a:pPr marL="171450" indent="-171450" algn="just">
              <a:lnSpc>
                <a:spcPct val="150000"/>
              </a:lnSpc>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algn="just">
              <a:lnSpc>
                <a:spcPct val="150000"/>
              </a:lnSpc>
            </a:pPr>
            <a:r>
              <a:rPr lang="en-US" sz="1200" b="1" dirty="0" smtClean="0">
                <a:latin typeface="Times New Roman" panose="02020603050405020304" pitchFamily="18" charset="0"/>
                <a:cs typeface="Times New Roman" panose="02020603050405020304" pitchFamily="18" charset="0"/>
              </a:rPr>
              <a:t>2. </a:t>
            </a:r>
            <a:r>
              <a:rPr lang="en-US" sz="1200" b="1" dirty="0" err="1" smtClean="0">
                <a:latin typeface="Times New Roman" panose="02020603050405020304" pitchFamily="18" charset="0"/>
                <a:cs typeface="Times New Roman" panose="02020603050405020304" pitchFamily="18" charset="0"/>
              </a:rPr>
              <a:t>Chatbot</a:t>
            </a:r>
            <a:r>
              <a:rPr lang="en-US" sz="1200" b="1" dirty="0" smtClean="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Development (LSTM-Based)</a:t>
            </a: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LSTM Network for </a:t>
            </a:r>
            <a:r>
              <a:rPr lang="en-US" sz="1200" dirty="0" err="1" smtClean="0">
                <a:latin typeface="Times New Roman" panose="02020603050405020304" pitchFamily="18" charset="0"/>
                <a:cs typeface="Times New Roman" panose="02020603050405020304" pitchFamily="18" charset="0"/>
              </a:rPr>
              <a:t>Chatbot</a:t>
            </a:r>
            <a:r>
              <a:rPr lang="en-US" sz="1200" dirty="0" smtClean="0">
                <a:latin typeface="Times New Roman" panose="02020603050405020304" pitchFamily="18" charset="0"/>
                <a:cs typeface="Times New Roman" panose="02020603050405020304" pitchFamily="18" charset="0"/>
              </a:rPr>
              <a:t>: The </a:t>
            </a:r>
            <a:r>
              <a:rPr lang="en-US" sz="1200" dirty="0" err="1">
                <a:latin typeface="Times New Roman" panose="02020603050405020304" pitchFamily="18" charset="0"/>
                <a:cs typeface="Times New Roman" panose="02020603050405020304" pitchFamily="18" charset="0"/>
              </a:rPr>
              <a:t>chatbot</a:t>
            </a:r>
            <a:r>
              <a:rPr lang="en-US" sz="1200" dirty="0">
                <a:latin typeface="Times New Roman" panose="02020603050405020304" pitchFamily="18" charset="0"/>
                <a:cs typeface="Times New Roman" panose="02020603050405020304" pitchFamily="18" charset="0"/>
              </a:rPr>
              <a:t> uses Long Short-Term Memory (LSTM), a type of recurrent neural network, to handle user queries related to the institution, courses, and </a:t>
            </a:r>
            <a:r>
              <a:rPr lang="en-US" sz="1200" dirty="0" smtClean="0">
                <a:latin typeface="Times New Roman" panose="02020603050405020304" pitchFamily="18" charset="0"/>
                <a:cs typeface="Times New Roman" panose="02020603050405020304" pitchFamily="18" charset="0"/>
              </a:rPr>
              <a:t>events. The </a:t>
            </a:r>
            <a:r>
              <a:rPr lang="en-US" sz="1200" dirty="0">
                <a:latin typeface="Times New Roman" panose="02020603050405020304" pitchFamily="18" charset="0"/>
                <a:cs typeface="Times New Roman" panose="02020603050405020304" pitchFamily="18" charset="0"/>
              </a:rPr>
              <a:t>model is trained on a dataset of frequently asked questions (FAQs) related to alumni networks and general academy information, allowing the </a:t>
            </a:r>
            <a:r>
              <a:rPr lang="en-US" sz="1200" dirty="0" err="1">
                <a:latin typeface="Times New Roman" panose="02020603050405020304" pitchFamily="18" charset="0"/>
                <a:cs typeface="Times New Roman" panose="02020603050405020304" pitchFamily="18" charset="0"/>
              </a:rPr>
              <a:t>chatbot</a:t>
            </a:r>
            <a:r>
              <a:rPr lang="en-US" sz="1200" dirty="0">
                <a:latin typeface="Times New Roman" panose="02020603050405020304" pitchFamily="18" charset="0"/>
                <a:cs typeface="Times New Roman" panose="02020603050405020304" pitchFamily="18" charset="0"/>
              </a:rPr>
              <a:t> to provide relevant and accurate </a:t>
            </a:r>
            <a:r>
              <a:rPr lang="en-US" sz="1200" dirty="0" smtClean="0">
                <a:latin typeface="Times New Roman" panose="02020603050405020304" pitchFamily="18" charset="0"/>
                <a:cs typeface="Times New Roman" panose="02020603050405020304" pitchFamily="18" charset="0"/>
              </a:rPr>
              <a:t>responses.</a:t>
            </a:r>
          </a:p>
        </p:txBody>
      </p:sp>
    </p:spTree>
    <p:extLst>
      <p:ext uri="{BB962C8B-B14F-4D97-AF65-F5344CB8AC3E}">
        <p14:creationId xmlns:p14="http://schemas.microsoft.com/office/powerpoint/2010/main" val="4126587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38"/>
          <p:cNvSpPr txBox="1">
            <a:spLocks noGrp="1"/>
          </p:cNvSpPr>
          <p:nvPr>
            <p:ph type="title"/>
          </p:nvPr>
        </p:nvSpPr>
        <p:spPr>
          <a:xfrm>
            <a:off x="572767" y="177595"/>
            <a:ext cx="7878798" cy="710700"/>
          </a:xfrm>
          <a:prstGeom prst="rect">
            <a:avLst/>
          </a:prstGeom>
          <a:ln>
            <a:noFill/>
          </a:ln>
        </p:spPr>
        <p:txBody>
          <a:bodyPr spcFirstLastPara="1" wrap="square" lIns="91425" tIns="91425" rIns="91425" bIns="91425" anchor="t" anchorCtr="0">
            <a:noAutofit/>
          </a:bodyPr>
          <a:lstStyle/>
          <a:p>
            <a:pPr lvl="0"/>
            <a:r>
              <a:rPr lang="en-US" altLang="en-US" sz="2400" b="1" dirty="0" smtClean="0">
                <a:solidFill>
                  <a:srgbClr val="000000"/>
                </a:solidFill>
                <a:latin typeface="Times New Roman" panose="02020603050405020304" pitchFamily="18" charset="0"/>
                <a:ea typeface="Poppins" panose="00000500000000000000"/>
                <a:cs typeface="Times New Roman" panose="02020603050405020304" pitchFamily="18" charset="0"/>
                <a:sym typeface="Poppins" panose="00000500000000000000"/>
              </a:rPr>
              <a:t>Methodology</a:t>
            </a:r>
            <a:endParaRPr lang="en-IN" altLang="en-US" sz="2400" b="1" dirty="0" smtClean="0">
              <a:solidFill>
                <a:srgbClr val="000000"/>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1389" name="Google Shape;1389;p38"/>
          <p:cNvSpPr/>
          <p:nvPr/>
        </p:nvSpPr>
        <p:spPr>
          <a:xfrm>
            <a:off x="6611106" y="2845440"/>
            <a:ext cx="2188668" cy="1945017"/>
          </a:xfrm>
          <a:custGeom>
            <a:avLst/>
            <a:gdLst/>
            <a:ahLst/>
            <a:cxnLst/>
            <a:rect l="l" t="t" r="r" b="b"/>
            <a:pathLst>
              <a:path w="67892" h="60334" extrusionOk="0">
                <a:moveTo>
                  <a:pt x="40065" y="0"/>
                </a:moveTo>
                <a:cubicBezTo>
                  <a:pt x="29635" y="0"/>
                  <a:pt x="18295" y="2594"/>
                  <a:pt x="9925" y="11430"/>
                </a:cubicBezTo>
                <a:cubicBezTo>
                  <a:pt x="9172" y="12224"/>
                  <a:pt x="8479" y="13096"/>
                  <a:pt x="7843" y="14035"/>
                </a:cubicBezTo>
                <a:cubicBezTo>
                  <a:pt x="7800" y="14099"/>
                  <a:pt x="7759" y="14161"/>
                  <a:pt x="7716" y="14225"/>
                </a:cubicBezTo>
                <a:cubicBezTo>
                  <a:pt x="0" y="25889"/>
                  <a:pt x="1051" y="47717"/>
                  <a:pt x="10852" y="60333"/>
                </a:cubicBezTo>
                <a:lnTo>
                  <a:pt x="65912" y="60309"/>
                </a:lnTo>
                <a:cubicBezTo>
                  <a:pt x="67000" y="60309"/>
                  <a:pt x="67880" y="59429"/>
                  <a:pt x="67880" y="58342"/>
                </a:cubicBezTo>
                <a:lnTo>
                  <a:pt x="67892" y="5246"/>
                </a:lnTo>
                <a:cubicBezTo>
                  <a:pt x="67784" y="5202"/>
                  <a:pt x="54837" y="0"/>
                  <a:pt x="400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p:cNvSpPr/>
          <p:nvPr/>
        </p:nvSpPr>
        <p:spPr>
          <a:xfrm>
            <a:off x="698089" y="601771"/>
            <a:ext cx="7823179" cy="3970318"/>
          </a:xfrm>
          <a:prstGeom prst="rect">
            <a:avLst/>
          </a:prstGeom>
        </p:spPr>
        <p:txBody>
          <a:bodyPr wrap="square">
            <a:spAutoFit/>
          </a:bodyPr>
          <a:lstStyle/>
          <a:p>
            <a:pPr algn="just">
              <a:lnSpc>
                <a:spcPct val="150000"/>
              </a:lnSpc>
            </a:pPr>
            <a:r>
              <a:rPr lang="en-US" sz="1200" b="1" dirty="0">
                <a:latin typeface="Times New Roman" panose="02020603050405020304" pitchFamily="18" charset="0"/>
                <a:cs typeface="Times New Roman" panose="02020603050405020304" pitchFamily="18" charset="0"/>
              </a:rPr>
              <a:t>2. </a:t>
            </a:r>
            <a:r>
              <a:rPr lang="en-US" sz="1200" b="1" dirty="0" err="1">
                <a:latin typeface="Times New Roman" panose="02020603050405020304" pitchFamily="18" charset="0"/>
                <a:cs typeface="Times New Roman" panose="02020603050405020304" pitchFamily="18" charset="0"/>
              </a:rPr>
              <a:t>Chatbot</a:t>
            </a:r>
            <a:r>
              <a:rPr lang="en-US" sz="1200" b="1" dirty="0">
                <a:latin typeface="Times New Roman" panose="02020603050405020304" pitchFamily="18" charset="0"/>
                <a:cs typeface="Times New Roman" panose="02020603050405020304" pitchFamily="18" charset="0"/>
              </a:rPr>
              <a:t> Development (LSTM-Based)</a:t>
            </a:r>
          </a:p>
          <a:p>
            <a:pPr marL="171450" indent="-171450" algn="just">
              <a:lnSpc>
                <a:spcPct val="150000"/>
              </a:lnSpc>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Natural </a:t>
            </a:r>
            <a:r>
              <a:rPr lang="en-US" sz="1200" dirty="0">
                <a:latin typeface="Times New Roman" panose="02020603050405020304" pitchFamily="18" charset="0"/>
                <a:cs typeface="Times New Roman" panose="02020603050405020304" pitchFamily="18" charset="0"/>
              </a:rPr>
              <a:t>Language Processing (NLP) techniques, such as tokenization and word </a:t>
            </a:r>
            <a:r>
              <a:rPr lang="en-US" sz="1200" dirty="0" err="1">
                <a:latin typeface="Times New Roman" panose="02020603050405020304" pitchFamily="18" charset="0"/>
                <a:cs typeface="Times New Roman" panose="02020603050405020304" pitchFamily="18" charset="0"/>
              </a:rPr>
              <a:t>embeddings</a:t>
            </a:r>
            <a:r>
              <a:rPr lang="en-US" sz="1200" dirty="0">
                <a:latin typeface="Times New Roman" panose="02020603050405020304" pitchFamily="18" charset="0"/>
                <a:cs typeface="Times New Roman" panose="02020603050405020304" pitchFamily="18" charset="0"/>
              </a:rPr>
              <a:t>, are used to process the user's input before feeding it into the LSTM network.</a:t>
            </a: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Model Training: Data is pre-processed by cleaning, tokenizing, and padding text sequences, followed by training the LSTM network using backpropagation through time (BPTT). </a:t>
            </a:r>
            <a:r>
              <a:rPr lang="en-US" sz="1200" dirty="0" err="1">
                <a:latin typeface="Times New Roman" panose="02020603050405020304" pitchFamily="18" charset="0"/>
                <a:cs typeface="Times New Roman" panose="02020603050405020304" pitchFamily="18" charset="0"/>
              </a:rPr>
              <a:t>Hyperparameters</a:t>
            </a:r>
            <a:r>
              <a:rPr lang="en-US" sz="1200" dirty="0">
                <a:latin typeface="Times New Roman" panose="02020603050405020304" pitchFamily="18" charset="0"/>
                <a:cs typeface="Times New Roman" panose="02020603050405020304" pitchFamily="18" charset="0"/>
              </a:rPr>
              <a:t> such as learning rate, batch size, and sequence length are optimized for accurate and responsive output</a:t>
            </a:r>
            <a:r>
              <a:rPr lang="en-US" sz="1200" dirty="0" smtClean="0">
                <a:latin typeface="Times New Roman" panose="02020603050405020304" pitchFamily="18" charset="0"/>
                <a:cs typeface="Times New Roman" panose="02020603050405020304" pitchFamily="18" charset="0"/>
              </a:rPr>
              <a:t>.</a:t>
            </a:r>
            <a:endParaRPr lang="en-US" sz="1200" b="1" dirty="0" smtClean="0">
              <a:latin typeface="Times New Roman" panose="02020603050405020304" pitchFamily="18" charset="0"/>
              <a:cs typeface="Times New Roman" panose="02020603050405020304" pitchFamily="18" charset="0"/>
            </a:endParaRPr>
          </a:p>
          <a:p>
            <a:pPr algn="just">
              <a:lnSpc>
                <a:spcPct val="150000"/>
              </a:lnSpc>
            </a:pPr>
            <a:endParaRPr lang="en-US" sz="1200" b="1" dirty="0">
              <a:latin typeface="Times New Roman" panose="02020603050405020304" pitchFamily="18" charset="0"/>
              <a:cs typeface="Times New Roman" panose="02020603050405020304" pitchFamily="18" charset="0"/>
            </a:endParaRPr>
          </a:p>
          <a:p>
            <a:pPr algn="just">
              <a:lnSpc>
                <a:spcPct val="150000"/>
              </a:lnSpc>
            </a:pPr>
            <a:r>
              <a:rPr lang="en-US" sz="1200" b="1" dirty="0" smtClean="0">
                <a:latin typeface="Times New Roman" panose="02020603050405020304" pitchFamily="18" charset="0"/>
                <a:cs typeface="Times New Roman" panose="02020603050405020304" pitchFamily="18" charset="0"/>
              </a:rPr>
              <a:t>3. Front-End </a:t>
            </a:r>
            <a:r>
              <a:rPr lang="en-US" sz="1200" b="1" dirty="0">
                <a:latin typeface="Times New Roman" panose="02020603050405020304" pitchFamily="18" charset="0"/>
                <a:cs typeface="Times New Roman" panose="02020603050405020304" pitchFamily="18" charset="0"/>
              </a:rPr>
              <a:t>Development</a:t>
            </a: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User Interface </a:t>
            </a:r>
            <a:r>
              <a:rPr lang="en-US" sz="1200" dirty="0" smtClean="0">
                <a:latin typeface="Times New Roman" panose="02020603050405020304" pitchFamily="18" charset="0"/>
                <a:cs typeface="Times New Roman" panose="02020603050405020304" pitchFamily="18" charset="0"/>
              </a:rPr>
              <a:t>Implementation: Building </a:t>
            </a:r>
            <a:r>
              <a:rPr lang="en-US" sz="1200" dirty="0">
                <a:latin typeface="Times New Roman" panose="02020603050405020304" pitchFamily="18" charset="0"/>
                <a:cs typeface="Times New Roman" panose="02020603050405020304" pitchFamily="18" charset="0"/>
              </a:rPr>
              <a:t>the front-end components for alumni, admin, and guest interactions. The front-end communicates with the back-end APIs for data retrieval and submission.</a:t>
            </a:r>
          </a:p>
          <a:p>
            <a:pPr marL="171450" indent="-171450" algn="just">
              <a:lnSpc>
                <a:spcPct val="150000"/>
              </a:lnSpc>
              <a:buFont typeface="Arial" panose="020B0604020202020204" pitchFamily="34" charset="0"/>
              <a:buChar char="•"/>
            </a:pPr>
            <a:r>
              <a:rPr lang="en-US" sz="1200" dirty="0" err="1">
                <a:latin typeface="Times New Roman" panose="02020603050405020304" pitchFamily="18" charset="0"/>
                <a:cs typeface="Times New Roman" panose="02020603050405020304" pitchFamily="18" charset="0"/>
              </a:rPr>
              <a:t>Chatbox</a:t>
            </a:r>
            <a:r>
              <a:rPr lang="en-US" sz="1200" dirty="0">
                <a:latin typeface="Times New Roman" panose="02020603050405020304" pitchFamily="18" charset="0"/>
                <a:cs typeface="Times New Roman" panose="02020603050405020304" pitchFamily="18" charset="0"/>
              </a:rPr>
              <a:t> for </a:t>
            </a:r>
            <a:r>
              <a:rPr lang="en-US" sz="1200" dirty="0" smtClean="0">
                <a:latin typeface="Times New Roman" panose="02020603050405020304" pitchFamily="18" charset="0"/>
                <a:cs typeface="Times New Roman" panose="02020603050405020304" pitchFamily="18" charset="0"/>
              </a:rPr>
              <a:t>Alumni: Developing </a:t>
            </a:r>
            <a:r>
              <a:rPr lang="en-US" sz="1200" dirty="0">
                <a:latin typeface="Times New Roman" panose="02020603050405020304" pitchFamily="18" charset="0"/>
                <a:cs typeface="Times New Roman" panose="02020603050405020304" pitchFamily="18" charset="0"/>
              </a:rPr>
              <a:t>a real-time, secure </a:t>
            </a:r>
            <a:r>
              <a:rPr lang="en-US" sz="1200" dirty="0" err="1">
                <a:latin typeface="Times New Roman" panose="02020603050405020304" pitchFamily="18" charset="0"/>
                <a:cs typeface="Times New Roman" panose="02020603050405020304" pitchFamily="18" charset="0"/>
              </a:rPr>
              <a:t>chatbox</a:t>
            </a:r>
            <a:r>
              <a:rPr lang="en-US" sz="1200" dirty="0">
                <a:latin typeface="Times New Roman" panose="02020603050405020304" pitchFamily="18" charset="0"/>
                <a:cs typeface="Times New Roman" panose="02020603050405020304" pitchFamily="18" charset="0"/>
              </a:rPr>
              <a:t> feature for alumni to interact with each other. Messages are stored in the database and displayed in a user-friendly interface.</a:t>
            </a:r>
          </a:p>
          <a:p>
            <a:pPr marL="171450" indent="-171450" algn="just">
              <a:lnSpc>
                <a:spcPct val="150000"/>
              </a:lnSpc>
              <a:buFont typeface="Arial" panose="020B0604020202020204" pitchFamily="34" charset="0"/>
              <a:buChar char="•"/>
            </a:pPr>
            <a:r>
              <a:rPr lang="en-US" sz="1200" dirty="0" err="1">
                <a:latin typeface="Times New Roman" panose="02020603050405020304" pitchFamily="18" charset="0"/>
                <a:cs typeface="Times New Roman" panose="02020603050405020304" pitchFamily="18" charset="0"/>
              </a:rPr>
              <a:t>Chatbot</a:t>
            </a: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Integration: Embedding </a:t>
            </a:r>
            <a:r>
              <a:rPr lang="en-US" sz="1200" dirty="0">
                <a:latin typeface="Times New Roman" panose="02020603050405020304" pitchFamily="18" charset="0"/>
                <a:cs typeface="Times New Roman" panose="02020603050405020304" pitchFamily="18" charset="0"/>
              </a:rPr>
              <a:t>the LSTM-powered </a:t>
            </a:r>
            <a:r>
              <a:rPr lang="en-US" sz="1200" dirty="0" err="1">
                <a:latin typeface="Times New Roman" panose="02020603050405020304" pitchFamily="18" charset="0"/>
                <a:cs typeface="Times New Roman" panose="02020603050405020304" pitchFamily="18" charset="0"/>
              </a:rPr>
              <a:t>chatbot</a:t>
            </a:r>
            <a:r>
              <a:rPr lang="en-US" sz="1200" dirty="0">
                <a:latin typeface="Times New Roman" panose="02020603050405020304" pitchFamily="18" charset="0"/>
                <a:cs typeface="Times New Roman" panose="02020603050405020304" pitchFamily="18" charset="0"/>
              </a:rPr>
              <a:t> into the front end, accessible by both registered users and guests. The </a:t>
            </a:r>
            <a:r>
              <a:rPr lang="en-US" sz="1200" dirty="0" err="1">
                <a:latin typeface="Times New Roman" panose="02020603050405020304" pitchFamily="18" charset="0"/>
                <a:cs typeface="Times New Roman" panose="02020603050405020304" pitchFamily="18" charset="0"/>
              </a:rPr>
              <a:t>chatbot</a:t>
            </a:r>
            <a:r>
              <a:rPr lang="en-US" sz="1200" dirty="0">
                <a:latin typeface="Times New Roman" panose="02020603050405020304" pitchFamily="18" charset="0"/>
                <a:cs typeface="Times New Roman" panose="02020603050405020304" pitchFamily="18" charset="0"/>
              </a:rPr>
              <a:t> is integrated to answer queries about the academy, available courses, and events.</a:t>
            </a:r>
          </a:p>
        </p:txBody>
      </p:sp>
    </p:spTree>
    <p:extLst>
      <p:ext uri="{BB962C8B-B14F-4D97-AF65-F5344CB8AC3E}">
        <p14:creationId xmlns:p14="http://schemas.microsoft.com/office/powerpoint/2010/main" val="39326185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3"/>
          <p:cNvSpPr txBox="1">
            <a:spLocks noGrp="1"/>
          </p:cNvSpPr>
          <p:nvPr>
            <p:ph type="title"/>
          </p:nvPr>
        </p:nvSpPr>
        <p:spPr>
          <a:xfrm>
            <a:off x="642342" y="258417"/>
            <a:ext cx="7441663" cy="735496"/>
          </a:xfrm>
          <a:prstGeom prst="rect">
            <a:avLst/>
          </a:prstGeom>
        </p:spPr>
        <p:txBody>
          <a:bodyPr spcFirstLastPara="1" wrap="square" lIns="91425" tIns="91425" rIns="91425" bIns="91425" anchor="t" anchorCtr="0">
            <a:noAutofit/>
          </a:bodyPr>
          <a:lstStyle/>
          <a:p>
            <a:pPr algn="ctr">
              <a:lnSpc>
                <a:spcPct val="150000"/>
              </a:lnSpc>
            </a:pPr>
            <a:r>
              <a:rPr lang="en-US" sz="2400" b="1" dirty="0">
                <a:latin typeface="Times New Roman" panose="02020603050405020304" pitchFamily="18" charset="0"/>
                <a:cs typeface="Times New Roman" panose="02020603050405020304" pitchFamily="18" charset="0"/>
              </a:rPr>
              <a:t>UML DIAGRAMS</a:t>
            </a:r>
          </a:p>
        </p:txBody>
      </p:sp>
      <p:sp>
        <p:nvSpPr>
          <p:cNvPr id="886" name="Google Shape;886;p33"/>
          <p:cNvSpPr txBox="1">
            <a:spLocks noGrp="1"/>
          </p:cNvSpPr>
          <p:nvPr>
            <p:ph type="body" idx="1"/>
          </p:nvPr>
        </p:nvSpPr>
        <p:spPr>
          <a:xfrm>
            <a:off x="537238" y="1038484"/>
            <a:ext cx="7931993" cy="3584713"/>
          </a:xfrm>
          <a:prstGeom prst="rect">
            <a:avLst/>
          </a:prstGeom>
        </p:spPr>
        <p:txBody>
          <a:bodyPr spcFirstLastPara="1" wrap="square" lIns="91425" tIns="91425" rIns="91425" bIns="91425" anchor="t" anchorCtr="0">
            <a:noAutofit/>
          </a:bodyPr>
          <a:lstStyle/>
          <a:p>
            <a:pPr marL="857250" indent="-400050" algn="just">
              <a:lnSpc>
                <a:spcPct val="150000"/>
              </a:lnSpc>
              <a:buClr>
                <a:schemeClr val="accent5">
                  <a:lumMod val="50000"/>
                </a:schemeClr>
              </a:buClr>
              <a:buFont typeface="+mj-lt"/>
              <a:buAutoNum type="romanLcPeriod"/>
            </a:pPr>
            <a:r>
              <a:rPr lang="en-US" sz="1400" dirty="0">
                <a:solidFill>
                  <a:schemeClr val="tx1"/>
                </a:solidFill>
                <a:latin typeface="Times New Roman" panose="02020603050405020304" pitchFamily="18" charset="0"/>
                <a:ea typeface="Times New Roman" panose="02020603050405020304" pitchFamily="18" charset="0"/>
              </a:rPr>
              <a:t>UML stands for Unified Modelling Language. UML is a standardized general-purpose modelling language in the field of object-oriented software engineering. The standard is managed, and was created by, the Object Management Group. </a:t>
            </a:r>
          </a:p>
          <a:p>
            <a:pPr marL="857250" indent="-400050" algn="just">
              <a:lnSpc>
                <a:spcPct val="150000"/>
              </a:lnSpc>
              <a:buClr>
                <a:schemeClr val="accent5">
                  <a:lumMod val="50000"/>
                </a:schemeClr>
              </a:buClr>
              <a:buFont typeface="+mj-lt"/>
              <a:buAutoNum type="romanLcPeriod"/>
            </a:pPr>
            <a:r>
              <a:rPr lang="en-US" sz="1400" dirty="0">
                <a:solidFill>
                  <a:schemeClr val="tx1"/>
                </a:solidFill>
                <a:latin typeface="Times New Roman" panose="02020603050405020304" pitchFamily="18" charset="0"/>
                <a:ea typeface="Times New Roman" panose="02020603050405020304" pitchFamily="18" charset="0"/>
              </a:rPr>
              <a:t>The goal is for UML to become a common language for creating models of object-oriented computer software. In its current form UML is comprised of two major components: a Meta-model and a notation. In the future, some form of method or process may also be added to; or associated with, UML.</a:t>
            </a:r>
            <a:endParaRPr lang="en-IN" sz="1400" dirty="0">
              <a:solidFill>
                <a:schemeClr val="tx1"/>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617075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3"/>
          <p:cNvSpPr txBox="1">
            <a:spLocks noGrp="1"/>
          </p:cNvSpPr>
          <p:nvPr>
            <p:ph type="title"/>
          </p:nvPr>
        </p:nvSpPr>
        <p:spPr>
          <a:xfrm>
            <a:off x="642342" y="258417"/>
            <a:ext cx="7441663" cy="735496"/>
          </a:xfrm>
          <a:prstGeom prst="rect">
            <a:avLst/>
          </a:prstGeom>
        </p:spPr>
        <p:txBody>
          <a:bodyPr spcFirstLastPara="1" wrap="square" lIns="91425" tIns="91425" rIns="91425" bIns="91425" anchor="t" anchorCtr="0">
            <a:noAutofit/>
          </a:bodyPr>
          <a:lstStyle/>
          <a:p>
            <a:pPr algn="ctr">
              <a:lnSpc>
                <a:spcPct val="150000"/>
              </a:lnSpc>
            </a:pPr>
            <a:r>
              <a:rPr lang="en-US" sz="2400" b="1" dirty="0" smtClean="0">
                <a:latin typeface="Times New Roman" panose="02020603050405020304" pitchFamily="18" charset="0"/>
                <a:cs typeface="Times New Roman" panose="02020603050405020304" pitchFamily="18" charset="0"/>
              </a:rPr>
              <a:t>UML DIAGRAMS</a:t>
            </a:r>
            <a:endParaRPr lang="en-US" sz="2400" b="1" dirty="0">
              <a:latin typeface="Times New Roman" panose="02020603050405020304" pitchFamily="18" charset="0"/>
              <a:cs typeface="Times New Roman" panose="02020603050405020304" pitchFamily="18" charset="0"/>
            </a:endParaRPr>
          </a:p>
        </p:txBody>
      </p:sp>
      <p:sp>
        <p:nvSpPr>
          <p:cNvPr id="886" name="Google Shape;886;p33"/>
          <p:cNvSpPr txBox="1">
            <a:spLocks noGrp="1"/>
          </p:cNvSpPr>
          <p:nvPr>
            <p:ph type="body" idx="1"/>
          </p:nvPr>
        </p:nvSpPr>
        <p:spPr>
          <a:xfrm>
            <a:off x="404841" y="721822"/>
            <a:ext cx="7916664" cy="546538"/>
          </a:xfrm>
          <a:prstGeom prst="rect">
            <a:avLst/>
          </a:prstGeom>
        </p:spPr>
        <p:txBody>
          <a:bodyPr spcFirstLastPara="1" wrap="square" lIns="91425" tIns="91425" rIns="91425" bIns="91425" anchor="t" anchorCtr="0">
            <a:noAutofit/>
          </a:bodyPr>
          <a:lstStyle/>
          <a:p>
            <a:pPr marL="146050" lvl="0" indent="0" algn="just">
              <a:lnSpc>
                <a:spcPct val="150000"/>
              </a:lnSpc>
              <a:buNone/>
            </a:pPr>
            <a:r>
              <a:rPr lang="en-US" sz="1200" dirty="0">
                <a:latin typeface="Times New Roman" panose="02020603050405020304" pitchFamily="18" charset="0"/>
                <a:cs typeface="Times New Roman" panose="02020603050405020304" pitchFamily="18" charset="0"/>
              </a:rPr>
              <a:t>A </a:t>
            </a:r>
            <a:r>
              <a:rPr lang="en-US" sz="1400" b="1" dirty="0">
                <a:latin typeface="Times New Roman" panose="02020603050405020304" pitchFamily="18" charset="0"/>
                <a:cs typeface="Times New Roman" panose="02020603050405020304" pitchFamily="18" charset="0"/>
              </a:rPr>
              <a:t>U</a:t>
            </a:r>
            <a:r>
              <a:rPr lang="en-US" sz="1400" b="1" dirty="0" smtClean="0">
                <a:latin typeface="Times New Roman" panose="02020603050405020304" pitchFamily="18" charset="0"/>
                <a:cs typeface="Times New Roman" panose="02020603050405020304" pitchFamily="18" charset="0"/>
              </a:rPr>
              <a:t>se </a:t>
            </a:r>
            <a:r>
              <a:rPr lang="en-US" sz="1400" b="1" dirty="0">
                <a:latin typeface="Times New Roman" panose="02020603050405020304" pitchFamily="18" charset="0"/>
                <a:cs typeface="Times New Roman" panose="02020603050405020304" pitchFamily="18" charset="0"/>
              </a:rPr>
              <a:t>case diagram </a:t>
            </a:r>
            <a:r>
              <a:rPr lang="en-US" sz="1200" dirty="0">
                <a:latin typeface="Times New Roman" panose="02020603050405020304" pitchFamily="18" charset="0"/>
                <a:cs typeface="Times New Roman" panose="02020603050405020304" pitchFamily="18" charset="0"/>
              </a:rPr>
              <a:t>in the Unified Modeling Language (UML) is a type of behavioral diagram defined by and created from a Use-case analysis. </a:t>
            </a:r>
            <a:endParaRPr lang="en-IN" sz="12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3"/>
          <a:stretch>
            <a:fillRect/>
          </a:stretch>
        </p:blipFill>
        <p:spPr>
          <a:xfrm>
            <a:off x="1548928" y="1457317"/>
            <a:ext cx="6375871" cy="3301495"/>
          </a:xfrm>
          <a:prstGeom prst="rect">
            <a:avLst/>
          </a:prstGeom>
        </p:spPr>
      </p:pic>
    </p:spTree>
    <p:extLst>
      <p:ext uri="{BB962C8B-B14F-4D97-AF65-F5344CB8AC3E}">
        <p14:creationId xmlns:p14="http://schemas.microsoft.com/office/powerpoint/2010/main" val="9198146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3"/>
          <p:cNvSpPr txBox="1">
            <a:spLocks noGrp="1"/>
          </p:cNvSpPr>
          <p:nvPr>
            <p:ph type="title"/>
          </p:nvPr>
        </p:nvSpPr>
        <p:spPr>
          <a:xfrm>
            <a:off x="642342" y="258417"/>
            <a:ext cx="7441663" cy="735496"/>
          </a:xfrm>
          <a:prstGeom prst="rect">
            <a:avLst/>
          </a:prstGeom>
        </p:spPr>
        <p:txBody>
          <a:bodyPr spcFirstLastPara="1" wrap="square" lIns="91425" tIns="91425" rIns="91425" bIns="91425" anchor="t" anchorCtr="0">
            <a:noAutofit/>
          </a:bodyPr>
          <a:lstStyle/>
          <a:p>
            <a:pPr algn="ctr">
              <a:lnSpc>
                <a:spcPct val="150000"/>
              </a:lnSpc>
            </a:pPr>
            <a:r>
              <a:rPr lang="en-US" sz="2400" b="1" dirty="0">
                <a:latin typeface="Times New Roman" panose="02020603050405020304" pitchFamily="18" charset="0"/>
                <a:cs typeface="Times New Roman" panose="02020603050405020304" pitchFamily="18" charset="0"/>
              </a:rPr>
              <a:t>UML DIAGRAMS</a:t>
            </a:r>
          </a:p>
        </p:txBody>
      </p:sp>
      <p:sp>
        <p:nvSpPr>
          <p:cNvPr id="886" name="Google Shape;886;p33"/>
          <p:cNvSpPr txBox="1">
            <a:spLocks noGrp="1"/>
          </p:cNvSpPr>
          <p:nvPr>
            <p:ph type="body" idx="1"/>
          </p:nvPr>
        </p:nvSpPr>
        <p:spPr>
          <a:xfrm>
            <a:off x="568766" y="793715"/>
            <a:ext cx="7931993" cy="744863"/>
          </a:xfrm>
          <a:prstGeom prst="rect">
            <a:avLst/>
          </a:prstGeom>
        </p:spPr>
        <p:txBody>
          <a:bodyPr spcFirstLastPara="1" wrap="square" lIns="91425" tIns="91425" rIns="91425" bIns="91425" anchor="t" anchorCtr="0">
            <a:noAutofit/>
          </a:bodyPr>
          <a:lstStyle/>
          <a:p>
            <a:pPr marL="146050" indent="0" algn="just">
              <a:lnSpc>
                <a:spcPct val="150000"/>
              </a:lnSpc>
              <a:buClr>
                <a:schemeClr val="accent5">
                  <a:lumMod val="50000"/>
                </a:schemeClr>
              </a:buClr>
              <a:buNone/>
            </a:pPr>
            <a:r>
              <a:rPr lang="en-US" sz="1200" dirty="0">
                <a:latin typeface="Times New Roman" panose="02020603050405020304" pitchFamily="18" charset="0"/>
                <a:cs typeface="Times New Roman" panose="02020603050405020304" pitchFamily="18" charset="0"/>
              </a:rPr>
              <a:t>A</a:t>
            </a:r>
            <a:r>
              <a:rPr lang="en-US" sz="1200" dirty="0" smtClean="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C</a:t>
            </a:r>
            <a:r>
              <a:rPr lang="en-US" sz="1200" b="1" dirty="0" smtClean="0">
                <a:latin typeface="Times New Roman" panose="02020603050405020304" pitchFamily="18" charset="0"/>
                <a:cs typeface="Times New Roman" panose="02020603050405020304" pitchFamily="18" charset="0"/>
              </a:rPr>
              <a:t>lass </a:t>
            </a:r>
            <a:r>
              <a:rPr lang="en-US" sz="1200" b="1" dirty="0">
                <a:latin typeface="Times New Roman" panose="02020603050405020304" pitchFamily="18" charset="0"/>
                <a:cs typeface="Times New Roman" panose="02020603050405020304" pitchFamily="18" charset="0"/>
              </a:rPr>
              <a:t>D</a:t>
            </a:r>
            <a:r>
              <a:rPr lang="en-US" sz="1200" b="1" dirty="0" smtClean="0">
                <a:latin typeface="Times New Roman" panose="02020603050405020304" pitchFamily="18" charset="0"/>
                <a:cs typeface="Times New Roman" panose="02020603050405020304" pitchFamily="18" charset="0"/>
              </a:rPr>
              <a:t>iagram </a:t>
            </a:r>
            <a:r>
              <a:rPr lang="en-US" sz="1200" dirty="0">
                <a:latin typeface="Times New Roman" panose="02020603050405020304" pitchFamily="18" charset="0"/>
                <a:cs typeface="Times New Roman" panose="02020603050405020304" pitchFamily="18" charset="0"/>
              </a:rPr>
              <a:t>in the Unified Modeling Language (UML) is a type of static structure diagram that describes the structure of a system by showing the system's classes, their attributes, operations (or methods), and the relationships among the classes. It explains which class contains information</a:t>
            </a:r>
            <a:r>
              <a:rPr lang="en-US" sz="1200" dirty="0" smtClean="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3"/>
          <a:stretch>
            <a:fillRect/>
          </a:stretch>
        </p:blipFill>
        <p:spPr>
          <a:xfrm>
            <a:off x="1429155" y="1894624"/>
            <a:ext cx="6574303" cy="2608550"/>
          </a:xfrm>
          <a:prstGeom prst="rect">
            <a:avLst/>
          </a:prstGeom>
        </p:spPr>
      </p:pic>
    </p:spTree>
    <p:extLst>
      <p:ext uri="{BB962C8B-B14F-4D97-AF65-F5344CB8AC3E}">
        <p14:creationId xmlns:p14="http://schemas.microsoft.com/office/powerpoint/2010/main" val="2227194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9" name="Google Shape;379;p27"/>
          <p:cNvSpPr txBox="1">
            <a:spLocks noGrp="1"/>
          </p:cNvSpPr>
          <p:nvPr>
            <p:ph type="title" idx="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400" dirty="0" smtClean="0">
                <a:latin typeface="Times New Roman" panose="02020603050405020304" pitchFamily="18" charset="0"/>
                <a:cs typeface="Times New Roman" panose="02020603050405020304" pitchFamily="18" charset="0"/>
              </a:rPr>
              <a:t>CONTENTS OF THE PRESENTATION</a:t>
            </a:r>
            <a:endParaRPr lang="en-GB" sz="2400" dirty="0">
              <a:latin typeface="Times New Roman" panose="02020603050405020304" pitchFamily="18" charset="0"/>
              <a:cs typeface="Times New Roman" panose="02020603050405020304" pitchFamily="18" charset="0"/>
            </a:endParaRPr>
          </a:p>
        </p:txBody>
      </p:sp>
      <p:sp>
        <p:nvSpPr>
          <p:cNvPr id="384" name="Google Shape;384;p27"/>
          <p:cNvSpPr/>
          <p:nvPr/>
        </p:nvSpPr>
        <p:spPr>
          <a:xfrm>
            <a:off x="927468" y="1574693"/>
            <a:ext cx="267655" cy="261999"/>
          </a:xfrm>
          <a:custGeom>
            <a:avLst/>
            <a:gdLst/>
            <a:ahLst/>
            <a:cxnLst/>
            <a:rect l="l" t="t" r="r" b="b"/>
            <a:pathLst>
              <a:path w="8676" h="8492" extrusionOk="0">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7"/>
          <p:cNvSpPr/>
          <p:nvPr/>
        </p:nvSpPr>
        <p:spPr>
          <a:xfrm rot="10800000" flipH="1">
            <a:off x="7498425" y="41240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7"/>
          <p:cNvSpPr/>
          <p:nvPr/>
        </p:nvSpPr>
        <p:spPr>
          <a:xfrm flipH="1">
            <a:off x="356250" y="3389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7"/>
          <p:cNvSpPr/>
          <p:nvPr/>
        </p:nvSpPr>
        <p:spPr>
          <a:xfrm>
            <a:off x="8117407" y="4132225"/>
            <a:ext cx="123300" cy="1233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Box 7"/>
          <p:cNvSpPr txBox="1"/>
          <p:nvPr/>
        </p:nvSpPr>
        <p:spPr>
          <a:xfrm>
            <a:off x="1931565" y="1547324"/>
            <a:ext cx="2544418" cy="203132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Abstract.</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Objective</a:t>
            </a:r>
            <a:endParaRPr lang="en-US" sz="12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Problem Statement.</a:t>
            </a:r>
          </a:p>
          <a:p>
            <a:pPr marL="342900"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Scope.</a:t>
            </a:r>
          </a:p>
          <a:p>
            <a:pPr marL="342900"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Introduction</a:t>
            </a:r>
          </a:p>
          <a:p>
            <a:pPr marL="342900"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Proposed System.</a:t>
            </a:r>
          </a:p>
          <a:p>
            <a:pPr marL="342900"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Project flow diagram.</a:t>
            </a:r>
            <a:endParaRPr lang="en-US" sz="1200" dirty="0" smtClean="0">
              <a:latin typeface="Times New Roman" panose="02020603050405020304" pitchFamily="18" charset="0"/>
              <a:cs typeface="Times New Roman" panose="02020603050405020304" pitchFamily="18" charset="0"/>
            </a:endParaRPr>
          </a:p>
        </p:txBody>
      </p:sp>
      <p:sp>
        <p:nvSpPr>
          <p:cNvPr id="2" name="Rectangle 1"/>
          <p:cNvSpPr/>
          <p:nvPr/>
        </p:nvSpPr>
        <p:spPr>
          <a:xfrm>
            <a:off x="5212425" y="1547324"/>
            <a:ext cx="2286000" cy="1754326"/>
          </a:xfrm>
          <a:prstGeom prst="rect">
            <a:avLst/>
          </a:prstGeom>
        </p:spPr>
        <p:txBody>
          <a:bodyPr wrap="square">
            <a:spAutoFit/>
          </a:bodyPr>
          <a:lstStyle/>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Resource Requirements.</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Literature Review</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Methodology</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Modules</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UML diagrams</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References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3"/>
          <p:cNvSpPr txBox="1">
            <a:spLocks noGrp="1"/>
          </p:cNvSpPr>
          <p:nvPr>
            <p:ph type="title"/>
          </p:nvPr>
        </p:nvSpPr>
        <p:spPr>
          <a:xfrm>
            <a:off x="2949530" y="192925"/>
            <a:ext cx="3046789" cy="735496"/>
          </a:xfrm>
          <a:prstGeom prst="rect">
            <a:avLst/>
          </a:prstGeom>
        </p:spPr>
        <p:txBody>
          <a:bodyPr spcFirstLastPara="1" wrap="square" lIns="91425" tIns="91425" rIns="91425" bIns="91425" anchor="t" anchorCtr="0">
            <a:noAutofit/>
          </a:bodyPr>
          <a:lstStyle/>
          <a:p>
            <a:pPr algn="ctr">
              <a:lnSpc>
                <a:spcPct val="150000"/>
              </a:lnSpc>
            </a:pPr>
            <a:r>
              <a:rPr lang="en-US" sz="2400" b="1" dirty="0">
                <a:latin typeface="Times New Roman" panose="02020603050405020304" pitchFamily="18" charset="0"/>
                <a:cs typeface="Times New Roman" panose="02020603050405020304" pitchFamily="18" charset="0"/>
              </a:rPr>
              <a:t>UML DIAGRAMS</a:t>
            </a:r>
          </a:p>
        </p:txBody>
      </p:sp>
      <p:sp>
        <p:nvSpPr>
          <p:cNvPr id="886" name="Google Shape;886;p33"/>
          <p:cNvSpPr txBox="1">
            <a:spLocks noGrp="1"/>
          </p:cNvSpPr>
          <p:nvPr>
            <p:ph type="body" idx="1"/>
          </p:nvPr>
        </p:nvSpPr>
        <p:spPr>
          <a:xfrm>
            <a:off x="653523" y="731542"/>
            <a:ext cx="7880877" cy="900613"/>
          </a:xfrm>
          <a:prstGeom prst="rect">
            <a:avLst/>
          </a:prstGeom>
        </p:spPr>
        <p:txBody>
          <a:bodyPr spcFirstLastPara="1" wrap="square" lIns="91425" tIns="91425" rIns="91425" bIns="91425" anchor="t" anchorCtr="0">
            <a:noAutofit/>
          </a:bodyPr>
          <a:lstStyle/>
          <a:p>
            <a:pPr marL="146050" lvl="0" indent="0" algn="just">
              <a:buNone/>
            </a:pPr>
            <a:r>
              <a:rPr lang="en-US" sz="1200" dirty="0">
                <a:latin typeface="Times New Roman" panose="02020603050405020304" pitchFamily="18" charset="0"/>
                <a:cs typeface="Times New Roman" panose="02020603050405020304" pitchFamily="18" charset="0"/>
              </a:rPr>
              <a:t>A </a:t>
            </a:r>
            <a:r>
              <a:rPr lang="en-US" sz="1200" b="1" dirty="0">
                <a:latin typeface="Times New Roman" panose="02020603050405020304" pitchFamily="18" charset="0"/>
                <a:cs typeface="Times New Roman" panose="02020603050405020304" pitchFamily="18" charset="0"/>
              </a:rPr>
              <a:t>S</a:t>
            </a:r>
            <a:r>
              <a:rPr lang="en-US" sz="1200" b="1" dirty="0" smtClean="0">
                <a:latin typeface="Times New Roman" panose="02020603050405020304" pitchFamily="18" charset="0"/>
                <a:cs typeface="Times New Roman" panose="02020603050405020304" pitchFamily="18" charset="0"/>
              </a:rPr>
              <a:t>equence </a:t>
            </a:r>
            <a:r>
              <a:rPr lang="en-US" sz="1200" b="1" dirty="0">
                <a:latin typeface="Times New Roman" panose="02020603050405020304" pitchFamily="18" charset="0"/>
                <a:cs typeface="Times New Roman" panose="02020603050405020304" pitchFamily="18" charset="0"/>
              </a:rPr>
              <a:t>D</a:t>
            </a:r>
            <a:r>
              <a:rPr lang="en-US" sz="1200" b="1" dirty="0" smtClean="0">
                <a:latin typeface="Times New Roman" panose="02020603050405020304" pitchFamily="18" charset="0"/>
                <a:cs typeface="Times New Roman" panose="02020603050405020304" pitchFamily="18" charset="0"/>
              </a:rPr>
              <a:t>iagram </a:t>
            </a:r>
            <a:r>
              <a:rPr lang="en-US" sz="1200" dirty="0">
                <a:latin typeface="Times New Roman" panose="02020603050405020304" pitchFamily="18" charset="0"/>
                <a:cs typeface="Times New Roman" panose="02020603050405020304" pitchFamily="18" charset="0"/>
              </a:rPr>
              <a:t>in Unified Modeling Language (UML) is a kind of interaction diagram that shows how processes operate with one another and in what order. </a:t>
            </a:r>
            <a:r>
              <a:rPr lang="en-US" sz="1200" dirty="0" smtClean="0">
                <a:latin typeface="Times New Roman" panose="02020603050405020304" pitchFamily="18" charset="0"/>
                <a:cs typeface="Times New Roman" panose="02020603050405020304" pitchFamily="18" charset="0"/>
              </a:rPr>
              <a:t>It </a:t>
            </a:r>
            <a:r>
              <a:rPr lang="en-US" sz="1200" dirty="0">
                <a:latin typeface="Times New Roman" panose="02020603050405020304" pitchFamily="18" charset="0"/>
                <a:cs typeface="Times New Roman" panose="02020603050405020304" pitchFamily="18" charset="0"/>
              </a:rPr>
              <a:t>is a construct of a Message Sequence Chart. Sequence diagrams are sometimes called event diagrams, event scenarios, and timing </a:t>
            </a:r>
            <a:r>
              <a:rPr lang="en-US" sz="1200" dirty="0" smtClean="0">
                <a:latin typeface="Times New Roman" panose="02020603050405020304" pitchFamily="18" charset="0"/>
                <a:cs typeface="Times New Roman" panose="02020603050405020304" pitchFamily="18" charset="0"/>
              </a:rPr>
              <a:t>diagrams.</a:t>
            </a:r>
            <a:endParaRPr lang="en-IN" sz="12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3"/>
          <a:stretch>
            <a:fillRect/>
          </a:stretch>
        </p:blipFill>
        <p:spPr>
          <a:xfrm>
            <a:off x="1607168" y="1467038"/>
            <a:ext cx="5953837" cy="3154123"/>
          </a:xfrm>
          <a:prstGeom prst="rect">
            <a:avLst/>
          </a:prstGeom>
        </p:spPr>
      </p:pic>
    </p:spTree>
    <p:extLst>
      <p:ext uri="{BB962C8B-B14F-4D97-AF65-F5344CB8AC3E}">
        <p14:creationId xmlns:p14="http://schemas.microsoft.com/office/powerpoint/2010/main" val="5558254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7" name="Google Shape;885;p33"/>
          <p:cNvSpPr txBox="1">
            <a:spLocks noGrp="1"/>
          </p:cNvSpPr>
          <p:nvPr>
            <p:ph type="title"/>
          </p:nvPr>
        </p:nvSpPr>
        <p:spPr>
          <a:xfrm>
            <a:off x="3044893" y="76498"/>
            <a:ext cx="2703834" cy="735496"/>
          </a:xfrm>
          <a:prstGeom prst="rect">
            <a:avLst/>
          </a:prstGeom>
        </p:spPr>
        <p:txBody>
          <a:bodyPr spcFirstLastPara="1" wrap="square" lIns="91425" tIns="91425" rIns="91425" bIns="91425" anchor="t" anchorCtr="0">
            <a:noAutofit/>
          </a:bodyPr>
          <a:lstStyle/>
          <a:p>
            <a:pPr algn="ctr">
              <a:lnSpc>
                <a:spcPct val="150000"/>
              </a:lnSpc>
            </a:pPr>
            <a:r>
              <a:rPr lang="en-US" sz="2400" b="1" dirty="0">
                <a:latin typeface="Times New Roman" panose="02020603050405020304" pitchFamily="18" charset="0"/>
                <a:cs typeface="Times New Roman" panose="02020603050405020304" pitchFamily="18" charset="0"/>
              </a:rPr>
              <a:t>UML DIAGRAMS</a:t>
            </a:r>
          </a:p>
        </p:txBody>
      </p:sp>
      <p:sp>
        <p:nvSpPr>
          <p:cNvPr id="886" name="Google Shape;886;p33"/>
          <p:cNvSpPr txBox="1">
            <a:spLocks noGrp="1"/>
          </p:cNvSpPr>
          <p:nvPr>
            <p:ph type="body" idx="1"/>
          </p:nvPr>
        </p:nvSpPr>
        <p:spPr>
          <a:xfrm>
            <a:off x="547499" y="692338"/>
            <a:ext cx="8053999" cy="1281200"/>
          </a:xfrm>
          <a:prstGeom prst="rect">
            <a:avLst/>
          </a:prstGeom>
        </p:spPr>
        <p:txBody>
          <a:bodyPr spcFirstLastPara="1" wrap="square" lIns="91425" tIns="91425" rIns="91425" bIns="91425" anchor="t" anchorCtr="0">
            <a:noAutofit/>
          </a:bodyPr>
          <a:lstStyle/>
          <a:p>
            <a:pPr marL="146050" indent="0" algn="just">
              <a:lnSpc>
                <a:spcPct val="150000"/>
              </a:lnSpc>
              <a:buNone/>
            </a:pPr>
            <a:r>
              <a:rPr lang="en-US" sz="1200" dirty="0">
                <a:latin typeface="Times New Roman" panose="02020603050405020304" pitchFamily="18" charset="0"/>
                <a:cs typeface="Times New Roman" panose="02020603050405020304" pitchFamily="18" charset="0"/>
              </a:rPr>
              <a:t>In </a:t>
            </a:r>
            <a:r>
              <a:rPr lang="en-US" sz="1200" b="1" dirty="0">
                <a:latin typeface="Times New Roman" panose="02020603050405020304" pitchFamily="18" charset="0"/>
                <a:cs typeface="Times New Roman" panose="02020603050405020304" pitchFamily="18" charset="0"/>
              </a:rPr>
              <a:t>C</a:t>
            </a:r>
            <a:r>
              <a:rPr lang="en-US" sz="1200" b="1" dirty="0" smtClean="0">
                <a:latin typeface="Times New Roman" panose="02020603050405020304" pitchFamily="18" charset="0"/>
                <a:cs typeface="Times New Roman" panose="02020603050405020304" pitchFamily="18" charset="0"/>
              </a:rPr>
              <a:t>ollaboration </a:t>
            </a:r>
            <a:r>
              <a:rPr lang="en-US" sz="1200" b="1" dirty="0">
                <a:latin typeface="Times New Roman" panose="02020603050405020304" pitchFamily="18" charset="0"/>
                <a:cs typeface="Times New Roman" panose="02020603050405020304" pitchFamily="18" charset="0"/>
              </a:rPr>
              <a:t>D</a:t>
            </a:r>
            <a:r>
              <a:rPr lang="en-US" sz="1200" b="1" dirty="0" smtClean="0">
                <a:latin typeface="Times New Roman" panose="02020603050405020304" pitchFamily="18" charset="0"/>
                <a:cs typeface="Times New Roman" panose="02020603050405020304" pitchFamily="18" charset="0"/>
              </a:rPr>
              <a:t>iagram </a:t>
            </a:r>
            <a:r>
              <a:rPr lang="en-US" sz="1200" dirty="0">
                <a:latin typeface="Times New Roman" panose="02020603050405020304" pitchFamily="18" charset="0"/>
                <a:cs typeface="Times New Roman" panose="02020603050405020304" pitchFamily="18" charset="0"/>
              </a:rPr>
              <a:t>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IN" sz="12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3"/>
          <a:stretch>
            <a:fillRect/>
          </a:stretch>
        </p:blipFill>
        <p:spPr>
          <a:xfrm>
            <a:off x="1576689" y="1973538"/>
            <a:ext cx="5640242" cy="2754308"/>
          </a:xfrm>
          <a:prstGeom prst="rect">
            <a:avLst/>
          </a:prstGeom>
        </p:spPr>
      </p:pic>
    </p:spTree>
    <p:extLst>
      <p:ext uri="{BB962C8B-B14F-4D97-AF65-F5344CB8AC3E}">
        <p14:creationId xmlns:p14="http://schemas.microsoft.com/office/powerpoint/2010/main" val="16213262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3"/>
          <p:cNvSpPr txBox="1">
            <a:spLocks noGrp="1"/>
          </p:cNvSpPr>
          <p:nvPr>
            <p:ph type="title"/>
          </p:nvPr>
        </p:nvSpPr>
        <p:spPr>
          <a:xfrm>
            <a:off x="2774248" y="306399"/>
            <a:ext cx="3046789" cy="735496"/>
          </a:xfrm>
          <a:prstGeom prst="rect">
            <a:avLst/>
          </a:prstGeom>
        </p:spPr>
        <p:txBody>
          <a:bodyPr spcFirstLastPara="1" wrap="square" lIns="91425" tIns="91425" rIns="91425" bIns="91425" anchor="t" anchorCtr="0">
            <a:noAutofit/>
          </a:bodyPr>
          <a:lstStyle/>
          <a:p>
            <a:pPr algn="ctr">
              <a:lnSpc>
                <a:spcPct val="150000"/>
              </a:lnSpc>
            </a:pPr>
            <a:r>
              <a:rPr lang="en-US" sz="2400" b="1" dirty="0">
                <a:latin typeface="Times New Roman" panose="02020603050405020304" pitchFamily="18" charset="0"/>
                <a:cs typeface="Times New Roman" panose="02020603050405020304" pitchFamily="18" charset="0"/>
              </a:rPr>
              <a:t>UML DIAGRAMS</a:t>
            </a:r>
          </a:p>
        </p:txBody>
      </p:sp>
      <p:sp>
        <p:nvSpPr>
          <p:cNvPr id="886" name="Google Shape;886;p33"/>
          <p:cNvSpPr txBox="1">
            <a:spLocks noGrp="1"/>
          </p:cNvSpPr>
          <p:nvPr>
            <p:ph type="body" idx="1"/>
          </p:nvPr>
        </p:nvSpPr>
        <p:spPr>
          <a:xfrm>
            <a:off x="699447" y="950516"/>
            <a:ext cx="7851227" cy="1165278"/>
          </a:xfrm>
          <a:prstGeom prst="rect">
            <a:avLst/>
          </a:prstGeom>
        </p:spPr>
        <p:txBody>
          <a:bodyPr spcFirstLastPara="1" wrap="square" lIns="91425" tIns="91425" rIns="91425" bIns="91425" anchor="t" anchorCtr="0">
            <a:noAutofit/>
          </a:bodyPr>
          <a:lstStyle/>
          <a:p>
            <a:pPr marL="146050" lvl="0" indent="0">
              <a:lnSpc>
                <a:spcPct val="150000"/>
              </a:lnSpc>
              <a:buNone/>
            </a:pPr>
            <a:r>
              <a:rPr lang="en-US" sz="1200" dirty="0" smtClean="0">
                <a:latin typeface="Times New Roman" panose="02020603050405020304" pitchFamily="18" charset="0"/>
                <a:cs typeface="Times New Roman" panose="02020603050405020304" pitchFamily="18" charset="0"/>
              </a:rPr>
              <a:t>A </a:t>
            </a:r>
            <a:r>
              <a:rPr lang="en-US" sz="1200" b="1" dirty="0" smtClean="0">
                <a:latin typeface="Times New Roman" panose="02020603050405020304" pitchFamily="18" charset="0"/>
                <a:cs typeface="Times New Roman" panose="02020603050405020304" pitchFamily="18" charset="0"/>
              </a:rPr>
              <a:t>Deployment Diagram </a:t>
            </a:r>
            <a:r>
              <a:rPr lang="en-US" sz="1200" dirty="0">
                <a:latin typeface="Times New Roman" panose="02020603050405020304" pitchFamily="18" charset="0"/>
                <a:cs typeface="Times New Roman" panose="02020603050405020304" pitchFamily="18" charset="0"/>
              </a:rPr>
              <a:t>represents the deployment view of a system. It is related to the component diagram. Because the components are deployed using the deployment diagrams. A deployment diagram consists of nodes. Nodes are nothing but physical hardware’s used to deploy the application.</a:t>
            </a:r>
            <a:endParaRPr lang="en-IN" sz="12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3"/>
          <a:stretch>
            <a:fillRect/>
          </a:stretch>
        </p:blipFill>
        <p:spPr>
          <a:xfrm>
            <a:off x="1524000" y="2115793"/>
            <a:ext cx="5756439" cy="2442215"/>
          </a:xfrm>
          <a:prstGeom prst="rect">
            <a:avLst/>
          </a:prstGeom>
        </p:spPr>
      </p:pic>
    </p:spTree>
    <p:extLst>
      <p:ext uri="{BB962C8B-B14F-4D97-AF65-F5344CB8AC3E}">
        <p14:creationId xmlns:p14="http://schemas.microsoft.com/office/powerpoint/2010/main" val="29331896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3"/>
          <p:cNvSpPr txBox="1">
            <a:spLocks noGrp="1"/>
          </p:cNvSpPr>
          <p:nvPr>
            <p:ph type="title"/>
          </p:nvPr>
        </p:nvSpPr>
        <p:spPr>
          <a:xfrm>
            <a:off x="1132260" y="303510"/>
            <a:ext cx="3046789" cy="735496"/>
          </a:xfrm>
          <a:prstGeom prst="rect">
            <a:avLst/>
          </a:prstGeom>
        </p:spPr>
        <p:txBody>
          <a:bodyPr spcFirstLastPara="1" wrap="square" lIns="91425" tIns="91425" rIns="91425" bIns="91425" anchor="t" anchorCtr="0">
            <a:noAutofit/>
          </a:bodyPr>
          <a:lstStyle/>
          <a:p>
            <a:pPr algn="ctr">
              <a:lnSpc>
                <a:spcPct val="150000"/>
              </a:lnSpc>
            </a:pPr>
            <a:r>
              <a:rPr lang="en-US" sz="2400" b="1" dirty="0">
                <a:latin typeface="Times New Roman" panose="02020603050405020304" pitchFamily="18" charset="0"/>
                <a:cs typeface="Times New Roman" panose="02020603050405020304" pitchFamily="18" charset="0"/>
              </a:rPr>
              <a:t>UML DIAGRAMS</a:t>
            </a:r>
          </a:p>
        </p:txBody>
      </p:sp>
      <p:sp>
        <p:nvSpPr>
          <p:cNvPr id="886" name="Google Shape;886;p33"/>
          <p:cNvSpPr txBox="1">
            <a:spLocks noGrp="1"/>
          </p:cNvSpPr>
          <p:nvPr>
            <p:ph type="body" idx="1"/>
          </p:nvPr>
        </p:nvSpPr>
        <p:spPr>
          <a:xfrm>
            <a:off x="901029" y="1248711"/>
            <a:ext cx="3278020" cy="2352946"/>
          </a:xfrm>
          <a:prstGeom prst="rect">
            <a:avLst/>
          </a:prstGeom>
        </p:spPr>
        <p:txBody>
          <a:bodyPr spcFirstLastPara="1" wrap="square" lIns="91425" tIns="91425" rIns="91425" bIns="91425" anchor="t" anchorCtr="0">
            <a:noAutofit/>
          </a:bodyPr>
          <a:lstStyle/>
          <a:p>
            <a:pPr marL="146050" lvl="0" indent="0" algn="just">
              <a:buNone/>
            </a:pPr>
            <a:r>
              <a:rPr lang="en-US" sz="1200" b="1" dirty="0" smtClean="0">
                <a:latin typeface="Times New Roman" panose="02020603050405020304" pitchFamily="18" charset="0"/>
                <a:cs typeface="Times New Roman" panose="02020603050405020304" pitchFamily="18" charset="0"/>
              </a:rPr>
              <a:t>Activity Diagrams </a:t>
            </a:r>
            <a:r>
              <a:rPr lang="en-US" sz="1200" dirty="0">
                <a:latin typeface="Times New Roman" panose="02020603050405020304" pitchFamily="18" charset="0"/>
                <a:cs typeface="Times New Roman" panose="02020603050405020304" pitchFamily="18" charset="0"/>
              </a:rPr>
              <a:t>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endParaRPr lang="en-IN" sz="12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3"/>
          <a:stretch>
            <a:fillRect/>
          </a:stretch>
        </p:blipFill>
        <p:spPr>
          <a:xfrm>
            <a:off x="4483510" y="431329"/>
            <a:ext cx="3429625" cy="4317651"/>
          </a:xfrm>
          <a:prstGeom prst="rect">
            <a:avLst/>
          </a:prstGeom>
        </p:spPr>
      </p:pic>
    </p:spTree>
    <p:extLst>
      <p:ext uri="{BB962C8B-B14F-4D97-AF65-F5344CB8AC3E}">
        <p14:creationId xmlns:p14="http://schemas.microsoft.com/office/powerpoint/2010/main" val="15511713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3"/>
          <p:cNvSpPr txBox="1">
            <a:spLocks noGrp="1"/>
          </p:cNvSpPr>
          <p:nvPr>
            <p:ph type="title"/>
          </p:nvPr>
        </p:nvSpPr>
        <p:spPr>
          <a:xfrm>
            <a:off x="2774248" y="306399"/>
            <a:ext cx="3046789" cy="735496"/>
          </a:xfrm>
          <a:prstGeom prst="rect">
            <a:avLst/>
          </a:prstGeom>
        </p:spPr>
        <p:txBody>
          <a:bodyPr spcFirstLastPara="1" wrap="square" lIns="91425" tIns="91425" rIns="91425" bIns="91425" anchor="t" anchorCtr="0">
            <a:noAutofit/>
          </a:bodyPr>
          <a:lstStyle/>
          <a:p>
            <a:pPr algn="ctr">
              <a:lnSpc>
                <a:spcPct val="150000"/>
              </a:lnSpc>
            </a:pPr>
            <a:r>
              <a:rPr lang="en-US" sz="2400" b="1" dirty="0">
                <a:latin typeface="Times New Roman" panose="02020603050405020304" pitchFamily="18" charset="0"/>
                <a:cs typeface="Times New Roman" panose="02020603050405020304" pitchFamily="18" charset="0"/>
              </a:rPr>
              <a:t>UML DIAGRAMS</a:t>
            </a:r>
          </a:p>
        </p:txBody>
      </p:sp>
      <p:sp>
        <p:nvSpPr>
          <p:cNvPr id="886" name="Google Shape;886;p33"/>
          <p:cNvSpPr txBox="1">
            <a:spLocks noGrp="1"/>
          </p:cNvSpPr>
          <p:nvPr>
            <p:ph type="body" idx="1"/>
          </p:nvPr>
        </p:nvSpPr>
        <p:spPr>
          <a:xfrm>
            <a:off x="699447" y="950516"/>
            <a:ext cx="7851227" cy="1165278"/>
          </a:xfrm>
          <a:prstGeom prst="rect">
            <a:avLst/>
          </a:prstGeom>
        </p:spPr>
        <p:txBody>
          <a:bodyPr spcFirstLastPara="1" wrap="square" lIns="91425" tIns="91425" rIns="91425" bIns="91425" anchor="t" anchorCtr="0">
            <a:noAutofit/>
          </a:bodyPr>
          <a:lstStyle/>
          <a:p>
            <a:pPr marL="146050" lvl="0" indent="0">
              <a:lnSpc>
                <a:spcPct val="150000"/>
              </a:lnSpc>
              <a:buNone/>
            </a:pPr>
            <a:r>
              <a:rPr lang="en-US" sz="1200" dirty="0">
                <a:latin typeface="Times New Roman" panose="02020603050405020304" pitchFamily="18" charset="0"/>
                <a:cs typeface="Times New Roman" panose="02020603050405020304" pitchFamily="18" charset="0"/>
              </a:rPr>
              <a:t>A </a:t>
            </a:r>
            <a:r>
              <a:rPr lang="en-US" sz="1400" b="1" dirty="0" smtClean="0">
                <a:latin typeface="Times New Roman" panose="02020603050405020304" pitchFamily="18" charset="0"/>
                <a:cs typeface="Times New Roman" panose="02020603050405020304" pitchFamily="18" charset="0"/>
              </a:rPr>
              <a:t>Component </a:t>
            </a:r>
            <a:r>
              <a:rPr lang="en-US" sz="1400" b="1" dirty="0">
                <a:latin typeface="Times New Roman" panose="02020603050405020304" pitchFamily="18" charset="0"/>
                <a:cs typeface="Times New Roman" panose="02020603050405020304" pitchFamily="18" charset="0"/>
              </a:rPr>
              <a:t>diagram</a:t>
            </a:r>
            <a:r>
              <a:rPr lang="en-US" sz="1200" dirty="0">
                <a:latin typeface="Times New Roman" panose="02020603050405020304" pitchFamily="18" charset="0"/>
                <a:cs typeface="Times New Roman" panose="02020603050405020304" pitchFamily="18" charset="0"/>
              </a:rPr>
              <a:t>, also known as a UML component diagram, describes the organization and wiring of the physical components in a system. Component diagrams are often drawn to help model implementation details and double-check that every aspect of the system's required function is covered by planned development.</a:t>
            </a:r>
            <a:endParaRPr lang="en-IN" sz="12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3"/>
          <a:stretch>
            <a:fillRect/>
          </a:stretch>
        </p:blipFill>
        <p:spPr>
          <a:xfrm>
            <a:off x="1539966" y="2115794"/>
            <a:ext cx="5962047" cy="2230064"/>
          </a:xfrm>
          <a:prstGeom prst="rect">
            <a:avLst/>
          </a:prstGeom>
        </p:spPr>
      </p:pic>
    </p:spTree>
    <p:extLst>
      <p:ext uri="{BB962C8B-B14F-4D97-AF65-F5344CB8AC3E}">
        <p14:creationId xmlns:p14="http://schemas.microsoft.com/office/powerpoint/2010/main" val="14005826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3"/>
          <p:cNvSpPr txBox="1">
            <a:spLocks noGrp="1"/>
          </p:cNvSpPr>
          <p:nvPr>
            <p:ph type="title"/>
          </p:nvPr>
        </p:nvSpPr>
        <p:spPr>
          <a:xfrm>
            <a:off x="2931564" y="264181"/>
            <a:ext cx="3046789" cy="735496"/>
          </a:xfrm>
          <a:prstGeom prst="rect">
            <a:avLst/>
          </a:prstGeom>
        </p:spPr>
        <p:txBody>
          <a:bodyPr spcFirstLastPara="1" wrap="square" lIns="91425" tIns="91425" rIns="91425" bIns="91425" anchor="t" anchorCtr="0">
            <a:noAutofit/>
          </a:bodyPr>
          <a:lstStyle/>
          <a:p>
            <a:pPr algn="ctr">
              <a:lnSpc>
                <a:spcPct val="150000"/>
              </a:lnSpc>
            </a:pPr>
            <a:r>
              <a:rPr lang="en-US" sz="2400" b="1" dirty="0">
                <a:latin typeface="Times New Roman" panose="02020603050405020304" pitchFamily="18" charset="0"/>
                <a:cs typeface="Times New Roman" panose="02020603050405020304" pitchFamily="18" charset="0"/>
              </a:rPr>
              <a:t>UML DIAGRAMS</a:t>
            </a:r>
          </a:p>
        </p:txBody>
      </p:sp>
      <p:sp>
        <p:nvSpPr>
          <p:cNvPr id="886" name="Google Shape;886;p33"/>
          <p:cNvSpPr txBox="1">
            <a:spLocks noGrp="1"/>
          </p:cNvSpPr>
          <p:nvPr>
            <p:ph type="body" idx="1"/>
          </p:nvPr>
        </p:nvSpPr>
        <p:spPr>
          <a:xfrm>
            <a:off x="630621" y="1235651"/>
            <a:ext cx="7851227" cy="1165278"/>
          </a:xfrm>
          <a:prstGeom prst="rect">
            <a:avLst/>
          </a:prstGeom>
        </p:spPr>
        <p:txBody>
          <a:bodyPr spcFirstLastPara="1" wrap="square" lIns="91425" tIns="91425" rIns="91425" bIns="91425" anchor="t" anchorCtr="0">
            <a:noAutofit/>
          </a:bodyPr>
          <a:lstStyle/>
          <a:p>
            <a:pPr marL="146050" lvl="0" indent="0">
              <a:buNone/>
            </a:pPr>
            <a:r>
              <a:rPr lang="en-US" sz="1400" dirty="0">
                <a:latin typeface="Times New Roman" panose="02020603050405020304" pitchFamily="18" charset="0"/>
                <a:cs typeface="Times New Roman" panose="02020603050405020304" pitchFamily="18" charset="0"/>
              </a:rPr>
              <a:t>An </a:t>
            </a:r>
            <a:r>
              <a:rPr lang="en-US" sz="1600" b="1" dirty="0">
                <a:latin typeface="Times New Roman" panose="02020603050405020304" pitchFamily="18" charset="0"/>
                <a:cs typeface="Times New Roman" panose="02020603050405020304" pitchFamily="18" charset="0"/>
              </a:rPr>
              <a:t>Entity–relationship model</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r>
              <a:rPr lang="en-US" sz="1400" dirty="0" smtClean="0">
                <a:latin typeface="Times New Roman" panose="02020603050405020304" pitchFamily="18" charset="0"/>
                <a:cs typeface="Times New Roman" panose="02020603050405020304" pitchFamily="18" charset="0"/>
              </a:rPr>
              <a:t>.</a:t>
            </a:r>
          </a:p>
          <a:p>
            <a:pPr marL="146050" lvl="0" indent="0">
              <a:buNone/>
            </a:pPr>
            <a:endParaRPr lang="en-US" sz="1400" dirty="0" smtClean="0">
              <a:latin typeface="Times New Roman" panose="02020603050405020304" pitchFamily="18" charset="0"/>
              <a:cs typeface="Times New Roman" panose="02020603050405020304" pitchFamily="18" charset="0"/>
            </a:endParaRPr>
          </a:p>
          <a:p>
            <a:pPr marL="146050" lvl="0" indent="0">
              <a:buNone/>
            </a:pPr>
            <a:r>
              <a:rPr lang="en-US" sz="1400" dirty="0">
                <a:latin typeface="Times New Roman" panose="02020603050405020304" pitchFamily="18"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44305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3"/>
          <p:cNvSpPr txBox="1">
            <a:spLocks noGrp="1"/>
          </p:cNvSpPr>
          <p:nvPr>
            <p:ph type="title"/>
          </p:nvPr>
        </p:nvSpPr>
        <p:spPr>
          <a:xfrm>
            <a:off x="3246196" y="316556"/>
            <a:ext cx="3046789" cy="735496"/>
          </a:xfrm>
          <a:prstGeom prst="rect">
            <a:avLst/>
          </a:prstGeom>
        </p:spPr>
        <p:txBody>
          <a:bodyPr spcFirstLastPara="1" wrap="square" lIns="91425" tIns="91425" rIns="91425" bIns="91425" anchor="t" anchorCtr="0">
            <a:noAutofit/>
          </a:bodyPr>
          <a:lstStyle/>
          <a:p>
            <a:pPr algn="ctr">
              <a:lnSpc>
                <a:spcPct val="150000"/>
              </a:lnSpc>
            </a:pPr>
            <a:r>
              <a:rPr lang="en-US" sz="2400" b="1" dirty="0" smtClean="0">
                <a:latin typeface="Times New Roman" panose="02020603050405020304" pitchFamily="18" charset="0"/>
                <a:cs typeface="Times New Roman" panose="02020603050405020304" pitchFamily="18" charset="0"/>
              </a:rPr>
              <a:t>ERD Diagram</a:t>
            </a:r>
            <a:endParaRPr lang="en-US" sz="24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3"/>
          <a:stretch>
            <a:fillRect/>
          </a:stretch>
        </p:blipFill>
        <p:spPr>
          <a:xfrm>
            <a:off x="1736338" y="934064"/>
            <a:ext cx="6066503" cy="3559277"/>
          </a:xfrm>
          <a:prstGeom prst="rect">
            <a:avLst/>
          </a:prstGeom>
        </p:spPr>
      </p:pic>
    </p:spTree>
    <p:extLst>
      <p:ext uri="{BB962C8B-B14F-4D97-AF65-F5344CB8AC3E}">
        <p14:creationId xmlns:p14="http://schemas.microsoft.com/office/powerpoint/2010/main" val="10141331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3"/>
          <p:cNvSpPr txBox="1">
            <a:spLocks noGrp="1"/>
          </p:cNvSpPr>
          <p:nvPr>
            <p:ph type="title"/>
          </p:nvPr>
        </p:nvSpPr>
        <p:spPr>
          <a:xfrm>
            <a:off x="3197035" y="323175"/>
            <a:ext cx="3046789" cy="735496"/>
          </a:xfrm>
          <a:prstGeom prst="rect">
            <a:avLst/>
          </a:prstGeom>
        </p:spPr>
        <p:txBody>
          <a:bodyPr spcFirstLastPara="1" wrap="square" lIns="91425" tIns="91425" rIns="91425" bIns="91425" anchor="t" anchorCtr="0">
            <a:noAutofit/>
          </a:bodyPr>
          <a:lstStyle/>
          <a:p>
            <a:pPr algn="ctr">
              <a:lnSpc>
                <a:spcPct val="150000"/>
              </a:lnSpc>
            </a:pPr>
            <a:r>
              <a:rPr lang="en-US" sz="2400" b="1" dirty="0" smtClean="0">
                <a:latin typeface="Times New Roman" panose="02020603050405020304" pitchFamily="18" charset="0"/>
                <a:cs typeface="Times New Roman" panose="02020603050405020304" pitchFamily="18" charset="0"/>
              </a:rPr>
              <a:t>DFD </a:t>
            </a:r>
            <a:r>
              <a:rPr lang="en-US" sz="2400" b="1" dirty="0">
                <a:latin typeface="Times New Roman" panose="02020603050405020304" pitchFamily="18" charset="0"/>
                <a:cs typeface="Times New Roman" panose="02020603050405020304" pitchFamily="18" charset="0"/>
              </a:rPr>
              <a:t>DIAGRAMS</a:t>
            </a:r>
          </a:p>
        </p:txBody>
      </p:sp>
      <p:sp>
        <p:nvSpPr>
          <p:cNvPr id="5" name="Google Shape;885;p33"/>
          <p:cNvSpPr txBox="1">
            <a:spLocks/>
          </p:cNvSpPr>
          <p:nvPr/>
        </p:nvSpPr>
        <p:spPr>
          <a:xfrm>
            <a:off x="2838498" y="3605226"/>
            <a:ext cx="3405326" cy="7354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300"/>
              <a:buFont typeface="Poppins Black" panose="00000800000000000000"/>
              <a:buNone/>
              <a:defRPr sz="33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marR="0" lvl="1" algn="ctr" rtl="0">
              <a:lnSpc>
                <a:spcPct val="115000"/>
              </a:lnSpc>
              <a:spcBef>
                <a:spcPts val="0"/>
              </a:spcBef>
              <a:spcAft>
                <a:spcPts val="0"/>
              </a:spcAft>
              <a:buClr>
                <a:schemeClr val="dk1"/>
              </a:buClr>
              <a:buSzPts val="3300"/>
              <a:buFont typeface="Poppins Black" panose="00000800000000000000"/>
              <a:buNone/>
              <a:defRPr sz="33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2pPr>
            <a:lvl3pPr marR="0" lvl="2" algn="ctr" rtl="0">
              <a:lnSpc>
                <a:spcPct val="115000"/>
              </a:lnSpc>
              <a:spcBef>
                <a:spcPts val="0"/>
              </a:spcBef>
              <a:spcAft>
                <a:spcPts val="0"/>
              </a:spcAft>
              <a:buClr>
                <a:schemeClr val="dk1"/>
              </a:buClr>
              <a:buSzPts val="3300"/>
              <a:buFont typeface="Poppins Black" panose="00000800000000000000"/>
              <a:buNone/>
              <a:defRPr sz="33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3pPr>
            <a:lvl4pPr marR="0" lvl="3" algn="ctr" rtl="0">
              <a:lnSpc>
                <a:spcPct val="115000"/>
              </a:lnSpc>
              <a:spcBef>
                <a:spcPts val="0"/>
              </a:spcBef>
              <a:spcAft>
                <a:spcPts val="0"/>
              </a:spcAft>
              <a:buClr>
                <a:schemeClr val="dk1"/>
              </a:buClr>
              <a:buSzPts val="3300"/>
              <a:buFont typeface="Poppins Black" panose="00000800000000000000"/>
              <a:buNone/>
              <a:defRPr sz="33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4pPr>
            <a:lvl5pPr marR="0" lvl="4" algn="ctr" rtl="0">
              <a:lnSpc>
                <a:spcPct val="115000"/>
              </a:lnSpc>
              <a:spcBef>
                <a:spcPts val="0"/>
              </a:spcBef>
              <a:spcAft>
                <a:spcPts val="0"/>
              </a:spcAft>
              <a:buClr>
                <a:schemeClr val="dk1"/>
              </a:buClr>
              <a:buSzPts val="3300"/>
              <a:buFont typeface="Poppins Black" panose="00000800000000000000"/>
              <a:buNone/>
              <a:defRPr sz="33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5pPr>
            <a:lvl6pPr marR="0" lvl="5" algn="ctr" rtl="0">
              <a:lnSpc>
                <a:spcPct val="115000"/>
              </a:lnSpc>
              <a:spcBef>
                <a:spcPts val="0"/>
              </a:spcBef>
              <a:spcAft>
                <a:spcPts val="0"/>
              </a:spcAft>
              <a:buClr>
                <a:schemeClr val="dk1"/>
              </a:buClr>
              <a:buSzPts val="3300"/>
              <a:buFont typeface="Poppins Black" panose="00000800000000000000"/>
              <a:buNone/>
              <a:defRPr sz="33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6pPr>
            <a:lvl7pPr marR="0" lvl="6" algn="ctr" rtl="0">
              <a:lnSpc>
                <a:spcPct val="115000"/>
              </a:lnSpc>
              <a:spcBef>
                <a:spcPts val="0"/>
              </a:spcBef>
              <a:spcAft>
                <a:spcPts val="0"/>
              </a:spcAft>
              <a:buClr>
                <a:schemeClr val="dk1"/>
              </a:buClr>
              <a:buSzPts val="3300"/>
              <a:buFont typeface="Poppins Black" panose="00000800000000000000"/>
              <a:buNone/>
              <a:defRPr sz="33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7pPr>
            <a:lvl8pPr marR="0" lvl="7" algn="ctr" rtl="0">
              <a:lnSpc>
                <a:spcPct val="115000"/>
              </a:lnSpc>
              <a:spcBef>
                <a:spcPts val="0"/>
              </a:spcBef>
              <a:spcAft>
                <a:spcPts val="0"/>
              </a:spcAft>
              <a:buClr>
                <a:schemeClr val="dk1"/>
              </a:buClr>
              <a:buSzPts val="3300"/>
              <a:buFont typeface="Poppins Black" panose="00000800000000000000"/>
              <a:buNone/>
              <a:defRPr sz="33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8pPr>
            <a:lvl9pPr marR="0" lvl="8" algn="ctr" rtl="0">
              <a:lnSpc>
                <a:spcPct val="115000"/>
              </a:lnSpc>
              <a:spcBef>
                <a:spcPts val="0"/>
              </a:spcBef>
              <a:spcAft>
                <a:spcPts val="0"/>
              </a:spcAft>
              <a:buClr>
                <a:schemeClr val="dk1"/>
              </a:buClr>
              <a:buSzPts val="3300"/>
              <a:buFont typeface="Poppins Black" panose="00000800000000000000"/>
              <a:buNone/>
              <a:defRPr sz="33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9pPr>
          </a:lstStyle>
          <a:p>
            <a:pPr algn="ctr">
              <a:lnSpc>
                <a:spcPct val="150000"/>
              </a:lnSpc>
            </a:pPr>
            <a:r>
              <a:rPr lang="en-US" sz="1400" b="1" dirty="0" smtClean="0">
                <a:latin typeface="Times New Roman" panose="02020603050405020304" pitchFamily="18" charset="0"/>
                <a:cs typeface="Times New Roman" panose="02020603050405020304" pitchFamily="18" charset="0"/>
              </a:rPr>
              <a:t>Context Level Diagram</a:t>
            </a:r>
            <a:endParaRPr lang="en-US" sz="1400" b="1"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3"/>
          <a:stretch>
            <a:fillRect/>
          </a:stretch>
        </p:blipFill>
        <p:spPr>
          <a:xfrm>
            <a:off x="1598091" y="1129996"/>
            <a:ext cx="5731510" cy="2475230"/>
          </a:xfrm>
          <a:prstGeom prst="rect">
            <a:avLst/>
          </a:prstGeom>
        </p:spPr>
      </p:pic>
    </p:spTree>
    <p:extLst>
      <p:ext uri="{BB962C8B-B14F-4D97-AF65-F5344CB8AC3E}">
        <p14:creationId xmlns:p14="http://schemas.microsoft.com/office/powerpoint/2010/main" val="28134785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3"/>
          <p:cNvSpPr txBox="1">
            <a:spLocks noGrp="1"/>
          </p:cNvSpPr>
          <p:nvPr>
            <p:ph type="title"/>
          </p:nvPr>
        </p:nvSpPr>
        <p:spPr>
          <a:xfrm>
            <a:off x="3157706" y="185523"/>
            <a:ext cx="3046789" cy="735496"/>
          </a:xfrm>
          <a:prstGeom prst="rect">
            <a:avLst/>
          </a:prstGeom>
        </p:spPr>
        <p:txBody>
          <a:bodyPr spcFirstLastPara="1" wrap="square" lIns="91425" tIns="91425" rIns="91425" bIns="91425" anchor="t" anchorCtr="0">
            <a:noAutofit/>
          </a:bodyPr>
          <a:lstStyle/>
          <a:p>
            <a:pPr algn="ctr">
              <a:lnSpc>
                <a:spcPct val="150000"/>
              </a:lnSpc>
            </a:pPr>
            <a:r>
              <a:rPr lang="en-US" sz="2400" b="1" dirty="0" smtClean="0">
                <a:latin typeface="Times New Roman" panose="02020603050405020304" pitchFamily="18" charset="0"/>
                <a:cs typeface="Times New Roman" panose="02020603050405020304" pitchFamily="18" charset="0"/>
              </a:rPr>
              <a:t>DFD </a:t>
            </a:r>
            <a:r>
              <a:rPr lang="en-US" sz="2400" b="1" dirty="0">
                <a:latin typeface="Times New Roman" panose="02020603050405020304" pitchFamily="18" charset="0"/>
                <a:cs typeface="Times New Roman" panose="02020603050405020304" pitchFamily="18" charset="0"/>
              </a:rPr>
              <a:t>DIAGRAMS</a:t>
            </a:r>
          </a:p>
        </p:txBody>
      </p:sp>
      <p:sp>
        <p:nvSpPr>
          <p:cNvPr id="5" name="Google Shape;885;p33"/>
          <p:cNvSpPr txBox="1">
            <a:spLocks/>
          </p:cNvSpPr>
          <p:nvPr/>
        </p:nvSpPr>
        <p:spPr>
          <a:xfrm>
            <a:off x="2799169" y="4222480"/>
            <a:ext cx="3405326" cy="7354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300"/>
              <a:buFont typeface="Poppins Black" panose="00000800000000000000"/>
              <a:buNone/>
              <a:defRPr sz="33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marR="0" lvl="1" algn="ctr" rtl="0">
              <a:lnSpc>
                <a:spcPct val="115000"/>
              </a:lnSpc>
              <a:spcBef>
                <a:spcPts val="0"/>
              </a:spcBef>
              <a:spcAft>
                <a:spcPts val="0"/>
              </a:spcAft>
              <a:buClr>
                <a:schemeClr val="dk1"/>
              </a:buClr>
              <a:buSzPts val="3300"/>
              <a:buFont typeface="Poppins Black" panose="00000800000000000000"/>
              <a:buNone/>
              <a:defRPr sz="33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2pPr>
            <a:lvl3pPr marR="0" lvl="2" algn="ctr" rtl="0">
              <a:lnSpc>
                <a:spcPct val="115000"/>
              </a:lnSpc>
              <a:spcBef>
                <a:spcPts val="0"/>
              </a:spcBef>
              <a:spcAft>
                <a:spcPts val="0"/>
              </a:spcAft>
              <a:buClr>
                <a:schemeClr val="dk1"/>
              </a:buClr>
              <a:buSzPts val="3300"/>
              <a:buFont typeface="Poppins Black" panose="00000800000000000000"/>
              <a:buNone/>
              <a:defRPr sz="33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3pPr>
            <a:lvl4pPr marR="0" lvl="3" algn="ctr" rtl="0">
              <a:lnSpc>
                <a:spcPct val="115000"/>
              </a:lnSpc>
              <a:spcBef>
                <a:spcPts val="0"/>
              </a:spcBef>
              <a:spcAft>
                <a:spcPts val="0"/>
              </a:spcAft>
              <a:buClr>
                <a:schemeClr val="dk1"/>
              </a:buClr>
              <a:buSzPts val="3300"/>
              <a:buFont typeface="Poppins Black" panose="00000800000000000000"/>
              <a:buNone/>
              <a:defRPr sz="33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4pPr>
            <a:lvl5pPr marR="0" lvl="4" algn="ctr" rtl="0">
              <a:lnSpc>
                <a:spcPct val="115000"/>
              </a:lnSpc>
              <a:spcBef>
                <a:spcPts val="0"/>
              </a:spcBef>
              <a:spcAft>
                <a:spcPts val="0"/>
              </a:spcAft>
              <a:buClr>
                <a:schemeClr val="dk1"/>
              </a:buClr>
              <a:buSzPts val="3300"/>
              <a:buFont typeface="Poppins Black" panose="00000800000000000000"/>
              <a:buNone/>
              <a:defRPr sz="33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5pPr>
            <a:lvl6pPr marR="0" lvl="5" algn="ctr" rtl="0">
              <a:lnSpc>
                <a:spcPct val="115000"/>
              </a:lnSpc>
              <a:spcBef>
                <a:spcPts val="0"/>
              </a:spcBef>
              <a:spcAft>
                <a:spcPts val="0"/>
              </a:spcAft>
              <a:buClr>
                <a:schemeClr val="dk1"/>
              </a:buClr>
              <a:buSzPts val="3300"/>
              <a:buFont typeface="Poppins Black" panose="00000800000000000000"/>
              <a:buNone/>
              <a:defRPr sz="33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6pPr>
            <a:lvl7pPr marR="0" lvl="6" algn="ctr" rtl="0">
              <a:lnSpc>
                <a:spcPct val="115000"/>
              </a:lnSpc>
              <a:spcBef>
                <a:spcPts val="0"/>
              </a:spcBef>
              <a:spcAft>
                <a:spcPts val="0"/>
              </a:spcAft>
              <a:buClr>
                <a:schemeClr val="dk1"/>
              </a:buClr>
              <a:buSzPts val="3300"/>
              <a:buFont typeface="Poppins Black" panose="00000800000000000000"/>
              <a:buNone/>
              <a:defRPr sz="33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7pPr>
            <a:lvl8pPr marR="0" lvl="7" algn="ctr" rtl="0">
              <a:lnSpc>
                <a:spcPct val="115000"/>
              </a:lnSpc>
              <a:spcBef>
                <a:spcPts val="0"/>
              </a:spcBef>
              <a:spcAft>
                <a:spcPts val="0"/>
              </a:spcAft>
              <a:buClr>
                <a:schemeClr val="dk1"/>
              </a:buClr>
              <a:buSzPts val="3300"/>
              <a:buFont typeface="Poppins Black" panose="00000800000000000000"/>
              <a:buNone/>
              <a:defRPr sz="33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8pPr>
            <a:lvl9pPr marR="0" lvl="8" algn="ctr" rtl="0">
              <a:lnSpc>
                <a:spcPct val="115000"/>
              </a:lnSpc>
              <a:spcBef>
                <a:spcPts val="0"/>
              </a:spcBef>
              <a:spcAft>
                <a:spcPts val="0"/>
              </a:spcAft>
              <a:buClr>
                <a:schemeClr val="dk1"/>
              </a:buClr>
              <a:buSzPts val="3300"/>
              <a:buFont typeface="Poppins Black" panose="00000800000000000000"/>
              <a:buNone/>
              <a:defRPr sz="33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9pPr>
          </a:lstStyle>
          <a:p>
            <a:pPr algn="ctr">
              <a:lnSpc>
                <a:spcPct val="150000"/>
              </a:lnSpc>
            </a:pPr>
            <a:r>
              <a:rPr lang="en-US" sz="1400" b="1" dirty="0" smtClean="0">
                <a:latin typeface="Times New Roman" panose="02020603050405020304" pitchFamily="18" charset="0"/>
                <a:cs typeface="Times New Roman" panose="02020603050405020304" pitchFamily="18" charset="0"/>
              </a:rPr>
              <a:t>Level 1 Diagram</a:t>
            </a:r>
            <a:endParaRPr lang="en-US" sz="1400" b="1"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3"/>
          <a:stretch>
            <a:fillRect/>
          </a:stretch>
        </p:blipFill>
        <p:spPr>
          <a:xfrm>
            <a:off x="1706245" y="1179512"/>
            <a:ext cx="5731510" cy="2784475"/>
          </a:xfrm>
          <a:prstGeom prst="rect">
            <a:avLst/>
          </a:prstGeom>
        </p:spPr>
      </p:pic>
    </p:spTree>
    <p:extLst>
      <p:ext uri="{BB962C8B-B14F-4D97-AF65-F5344CB8AC3E}">
        <p14:creationId xmlns:p14="http://schemas.microsoft.com/office/powerpoint/2010/main" val="30463470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3"/>
          <p:cNvSpPr txBox="1">
            <a:spLocks noGrp="1"/>
          </p:cNvSpPr>
          <p:nvPr>
            <p:ph type="title"/>
          </p:nvPr>
        </p:nvSpPr>
        <p:spPr>
          <a:xfrm>
            <a:off x="3157706" y="185523"/>
            <a:ext cx="3046789" cy="735496"/>
          </a:xfrm>
          <a:prstGeom prst="rect">
            <a:avLst/>
          </a:prstGeom>
        </p:spPr>
        <p:txBody>
          <a:bodyPr spcFirstLastPara="1" wrap="square" lIns="91425" tIns="91425" rIns="91425" bIns="91425" anchor="t" anchorCtr="0">
            <a:noAutofit/>
          </a:bodyPr>
          <a:lstStyle/>
          <a:p>
            <a:pPr algn="ctr">
              <a:lnSpc>
                <a:spcPct val="150000"/>
              </a:lnSpc>
            </a:pPr>
            <a:r>
              <a:rPr lang="en-US" sz="2400" b="1" dirty="0" smtClean="0">
                <a:latin typeface="Times New Roman" panose="02020603050405020304" pitchFamily="18" charset="0"/>
                <a:cs typeface="Times New Roman" panose="02020603050405020304" pitchFamily="18" charset="0"/>
              </a:rPr>
              <a:t>DFD </a:t>
            </a:r>
            <a:r>
              <a:rPr lang="en-US" sz="2400" b="1" dirty="0">
                <a:latin typeface="Times New Roman" panose="02020603050405020304" pitchFamily="18" charset="0"/>
                <a:cs typeface="Times New Roman" panose="02020603050405020304" pitchFamily="18" charset="0"/>
              </a:rPr>
              <a:t>DIAGRAMS</a:t>
            </a:r>
          </a:p>
        </p:txBody>
      </p:sp>
      <p:sp>
        <p:nvSpPr>
          <p:cNvPr id="5" name="Google Shape;885;p33"/>
          <p:cNvSpPr txBox="1">
            <a:spLocks/>
          </p:cNvSpPr>
          <p:nvPr/>
        </p:nvSpPr>
        <p:spPr>
          <a:xfrm>
            <a:off x="2641513" y="4222480"/>
            <a:ext cx="3405326" cy="7354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300"/>
              <a:buFont typeface="Poppins Black" panose="00000800000000000000"/>
              <a:buNone/>
              <a:defRPr sz="33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marR="0" lvl="1" algn="ctr" rtl="0">
              <a:lnSpc>
                <a:spcPct val="115000"/>
              </a:lnSpc>
              <a:spcBef>
                <a:spcPts val="0"/>
              </a:spcBef>
              <a:spcAft>
                <a:spcPts val="0"/>
              </a:spcAft>
              <a:buClr>
                <a:schemeClr val="dk1"/>
              </a:buClr>
              <a:buSzPts val="3300"/>
              <a:buFont typeface="Poppins Black" panose="00000800000000000000"/>
              <a:buNone/>
              <a:defRPr sz="33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2pPr>
            <a:lvl3pPr marR="0" lvl="2" algn="ctr" rtl="0">
              <a:lnSpc>
                <a:spcPct val="115000"/>
              </a:lnSpc>
              <a:spcBef>
                <a:spcPts val="0"/>
              </a:spcBef>
              <a:spcAft>
                <a:spcPts val="0"/>
              </a:spcAft>
              <a:buClr>
                <a:schemeClr val="dk1"/>
              </a:buClr>
              <a:buSzPts val="3300"/>
              <a:buFont typeface="Poppins Black" panose="00000800000000000000"/>
              <a:buNone/>
              <a:defRPr sz="33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3pPr>
            <a:lvl4pPr marR="0" lvl="3" algn="ctr" rtl="0">
              <a:lnSpc>
                <a:spcPct val="115000"/>
              </a:lnSpc>
              <a:spcBef>
                <a:spcPts val="0"/>
              </a:spcBef>
              <a:spcAft>
                <a:spcPts val="0"/>
              </a:spcAft>
              <a:buClr>
                <a:schemeClr val="dk1"/>
              </a:buClr>
              <a:buSzPts val="3300"/>
              <a:buFont typeface="Poppins Black" panose="00000800000000000000"/>
              <a:buNone/>
              <a:defRPr sz="33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4pPr>
            <a:lvl5pPr marR="0" lvl="4" algn="ctr" rtl="0">
              <a:lnSpc>
                <a:spcPct val="115000"/>
              </a:lnSpc>
              <a:spcBef>
                <a:spcPts val="0"/>
              </a:spcBef>
              <a:spcAft>
                <a:spcPts val="0"/>
              </a:spcAft>
              <a:buClr>
                <a:schemeClr val="dk1"/>
              </a:buClr>
              <a:buSzPts val="3300"/>
              <a:buFont typeface="Poppins Black" panose="00000800000000000000"/>
              <a:buNone/>
              <a:defRPr sz="33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5pPr>
            <a:lvl6pPr marR="0" lvl="5" algn="ctr" rtl="0">
              <a:lnSpc>
                <a:spcPct val="115000"/>
              </a:lnSpc>
              <a:spcBef>
                <a:spcPts val="0"/>
              </a:spcBef>
              <a:spcAft>
                <a:spcPts val="0"/>
              </a:spcAft>
              <a:buClr>
                <a:schemeClr val="dk1"/>
              </a:buClr>
              <a:buSzPts val="3300"/>
              <a:buFont typeface="Poppins Black" panose="00000800000000000000"/>
              <a:buNone/>
              <a:defRPr sz="33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6pPr>
            <a:lvl7pPr marR="0" lvl="6" algn="ctr" rtl="0">
              <a:lnSpc>
                <a:spcPct val="115000"/>
              </a:lnSpc>
              <a:spcBef>
                <a:spcPts val="0"/>
              </a:spcBef>
              <a:spcAft>
                <a:spcPts val="0"/>
              </a:spcAft>
              <a:buClr>
                <a:schemeClr val="dk1"/>
              </a:buClr>
              <a:buSzPts val="3300"/>
              <a:buFont typeface="Poppins Black" panose="00000800000000000000"/>
              <a:buNone/>
              <a:defRPr sz="33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7pPr>
            <a:lvl8pPr marR="0" lvl="7" algn="ctr" rtl="0">
              <a:lnSpc>
                <a:spcPct val="115000"/>
              </a:lnSpc>
              <a:spcBef>
                <a:spcPts val="0"/>
              </a:spcBef>
              <a:spcAft>
                <a:spcPts val="0"/>
              </a:spcAft>
              <a:buClr>
                <a:schemeClr val="dk1"/>
              </a:buClr>
              <a:buSzPts val="3300"/>
              <a:buFont typeface="Poppins Black" panose="00000800000000000000"/>
              <a:buNone/>
              <a:defRPr sz="33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8pPr>
            <a:lvl9pPr marR="0" lvl="8" algn="ctr" rtl="0">
              <a:lnSpc>
                <a:spcPct val="115000"/>
              </a:lnSpc>
              <a:spcBef>
                <a:spcPts val="0"/>
              </a:spcBef>
              <a:spcAft>
                <a:spcPts val="0"/>
              </a:spcAft>
              <a:buClr>
                <a:schemeClr val="dk1"/>
              </a:buClr>
              <a:buSzPts val="3300"/>
              <a:buFont typeface="Poppins Black" panose="00000800000000000000"/>
              <a:buNone/>
              <a:defRPr sz="33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9pPr>
          </a:lstStyle>
          <a:p>
            <a:pPr algn="ctr">
              <a:lnSpc>
                <a:spcPct val="150000"/>
              </a:lnSpc>
            </a:pPr>
            <a:r>
              <a:rPr lang="en-US" sz="1400" b="1" dirty="0" smtClean="0">
                <a:latin typeface="Times New Roman" panose="02020603050405020304" pitchFamily="18" charset="0"/>
                <a:cs typeface="Times New Roman" panose="02020603050405020304" pitchFamily="18" charset="0"/>
              </a:rPr>
              <a:t>Level 2 Diagram</a:t>
            </a:r>
            <a:endParaRPr lang="en-US" sz="1400" b="1"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3"/>
          <a:stretch>
            <a:fillRect/>
          </a:stretch>
        </p:blipFill>
        <p:spPr>
          <a:xfrm>
            <a:off x="1706245" y="1093470"/>
            <a:ext cx="5731510" cy="2956560"/>
          </a:xfrm>
          <a:prstGeom prst="rect">
            <a:avLst/>
          </a:prstGeom>
        </p:spPr>
      </p:pic>
    </p:spTree>
    <p:extLst>
      <p:ext uri="{BB962C8B-B14F-4D97-AF65-F5344CB8AC3E}">
        <p14:creationId xmlns:p14="http://schemas.microsoft.com/office/powerpoint/2010/main" val="1533200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8" name="Google Shape;398;p28"/>
          <p:cNvSpPr txBox="1">
            <a:spLocks noGrp="1"/>
          </p:cNvSpPr>
          <p:nvPr>
            <p:ph type="title"/>
          </p:nvPr>
        </p:nvSpPr>
        <p:spPr>
          <a:xfrm>
            <a:off x="706857" y="122679"/>
            <a:ext cx="7586870" cy="72858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400" b="1" dirty="0" smtClean="0">
                <a:latin typeface="Times New Roman" panose="02020603050405020304" pitchFamily="18" charset="0"/>
                <a:cs typeface="Times New Roman" panose="02020603050405020304" pitchFamily="18" charset="0"/>
              </a:rPr>
              <a:t>ABSTRACT</a:t>
            </a:r>
            <a:endParaRPr sz="2400" b="1" dirty="0">
              <a:latin typeface="Times New Roman" panose="02020603050405020304" pitchFamily="18" charset="0"/>
              <a:cs typeface="Times New Roman" panose="02020603050405020304" pitchFamily="18" charset="0"/>
            </a:endParaRPr>
          </a:p>
        </p:txBody>
      </p:sp>
      <p:sp>
        <p:nvSpPr>
          <p:cNvPr id="660" name="Google Shape;660;p28"/>
          <p:cNvSpPr/>
          <p:nvPr/>
        </p:nvSpPr>
        <p:spPr>
          <a:xfrm rot="10800000">
            <a:off x="356222" y="3962400"/>
            <a:ext cx="1483087" cy="846700"/>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8"/>
          <p:cNvSpPr/>
          <p:nvPr/>
        </p:nvSpPr>
        <p:spPr>
          <a:xfrm>
            <a:off x="7420303" y="338989"/>
            <a:ext cx="1367447" cy="752664"/>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706857" y="876621"/>
            <a:ext cx="7648334" cy="3660105"/>
          </a:xfrm>
          <a:prstGeom prst="rect">
            <a:avLst/>
          </a:prstGeom>
          <a:noFill/>
        </p:spPr>
        <p:txBody>
          <a:bodyPr wrap="square" rtlCol="0">
            <a:spAutoFit/>
          </a:bodyPr>
          <a:lstStyle/>
          <a:p>
            <a:pPr algn="just">
              <a:lnSpc>
                <a:spcPct val="150000"/>
              </a:lnSpc>
            </a:pPr>
            <a:r>
              <a:rPr lang="en-IN" sz="1200" dirty="0">
                <a:latin typeface="Times New Roman" panose="02020603050405020304" pitchFamily="18" charset="0"/>
                <a:cs typeface="Times New Roman" panose="02020603050405020304" pitchFamily="18" charset="0"/>
              </a:rPr>
              <a:t>The Alumni Network: An Academic Portal using Machine Learning is an innovative web platform designed to enhance engagement between alumni and their academic institution. The system enables alumni to register, interact with fellow alumni, participate in academy events, and stay updated with academy news. Administrators can manage alumni data, approve registration and event requests, and update academy content, such as events, news, and galleries. The platform also integrates an advanced </a:t>
            </a:r>
            <a:r>
              <a:rPr lang="en-IN" sz="1200" dirty="0" err="1">
                <a:latin typeface="Times New Roman" panose="02020603050405020304" pitchFamily="18" charset="0"/>
                <a:cs typeface="Times New Roman" panose="02020603050405020304" pitchFamily="18" charset="0"/>
              </a:rPr>
              <a:t>chatbot</a:t>
            </a:r>
            <a:r>
              <a:rPr lang="en-IN" sz="1200" dirty="0">
                <a:latin typeface="Times New Roman" panose="02020603050405020304" pitchFamily="18" charset="0"/>
                <a:cs typeface="Times New Roman" panose="02020603050405020304" pitchFamily="18" charset="0"/>
              </a:rPr>
              <a:t> powered by Long Short-Term Memory (LSTM) networks to efficiently handle user inquiries. This portal serves multiple user roles: Admin, Alumni, and Guests. Alumni can register, chat with others via the </a:t>
            </a:r>
            <a:r>
              <a:rPr lang="en-IN" sz="1200" dirty="0" err="1">
                <a:latin typeface="Times New Roman" panose="02020603050405020304" pitchFamily="18" charset="0"/>
                <a:cs typeface="Times New Roman" panose="02020603050405020304" pitchFamily="18" charset="0"/>
              </a:rPr>
              <a:t>chatbox</a:t>
            </a:r>
            <a:r>
              <a:rPr lang="en-IN" sz="1200" dirty="0">
                <a:latin typeface="Times New Roman" panose="02020603050405020304" pitchFamily="18" charset="0"/>
                <a:cs typeface="Times New Roman" panose="02020603050405020304" pitchFamily="18" charset="0"/>
              </a:rPr>
              <a:t>, and book events, while prospective users can explore the gallery, news, and interact with the </a:t>
            </a:r>
            <a:r>
              <a:rPr lang="en-IN" sz="1200" dirty="0" err="1">
                <a:latin typeface="Times New Roman" panose="02020603050405020304" pitchFamily="18" charset="0"/>
                <a:cs typeface="Times New Roman" panose="02020603050405020304" pitchFamily="18" charset="0"/>
              </a:rPr>
              <a:t>chatbot</a:t>
            </a:r>
            <a:r>
              <a:rPr lang="en-IN" sz="1200" dirty="0">
                <a:latin typeface="Times New Roman" panose="02020603050405020304" pitchFamily="18" charset="0"/>
                <a:cs typeface="Times New Roman" panose="02020603050405020304" pitchFamily="18" charset="0"/>
              </a:rPr>
              <a:t> for information about the academy. Admins handle backend processes, such as managing alumni registrations and event requests. The system’s user-friendly design, coupled with automated features like the </a:t>
            </a:r>
            <a:r>
              <a:rPr lang="en-IN" sz="1200" dirty="0" err="1">
                <a:latin typeface="Times New Roman" panose="02020603050405020304" pitchFamily="18" charset="0"/>
                <a:cs typeface="Times New Roman" panose="02020603050405020304" pitchFamily="18" charset="0"/>
              </a:rPr>
              <a:t>chatbot</a:t>
            </a:r>
            <a:r>
              <a:rPr lang="en-IN" sz="1200" dirty="0">
                <a:latin typeface="Times New Roman" panose="02020603050405020304" pitchFamily="18" charset="0"/>
                <a:cs typeface="Times New Roman" panose="02020603050405020304" pitchFamily="18" charset="0"/>
              </a:rPr>
              <a:t> and email notification system, creates an efficient and streamlined experience for both administrators and alumni. Additionally, the system ensures security through robust authentication and validation mechanisms, safeguarding user data and interactions. This project provides a seamless digital platform for strengthening alumni relationships, enhancing event management, and fostering ongoing engagement between alumni and their alma mater.</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38"/>
          <p:cNvSpPr txBox="1">
            <a:spLocks noGrp="1"/>
          </p:cNvSpPr>
          <p:nvPr>
            <p:ph type="title"/>
          </p:nvPr>
        </p:nvSpPr>
        <p:spPr>
          <a:xfrm>
            <a:off x="572767" y="236588"/>
            <a:ext cx="7878798" cy="710700"/>
          </a:xfrm>
          <a:prstGeom prst="rect">
            <a:avLst/>
          </a:prstGeom>
          <a:ln>
            <a:noFill/>
          </a:ln>
        </p:spPr>
        <p:txBody>
          <a:bodyPr spcFirstLastPara="1" wrap="square" lIns="91425" tIns="91425" rIns="91425" bIns="91425" anchor="t" anchorCtr="0">
            <a:noAutofit/>
          </a:bodyPr>
          <a:lstStyle/>
          <a:p>
            <a:pPr lvl="0"/>
            <a:r>
              <a:rPr lang="en-US" altLang="en-US" sz="2400" b="1" dirty="0" smtClean="0">
                <a:solidFill>
                  <a:srgbClr val="000000"/>
                </a:solidFill>
                <a:latin typeface="Times New Roman" panose="02020603050405020304" pitchFamily="18" charset="0"/>
                <a:ea typeface="Poppins" panose="00000500000000000000"/>
                <a:cs typeface="Times New Roman" panose="02020603050405020304" pitchFamily="18" charset="0"/>
                <a:sym typeface="Poppins" panose="00000500000000000000"/>
              </a:rPr>
              <a:t>MODULES</a:t>
            </a:r>
            <a:endParaRPr lang="en-IN" altLang="en-US" sz="2400" b="1" dirty="0" smtClean="0">
              <a:solidFill>
                <a:srgbClr val="000000"/>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1389" name="Google Shape;1389;p38"/>
          <p:cNvSpPr/>
          <p:nvPr/>
        </p:nvSpPr>
        <p:spPr>
          <a:xfrm>
            <a:off x="6611106" y="2845440"/>
            <a:ext cx="2188668" cy="1945017"/>
          </a:xfrm>
          <a:custGeom>
            <a:avLst/>
            <a:gdLst/>
            <a:ahLst/>
            <a:cxnLst/>
            <a:rect l="l" t="t" r="r" b="b"/>
            <a:pathLst>
              <a:path w="67892" h="60334" extrusionOk="0">
                <a:moveTo>
                  <a:pt x="40065" y="0"/>
                </a:moveTo>
                <a:cubicBezTo>
                  <a:pt x="29635" y="0"/>
                  <a:pt x="18295" y="2594"/>
                  <a:pt x="9925" y="11430"/>
                </a:cubicBezTo>
                <a:cubicBezTo>
                  <a:pt x="9172" y="12224"/>
                  <a:pt x="8479" y="13096"/>
                  <a:pt x="7843" y="14035"/>
                </a:cubicBezTo>
                <a:cubicBezTo>
                  <a:pt x="7800" y="14099"/>
                  <a:pt x="7759" y="14161"/>
                  <a:pt x="7716" y="14225"/>
                </a:cubicBezTo>
                <a:cubicBezTo>
                  <a:pt x="0" y="25889"/>
                  <a:pt x="1051" y="47717"/>
                  <a:pt x="10852" y="60333"/>
                </a:cubicBezTo>
                <a:lnTo>
                  <a:pt x="65912" y="60309"/>
                </a:lnTo>
                <a:cubicBezTo>
                  <a:pt x="67000" y="60309"/>
                  <a:pt x="67880" y="59429"/>
                  <a:pt x="67880" y="58342"/>
                </a:cubicBezTo>
                <a:lnTo>
                  <a:pt x="67892" y="5246"/>
                </a:lnTo>
                <a:cubicBezTo>
                  <a:pt x="67784" y="5202"/>
                  <a:pt x="54837" y="0"/>
                  <a:pt x="400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p:cNvSpPr/>
          <p:nvPr/>
        </p:nvSpPr>
        <p:spPr>
          <a:xfrm>
            <a:off x="854528" y="685208"/>
            <a:ext cx="7597037" cy="3993401"/>
          </a:xfrm>
          <a:prstGeom prst="rect">
            <a:avLst/>
          </a:prstGeom>
        </p:spPr>
        <p:txBody>
          <a:bodyPr wrap="square">
            <a:spAutoFit/>
          </a:bodyPr>
          <a:lstStyle/>
          <a:p>
            <a:pPr marL="228600" indent="-228600" algn="just">
              <a:lnSpc>
                <a:spcPct val="150000"/>
              </a:lnSpc>
              <a:buAutoNum type="arabicPeriod"/>
            </a:pPr>
            <a:r>
              <a:rPr lang="en-US" sz="1300" b="1" dirty="0" smtClean="0">
                <a:latin typeface="Times New Roman" panose="02020603050405020304" pitchFamily="18" charset="0"/>
                <a:cs typeface="Times New Roman" panose="02020603050405020304" pitchFamily="18" charset="0"/>
              </a:rPr>
              <a:t>Admin Modules</a:t>
            </a:r>
          </a:p>
          <a:p>
            <a:pPr algn="just">
              <a:lnSpc>
                <a:spcPct val="150000"/>
              </a:lnSpc>
            </a:pPr>
            <a:r>
              <a:rPr lang="en-US" sz="1300" dirty="0" smtClean="0">
                <a:latin typeface="Times New Roman" panose="02020603050405020304" pitchFamily="18" charset="0"/>
                <a:cs typeface="Times New Roman" panose="02020603050405020304" pitchFamily="18" charset="0"/>
              </a:rPr>
              <a:t>	O Manage </a:t>
            </a:r>
            <a:r>
              <a:rPr lang="en-US" sz="1300" dirty="0">
                <a:latin typeface="Times New Roman" panose="02020603050405020304" pitchFamily="18" charset="0"/>
                <a:cs typeface="Times New Roman" panose="02020603050405020304" pitchFamily="18" charset="0"/>
              </a:rPr>
              <a:t>alumni registrations: Approve or reject alumni registration requests.</a:t>
            </a:r>
          </a:p>
          <a:p>
            <a:pPr algn="just">
              <a:lnSpc>
                <a:spcPct val="150000"/>
              </a:lnSpc>
            </a:pPr>
            <a:r>
              <a:rPr lang="en-US" sz="1300" dirty="0" smtClean="0">
                <a:latin typeface="Times New Roman" panose="02020603050405020304" pitchFamily="18" charset="0"/>
                <a:cs typeface="Times New Roman" panose="02020603050405020304" pitchFamily="18" charset="0"/>
              </a:rPr>
              <a:t>	O Manage </a:t>
            </a:r>
            <a:r>
              <a:rPr lang="en-US" sz="1300" dirty="0">
                <a:latin typeface="Times New Roman" panose="02020603050405020304" pitchFamily="18" charset="0"/>
                <a:cs typeface="Times New Roman" panose="02020603050405020304" pitchFamily="18" charset="0"/>
              </a:rPr>
              <a:t>event bookings: Review and accept or reject alumni event booking requests.</a:t>
            </a:r>
          </a:p>
          <a:p>
            <a:pPr algn="just">
              <a:lnSpc>
                <a:spcPct val="150000"/>
              </a:lnSpc>
            </a:pPr>
            <a:r>
              <a:rPr lang="en-US" sz="1300" dirty="0" smtClean="0">
                <a:latin typeface="Times New Roman" panose="02020603050405020304" pitchFamily="18" charset="0"/>
                <a:cs typeface="Times New Roman" panose="02020603050405020304" pitchFamily="18" charset="0"/>
              </a:rPr>
              <a:t>	O Update </a:t>
            </a:r>
            <a:r>
              <a:rPr lang="en-US" sz="1300" dirty="0">
                <a:latin typeface="Times New Roman" panose="02020603050405020304" pitchFamily="18" charset="0"/>
                <a:cs typeface="Times New Roman" panose="02020603050405020304" pitchFamily="18" charset="0"/>
              </a:rPr>
              <a:t>academy content: Add and manage events, news, gallery images, and information about </a:t>
            </a:r>
            <a:r>
              <a:rPr lang="en-US" sz="1300" dirty="0" smtClean="0">
                <a:latin typeface="Times New Roman" panose="02020603050405020304" pitchFamily="18" charset="0"/>
                <a:cs typeface="Times New Roman" panose="02020603050405020304" pitchFamily="18" charset="0"/>
              </a:rPr>
              <a:t>	academy </a:t>
            </a:r>
            <a:r>
              <a:rPr lang="en-US" sz="1300" dirty="0">
                <a:latin typeface="Times New Roman" panose="02020603050405020304" pitchFamily="18" charset="0"/>
                <a:cs typeface="Times New Roman" panose="02020603050405020304" pitchFamily="18" charset="0"/>
              </a:rPr>
              <a:t>achievers.</a:t>
            </a:r>
          </a:p>
          <a:p>
            <a:pPr algn="just">
              <a:lnSpc>
                <a:spcPct val="150000"/>
              </a:lnSpc>
            </a:pPr>
            <a:r>
              <a:rPr lang="en-US" sz="1300" dirty="0" smtClean="0">
                <a:latin typeface="Times New Roman" panose="02020603050405020304" pitchFamily="18" charset="0"/>
                <a:cs typeface="Times New Roman" panose="02020603050405020304" pitchFamily="18" charset="0"/>
              </a:rPr>
              <a:t>	O Email </a:t>
            </a:r>
            <a:r>
              <a:rPr lang="en-US" sz="1300" dirty="0">
                <a:latin typeface="Times New Roman" panose="02020603050405020304" pitchFamily="18" charset="0"/>
                <a:cs typeface="Times New Roman" panose="02020603050405020304" pitchFamily="18" charset="0"/>
              </a:rPr>
              <a:t>notifications: Automatically send email notifications to alumni regarding the status of </a:t>
            </a:r>
            <a:r>
              <a:rPr lang="en-US" sz="1300" dirty="0" smtClean="0">
                <a:latin typeface="Times New Roman" panose="02020603050405020304" pitchFamily="18" charset="0"/>
                <a:cs typeface="Times New Roman" panose="02020603050405020304" pitchFamily="18" charset="0"/>
              </a:rPr>
              <a:t>	event booking </a:t>
            </a:r>
            <a:r>
              <a:rPr lang="en-US" sz="1300" dirty="0">
                <a:latin typeface="Times New Roman" panose="02020603050405020304" pitchFamily="18" charset="0"/>
                <a:cs typeface="Times New Roman" panose="02020603050405020304" pitchFamily="18" charset="0"/>
              </a:rPr>
              <a:t>requests.</a:t>
            </a:r>
          </a:p>
          <a:p>
            <a:pPr algn="just">
              <a:lnSpc>
                <a:spcPct val="150000"/>
              </a:lnSpc>
            </a:pPr>
            <a:r>
              <a:rPr lang="en-US" sz="1300" dirty="0" smtClean="0">
                <a:latin typeface="Times New Roman" panose="02020603050405020304" pitchFamily="18" charset="0"/>
                <a:cs typeface="Times New Roman" panose="02020603050405020304" pitchFamily="18" charset="0"/>
              </a:rPr>
              <a:t>	O View </a:t>
            </a:r>
            <a:r>
              <a:rPr lang="en-US" sz="1300" dirty="0">
                <a:latin typeface="Times New Roman" panose="02020603050405020304" pitchFamily="18" charset="0"/>
                <a:cs typeface="Times New Roman" panose="02020603050405020304" pitchFamily="18" charset="0"/>
              </a:rPr>
              <a:t>alumni and event data: Admin can view registered alumni details and event booking </a:t>
            </a:r>
            <a:r>
              <a:rPr lang="en-US" sz="1300" dirty="0" smtClean="0">
                <a:latin typeface="Times New Roman" panose="02020603050405020304" pitchFamily="18" charset="0"/>
                <a:cs typeface="Times New Roman" panose="02020603050405020304" pitchFamily="18" charset="0"/>
              </a:rPr>
              <a:t>	statuses.</a:t>
            </a:r>
          </a:p>
          <a:p>
            <a:pPr algn="just">
              <a:lnSpc>
                <a:spcPct val="150000"/>
              </a:lnSpc>
            </a:pPr>
            <a:endParaRPr lang="en-US" sz="1300" dirty="0">
              <a:latin typeface="Times New Roman" panose="02020603050405020304" pitchFamily="18" charset="0"/>
              <a:cs typeface="Times New Roman" panose="02020603050405020304" pitchFamily="18" charset="0"/>
            </a:endParaRPr>
          </a:p>
          <a:p>
            <a:pPr algn="just">
              <a:lnSpc>
                <a:spcPct val="150000"/>
              </a:lnSpc>
            </a:pPr>
            <a:r>
              <a:rPr lang="en-US" sz="1300" b="1" dirty="0">
                <a:latin typeface="Times New Roman" panose="02020603050405020304" pitchFamily="18" charset="0"/>
                <a:cs typeface="Times New Roman" panose="02020603050405020304" pitchFamily="18" charset="0"/>
              </a:rPr>
              <a:t>2. </a:t>
            </a:r>
            <a:r>
              <a:rPr lang="en-US" sz="1300" b="1" dirty="0" smtClean="0">
                <a:latin typeface="Times New Roman" panose="02020603050405020304" pitchFamily="18" charset="0"/>
                <a:cs typeface="Times New Roman" panose="02020603050405020304" pitchFamily="18" charset="0"/>
              </a:rPr>
              <a:t>Alumni </a:t>
            </a:r>
            <a:r>
              <a:rPr lang="en-US" sz="1300" b="1" dirty="0">
                <a:latin typeface="Times New Roman" panose="02020603050405020304" pitchFamily="18" charset="0"/>
                <a:cs typeface="Times New Roman" panose="02020603050405020304" pitchFamily="18" charset="0"/>
              </a:rPr>
              <a:t>Modules</a:t>
            </a:r>
          </a:p>
          <a:p>
            <a:pPr lvl="2" algn="just">
              <a:lnSpc>
                <a:spcPct val="150000"/>
              </a:lnSpc>
            </a:pPr>
            <a:r>
              <a:rPr lang="en-US" sz="1300" dirty="0">
                <a:latin typeface="Times New Roman" panose="02020603050405020304" pitchFamily="18" charset="0"/>
                <a:cs typeface="Times New Roman" panose="02020603050405020304" pitchFamily="18" charset="0"/>
              </a:rPr>
              <a:t>	O Registration: Alumni can submit a registration request, which requires admin approval.</a:t>
            </a:r>
          </a:p>
          <a:p>
            <a:pPr lvl="2" algn="just">
              <a:lnSpc>
                <a:spcPct val="150000"/>
              </a:lnSpc>
            </a:pPr>
            <a:r>
              <a:rPr lang="en-US" sz="1300" dirty="0">
                <a:latin typeface="Times New Roman" panose="02020603050405020304" pitchFamily="18" charset="0"/>
                <a:cs typeface="Times New Roman" panose="02020603050405020304" pitchFamily="18" charset="0"/>
              </a:rPr>
              <a:t>	O Login: After admin approval, alumni can log in to their personalized dashboard</a:t>
            </a:r>
            <a:r>
              <a:rPr lang="en-US" sz="1300" dirty="0" smtClean="0">
                <a:latin typeface="Times New Roman" panose="02020603050405020304" pitchFamily="18" charset="0"/>
                <a:cs typeface="Times New Roman" panose="02020603050405020304" pitchFamily="18" charset="0"/>
              </a:rPr>
              <a:t>.</a:t>
            </a: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05991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38"/>
          <p:cNvSpPr txBox="1">
            <a:spLocks noGrp="1"/>
          </p:cNvSpPr>
          <p:nvPr>
            <p:ph type="title"/>
          </p:nvPr>
        </p:nvSpPr>
        <p:spPr>
          <a:xfrm>
            <a:off x="572767" y="236588"/>
            <a:ext cx="7878798" cy="710700"/>
          </a:xfrm>
          <a:prstGeom prst="rect">
            <a:avLst/>
          </a:prstGeom>
          <a:ln>
            <a:noFill/>
          </a:ln>
        </p:spPr>
        <p:txBody>
          <a:bodyPr spcFirstLastPara="1" wrap="square" lIns="91425" tIns="91425" rIns="91425" bIns="91425" anchor="t" anchorCtr="0">
            <a:noAutofit/>
          </a:bodyPr>
          <a:lstStyle/>
          <a:p>
            <a:pPr lvl="0"/>
            <a:r>
              <a:rPr lang="en-US" altLang="en-US" sz="2400" b="1" dirty="0" smtClean="0">
                <a:solidFill>
                  <a:srgbClr val="000000"/>
                </a:solidFill>
                <a:latin typeface="Times New Roman" panose="02020603050405020304" pitchFamily="18" charset="0"/>
                <a:ea typeface="Poppins" panose="00000500000000000000"/>
                <a:cs typeface="Times New Roman" panose="02020603050405020304" pitchFamily="18" charset="0"/>
                <a:sym typeface="Poppins" panose="00000500000000000000"/>
              </a:rPr>
              <a:t>MODULES</a:t>
            </a:r>
            <a:endParaRPr lang="en-IN" altLang="en-US" sz="2400" b="1" dirty="0" smtClean="0">
              <a:solidFill>
                <a:srgbClr val="000000"/>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1389" name="Google Shape;1389;p38"/>
          <p:cNvSpPr/>
          <p:nvPr/>
        </p:nvSpPr>
        <p:spPr>
          <a:xfrm>
            <a:off x="6611106" y="2845440"/>
            <a:ext cx="2188668" cy="1945017"/>
          </a:xfrm>
          <a:custGeom>
            <a:avLst/>
            <a:gdLst/>
            <a:ahLst/>
            <a:cxnLst/>
            <a:rect l="l" t="t" r="r" b="b"/>
            <a:pathLst>
              <a:path w="67892" h="60334" extrusionOk="0">
                <a:moveTo>
                  <a:pt x="40065" y="0"/>
                </a:moveTo>
                <a:cubicBezTo>
                  <a:pt x="29635" y="0"/>
                  <a:pt x="18295" y="2594"/>
                  <a:pt x="9925" y="11430"/>
                </a:cubicBezTo>
                <a:cubicBezTo>
                  <a:pt x="9172" y="12224"/>
                  <a:pt x="8479" y="13096"/>
                  <a:pt x="7843" y="14035"/>
                </a:cubicBezTo>
                <a:cubicBezTo>
                  <a:pt x="7800" y="14099"/>
                  <a:pt x="7759" y="14161"/>
                  <a:pt x="7716" y="14225"/>
                </a:cubicBezTo>
                <a:cubicBezTo>
                  <a:pt x="0" y="25889"/>
                  <a:pt x="1051" y="47717"/>
                  <a:pt x="10852" y="60333"/>
                </a:cubicBezTo>
                <a:lnTo>
                  <a:pt x="65912" y="60309"/>
                </a:lnTo>
                <a:cubicBezTo>
                  <a:pt x="67000" y="60309"/>
                  <a:pt x="67880" y="59429"/>
                  <a:pt x="67880" y="58342"/>
                </a:cubicBezTo>
                <a:lnTo>
                  <a:pt x="67892" y="5246"/>
                </a:lnTo>
                <a:cubicBezTo>
                  <a:pt x="67784" y="5202"/>
                  <a:pt x="54837" y="0"/>
                  <a:pt x="400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p:cNvSpPr/>
          <p:nvPr/>
        </p:nvSpPr>
        <p:spPr>
          <a:xfrm>
            <a:off x="854528" y="714705"/>
            <a:ext cx="7597037" cy="3993401"/>
          </a:xfrm>
          <a:prstGeom prst="rect">
            <a:avLst/>
          </a:prstGeom>
        </p:spPr>
        <p:txBody>
          <a:bodyPr wrap="square">
            <a:spAutoFit/>
          </a:bodyPr>
          <a:lstStyle/>
          <a:p>
            <a:pPr algn="just">
              <a:lnSpc>
                <a:spcPct val="150000"/>
              </a:lnSpc>
            </a:pPr>
            <a:r>
              <a:rPr lang="en-US" sz="1300" b="1" dirty="0" smtClean="0">
                <a:latin typeface="Times New Roman" panose="02020603050405020304" pitchFamily="18" charset="0"/>
                <a:cs typeface="Times New Roman" panose="02020603050405020304" pitchFamily="18" charset="0"/>
              </a:rPr>
              <a:t>2. Alumni Modules</a:t>
            </a:r>
          </a:p>
          <a:p>
            <a:pPr lvl="2" algn="just">
              <a:lnSpc>
                <a:spcPct val="150000"/>
              </a:lnSpc>
            </a:pPr>
            <a:r>
              <a:rPr lang="en-US" sz="1300" dirty="0" smtClean="0">
                <a:latin typeface="Times New Roman" panose="02020603050405020304" pitchFamily="18" charset="0"/>
                <a:cs typeface="Times New Roman" panose="02020603050405020304" pitchFamily="18" charset="0"/>
              </a:rPr>
              <a:t>	O Explore </a:t>
            </a:r>
            <a:r>
              <a:rPr lang="en-US" sz="1300" dirty="0">
                <a:latin typeface="Times New Roman" panose="02020603050405020304" pitchFamily="18" charset="0"/>
                <a:cs typeface="Times New Roman" panose="02020603050405020304" pitchFamily="18" charset="0"/>
              </a:rPr>
              <a:t>other alumni: Alumni can view profiles of other alumni registered in the system.</a:t>
            </a:r>
          </a:p>
          <a:p>
            <a:pPr lvl="2" algn="just">
              <a:lnSpc>
                <a:spcPct val="150000"/>
              </a:lnSpc>
            </a:pPr>
            <a:r>
              <a:rPr lang="en-US" sz="1300" dirty="0" smtClean="0">
                <a:latin typeface="Times New Roman" panose="02020603050405020304" pitchFamily="18" charset="0"/>
                <a:cs typeface="Times New Roman" panose="02020603050405020304" pitchFamily="18" charset="0"/>
              </a:rPr>
              <a:t>	O </a:t>
            </a:r>
            <a:r>
              <a:rPr lang="en-US" sz="1300" dirty="0" err="1" smtClean="0">
                <a:latin typeface="Times New Roman" panose="02020603050405020304" pitchFamily="18" charset="0"/>
                <a:cs typeface="Times New Roman" panose="02020603050405020304" pitchFamily="18" charset="0"/>
              </a:rPr>
              <a:t>Chatbox</a:t>
            </a:r>
            <a:r>
              <a:rPr lang="en-US" sz="1300" dirty="0">
                <a:latin typeface="Times New Roman" panose="02020603050405020304" pitchFamily="18" charset="0"/>
                <a:cs typeface="Times New Roman" panose="02020603050405020304" pitchFamily="18" charset="0"/>
              </a:rPr>
              <a:t>: Alumni can interact with other alumni using a one-on-one </a:t>
            </a:r>
            <a:r>
              <a:rPr lang="en-US" sz="1300" dirty="0" err="1">
                <a:latin typeface="Times New Roman" panose="02020603050405020304" pitchFamily="18" charset="0"/>
                <a:cs typeface="Times New Roman" panose="02020603050405020304" pitchFamily="18" charset="0"/>
              </a:rPr>
              <a:t>chatbox</a:t>
            </a:r>
            <a:r>
              <a:rPr lang="en-US" sz="1300" dirty="0">
                <a:latin typeface="Times New Roman" panose="02020603050405020304" pitchFamily="18" charset="0"/>
                <a:cs typeface="Times New Roman" panose="02020603050405020304" pitchFamily="18" charset="0"/>
              </a:rPr>
              <a:t> system.</a:t>
            </a:r>
          </a:p>
          <a:p>
            <a:pPr lvl="2" algn="just">
              <a:lnSpc>
                <a:spcPct val="150000"/>
              </a:lnSpc>
            </a:pPr>
            <a:r>
              <a:rPr lang="en-US" sz="1300" dirty="0" smtClean="0">
                <a:latin typeface="Times New Roman" panose="02020603050405020304" pitchFamily="18" charset="0"/>
                <a:cs typeface="Times New Roman" panose="02020603050405020304" pitchFamily="18" charset="0"/>
              </a:rPr>
              <a:t>	O Event </a:t>
            </a:r>
            <a:r>
              <a:rPr lang="en-US" sz="1300" dirty="0">
                <a:latin typeface="Times New Roman" panose="02020603050405020304" pitchFamily="18" charset="0"/>
                <a:cs typeface="Times New Roman" panose="02020603050405020304" pitchFamily="18" charset="0"/>
              </a:rPr>
              <a:t>booking: Alumni can view academy events and send booking requests to the admin.</a:t>
            </a:r>
          </a:p>
          <a:p>
            <a:pPr lvl="2" algn="just">
              <a:lnSpc>
                <a:spcPct val="150000"/>
              </a:lnSpc>
            </a:pPr>
            <a:r>
              <a:rPr lang="en-US" sz="1300" dirty="0" smtClean="0">
                <a:latin typeface="Times New Roman" panose="02020603050405020304" pitchFamily="18" charset="0"/>
                <a:cs typeface="Times New Roman" panose="02020603050405020304" pitchFamily="18" charset="0"/>
              </a:rPr>
              <a:t>	O Email </a:t>
            </a:r>
            <a:r>
              <a:rPr lang="en-US" sz="1300" dirty="0">
                <a:latin typeface="Times New Roman" panose="02020603050405020304" pitchFamily="18" charset="0"/>
                <a:cs typeface="Times New Roman" panose="02020603050405020304" pitchFamily="18" charset="0"/>
              </a:rPr>
              <a:t>notifications: Receive email notifications about the status of event bookings.</a:t>
            </a:r>
          </a:p>
          <a:p>
            <a:pPr lvl="2" algn="just">
              <a:lnSpc>
                <a:spcPct val="150000"/>
              </a:lnSpc>
            </a:pPr>
            <a:r>
              <a:rPr lang="en-US" sz="1300" dirty="0" smtClean="0">
                <a:latin typeface="Times New Roman" panose="02020603050405020304" pitchFamily="18" charset="0"/>
                <a:cs typeface="Times New Roman" panose="02020603050405020304" pitchFamily="18" charset="0"/>
              </a:rPr>
              <a:t>	O Logout</a:t>
            </a:r>
            <a:r>
              <a:rPr lang="en-US" sz="1300" dirty="0">
                <a:latin typeface="Times New Roman" panose="02020603050405020304" pitchFamily="18" charset="0"/>
                <a:cs typeface="Times New Roman" panose="02020603050405020304" pitchFamily="18" charset="0"/>
              </a:rPr>
              <a:t>: Alumni can securely log out of their </a:t>
            </a:r>
            <a:r>
              <a:rPr lang="en-US" sz="1300" dirty="0" smtClean="0">
                <a:latin typeface="Times New Roman" panose="02020603050405020304" pitchFamily="18" charset="0"/>
                <a:cs typeface="Times New Roman" panose="02020603050405020304" pitchFamily="18" charset="0"/>
              </a:rPr>
              <a:t>session</a:t>
            </a:r>
          </a:p>
          <a:p>
            <a:pPr lvl="2" algn="just">
              <a:lnSpc>
                <a:spcPct val="150000"/>
              </a:lnSpc>
            </a:pPr>
            <a:endParaRPr lang="en-US" sz="1300" dirty="0" smtClean="0">
              <a:latin typeface="Times New Roman" panose="02020603050405020304" pitchFamily="18" charset="0"/>
              <a:cs typeface="Times New Roman" panose="02020603050405020304" pitchFamily="18" charset="0"/>
            </a:endParaRPr>
          </a:p>
          <a:p>
            <a:pPr algn="just">
              <a:lnSpc>
                <a:spcPct val="150000"/>
              </a:lnSpc>
            </a:pPr>
            <a:r>
              <a:rPr lang="en-US" sz="1300" b="1" dirty="0">
                <a:latin typeface="Times New Roman" panose="02020603050405020304" pitchFamily="18" charset="0"/>
                <a:cs typeface="Times New Roman" panose="02020603050405020304" pitchFamily="18" charset="0"/>
              </a:rPr>
              <a:t>3. User Module (Guest/Visitor):</a:t>
            </a:r>
          </a:p>
          <a:p>
            <a:pPr lvl="2" algn="just">
              <a:lnSpc>
                <a:spcPct val="150000"/>
              </a:lnSpc>
            </a:pPr>
            <a:r>
              <a:rPr lang="en-US" sz="1300" dirty="0">
                <a:latin typeface="Times New Roman" panose="02020603050405020304" pitchFamily="18" charset="0"/>
                <a:cs typeface="Times New Roman" panose="02020603050405020304" pitchFamily="18" charset="0"/>
              </a:rPr>
              <a:t>	O Explore academy content: Users can browse gallery images, academy news, and information 	about achievers.</a:t>
            </a:r>
          </a:p>
          <a:p>
            <a:pPr lvl="2" algn="just">
              <a:lnSpc>
                <a:spcPct val="150000"/>
              </a:lnSpc>
            </a:pPr>
            <a:r>
              <a:rPr lang="en-US" sz="1300" dirty="0">
                <a:latin typeface="Times New Roman" panose="02020603050405020304" pitchFamily="18" charset="0"/>
                <a:cs typeface="Times New Roman" panose="02020603050405020304" pitchFamily="18" charset="0"/>
              </a:rPr>
              <a:t>	O View event details: Guests can view upcoming academy events without logging in.</a:t>
            </a:r>
          </a:p>
          <a:p>
            <a:pPr lvl="2" algn="just">
              <a:lnSpc>
                <a:spcPct val="150000"/>
              </a:lnSpc>
            </a:pPr>
            <a:r>
              <a:rPr lang="en-US" sz="1300" dirty="0">
                <a:latin typeface="Times New Roman" panose="02020603050405020304" pitchFamily="18" charset="0"/>
                <a:cs typeface="Times New Roman" panose="02020603050405020304" pitchFamily="18" charset="0"/>
              </a:rPr>
              <a:t>	O Chat with the LSTM </a:t>
            </a:r>
            <a:r>
              <a:rPr lang="en-US" sz="1300" dirty="0" err="1">
                <a:latin typeface="Times New Roman" panose="02020603050405020304" pitchFamily="18" charset="0"/>
                <a:cs typeface="Times New Roman" panose="02020603050405020304" pitchFamily="18" charset="0"/>
              </a:rPr>
              <a:t>chatbot</a:t>
            </a:r>
            <a:r>
              <a:rPr lang="en-US" sz="1300" dirty="0">
                <a:latin typeface="Times New Roman" panose="02020603050405020304" pitchFamily="18" charset="0"/>
                <a:cs typeface="Times New Roman" panose="02020603050405020304" pitchFamily="18" charset="0"/>
              </a:rPr>
              <a:t>: Guests can use the </a:t>
            </a:r>
            <a:r>
              <a:rPr lang="en-US" sz="1300" dirty="0" err="1">
                <a:latin typeface="Times New Roman" panose="02020603050405020304" pitchFamily="18" charset="0"/>
                <a:cs typeface="Times New Roman" panose="02020603050405020304" pitchFamily="18" charset="0"/>
              </a:rPr>
              <a:t>chatbot</a:t>
            </a:r>
            <a:r>
              <a:rPr lang="en-US" sz="1300" dirty="0">
                <a:latin typeface="Times New Roman" panose="02020603050405020304" pitchFamily="18" charset="0"/>
                <a:cs typeface="Times New Roman" panose="02020603050405020304" pitchFamily="18" charset="0"/>
              </a:rPr>
              <a:t> to get general information about the 	academy, such as courses, fees, and more</a:t>
            </a:r>
            <a:r>
              <a:rPr lang="en-US" sz="1300" dirty="0" smtClean="0">
                <a:latin typeface="Times New Roman" panose="02020603050405020304" pitchFamily="18" charset="0"/>
                <a:cs typeface="Times New Roman" panose="02020603050405020304" pitchFamily="18" charset="0"/>
              </a:rPr>
              <a:t>.</a:t>
            </a: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72574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38"/>
          <p:cNvSpPr txBox="1">
            <a:spLocks noGrp="1"/>
          </p:cNvSpPr>
          <p:nvPr>
            <p:ph type="title"/>
          </p:nvPr>
        </p:nvSpPr>
        <p:spPr>
          <a:xfrm>
            <a:off x="572767" y="236588"/>
            <a:ext cx="7878798" cy="710700"/>
          </a:xfrm>
          <a:prstGeom prst="rect">
            <a:avLst/>
          </a:prstGeom>
          <a:ln>
            <a:noFill/>
          </a:ln>
        </p:spPr>
        <p:txBody>
          <a:bodyPr spcFirstLastPara="1" wrap="square" lIns="91425" tIns="91425" rIns="91425" bIns="91425" anchor="t" anchorCtr="0">
            <a:noAutofit/>
          </a:bodyPr>
          <a:lstStyle/>
          <a:p>
            <a:pPr lvl="0"/>
            <a:r>
              <a:rPr lang="en-US" altLang="en-US" sz="2400" b="1" dirty="0" smtClean="0">
                <a:solidFill>
                  <a:srgbClr val="000000"/>
                </a:solidFill>
                <a:latin typeface="Times New Roman" panose="02020603050405020304" pitchFamily="18" charset="0"/>
                <a:ea typeface="Poppins" panose="00000500000000000000"/>
                <a:cs typeface="Times New Roman" panose="02020603050405020304" pitchFamily="18" charset="0"/>
                <a:sym typeface="Poppins" panose="00000500000000000000"/>
              </a:rPr>
              <a:t>MODULES</a:t>
            </a:r>
            <a:endParaRPr lang="en-IN" altLang="en-US" sz="2400" b="1" dirty="0" smtClean="0">
              <a:solidFill>
                <a:srgbClr val="000000"/>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1389" name="Google Shape;1389;p38"/>
          <p:cNvSpPr/>
          <p:nvPr/>
        </p:nvSpPr>
        <p:spPr>
          <a:xfrm>
            <a:off x="6611106" y="2845440"/>
            <a:ext cx="2188668" cy="1945017"/>
          </a:xfrm>
          <a:custGeom>
            <a:avLst/>
            <a:gdLst/>
            <a:ahLst/>
            <a:cxnLst/>
            <a:rect l="l" t="t" r="r" b="b"/>
            <a:pathLst>
              <a:path w="67892" h="60334" extrusionOk="0">
                <a:moveTo>
                  <a:pt x="40065" y="0"/>
                </a:moveTo>
                <a:cubicBezTo>
                  <a:pt x="29635" y="0"/>
                  <a:pt x="18295" y="2594"/>
                  <a:pt x="9925" y="11430"/>
                </a:cubicBezTo>
                <a:cubicBezTo>
                  <a:pt x="9172" y="12224"/>
                  <a:pt x="8479" y="13096"/>
                  <a:pt x="7843" y="14035"/>
                </a:cubicBezTo>
                <a:cubicBezTo>
                  <a:pt x="7800" y="14099"/>
                  <a:pt x="7759" y="14161"/>
                  <a:pt x="7716" y="14225"/>
                </a:cubicBezTo>
                <a:cubicBezTo>
                  <a:pt x="0" y="25889"/>
                  <a:pt x="1051" y="47717"/>
                  <a:pt x="10852" y="60333"/>
                </a:cubicBezTo>
                <a:lnTo>
                  <a:pt x="65912" y="60309"/>
                </a:lnTo>
                <a:cubicBezTo>
                  <a:pt x="67000" y="60309"/>
                  <a:pt x="67880" y="59429"/>
                  <a:pt x="67880" y="58342"/>
                </a:cubicBezTo>
                <a:lnTo>
                  <a:pt x="67892" y="5246"/>
                </a:lnTo>
                <a:cubicBezTo>
                  <a:pt x="67784" y="5202"/>
                  <a:pt x="54837" y="0"/>
                  <a:pt x="400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p:cNvSpPr/>
          <p:nvPr/>
        </p:nvSpPr>
        <p:spPr>
          <a:xfrm>
            <a:off x="713647" y="771359"/>
            <a:ext cx="7597037" cy="4293483"/>
          </a:xfrm>
          <a:prstGeom prst="rect">
            <a:avLst/>
          </a:prstGeom>
        </p:spPr>
        <p:txBody>
          <a:bodyPr wrap="square">
            <a:spAutoFit/>
          </a:bodyPr>
          <a:lstStyle/>
          <a:p>
            <a:pPr algn="just">
              <a:lnSpc>
                <a:spcPct val="150000"/>
              </a:lnSpc>
            </a:pPr>
            <a:r>
              <a:rPr lang="en-US" sz="1300" b="1" dirty="0" smtClean="0">
                <a:latin typeface="Times New Roman" panose="02020603050405020304" pitchFamily="18" charset="0"/>
                <a:cs typeface="Times New Roman" panose="02020603050405020304" pitchFamily="18" charset="0"/>
              </a:rPr>
              <a:t>3. User </a:t>
            </a:r>
            <a:r>
              <a:rPr lang="en-US" sz="1300" b="1" dirty="0">
                <a:latin typeface="Times New Roman" panose="02020603050405020304" pitchFamily="18" charset="0"/>
                <a:cs typeface="Times New Roman" panose="02020603050405020304" pitchFamily="18" charset="0"/>
              </a:rPr>
              <a:t>Module (Guest/Visitor</a:t>
            </a:r>
            <a:r>
              <a:rPr lang="en-US" sz="1300" b="1" dirty="0" smtClean="0">
                <a:latin typeface="Times New Roman" panose="02020603050405020304" pitchFamily="18" charset="0"/>
                <a:cs typeface="Times New Roman" panose="02020603050405020304" pitchFamily="18" charset="0"/>
              </a:rPr>
              <a:t>):</a:t>
            </a:r>
            <a:endParaRPr lang="en-US" sz="1300" b="1" dirty="0">
              <a:latin typeface="Times New Roman" panose="02020603050405020304" pitchFamily="18" charset="0"/>
              <a:cs typeface="Times New Roman" panose="02020603050405020304" pitchFamily="18" charset="0"/>
            </a:endParaRPr>
          </a:p>
          <a:p>
            <a:pPr lvl="2" algn="just">
              <a:lnSpc>
                <a:spcPct val="150000"/>
              </a:lnSpc>
            </a:pPr>
            <a:r>
              <a:rPr lang="en-US" sz="1300" dirty="0" smtClean="0">
                <a:latin typeface="Times New Roman" panose="02020603050405020304" pitchFamily="18" charset="0"/>
                <a:cs typeface="Times New Roman" panose="02020603050405020304" pitchFamily="18" charset="0"/>
              </a:rPr>
              <a:t>	O Register </a:t>
            </a:r>
            <a:r>
              <a:rPr lang="en-US" sz="1300" dirty="0">
                <a:latin typeface="Times New Roman" panose="02020603050405020304" pitchFamily="18" charset="0"/>
                <a:cs typeface="Times New Roman" panose="02020603050405020304" pitchFamily="18" charset="0"/>
              </a:rPr>
              <a:t>as an alumni: Guests who are interested in alumni-related activities can register to </a:t>
            </a:r>
            <a:r>
              <a:rPr lang="en-US" sz="1300" dirty="0" smtClean="0">
                <a:latin typeface="Times New Roman" panose="02020603050405020304" pitchFamily="18" charset="0"/>
                <a:cs typeface="Times New Roman" panose="02020603050405020304" pitchFamily="18" charset="0"/>
              </a:rPr>
              <a:t>	become alumni</a:t>
            </a:r>
          </a:p>
          <a:p>
            <a:pPr lvl="2" algn="just">
              <a:lnSpc>
                <a:spcPct val="150000"/>
              </a:lnSpc>
            </a:pPr>
            <a:endParaRPr lang="en-US" sz="1300" dirty="0">
              <a:latin typeface="Times New Roman" panose="02020603050405020304" pitchFamily="18" charset="0"/>
              <a:cs typeface="Times New Roman" panose="02020603050405020304" pitchFamily="18" charset="0"/>
            </a:endParaRPr>
          </a:p>
          <a:p>
            <a:pPr lvl="2" algn="just">
              <a:lnSpc>
                <a:spcPct val="150000"/>
              </a:lnSpc>
            </a:pPr>
            <a:r>
              <a:rPr lang="en-US" sz="1300" b="1" dirty="0" smtClean="0">
                <a:latin typeface="Times New Roman" panose="02020603050405020304" pitchFamily="18" charset="0"/>
                <a:cs typeface="Times New Roman" panose="02020603050405020304" pitchFamily="18" charset="0"/>
              </a:rPr>
              <a:t>4. LSTM-Based </a:t>
            </a:r>
            <a:r>
              <a:rPr lang="en-US" sz="1300" b="1" dirty="0" err="1">
                <a:latin typeface="Times New Roman" panose="02020603050405020304" pitchFamily="18" charset="0"/>
                <a:cs typeface="Times New Roman" panose="02020603050405020304" pitchFamily="18" charset="0"/>
              </a:rPr>
              <a:t>Chatbot</a:t>
            </a:r>
            <a:r>
              <a:rPr lang="en-US" sz="1300" b="1" dirty="0">
                <a:latin typeface="Times New Roman" panose="02020603050405020304" pitchFamily="18" charset="0"/>
                <a:cs typeface="Times New Roman" panose="02020603050405020304" pitchFamily="18" charset="0"/>
              </a:rPr>
              <a:t> Module:</a:t>
            </a:r>
          </a:p>
          <a:p>
            <a:pPr lvl="2" algn="just">
              <a:lnSpc>
                <a:spcPct val="150000"/>
              </a:lnSpc>
            </a:pPr>
            <a:r>
              <a:rPr lang="en-US" sz="1300" dirty="0" smtClean="0">
                <a:latin typeface="Times New Roman" panose="02020603050405020304" pitchFamily="18" charset="0"/>
                <a:cs typeface="Times New Roman" panose="02020603050405020304" pitchFamily="18" charset="0"/>
              </a:rPr>
              <a:t>	O Automated </a:t>
            </a:r>
            <a:r>
              <a:rPr lang="en-US" sz="1300" dirty="0">
                <a:latin typeface="Times New Roman" panose="02020603050405020304" pitchFamily="18" charset="0"/>
                <a:cs typeface="Times New Roman" panose="02020603050405020304" pitchFamily="18" charset="0"/>
              </a:rPr>
              <a:t>user assistance: The </a:t>
            </a:r>
            <a:r>
              <a:rPr lang="en-US" sz="1300" dirty="0" err="1">
                <a:latin typeface="Times New Roman" panose="02020603050405020304" pitchFamily="18" charset="0"/>
                <a:cs typeface="Times New Roman" panose="02020603050405020304" pitchFamily="18" charset="0"/>
              </a:rPr>
              <a:t>chatbot</a:t>
            </a:r>
            <a:r>
              <a:rPr lang="en-US" sz="1300" dirty="0">
                <a:latin typeface="Times New Roman" panose="02020603050405020304" pitchFamily="18" charset="0"/>
                <a:cs typeface="Times New Roman" panose="02020603050405020304" pitchFamily="18" charset="0"/>
              </a:rPr>
              <a:t> answers user queries regarding academy details such as </a:t>
            </a:r>
            <a:r>
              <a:rPr lang="en-US" sz="1300" dirty="0" smtClean="0">
                <a:latin typeface="Times New Roman" panose="02020603050405020304" pitchFamily="18" charset="0"/>
                <a:cs typeface="Times New Roman" panose="02020603050405020304" pitchFamily="18" charset="0"/>
              </a:rPr>
              <a:t>	fee </a:t>
            </a:r>
            <a:r>
              <a:rPr lang="en-US" sz="1300" dirty="0">
                <a:latin typeface="Times New Roman" panose="02020603050405020304" pitchFamily="18" charset="0"/>
                <a:cs typeface="Times New Roman" panose="02020603050405020304" pitchFamily="18" charset="0"/>
              </a:rPr>
              <a:t>structure, courses, and more.</a:t>
            </a:r>
          </a:p>
          <a:p>
            <a:pPr lvl="2" algn="just">
              <a:lnSpc>
                <a:spcPct val="150000"/>
              </a:lnSpc>
            </a:pPr>
            <a:r>
              <a:rPr lang="en-US" sz="1300" dirty="0" smtClean="0">
                <a:latin typeface="Times New Roman" panose="02020603050405020304" pitchFamily="18" charset="0"/>
                <a:cs typeface="Times New Roman" panose="02020603050405020304" pitchFamily="18" charset="0"/>
              </a:rPr>
              <a:t>	O Accessible </a:t>
            </a:r>
            <a:r>
              <a:rPr lang="en-US" sz="1300" dirty="0">
                <a:latin typeface="Times New Roman" panose="02020603050405020304" pitchFamily="18" charset="0"/>
                <a:cs typeface="Times New Roman" panose="02020603050405020304" pitchFamily="18" charset="0"/>
              </a:rPr>
              <a:t>by all users: The </a:t>
            </a:r>
            <a:r>
              <a:rPr lang="en-US" sz="1300" dirty="0" err="1">
                <a:latin typeface="Times New Roman" panose="02020603050405020304" pitchFamily="18" charset="0"/>
                <a:cs typeface="Times New Roman" panose="02020603050405020304" pitchFamily="18" charset="0"/>
              </a:rPr>
              <a:t>chatbot</a:t>
            </a:r>
            <a:r>
              <a:rPr lang="en-US" sz="1300" dirty="0">
                <a:latin typeface="Times New Roman" panose="02020603050405020304" pitchFamily="18" charset="0"/>
                <a:cs typeface="Times New Roman" panose="02020603050405020304" pitchFamily="18" charset="0"/>
              </a:rPr>
              <a:t> is available on the homepage and can be accessed by both </a:t>
            </a:r>
            <a:r>
              <a:rPr lang="en-US" sz="1300" dirty="0" smtClean="0">
                <a:latin typeface="Times New Roman" panose="02020603050405020304" pitchFamily="18" charset="0"/>
                <a:cs typeface="Times New Roman" panose="02020603050405020304" pitchFamily="18" charset="0"/>
              </a:rPr>
              <a:t>	registered </a:t>
            </a:r>
            <a:r>
              <a:rPr lang="en-US" sz="1300" dirty="0">
                <a:latin typeface="Times New Roman" panose="02020603050405020304" pitchFamily="18" charset="0"/>
                <a:cs typeface="Times New Roman" panose="02020603050405020304" pitchFamily="18" charset="0"/>
              </a:rPr>
              <a:t>and non-registered users</a:t>
            </a:r>
            <a:r>
              <a:rPr lang="en-US" sz="1300" dirty="0" smtClean="0">
                <a:latin typeface="Times New Roman" panose="02020603050405020304" pitchFamily="18" charset="0"/>
                <a:cs typeface="Times New Roman" panose="02020603050405020304" pitchFamily="18" charset="0"/>
              </a:rPr>
              <a:t>.</a:t>
            </a:r>
          </a:p>
          <a:p>
            <a:pPr lvl="2" algn="just">
              <a:lnSpc>
                <a:spcPct val="150000"/>
              </a:lnSpc>
            </a:pPr>
            <a:endParaRPr lang="en-US" sz="1300" dirty="0">
              <a:latin typeface="Times New Roman" panose="02020603050405020304" pitchFamily="18" charset="0"/>
              <a:cs typeface="Times New Roman" panose="02020603050405020304" pitchFamily="18" charset="0"/>
            </a:endParaRPr>
          </a:p>
          <a:p>
            <a:pPr lvl="2" algn="just">
              <a:lnSpc>
                <a:spcPct val="150000"/>
              </a:lnSpc>
            </a:pPr>
            <a:r>
              <a:rPr lang="en-US" sz="1300" b="1" dirty="0" smtClean="0">
                <a:latin typeface="Times New Roman" panose="02020603050405020304" pitchFamily="18" charset="0"/>
                <a:cs typeface="Times New Roman" panose="02020603050405020304" pitchFamily="18" charset="0"/>
              </a:rPr>
              <a:t>5. Chat box </a:t>
            </a:r>
            <a:r>
              <a:rPr lang="en-US" sz="1300" b="1" dirty="0">
                <a:latin typeface="Times New Roman" panose="02020603050405020304" pitchFamily="18" charset="0"/>
                <a:cs typeface="Times New Roman" panose="02020603050405020304" pitchFamily="18" charset="0"/>
              </a:rPr>
              <a:t>Module:</a:t>
            </a:r>
          </a:p>
          <a:p>
            <a:pPr lvl="2" algn="just">
              <a:lnSpc>
                <a:spcPct val="150000"/>
              </a:lnSpc>
            </a:pPr>
            <a:r>
              <a:rPr lang="en-US" sz="1300" dirty="0" smtClean="0">
                <a:latin typeface="Times New Roman" panose="02020603050405020304" pitchFamily="18" charset="0"/>
                <a:cs typeface="Times New Roman" panose="02020603050405020304" pitchFamily="18" charset="0"/>
              </a:rPr>
              <a:t>	O Alumni </a:t>
            </a:r>
            <a:r>
              <a:rPr lang="en-US" sz="1300" dirty="0">
                <a:latin typeface="Times New Roman" panose="02020603050405020304" pitchFamily="18" charset="0"/>
                <a:cs typeface="Times New Roman" panose="02020603050405020304" pitchFamily="18" charset="0"/>
              </a:rPr>
              <a:t>communication: Allows alumni to chat and interact with each other one-on-one.</a:t>
            </a:r>
          </a:p>
          <a:p>
            <a:pPr lvl="2" algn="just">
              <a:lnSpc>
                <a:spcPct val="150000"/>
              </a:lnSpc>
            </a:pPr>
            <a:r>
              <a:rPr lang="en-US" sz="1300" dirty="0" smtClean="0">
                <a:latin typeface="Times New Roman" panose="02020603050405020304" pitchFamily="18" charset="0"/>
                <a:cs typeface="Times New Roman" panose="02020603050405020304" pitchFamily="18" charset="0"/>
              </a:rPr>
              <a:t>	O Secure </a:t>
            </a:r>
            <a:r>
              <a:rPr lang="en-US" sz="1300" dirty="0">
                <a:latin typeface="Times New Roman" panose="02020603050405020304" pitchFamily="18" charset="0"/>
                <a:cs typeface="Times New Roman" panose="02020603050405020304" pitchFamily="18" charset="0"/>
              </a:rPr>
              <a:t>interaction: Messages exchanged between alumni are stored securely in the database.</a:t>
            </a:r>
          </a:p>
          <a:p>
            <a:pPr lvl="2" algn="just">
              <a:lnSpc>
                <a:spcPct val="150000"/>
              </a:lnSpc>
            </a:pP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13869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38"/>
          <p:cNvSpPr txBox="1">
            <a:spLocks noGrp="1"/>
          </p:cNvSpPr>
          <p:nvPr>
            <p:ph type="title"/>
          </p:nvPr>
        </p:nvSpPr>
        <p:spPr>
          <a:xfrm>
            <a:off x="444070" y="292600"/>
            <a:ext cx="7878798" cy="710700"/>
          </a:xfrm>
          <a:prstGeom prst="rect">
            <a:avLst/>
          </a:prstGeom>
          <a:ln>
            <a:noFill/>
          </a:ln>
        </p:spPr>
        <p:txBody>
          <a:bodyPr spcFirstLastPara="1" wrap="square" lIns="91425" tIns="91425" rIns="91425" bIns="91425" anchor="t" anchorCtr="0">
            <a:noAutofit/>
          </a:bodyPr>
          <a:lstStyle/>
          <a:p>
            <a:pPr lvl="0"/>
            <a:r>
              <a:rPr lang="en-US" altLang="en-US" sz="2400" b="1" dirty="0" smtClean="0">
                <a:solidFill>
                  <a:srgbClr val="000000"/>
                </a:solidFill>
                <a:latin typeface="Times New Roman" panose="02020603050405020304" pitchFamily="18" charset="0"/>
                <a:ea typeface="Poppins" panose="00000500000000000000"/>
                <a:cs typeface="Times New Roman" panose="02020603050405020304" pitchFamily="18" charset="0"/>
                <a:sym typeface="Poppins" panose="00000500000000000000"/>
              </a:rPr>
              <a:t>REFERENCES</a:t>
            </a:r>
            <a:endParaRPr lang="en-IN" altLang="en-US" sz="2400" b="1" dirty="0" smtClean="0">
              <a:solidFill>
                <a:srgbClr val="000000"/>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1389" name="Google Shape;1389;p38"/>
          <p:cNvSpPr/>
          <p:nvPr/>
        </p:nvSpPr>
        <p:spPr>
          <a:xfrm>
            <a:off x="6611106" y="2845440"/>
            <a:ext cx="2188668" cy="1945017"/>
          </a:xfrm>
          <a:custGeom>
            <a:avLst/>
            <a:gdLst/>
            <a:ahLst/>
            <a:cxnLst/>
            <a:rect l="l" t="t" r="r" b="b"/>
            <a:pathLst>
              <a:path w="67892" h="60334" extrusionOk="0">
                <a:moveTo>
                  <a:pt x="40065" y="0"/>
                </a:moveTo>
                <a:cubicBezTo>
                  <a:pt x="29635" y="0"/>
                  <a:pt x="18295" y="2594"/>
                  <a:pt x="9925" y="11430"/>
                </a:cubicBezTo>
                <a:cubicBezTo>
                  <a:pt x="9172" y="12224"/>
                  <a:pt x="8479" y="13096"/>
                  <a:pt x="7843" y="14035"/>
                </a:cubicBezTo>
                <a:cubicBezTo>
                  <a:pt x="7800" y="14099"/>
                  <a:pt x="7759" y="14161"/>
                  <a:pt x="7716" y="14225"/>
                </a:cubicBezTo>
                <a:cubicBezTo>
                  <a:pt x="0" y="25889"/>
                  <a:pt x="1051" y="47717"/>
                  <a:pt x="10852" y="60333"/>
                </a:cubicBezTo>
                <a:lnTo>
                  <a:pt x="65912" y="60309"/>
                </a:lnTo>
                <a:cubicBezTo>
                  <a:pt x="67000" y="60309"/>
                  <a:pt x="67880" y="59429"/>
                  <a:pt x="67880" y="58342"/>
                </a:cubicBezTo>
                <a:lnTo>
                  <a:pt x="67892" y="5246"/>
                </a:lnTo>
                <a:cubicBezTo>
                  <a:pt x="67784" y="5202"/>
                  <a:pt x="54837" y="0"/>
                  <a:pt x="400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2"/>
          <p:cNvSpPr>
            <a:spLocks noChangeArrowheads="1"/>
          </p:cNvSpPr>
          <p:nvPr/>
        </p:nvSpPr>
        <p:spPr bwMode="auto">
          <a:xfrm>
            <a:off x="791113" y="736897"/>
            <a:ext cx="764974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US" sz="1200" dirty="0" smtClean="0">
                <a:latin typeface="Times New Roman" panose="02020603050405020304" pitchFamily="18" charset="0"/>
                <a:cs typeface="Times New Roman" panose="02020603050405020304" pitchFamily="18" charset="0"/>
              </a:rPr>
              <a:t>[1] Alumni </a:t>
            </a:r>
            <a:r>
              <a:rPr lang="en-US" sz="1200" dirty="0">
                <a:latin typeface="Times New Roman" panose="02020603050405020304" pitchFamily="18" charset="0"/>
                <a:cs typeface="Times New Roman" panose="02020603050405020304" pitchFamily="18" charset="0"/>
              </a:rPr>
              <a:t>Relationship Management Using Technology: Leveraging Digital Platforms for Alumni </a:t>
            </a:r>
            <a:r>
              <a:rPr lang="en-US" sz="1200" dirty="0" smtClean="0">
                <a:latin typeface="Times New Roman" panose="02020603050405020304" pitchFamily="18" charset="0"/>
                <a:cs typeface="Times New Roman" panose="02020603050405020304" pitchFamily="18" charset="0"/>
              </a:rPr>
              <a:t>Engagement, Journal </a:t>
            </a:r>
            <a:r>
              <a:rPr lang="en-US" sz="1200" dirty="0">
                <a:latin typeface="Times New Roman" panose="02020603050405020304" pitchFamily="18" charset="0"/>
                <a:cs typeface="Times New Roman" panose="02020603050405020304" pitchFamily="18" charset="0"/>
              </a:rPr>
              <a:t>of Educational Technology &amp; Society, 2020</a:t>
            </a:r>
            <a:r>
              <a:rPr lang="en-US" sz="1200" dirty="0" smtClean="0">
                <a:latin typeface="Times New Roman" panose="02020603050405020304" pitchFamily="18" charset="0"/>
                <a:cs typeface="Times New Roman" panose="02020603050405020304" pitchFamily="18" charset="0"/>
              </a:rPr>
              <a:t>.</a:t>
            </a:r>
          </a:p>
          <a:p>
            <a:pPr algn="just">
              <a:lnSpc>
                <a:spcPct val="150000"/>
              </a:lnSpc>
            </a:pPr>
            <a:endParaRPr lang="en-US" sz="1200" dirty="0" smtClean="0">
              <a:latin typeface="Times New Roman" panose="02020603050405020304" pitchFamily="18" charset="0"/>
              <a:cs typeface="Times New Roman" panose="02020603050405020304" pitchFamily="18" charset="0"/>
            </a:endParaRPr>
          </a:p>
          <a:p>
            <a:pPr algn="just">
              <a:lnSpc>
                <a:spcPct val="150000"/>
              </a:lnSpc>
            </a:pPr>
            <a:r>
              <a:rPr lang="en-US" sz="1200" dirty="0" smtClean="0">
                <a:latin typeface="Times New Roman" panose="02020603050405020304" pitchFamily="18" charset="0"/>
                <a:cs typeface="Times New Roman" panose="02020603050405020304" pitchFamily="18" charset="0"/>
              </a:rPr>
              <a:t>[2] Design </a:t>
            </a:r>
            <a:r>
              <a:rPr lang="en-US" sz="1200" dirty="0">
                <a:latin typeface="Times New Roman" panose="02020603050405020304" pitchFamily="18" charset="0"/>
                <a:cs typeface="Times New Roman" panose="02020603050405020304" pitchFamily="18" charset="0"/>
              </a:rPr>
              <a:t>and Implementation of an Alumni Management </a:t>
            </a:r>
            <a:r>
              <a:rPr lang="en-US" sz="1200" dirty="0" smtClean="0">
                <a:latin typeface="Times New Roman" panose="02020603050405020304" pitchFamily="18" charset="0"/>
                <a:cs typeface="Times New Roman" panose="02020603050405020304" pitchFamily="18" charset="0"/>
              </a:rPr>
              <a:t>System, International </a:t>
            </a:r>
            <a:r>
              <a:rPr lang="en-US" sz="1200" dirty="0">
                <a:latin typeface="Times New Roman" panose="02020603050405020304" pitchFamily="18" charset="0"/>
                <a:cs typeface="Times New Roman" panose="02020603050405020304" pitchFamily="18" charset="0"/>
              </a:rPr>
              <a:t>Journal of Computer Science and Network Security</a:t>
            </a:r>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2019</a:t>
            </a:r>
            <a:r>
              <a:rPr lang="en-US" sz="1200" dirty="0" smtClean="0">
                <a:latin typeface="Times New Roman" panose="02020603050405020304" pitchFamily="18" charset="0"/>
                <a:cs typeface="Times New Roman" panose="02020603050405020304" pitchFamily="18" charset="0"/>
              </a:rPr>
              <a:t>.</a:t>
            </a:r>
          </a:p>
          <a:p>
            <a:pPr algn="just">
              <a:lnSpc>
                <a:spcPct val="150000"/>
              </a:lnSpc>
            </a:pPr>
            <a:endParaRPr lang="en-US" sz="1200" dirty="0" smtClean="0">
              <a:latin typeface="Times New Roman" panose="02020603050405020304" pitchFamily="18" charset="0"/>
              <a:cs typeface="Times New Roman" panose="02020603050405020304" pitchFamily="18" charset="0"/>
            </a:endParaRPr>
          </a:p>
          <a:p>
            <a:pPr algn="just">
              <a:lnSpc>
                <a:spcPct val="150000"/>
              </a:lnSpc>
            </a:pPr>
            <a:r>
              <a:rPr lang="en-US" sz="1200" dirty="0" smtClean="0">
                <a:latin typeface="Times New Roman" panose="02020603050405020304" pitchFamily="18" charset="0"/>
                <a:cs typeface="Times New Roman" panose="02020603050405020304" pitchFamily="18" charset="0"/>
              </a:rPr>
              <a:t>[3] Artificial </a:t>
            </a:r>
            <a:r>
              <a:rPr lang="en-US" sz="1200" dirty="0">
                <a:latin typeface="Times New Roman" panose="02020603050405020304" pitchFamily="18" charset="0"/>
                <a:cs typeface="Times New Roman" panose="02020603050405020304" pitchFamily="18" charset="0"/>
              </a:rPr>
              <a:t>Intelligence-Powered </a:t>
            </a:r>
            <a:r>
              <a:rPr lang="en-US" sz="1200" dirty="0" err="1">
                <a:latin typeface="Times New Roman" panose="02020603050405020304" pitchFamily="18" charset="0"/>
                <a:cs typeface="Times New Roman" panose="02020603050405020304" pitchFamily="18" charset="0"/>
              </a:rPr>
              <a:t>Chatbots</a:t>
            </a:r>
            <a:r>
              <a:rPr lang="en-US" sz="1200" dirty="0">
                <a:latin typeface="Times New Roman" panose="02020603050405020304" pitchFamily="18" charset="0"/>
                <a:cs typeface="Times New Roman" panose="02020603050405020304" pitchFamily="18" charset="0"/>
              </a:rPr>
              <a:t> in Higher Education: A Study on Usability and User </a:t>
            </a:r>
            <a:r>
              <a:rPr lang="en-US" sz="1200" dirty="0" smtClean="0">
                <a:latin typeface="Times New Roman" panose="02020603050405020304" pitchFamily="18" charset="0"/>
                <a:cs typeface="Times New Roman" panose="02020603050405020304" pitchFamily="18" charset="0"/>
              </a:rPr>
              <a:t>Experience, Journal </a:t>
            </a:r>
            <a:r>
              <a:rPr lang="en-US" sz="1200" dirty="0">
                <a:latin typeface="Times New Roman" panose="02020603050405020304" pitchFamily="18" charset="0"/>
                <a:cs typeface="Times New Roman" panose="02020603050405020304" pitchFamily="18" charset="0"/>
              </a:rPr>
              <a:t>of Interactive Learning Research, 2021</a:t>
            </a:r>
            <a:r>
              <a:rPr lang="en-US" sz="1200" dirty="0" smtClean="0">
                <a:latin typeface="Times New Roman" panose="02020603050405020304" pitchFamily="18" charset="0"/>
                <a:cs typeface="Times New Roman" panose="02020603050405020304" pitchFamily="18" charset="0"/>
              </a:rPr>
              <a:t>.</a:t>
            </a:r>
          </a:p>
          <a:p>
            <a:pPr algn="just">
              <a:lnSpc>
                <a:spcPct val="150000"/>
              </a:lnSpc>
            </a:pPr>
            <a:endParaRPr lang="en-US" sz="1200" dirty="0" smtClean="0">
              <a:latin typeface="Times New Roman" panose="02020603050405020304" pitchFamily="18" charset="0"/>
              <a:cs typeface="Times New Roman" panose="02020603050405020304" pitchFamily="18" charset="0"/>
            </a:endParaRPr>
          </a:p>
          <a:p>
            <a:pPr algn="just">
              <a:lnSpc>
                <a:spcPct val="150000"/>
              </a:lnSpc>
            </a:pPr>
            <a:r>
              <a:rPr lang="en-US" sz="1200" dirty="0" smtClean="0">
                <a:latin typeface="Times New Roman" panose="02020603050405020304" pitchFamily="18" charset="0"/>
                <a:cs typeface="Times New Roman" panose="02020603050405020304" pitchFamily="18" charset="0"/>
              </a:rPr>
              <a:t>[4] Using </a:t>
            </a:r>
            <a:r>
              <a:rPr lang="en-US" sz="1200" dirty="0">
                <a:latin typeface="Times New Roman" panose="02020603050405020304" pitchFamily="18" charset="0"/>
                <a:cs typeface="Times New Roman" panose="02020603050405020304" pitchFamily="18" charset="0"/>
              </a:rPr>
              <a:t>Long Short-Term Memory (LSTM) Networks for Question-Answering </a:t>
            </a:r>
            <a:r>
              <a:rPr lang="en-US" sz="1200" dirty="0" smtClean="0">
                <a:latin typeface="Times New Roman" panose="02020603050405020304" pitchFamily="18" charset="0"/>
                <a:cs typeface="Times New Roman" panose="02020603050405020304" pitchFamily="18" charset="0"/>
              </a:rPr>
              <a:t>Systems, Journal </a:t>
            </a:r>
            <a:r>
              <a:rPr lang="en-US" sz="1200" dirty="0">
                <a:latin typeface="Times New Roman" panose="02020603050405020304" pitchFamily="18" charset="0"/>
                <a:cs typeface="Times New Roman" panose="02020603050405020304" pitchFamily="18" charset="0"/>
              </a:rPr>
              <a:t>of Machine Learning Research, 2020</a:t>
            </a:r>
            <a:r>
              <a:rPr lang="en-US" sz="1200" dirty="0" smtClean="0">
                <a:latin typeface="Times New Roman" panose="02020603050405020304" pitchFamily="18" charset="0"/>
                <a:cs typeface="Times New Roman" panose="02020603050405020304" pitchFamily="18" charset="0"/>
              </a:rPr>
              <a:t>.</a:t>
            </a:r>
          </a:p>
          <a:p>
            <a:pPr algn="just">
              <a:lnSpc>
                <a:spcPct val="150000"/>
              </a:lnSpc>
            </a:pPr>
            <a:endParaRPr lang="en-US" sz="1200" dirty="0" smtClean="0">
              <a:latin typeface="Times New Roman" panose="02020603050405020304" pitchFamily="18" charset="0"/>
              <a:cs typeface="Times New Roman" panose="02020603050405020304" pitchFamily="18" charset="0"/>
            </a:endParaRPr>
          </a:p>
          <a:p>
            <a:pPr algn="just">
              <a:lnSpc>
                <a:spcPct val="150000"/>
              </a:lnSpc>
            </a:pPr>
            <a:r>
              <a:rPr lang="en-US" sz="1200" dirty="0" smtClean="0">
                <a:latin typeface="Times New Roman" panose="02020603050405020304" pitchFamily="18" charset="0"/>
                <a:cs typeface="Times New Roman" panose="02020603050405020304" pitchFamily="18" charset="0"/>
              </a:rPr>
              <a:t>[5] The </a:t>
            </a:r>
            <a:r>
              <a:rPr lang="en-US" sz="1200" dirty="0">
                <a:latin typeface="Times New Roman" panose="02020603050405020304" pitchFamily="18" charset="0"/>
                <a:cs typeface="Times New Roman" panose="02020603050405020304" pitchFamily="18" charset="0"/>
              </a:rPr>
              <a:t>Role of </a:t>
            </a:r>
            <a:r>
              <a:rPr lang="en-US" sz="1200" dirty="0" err="1">
                <a:latin typeface="Times New Roman" panose="02020603050405020304" pitchFamily="18" charset="0"/>
                <a:cs typeface="Times New Roman" panose="02020603050405020304" pitchFamily="18" charset="0"/>
              </a:rPr>
              <a:t>Chatbots</a:t>
            </a:r>
            <a:r>
              <a:rPr lang="en-US" sz="1200" dirty="0">
                <a:latin typeface="Times New Roman" panose="02020603050405020304" pitchFamily="18" charset="0"/>
                <a:cs typeface="Times New Roman" panose="02020603050405020304" pitchFamily="18" charset="0"/>
              </a:rPr>
              <a:t> in Education: A Study on the Use of AI-Powered Bots for Student </a:t>
            </a:r>
            <a:r>
              <a:rPr lang="en-US" sz="1200" dirty="0" smtClean="0">
                <a:latin typeface="Times New Roman" panose="02020603050405020304" pitchFamily="18" charset="0"/>
                <a:cs typeface="Times New Roman" panose="02020603050405020304" pitchFamily="18" charset="0"/>
              </a:rPr>
              <a:t>Interaction, Educational </a:t>
            </a:r>
            <a:r>
              <a:rPr lang="en-US" sz="1200" dirty="0">
                <a:latin typeface="Times New Roman" panose="02020603050405020304" pitchFamily="18" charset="0"/>
                <a:cs typeface="Times New Roman" panose="02020603050405020304" pitchFamily="18" charset="0"/>
              </a:rPr>
              <a:t>Technology &amp; Society, 2019</a:t>
            </a:r>
            <a:r>
              <a:rPr lang="en-US" sz="12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290813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38"/>
          <p:cNvSpPr txBox="1">
            <a:spLocks noGrp="1"/>
          </p:cNvSpPr>
          <p:nvPr>
            <p:ph type="title"/>
          </p:nvPr>
        </p:nvSpPr>
        <p:spPr>
          <a:xfrm>
            <a:off x="444070" y="292600"/>
            <a:ext cx="7878798" cy="710700"/>
          </a:xfrm>
          <a:prstGeom prst="rect">
            <a:avLst/>
          </a:prstGeom>
          <a:ln>
            <a:noFill/>
          </a:ln>
        </p:spPr>
        <p:txBody>
          <a:bodyPr spcFirstLastPara="1" wrap="square" lIns="91425" tIns="91425" rIns="91425" bIns="91425" anchor="t" anchorCtr="0">
            <a:noAutofit/>
          </a:bodyPr>
          <a:lstStyle/>
          <a:p>
            <a:pPr lvl="0"/>
            <a:r>
              <a:rPr lang="en-US" altLang="en-US" sz="2400" b="1" dirty="0" smtClean="0">
                <a:solidFill>
                  <a:srgbClr val="000000"/>
                </a:solidFill>
                <a:latin typeface="Times New Roman" panose="02020603050405020304" pitchFamily="18" charset="0"/>
                <a:ea typeface="Poppins" panose="00000500000000000000"/>
                <a:cs typeface="Times New Roman" panose="02020603050405020304" pitchFamily="18" charset="0"/>
                <a:sym typeface="Poppins" panose="00000500000000000000"/>
              </a:rPr>
              <a:t>REFERENCES</a:t>
            </a:r>
            <a:endParaRPr lang="en-IN" altLang="en-US" sz="2400" b="1" dirty="0" smtClean="0">
              <a:solidFill>
                <a:srgbClr val="000000"/>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1389" name="Google Shape;1389;p38"/>
          <p:cNvSpPr/>
          <p:nvPr/>
        </p:nvSpPr>
        <p:spPr>
          <a:xfrm>
            <a:off x="6611106" y="2845440"/>
            <a:ext cx="2188668" cy="1945017"/>
          </a:xfrm>
          <a:custGeom>
            <a:avLst/>
            <a:gdLst/>
            <a:ahLst/>
            <a:cxnLst/>
            <a:rect l="l" t="t" r="r" b="b"/>
            <a:pathLst>
              <a:path w="67892" h="60334" extrusionOk="0">
                <a:moveTo>
                  <a:pt x="40065" y="0"/>
                </a:moveTo>
                <a:cubicBezTo>
                  <a:pt x="29635" y="0"/>
                  <a:pt x="18295" y="2594"/>
                  <a:pt x="9925" y="11430"/>
                </a:cubicBezTo>
                <a:cubicBezTo>
                  <a:pt x="9172" y="12224"/>
                  <a:pt x="8479" y="13096"/>
                  <a:pt x="7843" y="14035"/>
                </a:cubicBezTo>
                <a:cubicBezTo>
                  <a:pt x="7800" y="14099"/>
                  <a:pt x="7759" y="14161"/>
                  <a:pt x="7716" y="14225"/>
                </a:cubicBezTo>
                <a:cubicBezTo>
                  <a:pt x="0" y="25889"/>
                  <a:pt x="1051" y="47717"/>
                  <a:pt x="10852" y="60333"/>
                </a:cubicBezTo>
                <a:lnTo>
                  <a:pt x="65912" y="60309"/>
                </a:lnTo>
                <a:cubicBezTo>
                  <a:pt x="67000" y="60309"/>
                  <a:pt x="67880" y="59429"/>
                  <a:pt x="67880" y="58342"/>
                </a:cubicBezTo>
                <a:lnTo>
                  <a:pt x="67892" y="5246"/>
                </a:lnTo>
                <a:cubicBezTo>
                  <a:pt x="67784" y="5202"/>
                  <a:pt x="54837" y="0"/>
                  <a:pt x="400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2"/>
          <p:cNvSpPr>
            <a:spLocks noChangeArrowheads="1"/>
          </p:cNvSpPr>
          <p:nvPr/>
        </p:nvSpPr>
        <p:spPr bwMode="auto">
          <a:xfrm>
            <a:off x="791113" y="875398"/>
            <a:ext cx="764974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US" sz="1200" dirty="0" smtClean="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6] A Web-Based Alumni Portal for Enhancing Engagement, International Journal of Web-Based Learning and Teaching Technologies, 2018</a:t>
            </a:r>
            <a:r>
              <a:rPr lang="en-US" sz="1200" dirty="0" smtClean="0">
                <a:latin typeface="Times New Roman" panose="02020603050405020304" pitchFamily="18" charset="0"/>
                <a:cs typeface="Times New Roman" panose="02020603050405020304" pitchFamily="18" charset="0"/>
              </a:rPr>
              <a:t>.</a:t>
            </a:r>
          </a:p>
          <a:p>
            <a:pPr algn="just">
              <a:lnSpc>
                <a:spcPct val="150000"/>
              </a:lnSpc>
            </a:pPr>
            <a:endParaRPr lang="en-US" sz="1200" dirty="0">
              <a:latin typeface="Times New Roman" panose="02020603050405020304" pitchFamily="18" charset="0"/>
              <a:cs typeface="Times New Roman" panose="02020603050405020304" pitchFamily="18" charset="0"/>
            </a:endParaRPr>
          </a:p>
          <a:p>
            <a:pPr algn="just">
              <a:lnSpc>
                <a:spcPct val="150000"/>
              </a:lnSpc>
            </a:pPr>
            <a:r>
              <a:rPr lang="en-US" sz="1200" dirty="0">
                <a:latin typeface="Times New Roman" panose="02020603050405020304" pitchFamily="18" charset="0"/>
                <a:cs typeface="Times New Roman" panose="02020603050405020304" pitchFamily="18" charset="0"/>
              </a:rPr>
              <a:t>[7] Machine Learning Applications in Education: A Review, IEEE Access, 2021</a:t>
            </a:r>
            <a:r>
              <a:rPr lang="en-US" sz="1200" dirty="0" smtClean="0">
                <a:latin typeface="Times New Roman" panose="02020603050405020304" pitchFamily="18" charset="0"/>
                <a:cs typeface="Times New Roman" panose="02020603050405020304" pitchFamily="18" charset="0"/>
              </a:rPr>
              <a:t>.</a:t>
            </a:r>
          </a:p>
          <a:p>
            <a:pPr algn="just">
              <a:lnSpc>
                <a:spcPct val="150000"/>
              </a:lnSpc>
            </a:pPr>
            <a:endParaRPr lang="en-US" sz="1200" dirty="0">
              <a:latin typeface="Times New Roman" panose="02020603050405020304" pitchFamily="18" charset="0"/>
              <a:cs typeface="Times New Roman" panose="02020603050405020304" pitchFamily="18" charset="0"/>
            </a:endParaRPr>
          </a:p>
          <a:p>
            <a:pPr algn="just">
              <a:lnSpc>
                <a:spcPct val="150000"/>
              </a:lnSpc>
            </a:pPr>
            <a:r>
              <a:rPr lang="en-US" sz="1200" dirty="0">
                <a:latin typeface="Times New Roman" panose="02020603050405020304" pitchFamily="18" charset="0"/>
                <a:cs typeface="Times New Roman" panose="02020603050405020304" pitchFamily="18" charset="0"/>
              </a:rPr>
              <a:t>[8] Implementation of Secure Chat Systems Using Machine Learning in Alumni Networks, Journal of Applied Machine Learning, 2020</a:t>
            </a:r>
            <a:r>
              <a:rPr lang="en-US" sz="1200" dirty="0" smtClean="0">
                <a:latin typeface="Times New Roman" panose="02020603050405020304" pitchFamily="18" charset="0"/>
                <a:cs typeface="Times New Roman" panose="02020603050405020304" pitchFamily="18" charset="0"/>
              </a:rPr>
              <a:t>.</a:t>
            </a:r>
          </a:p>
          <a:p>
            <a:pPr algn="just">
              <a:lnSpc>
                <a:spcPct val="150000"/>
              </a:lnSpc>
            </a:pPr>
            <a:endParaRPr lang="en-US" sz="1200" dirty="0">
              <a:latin typeface="Times New Roman" panose="02020603050405020304" pitchFamily="18" charset="0"/>
              <a:cs typeface="Times New Roman" panose="02020603050405020304" pitchFamily="18" charset="0"/>
            </a:endParaRPr>
          </a:p>
          <a:p>
            <a:pPr algn="just">
              <a:lnSpc>
                <a:spcPct val="150000"/>
              </a:lnSpc>
            </a:pPr>
            <a:r>
              <a:rPr lang="en-US" sz="1200" dirty="0">
                <a:latin typeface="Times New Roman" panose="02020603050405020304" pitchFamily="18" charset="0"/>
                <a:cs typeface="Times New Roman" panose="02020603050405020304" pitchFamily="18" charset="0"/>
              </a:rPr>
              <a:t>[9] Alumni Engagement: Building a Lifelong Relationship through Digital Platforms, Journal of Higher Education Outreach and Engagement, 2020</a:t>
            </a:r>
            <a:r>
              <a:rPr lang="en-US" sz="1200" dirty="0" smtClean="0">
                <a:latin typeface="Times New Roman" panose="02020603050405020304" pitchFamily="18" charset="0"/>
                <a:cs typeface="Times New Roman" panose="02020603050405020304" pitchFamily="18" charset="0"/>
              </a:rPr>
              <a:t>.</a:t>
            </a:r>
          </a:p>
          <a:p>
            <a:pPr algn="just">
              <a:lnSpc>
                <a:spcPct val="150000"/>
              </a:lnSpc>
            </a:pPr>
            <a:endParaRPr lang="en-US" sz="1200" dirty="0">
              <a:latin typeface="Times New Roman" panose="02020603050405020304" pitchFamily="18" charset="0"/>
              <a:cs typeface="Times New Roman" panose="02020603050405020304" pitchFamily="18" charset="0"/>
            </a:endParaRPr>
          </a:p>
          <a:p>
            <a:pPr algn="just">
              <a:lnSpc>
                <a:spcPct val="150000"/>
              </a:lnSpc>
            </a:pPr>
            <a:r>
              <a:rPr lang="en-US" sz="1200" dirty="0">
                <a:latin typeface="Times New Roman" panose="02020603050405020304" pitchFamily="18" charset="0"/>
                <a:cs typeface="Times New Roman" panose="02020603050405020304" pitchFamily="18" charset="0"/>
              </a:rPr>
              <a:t>[10] Enhancing User Experience in Educational </a:t>
            </a:r>
            <a:r>
              <a:rPr lang="en-US" sz="1200" dirty="0" err="1">
                <a:latin typeface="Times New Roman" panose="02020603050405020304" pitchFamily="18" charset="0"/>
                <a:cs typeface="Times New Roman" panose="02020603050405020304" pitchFamily="18" charset="0"/>
              </a:rPr>
              <a:t>Chatbots</a:t>
            </a:r>
            <a:r>
              <a:rPr lang="en-US" sz="1200" dirty="0">
                <a:latin typeface="Times New Roman" panose="02020603050405020304" pitchFamily="18" charset="0"/>
                <a:cs typeface="Times New Roman" panose="02020603050405020304" pitchFamily="18" charset="0"/>
              </a:rPr>
              <a:t> Using LSTM Networks, Journal of Artificial Intelligence in Education, 2020.</a:t>
            </a:r>
            <a:endParaRPr lang="en-US" sz="1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43599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78"/>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8000" dirty="0">
                <a:latin typeface="Times New Roman" panose="02020603050405020304" pitchFamily="18" charset="0"/>
                <a:cs typeface="Times New Roman" panose="02020603050405020304" pitchFamily="18" charset="0"/>
              </a:rPr>
              <a:t>THANK </a:t>
            </a:r>
            <a:r>
              <a:rPr lang="en-IN" altLang="en-US" sz="8000" dirty="0" smtClean="0">
                <a:latin typeface="Times New Roman" panose="02020603050405020304" pitchFamily="18" charset="0"/>
                <a:cs typeface="Times New Roman" panose="02020603050405020304" pitchFamily="18" charset="0"/>
              </a:rPr>
              <a:t>YOU !</a:t>
            </a:r>
            <a:endParaRPr lang="en-IN" altLang="en-US" sz="8000" dirty="0">
              <a:latin typeface="Times New Roman" panose="02020603050405020304" pitchFamily="18" charset="0"/>
              <a:cs typeface="Times New Roman" panose="02020603050405020304" pitchFamily="18" charset="0"/>
            </a:endParaRPr>
          </a:p>
        </p:txBody>
      </p:sp>
      <p:sp>
        <p:nvSpPr>
          <p:cNvPr id="1389" name="Google Shape;1389;p38"/>
          <p:cNvSpPr/>
          <p:nvPr>
            <p:custDataLst>
              <p:tags r:id="rId1"/>
            </p:custDataLst>
          </p:nvPr>
        </p:nvSpPr>
        <p:spPr>
          <a:xfrm>
            <a:off x="6955276" y="3198500"/>
            <a:ext cx="2188668" cy="1945017"/>
          </a:xfrm>
          <a:custGeom>
            <a:avLst/>
            <a:gdLst/>
            <a:ahLst/>
            <a:cxnLst/>
            <a:rect l="l" t="t" r="r" b="b"/>
            <a:pathLst>
              <a:path w="67892" h="60334" extrusionOk="0">
                <a:moveTo>
                  <a:pt x="40065" y="0"/>
                </a:moveTo>
                <a:cubicBezTo>
                  <a:pt x="29635" y="0"/>
                  <a:pt x="18295" y="2594"/>
                  <a:pt x="9925" y="11430"/>
                </a:cubicBezTo>
                <a:cubicBezTo>
                  <a:pt x="9172" y="12224"/>
                  <a:pt x="8479" y="13096"/>
                  <a:pt x="7843" y="14035"/>
                </a:cubicBezTo>
                <a:cubicBezTo>
                  <a:pt x="7800" y="14099"/>
                  <a:pt x="7759" y="14161"/>
                  <a:pt x="7716" y="14225"/>
                </a:cubicBezTo>
                <a:cubicBezTo>
                  <a:pt x="0" y="25889"/>
                  <a:pt x="1051" y="47717"/>
                  <a:pt x="10852" y="60333"/>
                </a:cubicBezTo>
                <a:lnTo>
                  <a:pt x="65912" y="60309"/>
                </a:lnTo>
                <a:cubicBezTo>
                  <a:pt x="67000" y="60309"/>
                  <a:pt x="67880" y="59429"/>
                  <a:pt x="67880" y="58342"/>
                </a:cubicBezTo>
                <a:lnTo>
                  <a:pt x="67892" y="5246"/>
                </a:lnTo>
                <a:cubicBezTo>
                  <a:pt x="67784" y="5202"/>
                  <a:pt x="54837" y="0"/>
                  <a:pt x="400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389;p38"/>
          <p:cNvSpPr/>
          <p:nvPr>
            <p:custDataLst>
              <p:tags r:id="rId2"/>
            </p:custDataLst>
          </p:nvPr>
        </p:nvSpPr>
        <p:spPr>
          <a:xfrm rot="10800000">
            <a:off x="-78619" y="5085"/>
            <a:ext cx="2188668" cy="1945017"/>
          </a:xfrm>
          <a:custGeom>
            <a:avLst/>
            <a:gdLst/>
            <a:ahLst/>
            <a:cxnLst/>
            <a:rect l="l" t="t" r="r" b="b"/>
            <a:pathLst>
              <a:path w="67892" h="60334" extrusionOk="0">
                <a:moveTo>
                  <a:pt x="40065" y="0"/>
                </a:moveTo>
                <a:cubicBezTo>
                  <a:pt x="29635" y="0"/>
                  <a:pt x="18295" y="2594"/>
                  <a:pt x="9925" y="11430"/>
                </a:cubicBezTo>
                <a:cubicBezTo>
                  <a:pt x="9172" y="12224"/>
                  <a:pt x="8479" y="13096"/>
                  <a:pt x="7843" y="14035"/>
                </a:cubicBezTo>
                <a:cubicBezTo>
                  <a:pt x="7800" y="14099"/>
                  <a:pt x="7759" y="14161"/>
                  <a:pt x="7716" y="14225"/>
                </a:cubicBezTo>
                <a:cubicBezTo>
                  <a:pt x="0" y="25889"/>
                  <a:pt x="1051" y="47717"/>
                  <a:pt x="10852" y="60333"/>
                </a:cubicBezTo>
                <a:lnTo>
                  <a:pt x="65912" y="60309"/>
                </a:lnTo>
                <a:cubicBezTo>
                  <a:pt x="67000" y="60309"/>
                  <a:pt x="67880" y="59429"/>
                  <a:pt x="67880" y="58342"/>
                </a:cubicBezTo>
                <a:lnTo>
                  <a:pt x="67892" y="5246"/>
                </a:lnTo>
                <a:cubicBezTo>
                  <a:pt x="67784" y="5202"/>
                  <a:pt x="54837" y="0"/>
                  <a:pt x="400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400" b="1" dirty="0" smtClean="0">
                <a:latin typeface="Times New Roman" panose="02020603050405020304" pitchFamily="18" charset="0"/>
                <a:cs typeface="Times New Roman" panose="02020603050405020304" pitchFamily="18" charset="0"/>
              </a:rPr>
              <a:t>Objective of the Project</a:t>
            </a:r>
            <a:endParaRPr sz="2400" b="1" dirty="0">
              <a:latin typeface="Times New Roman" panose="02020603050405020304" pitchFamily="18" charset="0"/>
              <a:cs typeface="Times New Roman" panose="02020603050405020304" pitchFamily="18" charset="0"/>
            </a:endParaRPr>
          </a:p>
        </p:txBody>
      </p:sp>
      <p:sp>
        <p:nvSpPr>
          <p:cNvPr id="3" name="Text Placeholder 2"/>
          <p:cNvSpPr>
            <a:spLocks noGrp="1" noChangeArrowheads="1"/>
          </p:cNvSpPr>
          <p:nvPr>
            <p:ph type="body" idx="1"/>
          </p:nvPr>
        </p:nvSpPr>
        <p:spPr bwMode="auto">
          <a:xfrm>
            <a:off x="892849" y="1877365"/>
            <a:ext cx="7358402"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lvl="0" indent="0" algn="just" eaLnBrk="0" fontAlgn="base" hangingPunct="0">
              <a:lnSpc>
                <a:spcPct val="150000"/>
              </a:lnSpc>
              <a:spcBef>
                <a:spcPct val="0"/>
              </a:spcBef>
              <a:spcAft>
                <a:spcPct val="0"/>
              </a:spcAft>
              <a:buClrTx/>
              <a:buSzTx/>
              <a:buNone/>
            </a:pPr>
            <a:r>
              <a:rPr lang="en-US" altLang="en-US" sz="1400" dirty="0">
                <a:solidFill>
                  <a:srgbClr val="000000"/>
                </a:solidFill>
                <a:latin typeface="Times New Roman" panose="02020603050405020304" pitchFamily="18" charset="0"/>
                <a:cs typeface="Times New Roman" panose="02020603050405020304" pitchFamily="18" charset="0"/>
              </a:rPr>
              <a:t>The objective of this project is to create a seamless, secure platform for alumni to engage, administrators to manage data, and users to explore academy content, enhanced by an LSTM-based </a:t>
            </a:r>
            <a:r>
              <a:rPr lang="en-US" altLang="en-US" sz="1400" dirty="0" smtClean="0">
                <a:solidFill>
                  <a:srgbClr val="000000"/>
                </a:solidFill>
                <a:latin typeface="Times New Roman" panose="02020603050405020304" pitchFamily="18" charset="0"/>
                <a:cs typeface="Times New Roman" panose="02020603050405020304" pitchFamily="18" charset="0"/>
              </a:rPr>
              <a:t>Chabot.</a:t>
            </a:r>
            <a:endParaRPr kumimoji="0" lang="en-US" altLang="en-US" sz="140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p:txBody>
      </p:sp>
      <p:sp>
        <p:nvSpPr>
          <p:cNvPr id="668" name="Google Shape;668;p29"/>
          <p:cNvSpPr/>
          <p:nvPr/>
        </p:nvSpPr>
        <p:spPr>
          <a:xfrm>
            <a:off x="8073502" y="4033692"/>
            <a:ext cx="255530" cy="250132"/>
          </a:xfrm>
          <a:custGeom>
            <a:avLst/>
            <a:gdLst/>
            <a:ahLst/>
            <a:cxnLst/>
            <a:rect l="l" t="t" r="r" b="b"/>
            <a:pathLst>
              <a:path w="8676" h="8492" extrusionOk="0">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9"/>
          <p:cNvSpPr/>
          <p:nvPr/>
        </p:nvSpPr>
        <p:spPr>
          <a:xfrm>
            <a:off x="7043907" y="3802275"/>
            <a:ext cx="123300" cy="1233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91;p31"/>
          <p:cNvSpPr txBox="1"/>
          <p:nvPr/>
        </p:nvSpPr>
        <p:spPr>
          <a:xfrm>
            <a:off x="7752200" y="505531"/>
            <a:ext cx="920728" cy="67025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endParaRPr lang="en-GB" sz="3200" dirty="0">
              <a:solidFill>
                <a:schemeClr val="accent4"/>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8" name="Google Shape;398;p28"/>
          <p:cNvSpPr txBox="1">
            <a:spLocks noGrp="1"/>
          </p:cNvSpPr>
          <p:nvPr>
            <p:ph type="title"/>
          </p:nvPr>
        </p:nvSpPr>
        <p:spPr>
          <a:xfrm>
            <a:off x="611192" y="378318"/>
            <a:ext cx="7586870" cy="72858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400" b="1" dirty="0" smtClean="0">
                <a:latin typeface="Times New Roman" panose="02020603050405020304" pitchFamily="18" charset="0"/>
                <a:cs typeface="Times New Roman" panose="02020603050405020304" pitchFamily="18" charset="0"/>
              </a:rPr>
              <a:t>Problem Statement</a:t>
            </a:r>
            <a:endParaRPr sz="2400" b="1" dirty="0">
              <a:latin typeface="Times New Roman" panose="02020603050405020304" pitchFamily="18" charset="0"/>
              <a:cs typeface="Times New Roman" panose="02020603050405020304" pitchFamily="18" charset="0"/>
            </a:endParaRPr>
          </a:p>
        </p:txBody>
      </p:sp>
      <p:sp>
        <p:nvSpPr>
          <p:cNvPr id="660" name="Google Shape;660;p28"/>
          <p:cNvSpPr/>
          <p:nvPr/>
        </p:nvSpPr>
        <p:spPr>
          <a:xfrm rot="10800000">
            <a:off x="356223" y="4124089"/>
            <a:ext cx="1287977"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8"/>
          <p:cNvSpPr/>
          <p:nvPr/>
        </p:nvSpPr>
        <p:spPr>
          <a:xfrm>
            <a:off x="7499773" y="338989"/>
            <a:ext cx="1287977"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827243" y="1189807"/>
            <a:ext cx="7370819" cy="2315827"/>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Educational institutions often struggle to maintain ongoing engagement with their alumni and effectively manage alumni data, event participation, and communication. Existing platforms lack streamlined tools for alumni networking and interaction, administrative oversight, and automated assistance. This project aims to address these challenges by developing a centralized Alumni Network Portal using Machine Learning, incorporating advanced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features to facilitate alumni communication, event management, and overall engagement, while ensuring secure data handling and user </a:t>
            </a:r>
            <a:r>
              <a:rPr lang="en-US" dirty="0" smtClean="0">
                <a:latin typeface="Times New Roman" panose="02020603050405020304" pitchFamily="18" charset="0"/>
                <a:cs typeface="Times New Roman" panose="02020603050405020304" pitchFamily="18" charset="0"/>
              </a:rPr>
              <a:t>authentication.</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31"/>
          <p:cNvSpPr txBox="1">
            <a:spLocks noGrp="1"/>
          </p:cNvSpPr>
          <p:nvPr>
            <p:ph type="title"/>
          </p:nvPr>
        </p:nvSpPr>
        <p:spPr>
          <a:xfrm>
            <a:off x="2704770" y="157710"/>
            <a:ext cx="3448200" cy="63223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400" b="1" dirty="0" smtClean="0">
                <a:latin typeface="Times New Roman" panose="02020603050405020304" pitchFamily="18" charset="0"/>
                <a:cs typeface="Times New Roman" panose="02020603050405020304" pitchFamily="18" charset="0"/>
              </a:rPr>
              <a:t>Scope</a:t>
            </a:r>
            <a:endParaRPr sz="2400" b="1" dirty="0">
              <a:latin typeface="Times New Roman" panose="02020603050405020304" pitchFamily="18" charset="0"/>
              <a:cs typeface="Times New Roman" panose="02020603050405020304" pitchFamily="18" charset="0"/>
            </a:endParaRPr>
          </a:p>
        </p:txBody>
      </p:sp>
      <p:sp>
        <p:nvSpPr>
          <p:cNvPr id="858" name="Google Shape;858;p31"/>
          <p:cNvSpPr/>
          <p:nvPr/>
        </p:nvSpPr>
        <p:spPr>
          <a:xfrm>
            <a:off x="8020188" y="3711022"/>
            <a:ext cx="175949" cy="172239"/>
          </a:xfrm>
          <a:custGeom>
            <a:avLst/>
            <a:gdLst/>
            <a:ahLst/>
            <a:cxnLst/>
            <a:rect l="l" t="t" r="r" b="b"/>
            <a:pathLst>
              <a:path w="8676" h="8492" extrusionOk="0">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1"/>
          <p:cNvSpPr/>
          <p:nvPr/>
        </p:nvSpPr>
        <p:spPr>
          <a:xfrm rot="10800000" flipH="1">
            <a:off x="7498425" y="41240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1"/>
          <p:cNvSpPr/>
          <p:nvPr/>
        </p:nvSpPr>
        <p:spPr>
          <a:xfrm flipH="1">
            <a:off x="356250" y="3389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718827" y="681494"/>
            <a:ext cx="7717249" cy="3970318"/>
          </a:xfrm>
          <a:prstGeom prst="rect">
            <a:avLst/>
          </a:prstGeom>
          <a:noFill/>
        </p:spPr>
        <p:txBody>
          <a:bodyPr wrap="square" rtlCol="0">
            <a:spAutoFit/>
          </a:bodyPr>
          <a:lstStyle/>
          <a:p>
            <a:pPr algn="just">
              <a:lnSpc>
                <a:spcPct val="150000"/>
              </a:lnSpc>
            </a:pPr>
            <a:r>
              <a:rPr lang="en-US" sz="1200" dirty="0">
                <a:latin typeface="Times New Roman" panose="02020603050405020304" pitchFamily="18" charset="0"/>
                <a:cs typeface="Times New Roman" panose="02020603050405020304" pitchFamily="18" charset="0"/>
              </a:rPr>
              <a:t>The scope of the </a:t>
            </a:r>
            <a:r>
              <a:rPr lang="en-US" sz="1200" dirty="0" smtClean="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Alumni Network: An Academic Portal using Machine Learning</a:t>
            </a:r>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project involves creating a comprehensive web platform to enhance alumni engagement with their academic institution. The system enables alumni registration, event participation, and networking through secure chat functionalities. Administrators can manage alumni data, approve registrations, oversee event bookings, and update academy content such as news and galleries. </a:t>
            </a:r>
          </a:p>
          <a:p>
            <a:pPr algn="just">
              <a:lnSpc>
                <a:spcPct val="150000"/>
              </a:lnSpc>
            </a:pPr>
            <a:r>
              <a:rPr lang="en-US" sz="1200" dirty="0">
                <a:latin typeface="Times New Roman" panose="02020603050405020304" pitchFamily="18" charset="0"/>
                <a:cs typeface="Times New Roman" panose="02020603050405020304" pitchFamily="18" charset="0"/>
              </a:rPr>
              <a:t>A key feature of the platform is the integration of a machine learning-powered LSTM </a:t>
            </a:r>
            <a:r>
              <a:rPr lang="en-US" sz="1200" dirty="0" err="1">
                <a:latin typeface="Times New Roman" panose="02020603050405020304" pitchFamily="18" charset="0"/>
                <a:cs typeface="Times New Roman" panose="02020603050405020304" pitchFamily="18" charset="0"/>
              </a:rPr>
              <a:t>chatbot</a:t>
            </a:r>
            <a:r>
              <a:rPr lang="en-US" sz="1200" dirty="0">
                <a:latin typeface="Times New Roman" panose="02020603050405020304" pitchFamily="18" charset="0"/>
                <a:cs typeface="Times New Roman" panose="02020603050405020304" pitchFamily="18" charset="0"/>
              </a:rPr>
              <a:t>, which provides automated assistance to both alumni and visitors, answering queries about the academy, courses, and events. The </a:t>
            </a:r>
            <a:r>
              <a:rPr lang="en-US" sz="1200" dirty="0" err="1">
                <a:latin typeface="Times New Roman" panose="02020603050405020304" pitchFamily="18" charset="0"/>
                <a:cs typeface="Times New Roman" panose="02020603050405020304" pitchFamily="18" charset="0"/>
              </a:rPr>
              <a:t>chatbot</a:t>
            </a:r>
            <a:r>
              <a:rPr lang="en-US" sz="1200" dirty="0">
                <a:latin typeface="Times New Roman" panose="02020603050405020304" pitchFamily="18" charset="0"/>
                <a:cs typeface="Times New Roman" panose="02020603050405020304" pitchFamily="18" charset="0"/>
              </a:rPr>
              <a:t> reduces manual administrative tasks, offering a seamless user experience. </a:t>
            </a:r>
          </a:p>
          <a:p>
            <a:pPr algn="just">
              <a:lnSpc>
                <a:spcPct val="150000"/>
              </a:lnSpc>
            </a:pPr>
            <a:r>
              <a:rPr lang="en-US" sz="1200" dirty="0">
                <a:latin typeface="Times New Roman" panose="02020603050405020304" pitchFamily="18" charset="0"/>
                <a:cs typeface="Times New Roman" panose="02020603050405020304" pitchFamily="18" charset="0"/>
              </a:rPr>
              <a:t>The platform ensures data security and integrity with robust authentication mechanisms, protecting alumni communication and personal information. Additionally, automated email notifications keep alumni informed about their registration and event booking statuses, enhancing communication efficiency</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algn="just">
              <a:lnSpc>
                <a:spcPct val="150000"/>
              </a:lnSpc>
            </a:pPr>
            <a:r>
              <a:rPr lang="en-US" sz="1200" dirty="0">
                <a:latin typeface="Times New Roman" panose="02020603050405020304" pitchFamily="18" charset="0"/>
                <a:cs typeface="Times New Roman" panose="02020603050405020304" pitchFamily="18" charset="0"/>
              </a:rPr>
              <a:t>Future enhancements could include personalized event recommendations, advanced analytics to track alumni engagement, and a mobile-friendly interface for improved accessibility. The platform serves as a centralized, scalable solution for institutions to maintain ongoing engagement with their alumni, streamline administrative workflows, and foster a long-term connection with their alumni community.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31"/>
          <p:cNvSpPr txBox="1">
            <a:spLocks noGrp="1"/>
          </p:cNvSpPr>
          <p:nvPr>
            <p:ph type="title"/>
          </p:nvPr>
        </p:nvSpPr>
        <p:spPr>
          <a:xfrm>
            <a:off x="2784525" y="194124"/>
            <a:ext cx="3448200" cy="632236"/>
          </a:xfrm>
          <a:prstGeom prst="rect">
            <a:avLst/>
          </a:prstGeom>
        </p:spPr>
        <p:txBody>
          <a:bodyPr spcFirstLastPara="1" wrap="square" lIns="91425" tIns="91425" rIns="91425" bIns="91425" anchor="b" anchorCtr="0">
            <a:noAutofit/>
          </a:bodyPr>
          <a:lstStyle/>
          <a:p>
            <a:pPr lvl="0"/>
            <a:r>
              <a:rPr lang="en-GB" sz="2400" b="1" dirty="0">
                <a:latin typeface="Times New Roman" panose="02020603050405020304" pitchFamily="18" charset="0"/>
                <a:cs typeface="Times New Roman" panose="02020603050405020304" pitchFamily="18" charset="0"/>
              </a:rPr>
              <a:t>Introduction</a:t>
            </a:r>
            <a:endParaRPr sz="2400" b="1" dirty="0">
              <a:latin typeface="Times New Roman" panose="02020603050405020304" pitchFamily="18" charset="0"/>
              <a:cs typeface="Times New Roman" panose="02020603050405020304" pitchFamily="18" charset="0"/>
            </a:endParaRPr>
          </a:p>
        </p:txBody>
      </p:sp>
      <p:sp>
        <p:nvSpPr>
          <p:cNvPr id="858" name="Google Shape;858;p31"/>
          <p:cNvSpPr/>
          <p:nvPr/>
        </p:nvSpPr>
        <p:spPr>
          <a:xfrm>
            <a:off x="8020188" y="3711022"/>
            <a:ext cx="175949" cy="172239"/>
          </a:xfrm>
          <a:custGeom>
            <a:avLst/>
            <a:gdLst/>
            <a:ahLst/>
            <a:cxnLst/>
            <a:rect l="l" t="t" r="r" b="b"/>
            <a:pathLst>
              <a:path w="8676" h="8492" extrusionOk="0">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1"/>
          <p:cNvSpPr/>
          <p:nvPr/>
        </p:nvSpPr>
        <p:spPr>
          <a:xfrm rot="10800000" flipH="1">
            <a:off x="7498425" y="41240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1"/>
          <p:cNvSpPr/>
          <p:nvPr/>
        </p:nvSpPr>
        <p:spPr>
          <a:xfrm flipH="1">
            <a:off x="356250" y="3389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650001" y="681494"/>
            <a:ext cx="7717249" cy="3937103"/>
          </a:xfrm>
          <a:prstGeom prst="rect">
            <a:avLst/>
          </a:prstGeom>
          <a:noFill/>
        </p:spPr>
        <p:txBody>
          <a:bodyPr wrap="square" rtlCol="0">
            <a:spAutoFit/>
          </a:bodyPr>
          <a:lstStyle/>
          <a:p>
            <a:pPr algn="just">
              <a:lnSpc>
                <a:spcPct val="150000"/>
              </a:lnSpc>
            </a:pPr>
            <a:r>
              <a:rPr lang="en-US" sz="1200" dirty="0">
                <a:latin typeface="Times New Roman" panose="02020603050405020304" pitchFamily="18" charset="0"/>
                <a:cs typeface="Times New Roman" panose="02020603050405020304" pitchFamily="18" charset="0"/>
              </a:rPr>
              <a:t>The "Alumni Network: An Academic Portal using Machine Learning" is a cutting-edge web platform designed to foster stronger connections between alumni and their alma mater. Educational institutions often face challenges in maintaining consistent and meaningful engagement with their alumni due to the lack of centralized systems for interaction, event participation, and information sharing. Alumni play a crucial role in contributing to an institution’s growth through mentorship, networking, and even potential funding, making it essential for academic institutions to establish long-term relationships with their graduates. This project aims to address these challenges by offering a comprehensive solution that brings together alumni, administrators, and visitors in a streamlined, user-friendly </a:t>
            </a:r>
            <a:r>
              <a:rPr lang="en-US" sz="1200" dirty="0" err="1">
                <a:latin typeface="Times New Roman" panose="02020603050405020304" pitchFamily="18" charset="0"/>
                <a:cs typeface="Times New Roman" panose="02020603050405020304" pitchFamily="18" charset="0"/>
              </a:rPr>
              <a:t>portal.At</a:t>
            </a:r>
            <a:r>
              <a:rPr lang="en-US" sz="1200" dirty="0">
                <a:latin typeface="Times New Roman" panose="02020603050405020304" pitchFamily="18" charset="0"/>
                <a:cs typeface="Times New Roman" panose="02020603050405020304" pitchFamily="18" charset="0"/>
              </a:rPr>
              <a:t> the heart of this system are three primary user roles: Alumni, Admin, and Guests/Visitors. Alumni can register on the platform, subject to admin approval, and gain access to features such as interacting with fellow alumni, viewing academy events, and booking event participation. This feature promotes alumni engagement, networking, and a sense of community. Additionally, alumni receive email notifications regarding the status of their event bookings, ensuring clear communication between alumni and the </a:t>
            </a:r>
            <a:r>
              <a:rPr lang="en-US" sz="1200" dirty="0" err="1">
                <a:latin typeface="Times New Roman" panose="02020603050405020304" pitchFamily="18" charset="0"/>
                <a:cs typeface="Times New Roman" panose="02020603050405020304" pitchFamily="18" charset="0"/>
              </a:rPr>
              <a:t>institution.The</a:t>
            </a:r>
            <a:r>
              <a:rPr lang="en-US" sz="1200" dirty="0">
                <a:latin typeface="Times New Roman" panose="02020603050405020304" pitchFamily="18" charset="0"/>
                <a:cs typeface="Times New Roman" panose="02020603050405020304" pitchFamily="18" charset="0"/>
              </a:rPr>
              <a:t> Admin module is designed to handle backend processes efficiently, reducing the manual workload. Admins can approve or reject alumni registration requests, manage event bookings, and update academy content, including galleries, news, and event details. </a:t>
            </a:r>
          </a:p>
        </p:txBody>
      </p:sp>
    </p:spTree>
    <p:extLst>
      <p:ext uri="{BB962C8B-B14F-4D97-AF65-F5344CB8AC3E}">
        <p14:creationId xmlns:p14="http://schemas.microsoft.com/office/powerpoint/2010/main" val="212747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31"/>
          <p:cNvSpPr txBox="1">
            <a:spLocks noGrp="1"/>
          </p:cNvSpPr>
          <p:nvPr>
            <p:ph type="title"/>
          </p:nvPr>
        </p:nvSpPr>
        <p:spPr>
          <a:xfrm>
            <a:off x="2704770" y="260165"/>
            <a:ext cx="3448200" cy="632236"/>
          </a:xfrm>
          <a:prstGeom prst="rect">
            <a:avLst/>
          </a:prstGeom>
        </p:spPr>
        <p:txBody>
          <a:bodyPr spcFirstLastPara="1" wrap="square" lIns="91425" tIns="91425" rIns="91425" bIns="91425" anchor="b" anchorCtr="0">
            <a:noAutofit/>
          </a:bodyPr>
          <a:lstStyle/>
          <a:p>
            <a:pPr lvl="0"/>
            <a:r>
              <a:rPr lang="en-GB" sz="2400" b="1" dirty="0">
                <a:latin typeface="Times New Roman" panose="02020603050405020304" pitchFamily="18" charset="0"/>
                <a:cs typeface="Times New Roman" panose="02020603050405020304" pitchFamily="18" charset="0"/>
              </a:rPr>
              <a:t>Introduction</a:t>
            </a:r>
            <a:endParaRPr sz="2400" b="1" dirty="0">
              <a:latin typeface="Times New Roman" panose="02020603050405020304" pitchFamily="18" charset="0"/>
              <a:cs typeface="Times New Roman" panose="02020603050405020304" pitchFamily="18" charset="0"/>
            </a:endParaRPr>
          </a:p>
        </p:txBody>
      </p:sp>
      <p:sp>
        <p:nvSpPr>
          <p:cNvPr id="858" name="Google Shape;858;p31"/>
          <p:cNvSpPr/>
          <p:nvPr/>
        </p:nvSpPr>
        <p:spPr>
          <a:xfrm>
            <a:off x="8020188" y="3711022"/>
            <a:ext cx="175949" cy="172239"/>
          </a:xfrm>
          <a:custGeom>
            <a:avLst/>
            <a:gdLst/>
            <a:ahLst/>
            <a:cxnLst/>
            <a:rect l="l" t="t" r="r" b="b"/>
            <a:pathLst>
              <a:path w="8676" h="8492" extrusionOk="0">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1"/>
          <p:cNvSpPr/>
          <p:nvPr/>
        </p:nvSpPr>
        <p:spPr>
          <a:xfrm rot="10800000" flipH="1">
            <a:off x="7498425" y="41240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1"/>
          <p:cNvSpPr/>
          <p:nvPr/>
        </p:nvSpPr>
        <p:spPr>
          <a:xfrm flipH="1">
            <a:off x="356250" y="3389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697627" y="806490"/>
            <a:ext cx="7717249" cy="3660105"/>
          </a:xfrm>
          <a:prstGeom prst="rect">
            <a:avLst/>
          </a:prstGeom>
          <a:noFill/>
        </p:spPr>
        <p:txBody>
          <a:bodyPr wrap="square" rtlCol="0">
            <a:spAutoFit/>
          </a:bodyPr>
          <a:lstStyle/>
          <a:p>
            <a:pPr algn="just">
              <a:lnSpc>
                <a:spcPct val="150000"/>
              </a:lnSpc>
            </a:pPr>
            <a:r>
              <a:rPr lang="en-US" sz="1200" dirty="0">
                <a:latin typeface="Times New Roman" panose="02020603050405020304" pitchFamily="18" charset="0"/>
                <a:cs typeface="Times New Roman" panose="02020603050405020304" pitchFamily="18" charset="0"/>
              </a:rPr>
              <a:t>The admin role ensures the smooth functioning of the platform, allowing the institution to stay up-to-date with its alumni </a:t>
            </a:r>
            <a:r>
              <a:rPr lang="en-US" sz="1200" dirty="0" err="1">
                <a:latin typeface="Times New Roman" panose="02020603050405020304" pitchFamily="18" charset="0"/>
                <a:cs typeface="Times New Roman" panose="02020603050405020304" pitchFamily="18" charset="0"/>
              </a:rPr>
              <a:t>network.One</a:t>
            </a:r>
            <a:r>
              <a:rPr lang="en-US" sz="1200" dirty="0">
                <a:latin typeface="Times New Roman" panose="02020603050405020304" pitchFamily="18" charset="0"/>
                <a:cs typeface="Times New Roman" panose="02020603050405020304" pitchFamily="18" charset="0"/>
              </a:rPr>
              <a:t> of the most innovative features of the platform is the LSTM-based </a:t>
            </a:r>
            <a:r>
              <a:rPr lang="en-US" sz="1200" dirty="0" err="1">
                <a:latin typeface="Times New Roman" panose="02020603050405020304" pitchFamily="18" charset="0"/>
                <a:cs typeface="Times New Roman" panose="02020603050405020304" pitchFamily="18" charset="0"/>
              </a:rPr>
              <a:t>chatbot</a:t>
            </a:r>
            <a:r>
              <a:rPr lang="en-US" sz="1200" dirty="0">
                <a:latin typeface="Times New Roman" panose="02020603050405020304" pitchFamily="18" charset="0"/>
                <a:cs typeface="Times New Roman" panose="02020603050405020304" pitchFamily="18" charset="0"/>
              </a:rPr>
              <a:t>. This machine learning-powered </a:t>
            </a:r>
            <a:r>
              <a:rPr lang="en-US" sz="1200" dirty="0" err="1">
                <a:latin typeface="Times New Roman" panose="02020603050405020304" pitchFamily="18" charset="0"/>
                <a:cs typeface="Times New Roman" panose="02020603050405020304" pitchFamily="18" charset="0"/>
              </a:rPr>
              <a:t>chatbot</a:t>
            </a:r>
            <a:r>
              <a:rPr lang="en-US" sz="1200" dirty="0">
                <a:latin typeface="Times New Roman" panose="02020603050405020304" pitchFamily="18" charset="0"/>
                <a:cs typeface="Times New Roman" panose="02020603050405020304" pitchFamily="18" charset="0"/>
              </a:rPr>
              <a:t> is accessible to all users, including non-registered visitors, providing instant responses to inquiries about the academy. From information on course offerings to fee structures and event schedules, the </a:t>
            </a:r>
            <a:r>
              <a:rPr lang="en-US" sz="1200" dirty="0" err="1">
                <a:latin typeface="Times New Roman" panose="02020603050405020304" pitchFamily="18" charset="0"/>
                <a:cs typeface="Times New Roman" panose="02020603050405020304" pitchFamily="18" charset="0"/>
              </a:rPr>
              <a:t>chatbot</a:t>
            </a:r>
            <a:r>
              <a:rPr lang="en-US" sz="1200" dirty="0">
                <a:latin typeface="Times New Roman" panose="02020603050405020304" pitchFamily="18" charset="0"/>
                <a:cs typeface="Times New Roman" panose="02020603050405020304" pitchFamily="18" charset="0"/>
              </a:rPr>
              <a:t> reduces the administrative burden of responding to repetitive questions, allowing administrators to focus on more critical tasks. The use of Long Short-Term Memory (LSTM) in the </a:t>
            </a:r>
            <a:r>
              <a:rPr lang="en-US" sz="1200" dirty="0" err="1">
                <a:latin typeface="Times New Roman" panose="02020603050405020304" pitchFamily="18" charset="0"/>
                <a:cs typeface="Times New Roman" panose="02020603050405020304" pitchFamily="18" charset="0"/>
              </a:rPr>
              <a:t>chatbot</a:t>
            </a:r>
            <a:r>
              <a:rPr lang="en-US" sz="1200" dirty="0">
                <a:latin typeface="Times New Roman" panose="02020603050405020304" pitchFamily="18" charset="0"/>
                <a:cs typeface="Times New Roman" panose="02020603050405020304" pitchFamily="18" charset="0"/>
              </a:rPr>
              <a:t> ensures efficient processing of user queries, offering relevant and accurate </a:t>
            </a:r>
            <a:r>
              <a:rPr lang="en-US" sz="1200" dirty="0" err="1">
                <a:latin typeface="Times New Roman" panose="02020603050405020304" pitchFamily="18" charset="0"/>
                <a:cs typeface="Times New Roman" panose="02020603050405020304" pitchFamily="18" charset="0"/>
              </a:rPr>
              <a:t>responses.For</a:t>
            </a:r>
            <a:r>
              <a:rPr lang="en-US" sz="1200" dirty="0">
                <a:latin typeface="Times New Roman" panose="02020603050405020304" pitchFamily="18" charset="0"/>
                <a:cs typeface="Times New Roman" panose="02020603050405020304" pitchFamily="18" charset="0"/>
              </a:rPr>
              <a:t> Guests/Visitors, the platform provides access to view gallery images, academy news, and information about achievers. This not only offers a glimpse into the academy’s highlights but also encourages prospective alumni to engage with the institution. Visitors can also interact with the LSTM </a:t>
            </a:r>
            <a:r>
              <a:rPr lang="en-US" sz="1200" dirty="0" err="1">
                <a:latin typeface="Times New Roman" panose="02020603050405020304" pitchFamily="18" charset="0"/>
                <a:cs typeface="Times New Roman" panose="02020603050405020304" pitchFamily="18" charset="0"/>
              </a:rPr>
              <a:t>chatbot</a:t>
            </a:r>
            <a:r>
              <a:rPr lang="en-US" sz="1200" dirty="0">
                <a:latin typeface="Times New Roman" panose="02020603050405020304" pitchFamily="18" charset="0"/>
                <a:cs typeface="Times New Roman" panose="02020603050405020304" pitchFamily="18" charset="0"/>
              </a:rPr>
              <a:t> for general inquiries and later register to become </a:t>
            </a:r>
            <a:r>
              <a:rPr lang="en-US" sz="1200" dirty="0" err="1">
                <a:latin typeface="Times New Roman" panose="02020603050405020304" pitchFamily="18" charset="0"/>
                <a:cs typeface="Times New Roman" panose="02020603050405020304" pitchFamily="18" charset="0"/>
              </a:rPr>
              <a:t>alumni.In</a:t>
            </a:r>
            <a:r>
              <a:rPr lang="en-US" sz="1200" dirty="0">
                <a:latin typeface="Times New Roman" panose="02020603050405020304" pitchFamily="18" charset="0"/>
                <a:cs typeface="Times New Roman" panose="02020603050405020304" pitchFamily="18" charset="0"/>
              </a:rPr>
              <a:t> summary, the Alumni Network: An Academic Portal using Machine Learning provides a centralized platform that enhances alumni engagement, automates administrative tasks, and ensures secure data handling. The platform fosters long-term alumni relations through its innovative </a:t>
            </a:r>
            <a:r>
              <a:rPr lang="en-US" sz="1200" dirty="0" err="1">
                <a:latin typeface="Times New Roman" panose="02020603050405020304" pitchFamily="18" charset="0"/>
                <a:cs typeface="Times New Roman" panose="02020603050405020304" pitchFamily="18" charset="0"/>
              </a:rPr>
              <a:t>chatbot</a:t>
            </a:r>
            <a:r>
              <a:rPr lang="en-US" sz="1200" dirty="0">
                <a:latin typeface="Times New Roman" panose="02020603050405020304" pitchFamily="18" charset="0"/>
                <a:cs typeface="Times New Roman" panose="02020603050405020304" pitchFamily="18" charset="0"/>
              </a:rPr>
              <a:t>, streamlined event management, and continuous communication, ultimately strengthening the connection between the institution and its graduates.</a:t>
            </a:r>
          </a:p>
        </p:txBody>
      </p:sp>
    </p:spTree>
    <p:extLst>
      <p:ext uri="{BB962C8B-B14F-4D97-AF65-F5344CB8AC3E}">
        <p14:creationId xmlns:p14="http://schemas.microsoft.com/office/powerpoint/2010/main" val="32243379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3" name="Google Shape;893;p34"/>
          <p:cNvSpPr txBox="1">
            <a:spLocks noGrp="1"/>
          </p:cNvSpPr>
          <p:nvPr>
            <p:ph type="title"/>
          </p:nvPr>
        </p:nvSpPr>
        <p:spPr>
          <a:xfrm>
            <a:off x="2265929" y="212556"/>
            <a:ext cx="4648968" cy="708003"/>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GB" sz="2400" b="1" dirty="0" smtClean="0">
                <a:latin typeface="Times New Roman" panose="02020603050405020304" pitchFamily="18" charset="0"/>
                <a:cs typeface="Times New Roman" panose="02020603050405020304" pitchFamily="18" charset="0"/>
              </a:rPr>
              <a:t>Existing System</a:t>
            </a:r>
            <a:endParaRPr sz="2400" b="1" dirty="0">
              <a:latin typeface="Times New Roman" panose="02020603050405020304" pitchFamily="18" charset="0"/>
              <a:cs typeface="Times New Roman" panose="02020603050405020304" pitchFamily="18" charset="0"/>
            </a:endParaRPr>
          </a:p>
        </p:txBody>
      </p:sp>
      <p:sp>
        <p:nvSpPr>
          <p:cNvPr id="1147" name="Google Shape;1147;p34"/>
          <p:cNvSpPr/>
          <p:nvPr/>
        </p:nvSpPr>
        <p:spPr>
          <a:xfrm rot="10800000" flipH="1">
            <a:off x="7498425" y="41240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4"/>
          <p:cNvSpPr/>
          <p:nvPr/>
        </p:nvSpPr>
        <p:spPr>
          <a:xfrm flipH="1">
            <a:off x="356250" y="3389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655670" y="784293"/>
            <a:ext cx="7672249" cy="3693319"/>
          </a:xfrm>
          <a:prstGeom prst="rect">
            <a:avLst/>
          </a:prstGeom>
          <a:noFill/>
        </p:spPr>
        <p:txBody>
          <a:bodyPr wrap="square" rtlCol="0">
            <a:spAutoFit/>
          </a:bodyPr>
          <a:lstStyle/>
          <a:p>
            <a:pPr algn="just">
              <a:lnSpc>
                <a:spcPct val="150000"/>
              </a:lnSpc>
            </a:pPr>
            <a:r>
              <a:rPr lang="en-US" sz="1200" dirty="0">
                <a:latin typeface="Times New Roman" panose="02020603050405020304" pitchFamily="18" charset="0"/>
                <a:cs typeface="Times New Roman" panose="02020603050405020304" pitchFamily="18" charset="0"/>
              </a:rPr>
              <a:t>In many educational institutions, alumni engagement and management are often handled through basic websites, social media groups, or manual processes such as email communications and event coordination. These systems typically lack integration, automation, and a dedicated platform for seamless alumni </a:t>
            </a:r>
            <a:r>
              <a:rPr lang="en-US" sz="1200" dirty="0" smtClean="0">
                <a:latin typeface="Times New Roman" panose="02020603050405020304" pitchFamily="18" charset="0"/>
                <a:cs typeface="Times New Roman" panose="02020603050405020304" pitchFamily="18" charset="0"/>
              </a:rPr>
              <a:t>interaction.</a:t>
            </a:r>
          </a:p>
          <a:p>
            <a:pPr algn="just">
              <a:lnSpc>
                <a:spcPct val="150000"/>
              </a:lnSpc>
            </a:pPr>
            <a:endParaRPr lang="en-US" sz="1200" dirty="0">
              <a:latin typeface="Times New Roman" panose="02020603050405020304" pitchFamily="18" charset="0"/>
              <a:cs typeface="Times New Roman" panose="02020603050405020304" pitchFamily="18" charset="0"/>
            </a:endParaRPr>
          </a:p>
          <a:p>
            <a:pPr algn="just">
              <a:lnSpc>
                <a:spcPct val="150000"/>
              </a:lnSpc>
            </a:pPr>
            <a:r>
              <a:rPr lang="en-US" sz="1200" b="1" dirty="0" smtClean="0">
                <a:latin typeface="Times New Roman" panose="02020603050405020304" pitchFamily="18" charset="0"/>
                <a:ea typeface="Times New Roman" panose="02020603050405020304" pitchFamily="18" charset="0"/>
                <a:cs typeface="Times New Roman" panose="02020603050405020304" pitchFamily="18" charset="0"/>
              </a:rPr>
              <a:t>Disadvantages </a:t>
            </a:r>
            <a:r>
              <a:rPr lang="en-US" sz="1200" b="1" dirty="0">
                <a:latin typeface="Times New Roman" panose="02020603050405020304" pitchFamily="18" charset="0"/>
                <a:ea typeface="Times New Roman" panose="02020603050405020304" pitchFamily="18" charset="0"/>
                <a:cs typeface="Times New Roman" panose="02020603050405020304" pitchFamily="18" charset="0"/>
              </a:rPr>
              <a:t>of existing </a:t>
            </a:r>
            <a:r>
              <a:rPr lang="en-US" sz="1200" b="1" dirty="0" smtClean="0">
                <a:latin typeface="Times New Roman" panose="02020603050405020304" pitchFamily="18" charset="0"/>
                <a:ea typeface="Times New Roman" panose="02020603050405020304" pitchFamily="18" charset="0"/>
                <a:cs typeface="Times New Roman" panose="02020603050405020304" pitchFamily="18" charset="0"/>
              </a:rPr>
              <a:t>systems</a:t>
            </a:r>
            <a:endParaRPr lang="en-US" sz="1200" dirty="0" smtClean="0">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1200" dirty="0" smtClean="0">
                <a:latin typeface="Times New Roman" panose="02020603050405020304" pitchFamily="18" charset="0"/>
                <a:ea typeface="Times New Roman" panose="02020603050405020304" pitchFamily="18" charset="0"/>
              </a:rPr>
              <a:t>Manual Processes: Alumni data management, event booking, and communication often rely on manual effort, leading to delays and errors.</a:t>
            </a:r>
          </a:p>
          <a:p>
            <a:pPr marL="342900" lvl="0" indent="-342900" algn="just">
              <a:lnSpc>
                <a:spcPct val="150000"/>
              </a:lnSpc>
              <a:buFont typeface="Wingdings" panose="05000000000000000000" pitchFamily="2" charset="2"/>
              <a:buChar char=""/>
            </a:pPr>
            <a:r>
              <a:rPr lang="en-US" sz="1200" dirty="0" smtClean="0">
                <a:latin typeface="Times New Roman" panose="02020603050405020304" pitchFamily="18" charset="0"/>
                <a:ea typeface="Times New Roman" panose="02020603050405020304" pitchFamily="18" charset="0"/>
              </a:rPr>
              <a:t>Lack </a:t>
            </a:r>
            <a:r>
              <a:rPr lang="en-US" sz="1200" dirty="0">
                <a:latin typeface="Times New Roman" panose="02020603050405020304" pitchFamily="18" charset="0"/>
                <a:ea typeface="Times New Roman" panose="02020603050405020304" pitchFamily="18" charset="0"/>
              </a:rPr>
              <a:t>of Engagement: Alumni interaction is limited to social media or isolated channels, which do not foster continuous engagement with the institution.</a:t>
            </a:r>
          </a:p>
          <a:p>
            <a:pPr marL="342900" lvl="0" indent="-342900" algn="just">
              <a:lnSpc>
                <a:spcPct val="150000"/>
              </a:lnSpc>
              <a:buFont typeface="Wingdings" panose="05000000000000000000" pitchFamily="2" charset="2"/>
              <a:buChar char=""/>
            </a:pPr>
            <a:r>
              <a:rPr lang="en-US" sz="1200" dirty="0" smtClean="0">
                <a:latin typeface="Times New Roman" panose="02020603050405020304" pitchFamily="18" charset="0"/>
                <a:ea typeface="Times New Roman" panose="02020603050405020304" pitchFamily="18" charset="0"/>
              </a:rPr>
              <a:t>No </a:t>
            </a:r>
            <a:r>
              <a:rPr lang="en-US" sz="1200" dirty="0">
                <a:latin typeface="Times New Roman" panose="02020603050405020304" pitchFamily="18" charset="0"/>
                <a:ea typeface="Times New Roman" panose="02020603050405020304" pitchFamily="18" charset="0"/>
              </a:rPr>
              <a:t>Centralized Platform: Information about alumni, events, and academy news is scattered, making it hard to access relevant updates efficiently.</a:t>
            </a:r>
          </a:p>
          <a:p>
            <a:pPr marL="342900" lvl="0" indent="-342900" algn="just">
              <a:lnSpc>
                <a:spcPct val="150000"/>
              </a:lnSpc>
              <a:buFont typeface="Wingdings" panose="05000000000000000000" pitchFamily="2" charset="2"/>
              <a:buChar char=""/>
            </a:pPr>
            <a:r>
              <a:rPr lang="en-US" sz="1200" dirty="0" smtClean="0">
                <a:latin typeface="Times New Roman" panose="02020603050405020304" pitchFamily="18" charset="0"/>
                <a:ea typeface="Times New Roman" panose="02020603050405020304" pitchFamily="18" charset="0"/>
              </a:rPr>
              <a:t>Poor </a:t>
            </a:r>
            <a:r>
              <a:rPr lang="en-US" sz="1200" dirty="0">
                <a:latin typeface="Times New Roman" panose="02020603050405020304" pitchFamily="18" charset="0"/>
                <a:ea typeface="Times New Roman" panose="02020603050405020304" pitchFamily="18" charset="0"/>
              </a:rPr>
              <a:t>Data Management: The absence of a proper system for alumni data management results in unstructured or outdated databases</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Tips to Prepare for an Exam by Slidesgo">
  <a:themeElements>
    <a:clrScheme name="Simple Light">
      <a:dk1>
        <a:srgbClr val="210A26"/>
      </a:dk1>
      <a:lt1>
        <a:srgbClr val="4D476D"/>
      </a:lt1>
      <a:dk2>
        <a:srgbClr val="A0BFDB"/>
      </a:dk2>
      <a:lt2>
        <a:srgbClr val="DFF3F8"/>
      </a:lt2>
      <a:accent1>
        <a:srgbClr val="EA3554"/>
      </a:accent1>
      <a:accent2>
        <a:srgbClr val="FFA406"/>
      </a:accent2>
      <a:accent3>
        <a:srgbClr val="C1712D"/>
      </a:accent3>
      <a:accent4>
        <a:srgbClr val="1D9E4E"/>
      </a:accent4>
      <a:accent5>
        <a:srgbClr val="3169F8"/>
      </a:accent5>
      <a:accent6>
        <a:srgbClr val="FFFFFF"/>
      </a:accent6>
      <a:hlink>
        <a:srgbClr val="210A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D50C938-F6EA-438A-B258-70904195EBD8}">
  <we:reference id="wa200001313" version="1.0.0.0" store="en-US" storeType="OMEX"/>
  <we:alternateReferences>
    <we:reference id="WA200001313" version="1.0.0.0" store="WA20000131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1385</TotalTime>
  <Words>3396</Words>
  <Application>Microsoft Office PowerPoint</Application>
  <PresentationFormat>On-screen Show (16:9)</PresentationFormat>
  <Paragraphs>197</Paragraphs>
  <Slides>35</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Wingdings</vt:lpstr>
      <vt:lpstr>Times New Roman</vt:lpstr>
      <vt:lpstr>Poppins</vt:lpstr>
      <vt:lpstr>Poppins Black</vt:lpstr>
      <vt:lpstr>Bebas Neue</vt:lpstr>
      <vt:lpstr>Tips to Prepare for an Exam by Slidesgo</vt:lpstr>
      <vt:lpstr>PowerPoint Presentation</vt:lpstr>
      <vt:lpstr>CONTENTS OF THE PRESENTATION</vt:lpstr>
      <vt:lpstr>ABSTRACT</vt:lpstr>
      <vt:lpstr>Objective of the Project</vt:lpstr>
      <vt:lpstr>Problem Statement</vt:lpstr>
      <vt:lpstr>Scope</vt:lpstr>
      <vt:lpstr>Introduction</vt:lpstr>
      <vt:lpstr>Introduction</vt:lpstr>
      <vt:lpstr>Existing System</vt:lpstr>
      <vt:lpstr>Proposed System</vt:lpstr>
      <vt:lpstr>Project Flow</vt:lpstr>
      <vt:lpstr>Resource Requirements</vt:lpstr>
      <vt:lpstr>LITERATURE REVIEW</vt:lpstr>
      <vt:lpstr>LITERATURE REVIEW</vt:lpstr>
      <vt:lpstr>Methodology</vt:lpstr>
      <vt:lpstr>Methodology</vt:lpstr>
      <vt:lpstr>UML DIAGRAMS</vt:lpstr>
      <vt:lpstr>UML DIAGRAMS</vt:lpstr>
      <vt:lpstr>UML DIAGRAMS</vt:lpstr>
      <vt:lpstr>UML DIAGRAMS</vt:lpstr>
      <vt:lpstr>UML DIAGRAMS</vt:lpstr>
      <vt:lpstr>UML DIAGRAMS</vt:lpstr>
      <vt:lpstr>UML DIAGRAMS</vt:lpstr>
      <vt:lpstr>UML DIAGRAMS</vt:lpstr>
      <vt:lpstr>UML DIAGRAMS</vt:lpstr>
      <vt:lpstr>ERD Diagram</vt:lpstr>
      <vt:lpstr>DFD DIAGRAMS</vt:lpstr>
      <vt:lpstr>DFD DIAGRAMS</vt:lpstr>
      <vt:lpstr>DFD DIAGRAMS</vt:lpstr>
      <vt:lpstr>MODULES</vt:lpstr>
      <vt:lpstr>MODULES</vt:lpstr>
      <vt:lpstr>MODULES</vt:lpstr>
      <vt:lpstr>REFERENCES</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Tips to Prepare for an Exam</dc:title>
  <dc:creator>Nagam Chenchulakshmi</dc:creator>
  <cp:lastModifiedBy>K P Arun Kumar</cp:lastModifiedBy>
  <cp:revision>223</cp:revision>
  <dcterms:created xsi:type="dcterms:W3CDTF">2024-08-17T15:37:17Z</dcterms:created>
  <dcterms:modified xsi:type="dcterms:W3CDTF">2024-10-17T04:49:09Z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A3CB773200E643D59878B61E75C48E52_12</vt:lpwstr>
  </property>
  <property fmtid="{D5CDD505-2E9C-101B-9397-08002B2CF9AE}" pid="3" name="KSOProductBuildVer">
    <vt:lpwstr>1033-12.2.0.17119</vt:lpwstr>
  </property>
</Properties>
</file>